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oleObject1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68" r:id="rId3"/>
    <p:sldId id="269" r:id="rId4"/>
    <p:sldId id="336" r:id="rId5"/>
    <p:sldId id="337" r:id="rId6"/>
    <p:sldId id="257" r:id="rId7"/>
    <p:sldId id="270" r:id="rId8"/>
    <p:sldId id="338" r:id="rId9"/>
    <p:sldId id="339" r:id="rId10"/>
    <p:sldId id="340" r:id="rId11"/>
    <p:sldId id="341" r:id="rId12"/>
    <p:sldId id="342" r:id="rId13"/>
    <p:sldId id="343" r:id="rId14"/>
    <p:sldId id="308" r:id="rId15"/>
    <p:sldId id="310" r:id="rId16"/>
    <p:sldId id="309" r:id="rId17"/>
    <p:sldId id="279" r:id="rId18"/>
    <p:sldId id="311" r:id="rId19"/>
    <p:sldId id="317" r:id="rId20"/>
    <p:sldId id="258" r:id="rId21"/>
    <p:sldId id="276" r:id="rId22"/>
    <p:sldId id="318" r:id="rId23"/>
    <p:sldId id="291" r:id="rId24"/>
    <p:sldId id="259" r:id="rId25"/>
    <p:sldId id="316" r:id="rId26"/>
    <p:sldId id="277" r:id="rId27"/>
    <p:sldId id="280" r:id="rId28"/>
    <p:sldId id="319" r:id="rId29"/>
    <p:sldId id="321" r:id="rId30"/>
    <p:sldId id="322" r:id="rId31"/>
    <p:sldId id="262" r:id="rId32"/>
    <p:sldId id="345" r:id="rId33"/>
    <p:sldId id="315" r:id="rId34"/>
    <p:sldId id="293" r:id="rId35"/>
    <p:sldId id="294" r:id="rId36"/>
    <p:sldId id="298" r:id="rId37"/>
    <p:sldId id="299" r:id="rId38"/>
    <p:sldId id="295" r:id="rId39"/>
    <p:sldId id="296" r:id="rId40"/>
    <p:sldId id="297" r:id="rId41"/>
    <p:sldId id="344" r:id="rId42"/>
    <p:sldId id="313" r:id="rId43"/>
    <p:sldId id="287" r:id="rId44"/>
    <p:sldId id="282" r:id="rId45"/>
    <p:sldId id="283" r:id="rId46"/>
    <p:sldId id="288" r:id="rId47"/>
    <p:sldId id="314" r:id="rId48"/>
    <p:sldId id="284" r:id="rId49"/>
    <p:sldId id="285" r:id="rId50"/>
    <p:sldId id="323" r:id="rId51"/>
    <p:sldId id="334" r:id="rId52"/>
    <p:sldId id="290" r:id="rId53"/>
    <p:sldId id="289" r:id="rId54"/>
    <p:sldId id="335" r:id="rId55"/>
    <p:sldId id="325" r:id="rId56"/>
    <p:sldId id="326" r:id="rId57"/>
    <p:sldId id="328" r:id="rId58"/>
    <p:sldId id="331" r:id="rId59"/>
    <p:sldId id="332" r:id="rId60"/>
    <p:sldId id="333" r:id="rId61"/>
    <p:sldId id="267" r:id="rId62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008" y="-728"/>
      </p:cViewPr>
      <p:guideLst>
        <p:guide orient="horz" pos="2448"/>
        <p:guide pos="21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5E70D722-E3B5-1F42-B7E8-29DF3F30C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35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9750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72409F3C-BD10-194C-83A6-D50065DA4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6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0D44E7-3436-C64A-8B66-5B0A94C7C18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13324F-71AA-1943-B09A-ECABC0894D43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FF4B7C-273E-E947-B137-41B4EC0D5211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3EA3BF-A85A-E74B-9908-A65617ADE418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390EFC-267C-B042-9F6B-9A01698A05AC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BE6CB3D-CBFA-D947-A14D-780F48D427BE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5091AF-0474-8441-8F9D-377E739E28A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FF7875-8009-EB45-A499-65EE3F9DD55D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93143F3-7192-474F-B1C3-4E0DF8748BF6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0507172-299A-9D49-B774-7BB7ACC3FAA1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198D57-AA80-F84B-9E80-CB33E191F504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D97CFE7-5624-9F4E-BCCE-AE73971EA30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3EB2487-E8FB-1544-88E6-51CBDBC9F9BC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6C0A85-5A5B-7E42-AB1F-6EBC6F8224FD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1DA484-BA0E-624D-ACB8-436F06D4602B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382BD4-9D8E-CB4D-AD5F-B66EC81E2C1F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7FB911-F03A-2441-AFE9-1B57CBFC89C6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C5B3E4-F2F6-6146-B876-FF4C05350B84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E6DBAD-746C-4444-96E6-6C66BA4599AA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C7EA1F-FFB5-054D-B249-CDF46BF79AE0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C7D9FE-8D40-4C4B-8459-ACEBE0CDE2BD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579E1F-8569-6542-B964-86D0D57504E1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C6C47B-87AC-9248-B037-50DD5427F438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B37174-4579-654A-B854-66D407ECFEC3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37D9A0-B52B-CC4D-8DF0-BD1278BA15DD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E894A81-8E9A-864A-8E92-8856B8B14F2C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7767E4-2599-7D4E-BE8F-7A6323900779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02BB93F-61D3-4344-A55B-A2FCA7CEB2EC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955FAC-F533-E64C-BDE5-2CA3E604550B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6D0084-7EEE-D648-A80A-F48F5C8ABBEB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9BD859E-0443-7942-92EE-EBC3DCBAA3AC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7E38B1-A157-DA4F-9929-4BE62E3AFEAD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CC8D10-DD1A-B54E-86A2-75F4D03FBB2C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A872A6-651D-8A4D-8C9C-1B0AAEDA1901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0E9484-480E-6A4B-8C2D-7B6B10B552F1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AEE5E2-C1AC-9F40-9D37-84B7BFA8BF1C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01511A-5098-A740-B92F-F7F00725ECB8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B54928C-9FFC-9646-8164-0DB46A2E7BFF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929572-E2CC-4449-A87B-182812A2594C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B91934-744F-9149-BCB2-477B9FC31287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4C536E-E09A-9849-A980-9D3A7B2DC6E1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F49A6F-DC29-7342-8592-147EB4DA6080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E2BF47-5C31-D949-9B8B-0A29A06BA41F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03EB65-A0BC-3040-869C-3B312080229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0777122-0DEE-7543-B54A-186EA6E54E27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A6C0AC-8021-BA48-AC9D-E036D26D2BDB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12D747-2FE5-7E4E-9F86-35BC7578B51D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4AB81F-08F8-624F-931F-A91B30F66423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9BE6-8F04-CF40-98FB-1B55849FE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876-D1B7-C641-B7BC-22EBE409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FE12-6510-4944-860A-62A00B3B7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E370-67E7-764E-A1A5-30DD97FF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AC0F-05CE-9345-BFAB-3F50431D3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4A6C-14B4-3F4D-B13D-2F8990D3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2799-AE10-3143-83D9-D7C533B3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95A6-2EF4-5544-8C04-4B5DA920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373F-530A-CC43-B958-C91AD1BF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D0A9-6F5C-F640-8DF4-C20D79EFE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CDC4-812C-944F-ADD7-AA203DE1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80953BB7-A803-CE46-8563-E051625F4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rbert_A._Simon" TargetMode="External"/><Relationship Id="rId4" Type="http://schemas.openxmlformats.org/officeDocument/2006/relationships/hyperlink" Target="http://www.mli.gmu.edu/michalski/" TargetMode="External"/><Relationship Id="rId5" Type="http://schemas.openxmlformats.org/officeDocument/2006/relationships/hyperlink" Target="http://en.wikipedia.org/wiki/Marvin_Minsky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laude_Shannon" TargetMode="External"/><Relationship Id="rId4" Type="http://schemas.openxmlformats.org/officeDocument/2006/relationships/hyperlink" Target="http://en.wikipedia.org/wiki/A_Mathematical_Theory_of_Communication" TargetMode="External"/><Relationship Id="rId5" Type="http://schemas.openxmlformats.org/officeDocument/2006/relationships/hyperlink" Target="http://en.wikipedia.org/wiki/Information_entropy" TargetMode="External"/><Relationship Id="rId6" Type="http://schemas.openxmlformats.org/officeDocument/2006/relationships/hyperlink" Target="http://en.wikipedia.org/wiki/Bi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en.wikipedia.org/wiki/Entropy_(information_theory)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bit.ly/U2ZAC8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hyperlink" Target="http://archive.ics.uci.edu/ml/datasets/Zoo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0"/>
            <a:ext cx="7239000" cy="3886200"/>
          </a:xfrm>
        </p:spPr>
        <p:txBody>
          <a:bodyPr/>
          <a:lstStyle/>
          <a:p>
            <a:pPr>
              <a:defRPr/>
            </a:pPr>
            <a:r>
              <a:rPr lang="en-US" sz="6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Machine Learning: Decision Trees</a:t>
            </a:r>
            <a:endParaRPr lang="en-US" sz="54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9906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Chapter 18.1-18.3</a:t>
            </a:r>
            <a:endParaRPr lang="en-US" sz="1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638800" y="5881688"/>
            <a:ext cx="35052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Some material adopted from notes by Chuck Dyer</a:t>
            </a:r>
          </a:p>
        </p:txBody>
      </p:sp>
      <p:pic>
        <p:nvPicPr>
          <p:cNvPr id="1536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136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D7253E-C6A3-734A-A23F-2F1FBD0FC3AA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Inductive Learning Framework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524000"/>
            <a:ext cx="5105400" cy="3962400"/>
          </a:xfrm>
        </p:spPr>
        <p:txBody>
          <a:bodyPr/>
          <a:lstStyle/>
          <a:p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Raw input data from sensors are typically preprocessed to obtain a </a:t>
            </a:r>
            <a:r>
              <a:rPr lang="en-US" sz="2000" b="1">
                <a:latin typeface="Times New Roman" charset="0"/>
                <a:ea typeface="ＭＳ Ｐゴシック" charset="0"/>
                <a:cs typeface="ＭＳ Ｐゴシック" charset="0"/>
              </a:rPr>
              <a:t>feature vector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, X, that adequately describes all of the relevant features for classifying examples</a:t>
            </a:r>
          </a:p>
          <a:p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Each x is a list of (attribute, value) pairs. For example, </a:t>
            </a:r>
          </a:p>
          <a:p>
            <a:pPr lvl="1">
              <a:buFontTx/>
              <a:buNone/>
            </a:pPr>
            <a:r>
              <a:rPr lang="en-US" sz="1800">
                <a:latin typeface="Times New Roman" charset="0"/>
                <a:ea typeface="ＭＳ Ｐゴシック" charset="0"/>
              </a:rPr>
              <a:t>X = [Person:Sue, EyeColor:Brown, Age:Young, Sex:Female] </a:t>
            </a:r>
          </a:p>
          <a:p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The number of attributes (a.k.a. features) is fixed (positive, finite)</a:t>
            </a:r>
          </a:p>
          <a:p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Each attribute has a fixed, finite number of possible values (or could be continuous)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905000"/>
            <a:ext cx="3454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861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000"/>
              <a:t> Each example can be interpreted as a point in an </a:t>
            </a:r>
            <a:br>
              <a:rPr lang="en-US" sz="2000"/>
            </a:br>
            <a:r>
              <a:rPr lang="en-US" sz="2000"/>
              <a:t>n-dimensional </a:t>
            </a:r>
            <a:r>
              <a:rPr lang="en-US" sz="2000" b="1"/>
              <a:t>feature space</a:t>
            </a:r>
            <a:r>
              <a:rPr lang="en-US" sz="2000"/>
              <a:t>, where n is the number of attributes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Measuring Model Quality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4958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How good is a model?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Predictive accuracy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False positives / false negatives for a given cutoff threshold</a:t>
            </a:r>
          </a:p>
          <a:p>
            <a:pPr lvl="2"/>
            <a:r>
              <a:rPr lang="en-US">
                <a:latin typeface="Times New Roman" charset="0"/>
                <a:ea typeface="ＭＳ Ｐゴシック" charset="0"/>
              </a:rPr>
              <a:t>Loss function (accounts for cost of different types of errors)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Area under the (ROC) curve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Minimizing loss can lead to problems with overfitting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Training error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Train on all data; measure error on all data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Subject to overfitting (of course we</a:t>
            </a:r>
            <a:r>
              <a:rPr lang="ja-JP" altLang="en-US">
                <a:latin typeface="Times New Roman" charset="0"/>
                <a:ea typeface="ＭＳ Ｐゴシック" charset="0"/>
              </a:rPr>
              <a:t>’</a:t>
            </a:r>
            <a:r>
              <a:rPr lang="en-US" altLang="ja-JP">
                <a:latin typeface="Times New Roman" charset="0"/>
                <a:ea typeface="ＭＳ Ｐゴシック" charset="0"/>
              </a:rPr>
              <a:t>ll make good predictions on the data on which we trained!)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Regularization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Attempt to avoid overfitting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Explicitly minimize the complexity of the function while minimizing loss.  Tradeoff is modeled with a </a:t>
            </a:r>
            <a:r>
              <a:rPr lang="en-US" i="1">
                <a:latin typeface="Times New Roman" charset="0"/>
                <a:ea typeface="ＭＳ Ｐゴシック" charset="0"/>
              </a:rPr>
              <a:t>regularization parameter</a:t>
            </a:r>
            <a:endParaRPr lang="en-US">
              <a:latin typeface="Times New Roman" charset="0"/>
              <a:ea typeface="ＭＳ Ｐゴシック" charset="0"/>
            </a:endParaRP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7C7D99-7C3F-4D47-9D0E-E6C206161233}" type="slidenum">
              <a:rPr lang="en-US" sz="1000"/>
              <a:pPr/>
              <a:t>11</a:t>
            </a:fld>
            <a:endParaRPr lang="en-US"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Cross-Validation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Holdout cross-validation: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Divide data into training set and test set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Train on training set; measure error on test set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Better than training error, since we are measuring </a:t>
            </a:r>
            <a:r>
              <a:rPr lang="en-US" i="1">
                <a:latin typeface="Times New Roman" charset="0"/>
                <a:ea typeface="ＭＳ Ｐゴシック" charset="0"/>
              </a:rPr>
              <a:t>generalization to new data</a:t>
            </a:r>
            <a:endParaRPr lang="en-US">
              <a:latin typeface="Times New Roman" charset="0"/>
              <a:ea typeface="ＭＳ Ｐゴシック" charset="0"/>
            </a:endParaRP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To get a good estimate, we need a reasonably large test set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But this gives less data to train on, reducing our model quality!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5B7757-D578-8B49-A749-BFFEDE62091E}" type="slidenum">
              <a:rPr lang="en-US" sz="1000"/>
              <a:pPr/>
              <a:t>12</a:t>
            </a:fld>
            <a:endParaRPr lang="en-US" sz="100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Cross-Validation, cont.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k-fold cross-validation: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Divide data into </a:t>
            </a:r>
            <a:r>
              <a:rPr lang="en-US" i="1">
                <a:latin typeface="Times New Roman" charset="0"/>
                <a:ea typeface="ＭＳ Ｐゴシック" charset="0"/>
              </a:rPr>
              <a:t>k</a:t>
            </a:r>
            <a:r>
              <a:rPr lang="en-US">
                <a:latin typeface="Times New Roman" charset="0"/>
                <a:ea typeface="ＭＳ Ｐゴシック" charset="0"/>
              </a:rPr>
              <a:t> folds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Train on </a:t>
            </a:r>
            <a:r>
              <a:rPr lang="en-US" i="1">
                <a:latin typeface="Times New Roman" charset="0"/>
                <a:ea typeface="ＭＳ Ｐゴシック" charset="0"/>
              </a:rPr>
              <a:t>k-1</a:t>
            </a:r>
            <a:r>
              <a:rPr lang="en-US">
                <a:latin typeface="Times New Roman" charset="0"/>
                <a:ea typeface="ＭＳ Ｐゴシック" charset="0"/>
              </a:rPr>
              <a:t> folds, use the </a:t>
            </a:r>
            <a:r>
              <a:rPr lang="en-US" i="1">
                <a:latin typeface="Times New Roman" charset="0"/>
                <a:ea typeface="ＭＳ Ｐゴシック" charset="0"/>
              </a:rPr>
              <a:t>k</a:t>
            </a:r>
            <a:r>
              <a:rPr lang="en-US">
                <a:latin typeface="Times New Roman" charset="0"/>
                <a:ea typeface="ＭＳ Ｐゴシック" charset="0"/>
              </a:rPr>
              <a:t>th fold to measure error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Repeat </a:t>
            </a:r>
            <a:r>
              <a:rPr lang="en-US" i="1">
                <a:latin typeface="Times New Roman" charset="0"/>
                <a:ea typeface="ＭＳ Ｐゴシック" charset="0"/>
              </a:rPr>
              <a:t>k</a:t>
            </a:r>
            <a:r>
              <a:rPr lang="en-US">
                <a:latin typeface="Times New Roman" charset="0"/>
                <a:ea typeface="ＭＳ Ｐゴシック" charset="0"/>
              </a:rPr>
              <a:t> times; use average error to measure generalization accuracy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Statistically valid and gives good accuracy estimates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Leave-one-out cross-validation (LOOCV)</a:t>
            </a:r>
          </a:p>
          <a:p>
            <a:pPr lvl="1"/>
            <a:r>
              <a:rPr lang="en-US" i="1">
                <a:latin typeface="Times New Roman" charset="0"/>
                <a:ea typeface="ＭＳ Ｐゴシック" charset="0"/>
              </a:rPr>
              <a:t>k</a:t>
            </a:r>
            <a:r>
              <a:rPr lang="en-US">
                <a:latin typeface="Times New Roman" charset="0"/>
                <a:ea typeface="ＭＳ Ｐゴシック" charset="0"/>
              </a:rPr>
              <a:t>-fold cross validation where </a:t>
            </a:r>
            <a:r>
              <a:rPr lang="en-US" i="1">
                <a:latin typeface="Times New Roman" charset="0"/>
                <a:ea typeface="ＭＳ Ｐゴシック" charset="0"/>
              </a:rPr>
              <a:t>k=N</a:t>
            </a:r>
            <a:r>
              <a:rPr lang="en-US">
                <a:latin typeface="Times New Roman" charset="0"/>
                <a:ea typeface="ＭＳ Ｐゴシック" charset="0"/>
              </a:rPr>
              <a:t> (test data = 1 instance!)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Quite accurate, but also quite expensive, since it requires building </a:t>
            </a:r>
            <a:r>
              <a:rPr lang="en-US" i="1">
                <a:latin typeface="Times New Roman" charset="0"/>
                <a:ea typeface="ＭＳ Ｐゴシック" charset="0"/>
              </a:rPr>
              <a:t>N</a:t>
            </a:r>
            <a:r>
              <a:rPr lang="en-US">
                <a:latin typeface="Times New Roman" charset="0"/>
                <a:ea typeface="ＭＳ Ｐゴシック" charset="0"/>
              </a:rPr>
              <a:t> models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773268-3D8B-E041-A57F-D215685335F4}" type="slidenum">
              <a:rPr lang="en-US" sz="1000"/>
              <a:pPr/>
              <a:t>13</a:t>
            </a:fld>
            <a:endParaRPr lang="en-US" sz="100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Inductive learning as search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Instance space I defines the language for the training and test instances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Typically, but not always, each instance i</a:t>
            </a:r>
            <a:r>
              <a:rPr lang="en-US">
                <a:latin typeface="Times New Roman" charset="0"/>
                <a:ea typeface="ＭＳ Ｐゴシック" charset="0"/>
                <a:sym typeface="Symbol" charset="0"/>
              </a:rPr>
              <a:t></a:t>
            </a:r>
            <a:r>
              <a:rPr lang="en-US">
                <a:latin typeface="Times New Roman" charset="0"/>
                <a:ea typeface="ＭＳ Ｐゴシック" charset="0"/>
              </a:rPr>
              <a:t>I is a feature vector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Features are sometimes called attributes or variables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I: V</a:t>
            </a:r>
            <a:r>
              <a:rPr lang="en-US" baseline="-25000">
                <a:latin typeface="Times New Roman" charset="0"/>
                <a:ea typeface="ＭＳ Ｐゴシック" charset="0"/>
              </a:rPr>
              <a:t>1</a:t>
            </a:r>
            <a:r>
              <a:rPr lang="en-US">
                <a:latin typeface="Times New Roman" charset="0"/>
                <a:ea typeface="ＭＳ Ｐゴシック" charset="0"/>
              </a:rPr>
              <a:t> x V</a:t>
            </a:r>
            <a:r>
              <a:rPr lang="en-US" baseline="-25000">
                <a:latin typeface="Times New Roman" charset="0"/>
                <a:ea typeface="ＭＳ Ｐゴシック" charset="0"/>
              </a:rPr>
              <a:t>2</a:t>
            </a:r>
            <a:r>
              <a:rPr lang="en-US">
                <a:latin typeface="Times New Roman" charset="0"/>
                <a:ea typeface="ＭＳ Ｐゴシック" charset="0"/>
              </a:rPr>
              <a:t> x … x V</a:t>
            </a:r>
            <a:r>
              <a:rPr lang="en-US" baseline="-25000">
                <a:latin typeface="Times New Roman" charset="0"/>
                <a:ea typeface="ＭＳ Ｐゴシック" charset="0"/>
              </a:rPr>
              <a:t>k</a:t>
            </a:r>
            <a:r>
              <a:rPr lang="en-US">
                <a:latin typeface="Times New Roman" charset="0"/>
                <a:ea typeface="ＭＳ Ｐゴシック" charset="0"/>
              </a:rPr>
              <a:t>, i = (v</a:t>
            </a:r>
            <a:r>
              <a:rPr lang="en-US" baseline="-25000">
                <a:latin typeface="Times New Roman" charset="0"/>
                <a:ea typeface="ＭＳ Ｐゴシック" charset="0"/>
              </a:rPr>
              <a:t>1</a:t>
            </a:r>
            <a:r>
              <a:rPr lang="en-US">
                <a:latin typeface="Times New Roman" charset="0"/>
                <a:ea typeface="ＭＳ Ｐゴシック" charset="0"/>
              </a:rPr>
              <a:t>, v</a:t>
            </a:r>
            <a:r>
              <a:rPr lang="en-US" baseline="-25000">
                <a:latin typeface="Times New Roman" charset="0"/>
                <a:ea typeface="ＭＳ Ｐゴシック" charset="0"/>
              </a:rPr>
              <a:t>2</a:t>
            </a:r>
            <a:r>
              <a:rPr lang="en-US">
                <a:latin typeface="Times New Roman" charset="0"/>
                <a:ea typeface="ＭＳ Ｐゴシック" charset="0"/>
              </a:rPr>
              <a:t>, …, v</a:t>
            </a:r>
            <a:r>
              <a:rPr lang="en-US" baseline="-25000">
                <a:latin typeface="Times New Roman" charset="0"/>
                <a:ea typeface="ＭＳ Ｐゴシック" charset="0"/>
              </a:rPr>
              <a:t>k</a:t>
            </a:r>
            <a:r>
              <a:rPr lang="en-US">
                <a:latin typeface="Times New Roman" charset="0"/>
                <a:ea typeface="ＭＳ Ｐゴシック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Class variable C gives an instance’s class (to be predicted)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Model space M defines the possible classifiers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M: I </a:t>
            </a: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→ C, M = {m1, … mn} (possibly infinite)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Model space is sometimes, but not always, defined in terms of the same features as the instance space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Training data can be used to direct the search for a good (consistent, complete, simple) hypothesis in the model space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Model spaces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Decision trees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Partition the instance space into axis-parallel regions, labeled with class value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Version spaces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Search for necessary (lower-bound) and sufficient (upper-bound) partial instance descriptions for an instance to be in the class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Nearest-neighbor classifiers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Partition the instance space into regions defined by the centroid instances (or cluster of k instances)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Associative rules (feature values </a:t>
            </a: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→ class)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First-order logical rules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Bayesian networks (probabilistic dependencies of class on attributes)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Neural networks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Model spaces</a:t>
            </a:r>
          </a:p>
        </p:txBody>
      </p:sp>
      <p:grpSp>
        <p:nvGrpSpPr>
          <p:cNvPr id="40962" name="Group 7"/>
          <p:cNvGrpSpPr>
            <a:grpSpLocks/>
          </p:cNvGrpSpPr>
          <p:nvPr/>
        </p:nvGrpSpPr>
        <p:grpSpPr bwMode="auto">
          <a:xfrm>
            <a:off x="5486400" y="1143000"/>
            <a:ext cx="3276600" cy="3178175"/>
            <a:chOff x="1617" y="1886"/>
            <a:chExt cx="2511" cy="1858"/>
          </a:xfrm>
        </p:grpSpPr>
        <p:sp>
          <p:nvSpPr>
            <p:cNvPr id="40993" name="Freeform 8"/>
            <p:cNvSpPr>
              <a:spLocks/>
            </p:cNvSpPr>
            <p:nvPr/>
          </p:nvSpPr>
          <p:spPr bwMode="auto">
            <a:xfrm>
              <a:off x="1617" y="1886"/>
              <a:ext cx="2511" cy="1858"/>
            </a:xfrm>
            <a:custGeom>
              <a:avLst/>
              <a:gdLst>
                <a:gd name="T0" fmla="*/ 0 w 2511"/>
                <a:gd name="T1" fmla="*/ 836 h 1858"/>
                <a:gd name="T2" fmla="*/ 631 w 2511"/>
                <a:gd name="T3" fmla="*/ 232 h 1858"/>
                <a:gd name="T4" fmla="*/ 752 w 2511"/>
                <a:gd name="T5" fmla="*/ 158 h 1858"/>
                <a:gd name="T6" fmla="*/ 956 w 2511"/>
                <a:gd name="T7" fmla="*/ 0 h 1858"/>
                <a:gd name="T8" fmla="*/ 2511 w 2511"/>
                <a:gd name="T9" fmla="*/ 946 h 1858"/>
                <a:gd name="T10" fmla="*/ 1839 w 2511"/>
                <a:gd name="T11" fmla="*/ 1426 h 1858"/>
                <a:gd name="T12" fmla="*/ 543 w 2511"/>
                <a:gd name="T13" fmla="*/ 1858 h 1858"/>
                <a:gd name="T14" fmla="*/ 207 w 2511"/>
                <a:gd name="T15" fmla="*/ 1090 h 1858"/>
                <a:gd name="T16" fmla="*/ 0 w 2511"/>
                <a:gd name="T17" fmla="*/ 836 h 18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11"/>
                <a:gd name="T28" fmla="*/ 0 h 1858"/>
                <a:gd name="T29" fmla="*/ 2511 w 2511"/>
                <a:gd name="T30" fmla="*/ 1858 h 18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11" h="1858">
                  <a:moveTo>
                    <a:pt x="0" y="836"/>
                  </a:moveTo>
                  <a:cubicBezTo>
                    <a:pt x="245" y="663"/>
                    <a:pt x="422" y="446"/>
                    <a:pt x="631" y="232"/>
                  </a:cubicBezTo>
                  <a:cubicBezTo>
                    <a:pt x="664" y="198"/>
                    <a:pt x="719" y="191"/>
                    <a:pt x="752" y="158"/>
                  </a:cubicBezTo>
                  <a:cubicBezTo>
                    <a:pt x="815" y="95"/>
                    <a:pt x="896" y="63"/>
                    <a:pt x="956" y="0"/>
                  </a:cubicBezTo>
                  <a:lnTo>
                    <a:pt x="2511" y="946"/>
                  </a:lnTo>
                  <a:lnTo>
                    <a:pt x="1839" y="1426"/>
                  </a:lnTo>
                  <a:lnTo>
                    <a:pt x="543" y="1858"/>
                  </a:lnTo>
                  <a:lnTo>
                    <a:pt x="207" y="1090"/>
                  </a:lnTo>
                  <a:lnTo>
                    <a:pt x="0" y="83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Text Box 9"/>
            <p:cNvSpPr txBox="1">
              <a:spLocks noChangeArrowheads="1"/>
            </p:cNvSpPr>
            <p:nvPr/>
          </p:nvSpPr>
          <p:spPr bwMode="auto">
            <a:xfrm>
              <a:off x="2486" y="1946"/>
              <a:ext cx="219" cy="26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I</a:t>
              </a:r>
            </a:p>
          </p:txBody>
        </p:sp>
      </p:grpSp>
      <p:sp>
        <p:nvSpPr>
          <p:cNvPr id="40963" name="Line 12"/>
          <p:cNvSpPr>
            <a:spLocks noChangeShapeType="1"/>
          </p:cNvSpPr>
          <p:nvPr/>
        </p:nvSpPr>
        <p:spPr bwMode="auto">
          <a:xfrm flipH="1">
            <a:off x="5486400" y="25146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4" name="Line 13"/>
          <p:cNvSpPr>
            <a:spLocks noChangeShapeType="1"/>
          </p:cNvSpPr>
          <p:nvPr/>
        </p:nvSpPr>
        <p:spPr bwMode="auto">
          <a:xfrm flipV="1">
            <a:off x="6477000" y="1219200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Line 14"/>
          <p:cNvSpPr>
            <a:spLocks noChangeShapeType="1"/>
          </p:cNvSpPr>
          <p:nvPr/>
        </p:nvSpPr>
        <p:spPr bwMode="auto">
          <a:xfrm>
            <a:off x="6477000" y="2514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15"/>
          <p:cNvSpPr>
            <a:spLocks noChangeShapeType="1"/>
          </p:cNvSpPr>
          <p:nvPr/>
        </p:nvSpPr>
        <p:spPr bwMode="auto">
          <a:xfrm flipH="1">
            <a:off x="6172200" y="3124200"/>
            <a:ext cx="838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Line 16"/>
          <p:cNvSpPr>
            <a:spLocks noChangeShapeType="1"/>
          </p:cNvSpPr>
          <p:nvPr/>
        </p:nvSpPr>
        <p:spPr bwMode="auto">
          <a:xfrm flipV="1">
            <a:off x="7010400" y="2743200"/>
            <a:ext cx="1676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Text Box 17"/>
          <p:cNvSpPr txBox="1">
            <a:spLocks noChangeArrowheads="1"/>
          </p:cNvSpPr>
          <p:nvPr/>
        </p:nvSpPr>
        <p:spPr bwMode="auto">
          <a:xfrm>
            <a:off x="6232525" y="2860675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+</a:t>
            </a:r>
          </a:p>
        </p:txBody>
      </p:sp>
      <p:sp>
        <p:nvSpPr>
          <p:cNvPr id="40969" name="Text Box 19"/>
          <p:cNvSpPr txBox="1">
            <a:spLocks noChangeArrowheads="1"/>
          </p:cNvSpPr>
          <p:nvPr/>
        </p:nvSpPr>
        <p:spPr bwMode="auto">
          <a:xfrm>
            <a:off x="7223125" y="3241675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+</a:t>
            </a:r>
          </a:p>
        </p:txBody>
      </p:sp>
      <p:sp>
        <p:nvSpPr>
          <p:cNvPr id="40970" name="Text Box 20"/>
          <p:cNvSpPr txBox="1">
            <a:spLocks noChangeArrowheads="1"/>
          </p:cNvSpPr>
          <p:nvPr/>
        </p:nvSpPr>
        <p:spPr bwMode="auto">
          <a:xfrm>
            <a:off x="7146925" y="202247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-</a:t>
            </a:r>
          </a:p>
        </p:txBody>
      </p:sp>
      <p:sp>
        <p:nvSpPr>
          <p:cNvPr id="40971" name="Text Box 22"/>
          <p:cNvSpPr txBox="1">
            <a:spLocks noChangeArrowheads="1"/>
          </p:cNvSpPr>
          <p:nvPr/>
        </p:nvSpPr>
        <p:spPr bwMode="auto">
          <a:xfrm>
            <a:off x="6003925" y="187007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-</a:t>
            </a:r>
          </a:p>
        </p:txBody>
      </p:sp>
      <p:grpSp>
        <p:nvGrpSpPr>
          <p:cNvPr id="40972" name="Group 35"/>
          <p:cNvGrpSpPr>
            <a:grpSpLocks/>
          </p:cNvGrpSpPr>
          <p:nvPr/>
        </p:nvGrpSpPr>
        <p:grpSpPr bwMode="auto">
          <a:xfrm>
            <a:off x="457200" y="1066800"/>
            <a:ext cx="3276600" cy="3178175"/>
            <a:chOff x="288" y="672"/>
            <a:chExt cx="2064" cy="2002"/>
          </a:xfrm>
        </p:grpSpPr>
        <p:grpSp>
          <p:nvGrpSpPr>
            <p:cNvPr id="40986" name="Group 23"/>
            <p:cNvGrpSpPr>
              <a:grpSpLocks/>
            </p:cNvGrpSpPr>
            <p:nvPr/>
          </p:nvGrpSpPr>
          <p:grpSpPr bwMode="auto">
            <a:xfrm>
              <a:off x="288" y="672"/>
              <a:ext cx="2064" cy="2002"/>
              <a:chOff x="1617" y="1886"/>
              <a:chExt cx="2511" cy="1858"/>
            </a:xfrm>
          </p:grpSpPr>
          <p:sp>
            <p:nvSpPr>
              <p:cNvPr id="40991" name="Freeform 24"/>
              <p:cNvSpPr>
                <a:spLocks/>
              </p:cNvSpPr>
              <p:nvPr/>
            </p:nvSpPr>
            <p:spPr bwMode="auto">
              <a:xfrm>
                <a:off x="1617" y="1886"/>
                <a:ext cx="2511" cy="1858"/>
              </a:xfrm>
              <a:custGeom>
                <a:avLst/>
                <a:gdLst>
                  <a:gd name="T0" fmla="*/ 0 w 2511"/>
                  <a:gd name="T1" fmla="*/ 836 h 1858"/>
                  <a:gd name="T2" fmla="*/ 631 w 2511"/>
                  <a:gd name="T3" fmla="*/ 232 h 1858"/>
                  <a:gd name="T4" fmla="*/ 752 w 2511"/>
                  <a:gd name="T5" fmla="*/ 158 h 1858"/>
                  <a:gd name="T6" fmla="*/ 956 w 2511"/>
                  <a:gd name="T7" fmla="*/ 0 h 1858"/>
                  <a:gd name="T8" fmla="*/ 2511 w 2511"/>
                  <a:gd name="T9" fmla="*/ 946 h 1858"/>
                  <a:gd name="T10" fmla="*/ 1839 w 2511"/>
                  <a:gd name="T11" fmla="*/ 1426 h 1858"/>
                  <a:gd name="T12" fmla="*/ 543 w 2511"/>
                  <a:gd name="T13" fmla="*/ 1858 h 1858"/>
                  <a:gd name="T14" fmla="*/ 207 w 2511"/>
                  <a:gd name="T15" fmla="*/ 1090 h 1858"/>
                  <a:gd name="T16" fmla="*/ 0 w 2511"/>
                  <a:gd name="T17" fmla="*/ 836 h 18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11"/>
                  <a:gd name="T28" fmla="*/ 0 h 1858"/>
                  <a:gd name="T29" fmla="*/ 2511 w 2511"/>
                  <a:gd name="T30" fmla="*/ 1858 h 18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11" h="1858">
                    <a:moveTo>
                      <a:pt x="0" y="836"/>
                    </a:moveTo>
                    <a:cubicBezTo>
                      <a:pt x="245" y="663"/>
                      <a:pt x="422" y="446"/>
                      <a:pt x="631" y="232"/>
                    </a:cubicBezTo>
                    <a:cubicBezTo>
                      <a:pt x="664" y="198"/>
                      <a:pt x="719" y="191"/>
                      <a:pt x="752" y="158"/>
                    </a:cubicBezTo>
                    <a:cubicBezTo>
                      <a:pt x="815" y="95"/>
                      <a:pt x="896" y="63"/>
                      <a:pt x="956" y="0"/>
                    </a:cubicBezTo>
                    <a:lnTo>
                      <a:pt x="2511" y="946"/>
                    </a:lnTo>
                    <a:lnTo>
                      <a:pt x="1839" y="1426"/>
                    </a:lnTo>
                    <a:lnTo>
                      <a:pt x="543" y="1858"/>
                    </a:lnTo>
                    <a:lnTo>
                      <a:pt x="207" y="1090"/>
                    </a:lnTo>
                    <a:lnTo>
                      <a:pt x="0" y="83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2" name="Text Box 25"/>
              <p:cNvSpPr txBox="1">
                <a:spLocks noChangeArrowheads="1"/>
              </p:cNvSpPr>
              <p:nvPr/>
            </p:nvSpPr>
            <p:spPr bwMode="auto">
              <a:xfrm>
                <a:off x="2486" y="1946"/>
                <a:ext cx="219" cy="26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I</a:t>
                </a:r>
              </a:p>
            </p:txBody>
          </p:sp>
        </p:grpSp>
        <p:sp>
          <p:nvSpPr>
            <p:cNvPr id="40987" name="Text Box 31"/>
            <p:cNvSpPr txBox="1">
              <a:spLocks noChangeArrowheads="1"/>
            </p:cNvSpPr>
            <p:nvPr/>
          </p:nvSpPr>
          <p:spPr bwMode="auto">
            <a:xfrm>
              <a:off x="758" y="1754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+</a:t>
              </a:r>
            </a:p>
          </p:txBody>
        </p:sp>
        <p:sp>
          <p:nvSpPr>
            <p:cNvPr id="40988" name="Text Box 32"/>
            <p:cNvSpPr txBox="1">
              <a:spLocks noChangeArrowheads="1"/>
            </p:cNvSpPr>
            <p:nvPr/>
          </p:nvSpPr>
          <p:spPr bwMode="auto">
            <a:xfrm>
              <a:off x="1382" y="1994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+</a:t>
              </a:r>
            </a:p>
          </p:txBody>
        </p:sp>
        <p:sp>
          <p:nvSpPr>
            <p:cNvPr id="40989" name="Text Box 33"/>
            <p:cNvSpPr txBox="1">
              <a:spLocks noChangeArrowheads="1"/>
            </p:cNvSpPr>
            <p:nvPr/>
          </p:nvSpPr>
          <p:spPr bwMode="auto">
            <a:xfrm>
              <a:off x="1334" y="122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-</a:t>
              </a:r>
            </a:p>
          </p:txBody>
        </p:sp>
        <p:sp>
          <p:nvSpPr>
            <p:cNvPr id="40990" name="Text Box 34"/>
            <p:cNvSpPr txBox="1">
              <a:spLocks noChangeArrowheads="1"/>
            </p:cNvSpPr>
            <p:nvPr/>
          </p:nvSpPr>
          <p:spPr bwMode="auto">
            <a:xfrm>
              <a:off x="614" y="1130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-</a:t>
              </a:r>
            </a:p>
          </p:txBody>
        </p:sp>
      </p:grpSp>
      <p:grpSp>
        <p:nvGrpSpPr>
          <p:cNvPr id="40973" name="Group 36"/>
          <p:cNvGrpSpPr>
            <a:grpSpLocks/>
          </p:cNvGrpSpPr>
          <p:nvPr/>
        </p:nvGrpSpPr>
        <p:grpSpPr bwMode="auto">
          <a:xfrm>
            <a:off x="2971800" y="3429000"/>
            <a:ext cx="3276600" cy="3178175"/>
            <a:chOff x="288" y="672"/>
            <a:chExt cx="2064" cy="2002"/>
          </a:xfrm>
        </p:grpSpPr>
        <p:grpSp>
          <p:nvGrpSpPr>
            <p:cNvPr id="40979" name="Group 37"/>
            <p:cNvGrpSpPr>
              <a:grpSpLocks/>
            </p:cNvGrpSpPr>
            <p:nvPr/>
          </p:nvGrpSpPr>
          <p:grpSpPr bwMode="auto">
            <a:xfrm>
              <a:off x="288" y="672"/>
              <a:ext cx="2064" cy="2002"/>
              <a:chOff x="1617" y="1886"/>
              <a:chExt cx="2511" cy="1858"/>
            </a:xfrm>
          </p:grpSpPr>
          <p:sp>
            <p:nvSpPr>
              <p:cNvPr id="40984" name="Freeform 38"/>
              <p:cNvSpPr>
                <a:spLocks/>
              </p:cNvSpPr>
              <p:nvPr/>
            </p:nvSpPr>
            <p:spPr bwMode="auto">
              <a:xfrm>
                <a:off x="1617" y="1886"/>
                <a:ext cx="2511" cy="1858"/>
              </a:xfrm>
              <a:custGeom>
                <a:avLst/>
                <a:gdLst>
                  <a:gd name="T0" fmla="*/ 0 w 2511"/>
                  <a:gd name="T1" fmla="*/ 836 h 1858"/>
                  <a:gd name="T2" fmla="*/ 631 w 2511"/>
                  <a:gd name="T3" fmla="*/ 232 h 1858"/>
                  <a:gd name="T4" fmla="*/ 752 w 2511"/>
                  <a:gd name="T5" fmla="*/ 158 h 1858"/>
                  <a:gd name="T6" fmla="*/ 956 w 2511"/>
                  <a:gd name="T7" fmla="*/ 0 h 1858"/>
                  <a:gd name="T8" fmla="*/ 2511 w 2511"/>
                  <a:gd name="T9" fmla="*/ 946 h 1858"/>
                  <a:gd name="T10" fmla="*/ 1839 w 2511"/>
                  <a:gd name="T11" fmla="*/ 1426 h 1858"/>
                  <a:gd name="T12" fmla="*/ 543 w 2511"/>
                  <a:gd name="T13" fmla="*/ 1858 h 1858"/>
                  <a:gd name="T14" fmla="*/ 207 w 2511"/>
                  <a:gd name="T15" fmla="*/ 1090 h 1858"/>
                  <a:gd name="T16" fmla="*/ 0 w 2511"/>
                  <a:gd name="T17" fmla="*/ 836 h 18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11"/>
                  <a:gd name="T28" fmla="*/ 0 h 1858"/>
                  <a:gd name="T29" fmla="*/ 2511 w 2511"/>
                  <a:gd name="T30" fmla="*/ 1858 h 18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11" h="1858">
                    <a:moveTo>
                      <a:pt x="0" y="836"/>
                    </a:moveTo>
                    <a:cubicBezTo>
                      <a:pt x="245" y="663"/>
                      <a:pt x="422" y="446"/>
                      <a:pt x="631" y="232"/>
                    </a:cubicBezTo>
                    <a:cubicBezTo>
                      <a:pt x="664" y="198"/>
                      <a:pt x="719" y="191"/>
                      <a:pt x="752" y="158"/>
                    </a:cubicBezTo>
                    <a:cubicBezTo>
                      <a:pt x="815" y="95"/>
                      <a:pt x="896" y="63"/>
                      <a:pt x="956" y="0"/>
                    </a:cubicBezTo>
                    <a:lnTo>
                      <a:pt x="2511" y="946"/>
                    </a:lnTo>
                    <a:lnTo>
                      <a:pt x="1839" y="1426"/>
                    </a:lnTo>
                    <a:lnTo>
                      <a:pt x="543" y="1858"/>
                    </a:lnTo>
                    <a:lnTo>
                      <a:pt x="207" y="1090"/>
                    </a:lnTo>
                    <a:lnTo>
                      <a:pt x="0" y="83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5" name="Text Box 39"/>
              <p:cNvSpPr txBox="1">
                <a:spLocks noChangeArrowheads="1"/>
              </p:cNvSpPr>
              <p:nvPr/>
            </p:nvSpPr>
            <p:spPr bwMode="auto">
              <a:xfrm>
                <a:off x="2486" y="1946"/>
                <a:ext cx="219" cy="26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I</a:t>
                </a:r>
              </a:p>
            </p:txBody>
          </p:sp>
        </p:grpSp>
        <p:sp>
          <p:nvSpPr>
            <p:cNvPr id="40980" name="Text Box 40"/>
            <p:cNvSpPr txBox="1">
              <a:spLocks noChangeArrowheads="1"/>
            </p:cNvSpPr>
            <p:nvPr/>
          </p:nvSpPr>
          <p:spPr bwMode="auto">
            <a:xfrm>
              <a:off x="758" y="1754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+</a:t>
              </a:r>
            </a:p>
          </p:txBody>
        </p:sp>
        <p:sp>
          <p:nvSpPr>
            <p:cNvPr id="40981" name="Text Box 41"/>
            <p:cNvSpPr txBox="1">
              <a:spLocks noChangeArrowheads="1"/>
            </p:cNvSpPr>
            <p:nvPr/>
          </p:nvSpPr>
          <p:spPr bwMode="auto">
            <a:xfrm>
              <a:off x="1382" y="1994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+</a:t>
              </a:r>
            </a:p>
          </p:txBody>
        </p:sp>
        <p:sp>
          <p:nvSpPr>
            <p:cNvPr id="40982" name="Text Box 42"/>
            <p:cNvSpPr txBox="1">
              <a:spLocks noChangeArrowheads="1"/>
            </p:cNvSpPr>
            <p:nvPr/>
          </p:nvSpPr>
          <p:spPr bwMode="auto">
            <a:xfrm>
              <a:off x="1334" y="122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-</a:t>
              </a:r>
            </a:p>
          </p:txBody>
        </p:sp>
        <p:sp>
          <p:nvSpPr>
            <p:cNvPr id="40983" name="Text Box 43"/>
            <p:cNvSpPr txBox="1">
              <a:spLocks noChangeArrowheads="1"/>
            </p:cNvSpPr>
            <p:nvPr/>
          </p:nvSpPr>
          <p:spPr bwMode="auto">
            <a:xfrm>
              <a:off x="614" y="1130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-</a:t>
              </a:r>
            </a:p>
          </p:txBody>
        </p:sp>
      </p:grpSp>
      <p:sp>
        <p:nvSpPr>
          <p:cNvPr id="40974" name="Text Box 44"/>
          <p:cNvSpPr txBox="1">
            <a:spLocks noChangeArrowheads="1"/>
          </p:cNvSpPr>
          <p:nvPr/>
        </p:nvSpPr>
        <p:spPr bwMode="auto">
          <a:xfrm>
            <a:off x="7223125" y="3927475"/>
            <a:ext cx="1266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Nearest</a:t>
            </a:r>
          </a:p>
          <a:p>
            <a:r>
              <a:rPr lang="en-US"/>
              <a:t>neighbor</a:t>
            </a:r>
          </a:p>
        </p:txBody>
      </p:sp>
      <p:sp>
        <p:nvSpPr>
          <p:cNvPr id="40975" name="Text Box 45"/>
          <p:cNvSpPr txBox="1">
            <a:spLocks noChangeArrowheads="1"/>
          </p:cNvSpPr>
          <p:nvPr/>
        </p:nvSpPr>
        <p:spPr bwMode="auto">
          <a:xfrm>
            <a:off x="5165725" y="5984875"/>
            <a:ext cx="190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Version space</a:t>
            </a:r>
          </a:p>
        </p:txBody>
      </p:sp>
      <p:sp>
        <p:nvSpPr>
          <p:cNvPr id="40976" name="Text Box 46"/>
          <p:cNvSpPr txBox="1">
            <a:spLocks noChangeArrowheads="1"/>
          </p:cNvSpPr>
          <p:nvPr/>
        </p:nvSpPr>
        <p:spPr bwMode="auto">
          <a:xfrm>
            <a:off x="517525" y="4308475"/>
            <a:ext cx="1266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Decision</a:t>
            </a:r>
          </a:p>
          <a:p>
            <a:r>
              <a:rPr lang="en-US"/>
              <a:t>tree</a:t>
            </a:r>
          </a:p>
        </p:txBody>
      </p:sp>
      <p:sp>
        <p:nvSpPr>
          <p:cNvPr id="40977" name="Line 47"/>
          <p:cNvSpPr>
            <a:spLocks noChangeShapeType="1"/>
          </p:cNvSpPr>
          <p:nvPr/>
        </p:nvSpPr>
        <p:spPr bwMode="auto">
          <a:xfrm flipV="1">
            <a:off x="457200" y="2438400"/>
            <a:ext cx="2971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Freeform 50"/>
          <p:cNvSpPr>
            <a:spLocks/>
          </p:cNvSpPr>
          <p:nvPr/>
        </p:nvSpPr>
        <p:spPr bwMode="auto">
          <a:xfrm>
            <a:off x="2971800" y="4495800"/>
            <a:ext cx="3276600" cy="2133600"/>
          </a:xfrm>
          <a:custGeom>
            <a:avLst/>
            <a:gdLst>
              <a:gd name="T0" fmla="*/ 2147483647 w 2064"/>
              <a:gd name="T1" fmla="*/ 0 h 1344"/>
              <a:gd name="T2" fmla="*/ 2147483647 w 2064"/>
              <a:gd name="T3" fmla="*/ 0 h 1344"/>
              <a:gd name="T4" fmla="*/ 2147483647 w 2064"/>
              <a:gd name="T5" fmla="*/ 2147483647 h 1344"/>
              <a:gd name="T6" fmla="*/ 2147483647 w 2064"/>
              <a:gd name="T7" fmla="*/ 2147483647 h 1344"/>
              <a:gd name="T8" fmla="*/ 2147483647 w 2064"/>
              <a:gd name="T9" fmla="*/ 2147483647 h 1344"/>
              <a:gd name="T10" fmla="*/ 2147483647 w 2064"/>
              <a:gd name="T11" fmla="*/ 2147483647 h 1344"/>
              <a:gd name="T12" fmla="*/ 2147483647 w 2064"/>
              <a:gd name="T13" fmla="*/ 2147483647 h 1344"/>
              <a:gd name="T14" fmla="*/ 2147483647 w 2064"/>
              <a:gd name="T15" fmla="*/ 2147483647 h 1344"/>
              <a:gd name="T16" fmla="*/ 0 w 2064"/>
              <a:gd name="T17" fmla="*/ 2147483647 h 1344"/>
              <a:gd name="T18" fmla="*/ 2147483647 w 2064"/>
              <a:gd name="T19" fmla="*/ 0 h 13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64"/>
              <a:gd name="T31" fmla="*/ 0 h 1344"/>
              <a:gd name="T32" fmla="*/ 2064 w 2064"/>
              <a:gd name="T33" fmla="*/ 1344 h 13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64" h="1344">
                <a:moveTo>
                  <a:pt x="192" y="0"/>
                </a:moveTo>
                <a:lnTo>
                  <a:pt x="1056" y="0"/>
                </a:lnTo>
                <a:lnTo>
                  <a:pt x="1056" y="144"/>
                </a:lnTo>
                <a:lnTo>
                  <a:pt x="1824" y="144"/>
                </a:lnTo>
                <a:lnTo>
                  <a:pt x="2064" y="336"/>
                </a:lnTo>
                <a:lnTo>
                  <a:pt x="1488" y="864"/>
                </a:lnTo>
                <a:lnTo>
                  <a:pt x="432" y="1344"/>
                </a:lnTo>
                <a:lnTo>
                  <a:pt x="192" y="528"/>
                </a:lnTo>
                <a:lnTo>
                  <a:pt x="0" y="240"/>
                </a:lnTo>
                <a:lnTo>
                  <a:pt x="192" y="0"/>
                </a:lnTo>
                <a:close/>
              </a:path>
            </a:pathLst>
          </a:custGeom>
          <a:solidFill>
            <a:srgbClr val="FF6600">
              <a:alpha val="3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0668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Learning decision trees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696200" cy="4800600"/>
          </a:xfrm>
        </p:spPr>
        <p:txBody>
          <a:bodyPr/>
          <a:lstStyle/>
          <a:p>
            <a:pPr marL="228600" indent="-228600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Goal: Build a </a:t>
            </a:r>
            <a:r>
              <a:rPr lang="en-US" sz="2800" b="1">
                <a:latin typeface="Times New Roman" charset="0"/>
                <a:ea typeface="ＭＳ Ｐゴシック" charset="0"/>
                <a:cs typeface="ＭＳ Ｐゴシック" charset="0"/>
              </a:rPr>
              <a:t>decision tree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to classify examples as positive or negative instances of a concept using supervised learning from a training set</a:t>
            </a:r>
          </a:p>
          <a:p>
            <a:pPr marL="228600" indent="-228600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800" b="1">
                <a:latin typeface="Times New Roman" charset="0"/>
                <a:ea typeface="ＭＳ Ｐゴシック" charset="0"/>
                <a:cs typeface="ＭＳ Ｐゴシック" charset="0"/>
              </a:rPr>
              <a:t>decision tree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is a tree where</a:t>
            </a:r>
          </a:p>
          <a:p>
            <a:pPr marL="338138" lvl="1" indent="-114300"/>
            <a:r>
              <a:rPr lang="en-US" sz="2400">
                <a:latin typeface="Times New Roman" charset="0"/>
                <a:ea typeface="ＭＳ Ｐゴシック" charset="0"/>
              </a:rPr>
              <a:t> each non-leaf node has associated</a:t>
            </a:r>
            <a:br>
              <a:rPr lang="en-US" sz="2400">
                <a:latin typeface="Times New Roman" charset="0"/>
                <a:ea typeface="ＭＳ Ｐゴシック" charset="0"/>
              </a:rPr>
            </a:br>
            <a:r>
              <a:rPr lang="en-US" sz="2400">
                <a:latin typeface="Times New Roman" charset="0"/>
                <a:ea typeface="ＭＳ Ｐゴシック" charset="0"/>
              </a:rPr>
              <a:t>with it an attribute (feature)</a:t>
            </a:r>
          </a:p>
          <a:p>
            <a:pPr marL="338138" lvl="1" indent="-114300"/>
            <a:r>
              <a:rPr lang="en-US" sz="2400">
                <a:latin typeface="Times New Roman" charset="0"/>
                <a:ea typeface="ＭＳ Ｐゴシック" charset="0"/>
              </a:rPr>
              <a:t>each leaf node has associated</a:t>
            </a:r>
            <a:br>
              <a:rPr lang="en-US" sz="2400">
                <a:latin typeface="Times New Roman" charset="0"/>
                <a:ea typeface="ＭＳ Ｐゴシック" charset="0"/>
              </a:rPr>
            </a:br>
            <a:r>
              <a:rPr lang="en-US" sz="2400">
                <a:latin typeface="Times New Roman" charset="0"/>
                <a:ea typeface="ＭＳ Ｐゴシック" charset="0"/>
              </a:rPr>
              <a:t>with it a classification (+ or -)</a:t>
            </a:r>
          </a:p>
          <a:p>
            <a:pPr marL="338138" lvl="1" indent="-114300"/>
            <a:r>
              <a:rPr lang="en-US" sz="2400">
                <a:latin typeface="Times New Roman" charset="0"/>
                <a:ea typeface="ＭＳ Ｐゴシック" charset="0"/>
              </a:rPr>
              <a:t>each arc has associated with it one</a:t>
            </a:r>
            <a:br>
              <a:rPr lang="en-US" sz="2400">
                <a:latin typeface="Times New Roman" charset="0"/>
                <a:ea typeface="ＭＳ Ｐゴシック" charset="0"/>
              </a:rPr>
            </a:br>
            <a:r>
              <a:rPr lang="en-US" sz="2400">
                <a:latin typeface="Times New Roman" charset="0"/>
                <a:ea typeface="ＭＳ Ｐゴシック" charset="0"/>
              </a:rPr>
              <a:t>of the possible values of the attribute</a:t>
            </a:r>
            <a:br>
              <a:rPr lang="en-US" sz="2400">
                <a:latin typeface="Times New Roman" charset="0"/>
                <a:ea typeface="ＭＳ Ｐゴシック" charset="0"/>
              </a:rPr>
            </a:br>
            <a:r>
              <a:rPr lang="en-US" sz="2400">
                <a:latin typeface="Times New Roman" charset="0"/>
                <a:ea typeface="ＭＳ Ｐゴシック" charset="0"/>
              </a:rPr>
              <a:t>at the node from which the arc is directed </a:t>
            </a:r>
          </a:p>
          <a:p>
            <a:pPr marL="228600" indent="-228600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Generalization: allow for &gt;2 classes</a:t>
            </a:r>
          </a:p>
          <a:p>
            <a:pPr marL="338138" lvl="1" indent="-114300"/>
            <a:r>
              <a:rPr lang="en-US" sz="2400">
                <a:latin typeface="Times New Roman" charset="0"/>
                <a:ea typeface="ＭＳ Ｐゴシック" charset="0"/>
              </a:rPr>
              <a:t>e.g., for stocks, classify into {sell, hold, buy}</a:t>
            </a:r>
          </a:p>
        </p:txBody>
      </p:sp>
      <p:grpSp>
        <p:nvGrpSpPr>
          <p:cNvPr id="43011" name="Group 40"/>
          <p:cNvGrpSpPr>
            <a:grpSpLocks/>
          </p:cNvGrpSpPr>
          <p:nvPr/>
        </p:nvGrpSpPr>
        <p:grpSpPr bwMode="auto">
          <a:xfrm>
            <a:off x="5181600" y="2514600"/>
            <a:ext cx="3689350" cy="3048000"/>
            <a:chOff x="3168" y="1440"/>
            <a:chExt cx="2324" cy="1920"/>
          </a:xfrm>
        </p:grpSpPr>
        <p:sp>
          <p:nvSpPr>
            <p:cNvPr id="43012" name="Line 14"/>
            <p:cNvSpPr>
              <a:spLocks noChangeShapeType="1"/>
            </p:cNvSpPr>
            <p:nvPr/>
          </p:nvSpPr>
          <p:spPr bwMode="auto">
            <a:xfrm flipH="1">
              <a:off x="3504" y="1536"/>
              <a:ext cx="768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3" name="Line 15"/>
            <p:cNvSpPr>
              <a:spLocks noChangeShapeType="1"/>
            </p:cNvSpPr>
            <p:nvPr/>
          </p:nvSpPr>
          <p:spPr bwMode="auto">
            <a:xfrm flipH="1">
              <a:off x="4224" y="1536"/>
              <a:ext cx="48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4" name="Line 16"/>
            <p:cNvSpPr>
              <a:spLocks noChangeShapeType="1"/>
            </p:cNvSpPr>
            <p:nvPr/>
          </p:nvSpPr>
          <p:spPr bwMode="auto">
            <a:xfrm>
              <a:off x="4272" y="1536"/>
              <a:ext cx="768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" name="Line 17"/>
            <p:cNvSpPr>
              <a:spLocks noChangeShapeType="1"/>
            </p:cNvSpPr>
            <p:nvPr/>
          </p:nvSpPr>
          <p:spPr bwMode="auto">
            <a:xfrm flipH="1">
              <a:off x="3312" y="2160"/>
              <a:ext cx="24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Line 18"/>
            <p:cNvSpPr>
              <a:spLocks noChangeShapeType="1"/>
            </p:cNvSpPr>
            <p:nvPr/>
          </p:nvSpPr>
          <p:spPr bwMode="auto">
            <a:xfrm>
              <a:off x="3552" y="2208"/>
              <a:ext cx="14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" name="Line 22"/>
            <p:cNvSpPr>
              <a:spLocks noChangeShapeType="1"/>
            </p:cNvSpPr>
            <p:nvPr/>
          </p:nvSpPr>
          <p:spPr bwMode="auto">
            <a:xfrm flipH="1">
              <a:off x="4416" y="2688"/>
              <a:ext cx="24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Line 23"/>
            <p:cNvSpPr>
              <a:spLocks noChangeShapeType="1"/>
            </p:cNvSpPr>
            <p:nvPr/>
          </p:nvSpPr>
          <p:spPr bwMode="auto">
            <a:xfrm>
              <a:off x="4656" y="2736"/>
              <a:ext cx="14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Line 25"/>
            <p:cNvSpPr>
              <a:spLocks noChangeShapeType="1"/>
            </p:cNvSpPr>
            <p:nvPr/>
          </p:nvSpPr>
          <p:spPr bwMode="auto">
            <a:xfrm flipH="1">
              <a:off x="4656" y="2160"/>
              <a:ext cx="43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0" name="Line 26"/>
            <p:cNvSpPr>
              <a:spLocks noChangeShapeType="1"/>
            </p:cNvSpPr>
            <p:nvPr/>
          </p:nvSpPr>
          <p:spPr bwMode="auto">
            <a:xfrm>
              <a:off x="5088" y="2160"/>
              <a:ext cx="19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1" name="Rectangle 6"/>
            <p:cNvSpPr>
              <a:spLocks noChangeArrowheads="1"/>
            </p:cNvSpPr>
            <p:nvPr/>
          </p:nvSpPr>
          <p:spPr bwMode="auto">
            <a:xfrm>
              <a:off x="3936" y="1440"/>
              <a:ext cx="624" cy="24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Color</a:t>
              </a:r>
            </a:p>
          </p:txBody>
        </p:sp>
        <p:sp>
          <p:nvSpPr>
            <p:cNvPr id="43022" name="Rectangle 7"/>
            <p:cNvSpPr>
              <a:spLocks noChangeArrowheads="1"/>
            </p:cNvSpPr>
            <p:nvPr/>
          </p:nvSpPr>
          <p:spPr bwMode="auto">
            <a:xfrm>
              <a:off x="4752" y="2064"/>
              <a:ext cx="624" cy="24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Shape</a:t>
              </a:r>
            </a:p>
          </p:txBody>
        </p:sp>
        <p:sp>
          <p:nvSpPr>
            <p:cNvPr id="43023" name="Rectangle 8"/>
            <p:cNvSpPr>
              <a:spLocks noChangeArrowheads="1"/>
            </p:cNvSpPr>
            <p:nvPr/>
          </p:nvSpPr>
          <p:spPr bwMode="auto">
            <a:xfrm>
              <a:off x="3216" y="2064"/>
              <a:ext cx="624" cy="24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Size</a:t>
              </a:r>
            </a:p>
          </p:txBody>
        </p:sp>
        <p:sp>
          <p:nvSpPr>
            <p:cNvPr id="43024" name="Rectangle 11"/>
            <p:cNvSpPr>
              <a:spLocks noChangeArrowheads="1"/>
            </p:cNvSpPr>
            <p:nvPr/>
          </p:nvSpPr>
          <p:spPr bwMode="auto">
            <a:xfrm>
              <a:off x="4080" y="2064"/>
              <a:ext cx="336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+</a:t>
              </a:r>
            </a:p>
          </p:txBody>
        </p:sp>
        <p:sp>
          <p:nvSpPr>
            <p:cNvPr id="43025" name="Rectangle 12"/>
            <p:cNvSpPr>
              <a:spLocks noChangeArrowheads="1"/>
            </p:cNvSpPr>
            <p:nvPr/>
          </p:nvSpPr>
          <p:spPr bwMode="auto">
            <a:xfrm>
              <a:off x="3552" y="2592"/>
              <a:ext cx="336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+</a:t>
              </a:r>
            </a:p>
          </p:txBody>
        </p:sp>
        <p:sp>
          <p:nvSpPr>
            <p:cNvPr id="43026" name="Rectangle 13"/>
            <p:cNvSpPr>
              <a:spLocks noChangeArrowheads="1"/>
            </p:cNvSpPr>
            <p:nvPr/>
          </p:nvSpPr>
          <p:spPr bwMode="auto">
            <a:xfrm>
              <a:off x="3168" y="2592"/>
              <a:ext cx="336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-</a:t>
              </a:r>
            </a:p>
          </p:txBody>
        </p:sp>
        <p:sp>
          <p:nvSpPr>
            <p:cNvPr id="43027" name="Rectangle 19"/>
            <p:cNvSpPr>
              <a:spLocks noChangeArrowheads="1"/>
            </p:cNvSpPr>
            <p:nvPr/>
          </p:nvSpPr>
          <p:spPr bwMode="auto">
            <a:xfrm>
              <a:off x="4320" y="2592"/>
              <a:ext cx="624" cy="24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Size</a:t>
              </a:r>
            </a:p>
          </p:txBody>
        </p:sp>
        <p:sp>
          <p:nvSpPr>
            <p:cNvPr id="43028" name="Rectangle 20"/>
            <p:cNvSpPr>
              <a:spLocks noChangeArrowheads="1"/>
            </p:cNvSpPr>
            <p:nvPr/>
          </p:nvSpPr>
          <p:spPr bwMode="auto">
            <a:xfrm>
              <a:off x="4656" y="3120"/>
              <a:ext cx="336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+</a:t>
              </a:r>
            </a:p>
          </p:txBody>
        </p:sp>
        <p:sp>
          <p:nvSpPr>
            <p:cNvPr id="43029" name="Rectangle 21"/>
            <p:cNvSpPr>
              <a:spLocks noChangeArrowheads="1"/>
            </p:cNvSpPr>
            <p:nvPr/>
          </p:nvSpPr>
          <p:spPr bwMode="auto">
            <a:xfrm>
              <a:off x="4272" y="3120"/>
              <a:ext cx="336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-</a:t>
              </a:r>
            </a:p>
          </p:txBody>
        </p:sp>
        <p:sp>
          <p:nvSpPr>
            <p:cNvPr id="43030" name="Rectangle 24"/>
            <p:cNvSpPr>
              <a:spLocks noChangeArrowheads="1"/>
            </p:cNvSpPr>
            <p:nvPr/>
          </p:nvSpPr>
          <p:spPr bwMode="auto">
            <a:xfrm>
              <a:off x="5136" y="2592"/>
              <a:ext cx="336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+</a:t>
              </a:r>
            </a:p>
          </p:txBody>
        </p:sp>
        <p:sp>
          <p:nvSpPr>
            <p:cNvPr id="43031" name="Text Box 27"/>
            <p:cNvSpPr txBox="1">
              <a:spLocks noChangeArrowheads="1"/>
            </p:cNvSpPr>
            <p:nvPr/>
          </p:nvSpPr>
          <p:spPr bwMode="auto">
            <a:xfrm>
              <a:off x="4272" y="283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big</a:t>
              </a:r>
            </a:p>
          </p:txBody>
        </p:sp>
        <p:sp>
          <p:nvSpPr>
            <p:cNvPr id="43032" name="Text Box 28"/>
            <p:cNvSpPr txBox="1">
              <a:spLocks noChangeArrowheads="1"/>
            </p:cNvSpPr>
            <p:nvPr/>
          </p:nvSpPr>
          <p:spPr bwMode="auto">
            <a:xfrm>
              <a:off x="3168" y="2361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big</a:t>
              </a:r>
            </a:p>
          </p:txBody>
        </p:sp>
        <p:sp>
          <p:nvSpPr>
            <p:cNvPr id="43033" name="Text Box 30"/>
            <p:cNvSpPr txBox="1">
              <a:spLocks noChangeArrowheads="1"/>
            </p:cNvSpPr>
            <p:nvPr/>
          </p:nvSpPr>
          <p:spPr bwMode="auto">
            <a:xfrm>
              <a:off x="3552" y="2361"/>
              <a:ext cx="4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small</a:t>
              </a:r>
            </a:p>
          </p:txBody>
        </p:sp>
        <p:sp>
          <p:nvSpPr>
            <p:cNvPr id="43034" name="Text Box 31"/>
            <p:cNvSpPr txBox="1">
              <a:spLocks noChangeArrowheads="1"/>
            </p:cNvSpPr>
            <p:nvPr/>
          </p:nvSpPr>
          <p:spPr bwMode="auto">
            <a:xfrm>
              <a:off x="4656" y="2832"/>
              <a:ext cx="4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small</a:t>
              </a:r>
            </a:p>
          </p:txBody>
        </p:sp>
        <p:sp>
          <p:nvSpPr>
            <p:cNvPr id="43035" name="Text Box 32"/>
            <p:cNvSpPr txBox="1">
              <a:spLocks noChangeArrowheads="1"/>
            </p:cNvSpPr>
            <p:nvPr/>
          </p:nvSpPr>
          <p:spPr bwMode="auto">
            <a:xfrm>
              <a:off x="5040" y="2361"/>
              <a:ext cx="4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round</a:t>
              </a:r>
            </a:p>
          </p:txBody>
        </p:sp>
        <p:sp>
          <p:nvSpPr>
            <p:cNvPr id="43036" name="Text Box 33"/>
            <p:cNvSpPr txBox="1">
              <a:spLocks noChangeArrowheads="1"/>
            </p:cNvSpPr>
            <p:nvPr/>
          </p:nvSpPr>
          <p:spPr bwMode="auto">
            <a:xfrm>
              <a:off x="4560" y="2361"/>
              <a:ext cx="4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square</a:t>
              </a:r>
            </a:p>
          </p:txBody>
        </p:sp>
        <p:sp>
          <p:nvSpPr>
            <p:cNvPr id="43037" name="Text Box 35"/>
            <p:cNvSpPr txBox="1">
              <a:spLocks noChangeArrowheads="1"/>
            </p:cNvSpPr>
            <p:nvPr/>
          </p:nvSpPr>
          <p:spPr bwMode="auto">
            <a:xfrm>
              <a:off x="4176" y="177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red</a:t>
              </a:r>
            </a:p>
          </p:txBody>
        </p:sp>
        <p:sp>
          <p:nvSpPr>
            <p:cNvPr id="43038" name="Text Box 36"/>
            <p:cNvSpPr txBox="1">
              <a:spLocks noChangeArrowheads="1"/>
            </p:cNvSpPr>
            <p:nvPr/>
          </p:nvSpPr>
          <p:spPr bwMode="auto">
            <a:xfrm>
              <a:off x="3456" y="1728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green</a:t>
              </a:r>
            </a:p>
          </p:txBody>
        </p:sp>
        <p:sp>
          <p:nvSpPr>
            <p:cNvPr id="43039" name="Text Box 37"/>
            <p:cNvSpPr txBox="1">
              <a:spLocks noChangeArrowheads="1"/>
            </p:cNvSpPr>
            <p:nvPr/>
          </p:nvSpPr>
          <p:spPr bwMode="auto">
            <a:xfrm>
              <a:off x="4608" y="1728"/>
              <a:ext cx="3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blue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5" descr="60%"/>
          <p:cNvSpPr>
            <a:spLocks noChangeArrowheads="1"/>
          </p:cNvSpPr>
          <p:nvPr/>
        </p:nvSpPr>
        <p:spPr bwMode="auto">
          <a:xfrm>
            <a:off x="4419600" y="4800600"/>
            <a:ext cx="1447800" cy="1752600"/>
          </a:xfrm>
          <a:prstGeom prst="rect">
            <a:avLst/>
          </a:prstGeom>
          <a:pattFill prst="pct6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74" descr="60%"/>
          <p:cNvSpPr>
            <a:spLocks noChangeArrowheads="1"/>
          </p:cNvSpPr>
          <p:nvPr/>
        </p:nvSpPr>
        <p:spPr bwMode="auto">
          <a:xfrm>
            <a:off x="7467600" y="4267200"/>
            <a:ext cx="1447800" cy="2286000"/>
          </a:xfrm>
          <a:prstGeom prst="rect">
            <a:avLst/>
          </a:prstGeom>
          <a:pattFill prst="pct6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73" descr="60%"/>
          <p:cNvSpPr>
            <a:spLocks noChangeArrowheads="1"/>
          </p:cNvSpPr>
          <p:nvPr/>
        </p:nvSpPr>
        <p:spPr bwMode="auto">
          <a:xfrm>
            <a:off x="7467600" y="3352800"/>
            <a:ext cx="1447800" cy="762000"/>
          </a:xfrm>
          <a:prstGeom prst="rect">
            <a:avLst/>
          </a:prstGeom>
          <a:pattFill prst="pct6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72" descr="60%"/>
          <p:cNvSpPr>
            <a:spLocks noChangeArrowheads="1"/>
          </p:cNvSpPr>
          <p:nvPr/>
        </p:nvSpPr>
        <p:spPr bwMode="auto">
          <a:xfrm>
            <a:off x="6019800" y="1981200"/>
            <a:ext cx="1295400" cy="4572000"/>
          </a:xfrm>
          <a:prstGeom prst="rect">
            <a:avLst/>
          </a:prstGeom>
          <a:pattFill prst="pct6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71" descr="60%"/>
          <p:cNvSpPr>
            <a:spLocks noChangeArrowheads="1"/>
          </p:cNvSpPr>
          <p:nvPr/>
        </p:nvSpPr>
        <p:spPr bwMode="auto">
          <a:xfrm>
            <a:off x="7467600" y="1981200"/>
            <a:ext cx="1447800" cy="1219200"/>
          </a:xfrm>
          <a:prstGeom prst="rect">
            <a:avLst/>
          </a:prstGeom>
          <a:pattFill prst="pct60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Rectangle 70" descr="60%"/>
          <p:cNvSpPr>
            <a:spLocks noChangeArrowheads="1"/>
          </p:cNvSpPr>
          <p:nvPr/>
        </p:nvSpPr>
        <p:spPr bwMode="auto">
          <a:xfrm>
            <a:off x="4419600" y="1981200"/>
            <a:ext cx="1447800" cy="2667000"/>
          </a:xfrm>
          <a:prstGeom prst="rect">
            <a:avLst/>
          </a:prstGeom>
          <a:pattFill prst="pct60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Rectangle 49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Decision tree-induced partition – example</a:t>
            </a:r>
          </a:p>
        </p:txBody>
      </p:sp>
      <p:sp>
        <p:nvSpPr>
          <p:cNvPr id="45064" name="Rectangle 50"/>
          <p:cNvSpPr>
            <a:spLocks noChangeArrowheads="1"/>
          </p:cNvSpPr>
          <p:nvPr/>
        </p:nvSpPr>
        <p:spPr bwMode="auto">
          <a:xfrm>
            <a:off x="4724400" y="2209800"/>
            <a:ext cx="914400" cy="838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Rectangle 51"/>
          <p:cNvSpPr>
            <a:spLocks noChangeArrowheads="1"/>
          </p:cNvSpPr>
          <p:nvPr/>
        </p:nvSpPr>
        <p:spPr bwMode="auto">
          <a:xfrm>
            <a:off x="5105400" y="5029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Oval 52"/>
          <p:cNvSpPr>
            <a:spLocks noChangeArrowheads="1"/>
          </p:cNvSpPr>
          <p:nvPr/>
        </p:nvSpPr>
        <p:spPr bwMode="auto">
          <a:xfrm>
            <a:off x="4648200" y="3429000"/>
            <a:ext cx="1143000" cy="11430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Oval 53"/>
          <p:cNvSpPr>
            <a:spLocks noChangeArrowheads="1"/>
          </p:cNvSpPr>
          <p:nvPr/>
        </p:nvSpPr>
        <p:spPr bwMode="auto">
          <a:xfrm>
            <a:off x="5105400" y="5867400"/>
            <a:ext cx="381000" cy="3810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Rectangle 54"/>
          <p:cNvSpPr>
            <a:spLocks noChangeArrowheads="1"/>
          </p:cNvSpPr>
          <p:nvPr/>
        </p:nvSpPr>
        <p:spPr bwMode="auto">
          <a:xfrm>
            <a:off x="6172200" y="2209800"/>
            <a:ext cx="9144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Rectangle 55"/>
          <p:cNvSpPr>
            <a:spLocks noChangeArrowheads="1"/>
          </p:cNvSpPr>
          <p:nvPr/>
        </p:nvSpPr>
        <p:spPr bwMode="auto">
          <a:xfrm>
            <a:off x="6553200" y="5029200"/>
            <a:ext cx="304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Oval 56"/>
          <p:cNvSpPr>
            <a:spLocks noChangeArrowheads="1"/>
          </p:cNvSpPr>
          <p:nvPr/>
        </p:nvSpPr>
        <p:spPr bwMode="auto">
          <a:xfrm>
            <a:off x="6096000" y="3429000"/>
            <a:ext cx="1143000" cy="1143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Oval 57"/>
          <p:cNvSpPr>
            <a:spLocks noChangeArrowheads="1"/>
          </p:cNvSpPr>
          <p:nvPr/>
        </p:nvSpPr>
        <p:spPr bwMode="auto">
          <a:xfrm>
            <a:off x="6553200" y="58674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Rectangle 58"/>
          <p:cNvSpPr>
            <a:spLocks noChangeArrowheads="1"/>
          </p:cNvSpPr>
          <p:nvPr/>
        </p:nvSpPr>
        <p:spPr bwMode="auto">
          <a:xfrm>
            <a:off x="7620000" y="2209800"/>
            <a:ext cx="914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Rectangle 59"/>
          <p:cNvSpPr>
            <a:spLocks noChangeArrowheads="1"/>
          </p:cNvSpPr>
          <p:nvPr/>
        </p:nvSpPr>
        <p:spPr bwMode="auto">
          <a:xfrm>
            <a:off x="8001000" y="35814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Oval 60"/>
          <p:cNvSpPr>
            <a:spLocks noChangeArrowheads="1"/>
          </p:cNvSpPr>
          <p:nvPr/>
        </p:nvSpPr>
        <p:spPr bwMode="auto">
          <a:xfrm>
            <a:off x="7543800" y="4495800"/>
            <a:ext cx="1143000" cy="1143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Oval 61"/>
          <p:cNvSpPr>
            <a:spLocks noChangeArrowheads="1"/>
          </p:cNvSpPr>
          <p:nvPr/>
        </p:nvSpPr>
        <p:spPr bwMode="auto">
          <a:xfrm>
            <a:off x="7924800" y="59436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Rectangle 62"/>
          <p:cNvSpPr>
            <a:spLocks noChangeArrowheads="1"/>
          </p:cNvSpPr>
          <p:nvPr/>
        </p:nvSpPr>
        <p:spPr bwMode="auto">
          <a:xfrm>
            <a:off x="4343400" y="1905000"/>
            <a:ext cx="46482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Text Box 63"/>
          <p:cNvSpPr txBox="1">
            <a:spLocks noChangeArrowheads="1"/>
          </p:cNvSpPr>
          <p:nvPr/>
        </p:nvSpPr>
        <p:spPr bwMode="auto">
          <a:xfrm>
            <a:off x="4343400" y="19050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</a:t>
            </a:r>
          </a:p>
        </p:txBody>
      </p:sp>
      <p:sp>
        <p:nvSpPr>
          <p:cNvPr id="45078" name="Line 65"/>
          <p:cNvSpPr>
            <a:spLocks noChangeShapeType="1"/>
          </p:cNvSpPr>
          <p:nvPr/>
        </p:nvSpPr>
        <p:spPr bwMode="auto">
          <a:xfrm>
            <a:off x="5943600" y="19050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9" name="Line 66"/>
          <p:cNvSpPr>
            <a:spLocks noChangeShapeType="1"/>
          </p:cNvSpPr>
          <p:nvPr/>
        </p:nvSpPr>
        <p:spPr bwMode="auto">
          <a:xfrm>
            <a:off x="7391400" y="19050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0" name="Line 67"/>
          <p:cNvSpPr>
            <a:spLocks noChangeShapeType="1"/>
          </p:cNvSpPr>
          <p:nvPr/>
        </p:nvSpPr>
        <p:spPr bwMode="auto">
          <a:xfrm>
            <a:off x="4343400" y="4724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1" name="Line 68"/>
          <p:cNvSpPr>
            <a:spLocks noChangeShapeType="1"/>
          </p:cNvSpPr>
          <p:nvPr/>
        </p:nvSpPr>
        <p:spPr bwMode="auto">
          <a:xfrm>
            <a:off x="7391400" y="4191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2" name="Line 69"/>
          <p:cNvSpPr>
            <a:spLocks noChangeShapeType="1"/>
          </p:cNvSpPr>
          <p:nvPr/>
        </p:nvSpPr>
        <p:spPr bwMode="auto">
          <a:xfrm>
            <a:off x="7391400" y="3276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083" name="Picture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70125"/>
            <a:ext cx="39624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Expressiveness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5257800"/>
          </a:xfrm>
        </p:spPr>
        <p:txBody>
          <a:bodyPr/>
          <a:lstStyle/>
          <a:p>
            <a:pPr marL="233363" indent="-233363">
              <a:lnSpc>
                <a:spcPct val="90000"/>
              </a:lnSpc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Decision trees can express any function of the input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attributes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33363" indent="-233363">
              <a:lnSpc>
                <a:spcPct val="90000"/>
              </a:lnSpc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E.g., for Boolean functions, truth table row </a:t>
            </a:r>
            <a:r>
              <a:rPr lang="en-US" dirty="0">
                <a:latin typeface="Times New Roman" charset="0"/>
                <a:ea typeface="ＭＳ Ｐゴシック" charset="0"/>
                <a:cs typeface="Arial" charset="0"/>
              </a:rPr>
              <a:t>→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path to leaf: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Trivially,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there’s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 consistent decision tree for any training set with one path to leaf for each example (unless 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nondeterministic in 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), but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it probably won't generalize to new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examples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 prefer to find more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compact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decision trees</a:t>
            </a:r>
          </a:p>
        </p:txBody>
      </p:sp>
      <p:pic>
        <p:nvPicPr>
          <p:cNvPr id="47107" name="Picture 4" descr="xor-decision-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57912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What is learning?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114800"/>
          </a:xfrm>
        </p:spPr>
        <p:txBody>
          <a:bodyPr/>
          <a:lstStyle/>
          <a:p>
            <a:r>
              <a:rPr lang="ja-JP" altLang="en-US" sz="32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>
                <a:latin typeface="Times New Roman" charset="0"/>
                <a:ea typeface="ＭＳ Ｐゴシック" charset="0"/>
                <a:cs typeface="ＭＳ Ｐゴシック" charset="0"/>
              </a:rPr>
              <a:t>Learning denotes changes in a system that ... enable a system to do the same task more efficiently the next time</a:t>
            </a:r>
            <a:r>
              <a:rPr lang="ja-JP" altLang="en-US" sz="32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>
                <a:latin typeface="Times New Roman" charset="0"/>
                <a:ea typeface="ＭＳ Ｐゴシック" charset="0"/>
                <a:cs typeface="Times New Roman" charset="0"/>
              </a:rPr>
              <a:t>– </a:t>
            </a:r>
            <a:r>
              <a:rPr lang="en-US" altLang="ja-JP" sz="320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Herbert Simon</a:t>
            </a:r>
            <a:endParaRPr lang="en-US" altLang="ja-JP" sz="32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ja-JP" altLang="en-US" sz="32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>
                <a:latin typeface="Times New Roman" charset="0"/>
                <a:ea typeface="ＭＳ Ｐゴシック" charset="0"/>
                <a:cs typeface="ＭＳ Ｐゴシック" charset="0"/>
              </a:rPr>
              <a:t>Learning is constructing or modifying representations of what is being experienced</a:t>
            </a:r>
            <a:r>
              <a:rPr lang="ja-JP" altLang="en-US" sz="32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br>
              <a:rPr lang="en-US" altLang="ja-JP" sz="32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altLang="ja-JP" sz="3200">
                <a:latin typeface="Times New Roman" charset="0"/>
                <a:ea typeface="ＭＳ Ｐゴシック" charset="0"/>
                <a:cs typeface="Times New Roman" charset="0"/>
              </a:rPr>
              <a:t>– </a:t>
            </a:r>
            <a:r>
              <a:rPr lang="en-US" altLang="ja-JP" sz="3200">
                <a:latin typeface="Times New Roman" charset="0"/>
                <a:ea typeface="ＭＳ Ｐゴシック" charset="0"/>
                <a:cs typeface="ＭＳ Ｐゴシック" charset="0"/>
                <a:hlinkClick r:id="rId4"/>
              </a:rPr>
              <a:t>Ryszard Michalski</a:t>
            </a:r>
            <a:endParaRPr lang="en-US" altLang="ja-JP" sz="32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ja-JP" altLang="en-US" sz="32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>
                <a:latin typeface="Times New Roman" charset="0"/>
                <a:ea typeface="ＭＳ Ｐゴシック" charset="0"/>
                <a:cs typeface="ＭＳ Ｐゴシック" charset="0"/>
              </a:rPr>
              <a:t>Learning is making useful changes in our minds</a:t>
            </a:r>
            <a:r>
              <a:rPr lang="ja-JP" altLang="en-US" sz="32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>
                <a:latin typeface="Times New Roman" charset="0"/>
                <a:ea typeface="ＭＳ Ｐゴシック" charset="0"/>
                <a:cs typeface="Times New Roman" charset="0"/>
              </a:rPr>
              <a:t>– </a:t>
            </a:r>
            <a:r>
              <a:rPr lang="en-US" altLang="ja-JP" sz="3200">
                <a:latin typeface="Times New Roman" charset="0"/>
                <a:ea typeface="ＭＳ Ｐゴシック" charset="0"/>
                <a:cs typeface="ＭＳ Ｐゴシック" charset="0"/>
                <a:hlinkClick r:id="rId5"/>
              </a:rPr>
              <a:t>Marvin Minsky</a:t>
            </a:r>
            <a:endParaRPr lang="en-US" sz="32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Inductive learning and bias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200400"/>
            <a:ext cx="7772400" cy="3505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Suppose that we want to learn a function f(x) = y and we are given some sample (x,y) pairs, as in figure (a)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There are several hypotheses we could make about this function, e.g.: (b),  (c) and (d)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 preference for one over the others reveals the </a:t>
            </a:r>
            <a:r>
              <a:rPr lang="en-US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bias</a:t>
            </a:r>
            <a:r>
              <a:rPr lang="en-US" b="1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of our learning technique, e.g.: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prefer piece-wise functions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prefer a smooth function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prefer a simple function and treat outliers as noise</a:t>
            </a:r>
          </a:p>
        </p:txBody>
      </p:sp>
      <p:pic>
        <p:nvPicPr>
          <p:cNvPr id="49155" name="Picture 4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5344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Preference bias: Ockham’s Razor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153400" cy="510540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AKA Occam’s Razor, Law of Economy, or Law of Parsimony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Principle stated by William of Ockham (1285-1347)</a:t>
            </a:r>
          </a:p>
          <a:p>
            <a:pPr lvl="1">
              <a:lnSpc>
                <a:spcPct val="90000"/>
              </a:lnSpc>
            </a:pPr>
            <a:r>
              <a:rPr lang="ja-JP" altLang="en-US" sz="240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i="1">
                <a:latin typeface="Times New Roman" charset="0"/>
                <a:ea typeface="ＭＳ Ｐゴシック" charset="0"/>
              </a:rPr>
              <a:t>non sunt multiplicanda entia praeter necessitatem</a:t>
            </a:r>
            <a:r>
              <a:rPr lang="ja-JP" altLang="en-US" sz="2400" i="1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i="1">
                <a:latin typeface="Times New Roman" charset="0"/>
                <a:ea typeface="ＭＳ Ｐゴシック" charset="0"/>
              </a:rPr>
              <a:t> </a:t>
            </a:r>
            <a:endParaRPr lang="en-US" altLang="ja-JP" sz="240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entities are not to be  multiplied beyond necessity 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The simplest consistent explanation is the best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Therefore, the smallest decision tree that correctly classifies all of the training examples is best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Finding the provably smallest decision tree is NP-hard, so instead of constructing the absolute smallest tree consistent with the training examples, construct one that is pretty small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Hypothesis spaces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181600"/>
          </a:xfrm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en-US" sz="2500" b="1">
                <a:latin typeface="Times New Roman" charset="0"/>
                <a:ea typeface="ＭＳ Ｐゴシック" charset="0"/>
                <a:cs typeface="ＭＳ Ｐゴシック" charset="0"/>
              </a:rPr>
              <a:t>How many distinct decision trees with </a:t>
            </a:r>
            <a:r>
              <a:rPr lang="en-US" sz="2500" b="1" i="1"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500" b="1">
                <a:latin typeface="Times New Roman" charset="0"/>
                <a:ea typeface="ＭＳ Ｐゴシック" charset="0"/>
                <a:cs typeface="ＭＳ Ｐゴシック" charset="0"/>
              </a:rPr>
              <a:t> Boolean attributes?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sz="2100">
                <a:latin typeface="Times New Roman" charset="0"/>
                <a:ea typeface="ＭＳ Ｐゴシック" charset="0"/>
              </a:rPr>
              <a:t>= number of Boolean functions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sz="2100">
                <a:latin typeface="Times New Roman" charset="0"/>
                <a:ea typeface="ＭＳ Ｐゴシック" charset="0"/>
              </a:rPr>
              <a:t>= number of distinct truth tables with 2</a:t>
            </a:r>
            <a:r>
              <a:rPr lang="en-US" sz="2100" baseline="30000">
                <a:latin typeface="Times New Roman" charset="0"/>
                <a:ea typeface="ＭＳ Ｐゴシック" charset="0"/>
              </a:rPr>
              <a:t>n</a:t>
            </a:r>
            <a:r>
              <a:rPr lang="en-US" sz="2100">
                <a:latin typeface="Times New Roman" charset="0"/>
                <a:ea typeface="ＭＳ Ｐゴシック" charset="0"/>
              </a:rPr>
              <a:t> rows = 2</a:t>
            </a:r>
            <a:r>
              <a:rPr lang="en-US" sz="2100" baseline="30000">
                <a:latin typeface="Times New Roman" charset="0"/>
                <a:ea typeface="ＭＳ Ｐゴシック" charset="0"/>
              </a:rPr>
              <a:t>2</a:t>
            </a:r>
            <a:r>
              <a:rPr lang="en-US" sz="2100" baseline="60000">
                <a:latin typeface="Times New Roman" charset="0"/>
                <a:ea typeface="ＭＳ Ｐゴシック" charset="0"/>
              </a:rPr>
              <a:t>n</a:t>
            </a:r>
            <a:endParaRPr lang="en-US" sz="2100">
              <a:latin typeface="Times New Roman" charset="0"/>
              <a:ea typeface="ＭＳ Ｐゴシック" charset="0"/>
            </a:endParaRPr>
          </a:p>
          <a:p>
            <a:pPr marL="571500" lvl="1" indent="-228600">
              <a:lnSpc>
                <a:spcPct val="90000"/>
              </a:lnSpc>
            </a:pPr>
            <a:r>
              <a:rPr lang="en-US" sz="2100">
                <a:latin typeface="Times New Roman" charset="0"/>
                <a:ea typeface="ＭＳ Ｐゴシック" charset="0"/>
              </a:rPr>
              <a:t>e.g., with 6 Boolean attributes, 18,446,744,073,709,551,616 trees</a:t>
            </a:r>
          </a:p>
          <a:p>
            <a:pPr marL="228600" indent="-228600">
              <a:lnSpc>
                <a:spcPct val="90000"/>
              </a:lnSpc>
            </a:pPr>
            <a:r>
              <a:rPr lang="en-US" sz="2500" b="1">
                <a:latin typeface="Times New Roman" charset="0"/>
                <a:ea typeface="ＭＳ Ｐゴシック" charset="0"/>
                <a:cs typeface="ＭＳ Ｐゴシック" charset="0"/>
              </a:rPr>
              <a:t>How many conjunctive hypotheses (e.g., </a:t>
            </a:r>
            <a:r>
              <a:rPr lang="en-US" sz="2500" b="1" i="1">
                <a:latin typeface="Times New Roman" charset="0"/>
                <a:ea typeface="ＭＳ Ｐゴシック" charset="0"/>
                <a:cs typeface="ＭＳ Ｐゴシック" charset="0"/>
              </a:rPr>
              <a:t>Hungry </a:t>
            </a:r>
            <a:r>
              <a:rPr lang="en-US" sz="2500" b="1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 </a:t>
            </a:r>
            <a:r>
              <a:rPr lang="en-US" sz="2500" b="1" i="1">
                <a:latin typeface="Times New Roman" charset="0"/>
                <a:ea typeface="ＭＳ Ｐゴシック" charset="0"/>
                <a:cs typeface="ＭＳ Ｐゴシック" charset="0"/>
              </a:rPr>
              <a:t>Rain</a:t>
            </a:r>
            <a:r>
              <a:rPr lang="en-US" sz="2500" b="1">
                <a:latin typeface="Times New Roman" charset="0"/>
                <a:ea typeface="ＭＳ Ｐゴシック" charset="0"/>
                <a:cs typeface="ＭＳ Ｐゴシック" charset="0"/>
              </a:rPr>
              <a:t>)?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sz="2100">
                <a:latin typeface="Times New Roman" charset="0"/>
                <a:ea typeface="ＭＳ Ｐゴシック" charset="0"/>
              </a:rPr>
              <a:t>Each attribute can be in (positive), in (negative), or out</a:t>
            </a:r>
          </a:p>
          <a:p>
            <a:pPr lvl="2" indent="-228600">
              <a:lnSpc>
                <a:spcPct val="90000"/>
              </a:lnSpc>
              <a:buFont typeface="Symbol" charset="0"/>
              <a:buChar char="Þ"/>
            </a:pPr>
            <a:r>
              <a:rPr lang="en-US" sz="2100">
                <a:latin typeface="Times New Roman" charset="0"/>
                <a:ea typeface="ＭＳ Ｐゴシック" charset="0"/>
              </a:rPr>
              <a:t>3</a:t>
            </a:r>
            <a:r>
              <a:rPr lang="en-US" sz="2100" baseline="30000">
                <a:latin typeface="Times New Roman" charset="0"/>
                <a:ea typeface="ＭＳ Ｐゴシック" charset="0"/>
              </a:rPr>
              <a:t>n</a:t>
            </a:r>
            <a:r>
              <a:rPr lang="en-US" sz="2100">
                <a:latin typeface="Times New Roman" charset="0"/>
                <a:ea typeface="ＭＳ Ｐゴシック" charset="0"/>
              </a:rPr>
              <a:t> distinct conjunctive hypotheses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sz="2100">
                <a:latin typeface="Times New Roman" charset="0"/>
                <a:ea typeface="ＭＳ Ｐゴシック" charset="0"/>
              </a:rPr>
              <a:t>e.g., with 6 Boolean attributes, 729 trees</a:t>
            </a:r>
            <a:endParaRPr lang="en-US" sz="2500">
              <a:latin typeface="Times New Roman" charset="0"/>
              <a:ea typeface="ＭＳ Ｐゴシック" charset="0"/>
            </a:endParaRPr>
          </a:p>
          <a:p>
            <a:pPr marL="228600" indent="-228600">
              <a:lnSpc>
                <a:spcPct val="90000"/>
              </a:lnSpc>
            </a:pPr>
            <a:r>
              <a:rPr lang="en-US" sz="2500" b="1">
                <a:latin typeface="Times New Roman" charset="0"/>
                <a:ea typeface="ＭＳ Ｐゴシック" charset="0"/>
                <a:cs typeface="ＭＳ Ｐゴシック" charset="0"/>
              </a:rPr>
              <a:t>A more expressive hypothesis space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sz="2100">
                <a:latin typeface="Times New Roman" charset="0"/>
                <a:ea typeface="ＭＳ Ｐゴシック" charset="0"/>
              </a:rPr>
              <a:t>increases chance that target function can be expressed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sz="2100">
                <a:latin typeface="Times New Roman" charset="0"/>
                <a:ea typeface="ＭＳ Ｐゴシック" charset="0"/>
              </a:rPr>
              <a:t>increases number of hypotheses consistent with training set</a:t>
            </a:r>
          </a:p>
          <a:p>
            <a:pPr marL="571500" lvl="1" indent="-228600">
              <a:lnSpc>
                <a:spcPct val="90000"/>
              </a:lnSpc>
              <a:buFontTx/>
              <a:buNone/>
            </a:pPr>
            <a:r>
              <a:rPr lang="en-US" sz="2100">
                <a:latin typeface="Times New Roman" charset="0"/>
                <a:ea typeface="ＭＳ Ｐゴシック" charset="0"/>
                <a:sym typeface="Symbol" charset="0"/>
              </a:rPr>
              <a:t>	</a:t>
            </a:r>
            <a:r>
              <a:rPr lang="en-US" sz="2100">
                <a:latin typeface="Times New Roman" charset="0"/>
                <a:ea typeface="ＭＳ Ｐゴシック" charset="0"/>
                <a:cs typeface="Arial" charset="0"/>
              </a:rPr>
              <a:t> </a:t>
            </a:r>
            <a:r>
              <a:rPr lang="en-US" sz="2100">
                <a:latin typeface="Times New Roman" charset="0"/>
                <a:ea typeface="ＭＳ Ｐゴシック" charset="0"/>
              </a:rPr>
              <a:t>may get worse predictions in practice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91600" cy="11430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R&amp;N’</a:t>
            </a:r>
            <a:r>
              <a:rPr lang="en-US" altLang="ja-JP" sz="4800">
                <a:latin typeface="Times New Roman" charset="0"/>
                <a:ea typeface="ＭＳ Ｐゴシック" charset="0"/>
                <a:cs typeface="ＭＳ Ｐゴシック" charset="0"/>
              </a:rPr>
              <a:t>s restaurant domain</a:t>
            </a:r>
            <a:endParaRPr lang="en-US" sz="4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Develop a decision tree to model decision a patron makes when deciding whether or not to wait for a table at a restaurant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Two classes: wait, leave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Ten attributes: Alternative available? Bar in restaurant? Is it Friday? Are we hungry? How full is the restaurant? How expensive? Is it raining? Do we have a reservation? What type of restaurant is it? What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800">
                <a:latin typeface="Times New Roman" charset="0"/>
                <a:ea typeface="ＭＳ Ｐゴシック" charset="0"/>
                <a:cs typeface="ＭＳ Ｐゴシック" charset="0"/>
              </a:rPr>
              <a:t>s the purported waiting time?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Training set of 12 examples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~ 7000 possible cases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 descr="restaurant-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3000" cy="62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143000"/>
          </a:xfrm>
        </p:spPr>
        <p:txBody>
          <a:bodyPr/>
          <a:lstStyle/>
          <a:p>
            <a:pPr algn="r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 decision tree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from introspection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Attribute-based representations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638800"/>
            <a:ext cx="8763000" cy="1219200"/>
          </a:xfrm>
        </p:spPr>
        <p:txBody>
          <a:bodyPr/>
          <a:lstStyle/>
          <a:p>
            <a:pPr marL="114300" indent="-114300">
              <a:lnSpc>
                <a:spcPct val="80000"/>
              </a:lnSpc>
            </a:pPr>
            <a:r>
              <a:rPr lang="en-US" sz="2200">
                <a:latin typeface="Times New Roman" charset="0"/>
                <a:ea typeface="ＭＳ Ｐゴシック" charset="0"/>
                <a:cs typeface="ＭＳ Ｐゴシック" charset="0"/>
              </a:rPr>
              <a:t>Examples described by </a:t>
            </a: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attribute values </a:t>
            </a:r>
            <a:r>
              <a:rPr lang="en-US" sz="2200">
                <a:latin typeface="Times New Roman" charset="0"/>
                <a:ea typeface="ＭＳ Ｐゴシック" charset="0"/>
                <a:cs typeface="ＭＳ Ｐゴシック" charset="0"/>
              </a:rPr>
              <a:t>(Boolean, discrete, continuous), e.g., situations where I will/won't wait for a table</a:t>
            </a:r>
          </a:p>
          <a:p>
            <a:pPr marL="114300" indent="-114300">
              <a:lnSpc>
                <a:spcPct val="80000"/>
              </a:lnSpc>
            </a:pP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Classification</a:t>
            </a:r>
            <a:r>
              <a:rPr lang="en-US" sz="2200">
                <a:latin typeface="Times New Roman" charset="0"/>
                <a:ea typeface="ＭＳ Ｐゴシック" charset="0"/>
                <a:cs typeface="ＭＳ Ｐゴシック" charset="0"/>
              </a:rPr>
              <a:t> of examples is </a:t>
            </a: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positive</a:t>
            </a:r>
            <a:r>
              <a:rPr lang="en-US" sz="2200">
                <a:latin typeface="Times New Roman" charset="0"/>
                <a:ea typeface="ＭＳ Ｐゴシック" charset="0"/>
                <a:cs typeface="ＭＳ Ｐゴシック" charset="0"/>
              </a:rPr>
              <a:t> (T) or </a:t>
            </a: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negative</a:t>
            </a:r>
            <a:r>
              <a:rPr lang="en-US" sz="2200">
                <a:latin typeface="Times New Roman" charset="0"/>
                <a:ea typeface="ＭＳ Ｐゴシック" charset="0"/>
                <a:cs typeface="ＭＳ Ｐゴシック" charset="0"/>
              </a:rPr>
              <a:t> (F)</a:t>
            </a:r>
          </a:p>
          <a:p>
            <a:pPr marL="114300" indent="-114300">
              <a:lnSpc>
                <a:spcPct val="80000"/>
              </a:lnSpc>
            </a:pPr>
            <a:r>
              <a:rPr lang="en-US" sz="2200">
                <a:latin typeface="Times New Roman" charset="0"/>
                <a:ea typeface="ＭＳ Ｐゴシック" charset="0"/>
                <a:cs typeface="ＭＳ Ｐゴシック" charset="0"/>
              </a:rPr>
              <a:t>Serves as a training set</a:t>
            </a:r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29167" r="9766" b="19792"/>
          <a:stretch>
            <a:fillRect/>
          </a:stretch>
        </p:blipFill>
        <p:spPr bwMode="auto">
          <a:xfrm>
            <a:off x="152400" y="990600"/>
            <a:ext cx="883920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ID3/C4.5 Algorithm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5257800"/>
          </a:xfrm>
        </p:spPr>
        <p:txBody>
          <a:bodyPr/>
          <a:lstStyle/>
          <a:p>
            <a:r>
              <a:rPr lang="en-US" sz="2500">
                <a:latin typeface="Times New Roman" charset="0"/>
                <a:ea typeface="ＭＳ Ｐゴシック" charset="0"/>
                <a:cs typeface="ＭＳ Ｐゴシック" charset="0"/>
              </a:rPr>
              <a:t>A greedy algorithm for decision tree construction developed by Ross Quinlan circa 1987 </a:t>
            </a:r>
          </a:p>
          <a:p>
            <a:r>
              <a:rPr lang="en-US" sz="2500">
                <a:latin typeface="Times New Roman" charset="0"/>
                <a:ea typeface="ＭＳ Ｐゴシック" charset="0"/>
                <a:cs typeface="ＭＳ Ｐゴシック" charset="0"/>
              </a:rPr>
              <a:t>Top-down construction of decision tree by recursively selecting </a:t>
            </a:r>
            <a:r>
              <a:rPr lang="ja-JP" altLang="en-US" sz="25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500">
                <a:latin typeface="Times New Roman" charset="0"/>
                <a:ea typeface="ＭＳ Ｐゴシック" charset="0"/>
                <a:cs typeface="ＭＳ Ｐゴシック" charset="0"/>
              </a:rPr>
              <a:t>best attribute</a:t>
            </a:r>
            <a:r>
              <a:rPr lang="ja-JP" altLang="en-US" sz="25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500">
                <a:latin typeface="Times New Roman" charset="0"/>
                <a:ea typeface="ＭＳ Ｐゴシック" charset="0"/>
                <a:cs typeface="ＭＳ Ｐゴシック" charset="0"/>
              </a:rPr>
              <a:t> to use at the current node in tree</a:t>
            </a:r>
          </a:p>
          <a:p>
            <a:pPr lvl="1"/>
            <a:r>
              <a:rPr lang="en-US" sz="2500">
                <a:latin typeface="Times New Roman" charset="0"/>
                <a:ea typeface="ＭＳ Ｐゴシック" charset="0"/>
              </a:rPr>
              <a:t>Once attribute is selected for current node, generate child nodes, one for each possible value of selected attribute</a:t>
            </a:r>
          </a:p>
          <a:p>
            <a:pPr lvl="1"/>
            <a:r>
              <a:rPr lang="en-US" sz="2500">
                <a:latin typeface="Times New Roman" charset="0"/>
                <a:ea typeface="ＭＳ Ｐゴシック" charset="0"/>
              </a:rPr>
              <a:t>Partition examples using the possible values of this attribute, and assign these subsets of the examples to the appropriate child node</a:t>
            </a:r>
          </a:p>
          <a:p>
            <a:pPr lvl="1"/>
            <a:r>
              <a:rPr lang="en-US" sz="2500">
                <a:latin typeface="Times New Roman" charset="0"/>
                <a:ea typeface="ＭＳ Ｐゴシック" charset="0"/>
              </a:rPr>
              <a:t>Repeat for each child node until all examples associated with a node are either all positive or all negative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Choosing the best attribute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Key problem: choosing which attribute to split a given set of examples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Some possibilities are:</a:t>
            </a:r>
          </a:p>
          <a:p>
            <a:pPr lvl="1">
              <a:lnSpc>
                <a:spcPct val="90000"/>
              </a:lnSpc>
            </a:pPr>
            <a:r>
              <a:rPr lang="en-US" sz="2400" b="1">
                <a:latin typeface="Times New Roman" charset="0"/>
                <a:ea typeface="ＭＳ Ｐゴシック" charset="0"/>
              </a:rPr>
              <a:t>Random:</a:t>
            </a:r>
            <a:r>
              <a:rPr lang="en-US" sz="2400">
                <a:latin typeface="Times New Roman" charset="0"/>
                <a:ea typeface="ＭＳ Ｐゴシック" charset="0"/>
              </a:rPr>
              <a:t> Select any attribute at random </a:t>
            </a:r>
          </a:p>
          <a:p>
            <a:pPr lvl="1">
              <a:lnSpc>
                <a:spcPct val="90000"/>
              </a:lnSpc>
            </a:pPr>
            <a:r>
              <a:rPr lang="en-US" sz="2400" b="1">
                <a:latin typeface="Times New Roman" charset="0"/>
                <a:ea typeface="ＭＳ Ｐゴシック" charset="0"/>
              </a:rPr>
              <a:t>Least-Values:</a:t>
            </a:r>
            <a:r>
              <a:rPr lang="en-US" sz="2400">
                <a:latin typeface="Times New Roman" charset="0"/>
                <a:ea typeface="ＭＳ Ｐゴシック" charset="0"/>
              </a:rPr>
              <a:t> Choose the attribute with the smallest number of possible values </a:t>
            </a:r>
          </a:p>
          <a:p>
            <a:pPr lvl="1">
              <a:lnSpc>
                <a:spcPct val="90000"/>
              </a:lnSpc>
            </a:pPr>
            <a:r>
              <a:rPr lang="en-US" sz="2400" b="1">
                <a:latin typeface="Times New Roman" charset="0"/>
                <a:ea typeface="ＭＳ Ｐゴシック" charset="0"/>
              </a:rPr>
              <a:t>Most-Values:</a:t>
            </a:r>
            <a:r>
              <a:rPr lang="en-US" sz="2400">
                <a:latin typeface="Times New Roman" charset="0"/>
                <a:ea typeface="ＭＳ Ｐゴシック" charset="0"/>
              </a:rPr>
              <a:t> Choose the attribute with the largest number of possible values </a:t>
            </a:r>
          </a:p>
          <a:p>
            <a:pPr lvl="1">
              <a:lnSpc>
                <a:spcPct val="90000"/>
              </a:lnSpc>
            </a:pPr>
            <a:r>
              <a:rPr lang="en-US" sz="2400" b="1">
                <a:latin typeface="Times New Roman" charset="0"/>
                <a:ea typeface="ＭＳ Ｐゴシック" charset="0"/>
              </a:rPr>
              <a:t>Max-Gain:</a:t>
            </a:r>
            <a:r>
              <a:rPr lang="en-US" sz="2400">
                <a:latin typeface="Times New Roman" charset="0"/>
                <a:ea typeface="ＭＳ Ｐゴシック" charset="0"/>
              </a:rPr>
              <a:t> Choose the attribute that has the largest expected </a:t>
            </a:r>
            <a:r>
              <a:rPr lang="en-US" sz="2400" i="1">
                <a:latin typeface="Times New Roman" charset="0"/>
                <a:ea typeface="ＭＳ Ｐゴシック" charset="0"/>
              </a:rPr>
              <a:t>information gain</a:t>
            </a:r>
            <a:r>
              <a:rPr lang="en-US" sz="2400">
                <a:latin typeface="Times New Roman" charset="0"/>
                <a:ea typeface="ＭＳ Ｐゴシック" charset="0"/>
                <a:cs typeface="Times New Roman" charset="0"/>
              </a:rPr>
              <a:t>–i</a:t>
            </a:r>
            <a:r>
              <a:rPr lang="en-US" sz="2400">
                <a:latin typeface="Times New Roman" charset="0"/>
                <a:ea typeface="ＭＳ Ｐゴシック" charset="0"/>
              </a:rPr>
              <a:t>.e., attribute that results in smallest expected size of subtrees rooted at its children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The ID3 algorithm uses the Max-Gain method of selecting the best attribute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Choosing an attribute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Idea: a good attribute splits the examples into subsets that are (ideally) </a:t>
            </a:r>
            <a:r>
              <a:rPr lang="ja-JP" altLang="en-US" sz="32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>
                <a:latin typeface="Times New Roman" charset="0"/>
                <a:ea typeface="ＭＳ Ｐゴシック" charset="0"/>
                <a:cs typeface="ＭＳ Ｐゴシック" charset="0"/>
              </a:rPr>
              <a:t>all positive</a:t>
            </a:r>
            <a:r>
              <a:rPr lang="ja-JP" altLang="en-US" sz="32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>
                <a:latin typeface="Times New Roman" charset="0"/>
                <a:ea typeface="ＭＳ Ｐゴシック" charset="0"/>
                <a:cs typeface="ＭＳ Ｐゴシック" charset="0"/>
              </a:rPr>
              <a:t> or </a:t>
            </a:r>
            <a:r>
              <a:rPr lang="ja-JP" altLang="en-US" sz="32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>
                <a:latin typeface="Times New Roman" charset="0"/>
                <a:ea typeface="ＭＳ Ｐゴシック" charset="0"/>
                <a:cs typeface="ＭＳ Ｐゴシック" charset="0"/>
              </a:rPr>
              <a:t>all negative</a:t>
            </a:r>
            <a:r>
              <a:rPr lang="ja-JP" altLang="en-US" sz="32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32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 sz="32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US" sz="32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US" sz="32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US" sz="32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Which is better: </a:t>
            </a:r>
            <a:r>
              <a:rPr lang="en-US" sz="3200" i="1">
                <a:latin typeface="Times New Roman" charset="0"/>
                <a:ea typeface="ＭＳ Ｐゴシック" charset="0"/>
                <a:cs typeface="ＭＳ Ｐゴシック" charset="0"/>
              </a:rPr>
              <a:t>Patrons?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 or </a:t>
            </a:r>
            <a:r>
              <a:rPr lang="en-US" sz="3200" i="1">
                <a:latin typeface="Times New Roman" charset="0"/>
                <a:ea typeface="ＭＳ Ｐゴシック" charset="0"/>
                <a:cs typeface="ＭＳ Ｐゴシック" charset="0"/>
              </a:rPr>
              <a:t>Type?</a:t>
            </a:r>
          </a:p>
        </p:txBody>
      </p:sp>
      <p:pic>
        <p:nvPicPr>
          <p:cNvPr id="65539" name="Picture 4" descr="restaurant-ro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7620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Restaurant example</a:t>
            </a:r>
          </a:p>
        </p:txBody>
      </p:sp>
      <p:grpSp>
        <p:nvGrpSpPr>
          <p:cNvPr id="67586" name="Group 26"/>
          <p:cNvGrpSpPr>
            <a:grpSpLocks/>
          </p:cNvGrpSpPr>
          <p:nvPr/>
        </p:nvGrpSpPr>
        <p:grpSpPr bwMode="auto">
          <a:xfrm>
            <a:off x="1154113" y="1673225"/>
            <a:ext cx="7608887" cy="4613275"/>
            <a:chOff x="134" y="1296"/>
            <a:chExt cx="4793" cy="2906"/>
          </a:xfrm>
        </p:grpSpPr>
        <p:sp>
          <p:nvSpPr>
            <p:cNvPr id="67590" name="Line 4"/>
            <p:cNvSpPr>
              <a:spLocks noChangeShapeType="1"/>
            </p:cNvSpPr>
            <p:nvPr/>
          </p:nvSpPr>
          <p:spPr bwMode="auto">
            <a:xfrm>
              <a:off x="816" y="1344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1" name="Line 5"/>
            <p:cNvSpPr>
              <a:spLocks noChangeShapeType="1"/>
            </p:cNvSpPr>
            <p:nvPr/>
          </p:nvSpPr>
          <p:spPr bwMode="auto">
            <a:xfrm>
              <a:off x="816" y="3792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2" name="Text Box 6"/>
            <p:cNvSpPr txBox="1">
              <a:spLocks noChangeArrowheads="1"/>
            </p:cNvSpPr>
            <p:nvPr/>
          </p:nvSpPr>
          <p:spPr bwMode="auto">
            <a:xfrm>
              <a:off x="134" y="1322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French</a:t>
              </a:r>
            </a:p>
          </p:txBody>
        </p:sp>
        <p:sp>
          <p:nvSpPr>
            <p:cNvPr id="67593" name="Text Box 7"/>
            <p:cNvSpPr txBox="1">
              <a:spLocks noChangeArrowheads="1"/>
            </p:cNvSpPr>
            <p:nvPr/>
          </p:nvSpPr>
          <p:spPr bwMode="auto">
            <a:xfrm>
              <a:off x="134" y="2064"/>
              <a:ext cx="6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Italian</a:t>
              </a:r>
            </a:p>
          </p:txBody>
        </p:sp>
        <p:sp>
          <p:nvSpPr>
            <p:cNvPr id="67594" name="Text Box 8"/>
            <p:cNvSpPr txBox="1">
              <a:spLocks noChangeArrowheads="1"/>
            </p:cNvSpPr>
            <p:nvPr/>
          </p:nvSpPr>
          <p:spPr bwMode="auto">
            <a:xfrm>
              <a:off x="288" y="2784"/>
              <a:ext cx="4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Thai</a:t>
              </a:r>
            </a:p>
          </p:txBody>
        </p:sp>
        <p:sp>
          <p:nvSpPr>
            <p:cNvPr id="67595" name="Text Box 9"/>
            <p:cNvSpPr txBox="1">
              <a:spLocks noChangeArrowheads="1"/>
            </p:cNvSpPr>
            <p:nvPr/>
          </p:nvSpPr>
          <p:spPr bwMode="auto">
            <a:xfrm>
              <a:off x="134" y="3626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Burger</a:t>
              </a:r>
            </a:p>
          </p:txBody>
        </p:sp>
        <p:sp>
          <p:nvSpPr>
            <p:cNvPr id="67596" name="Text Box 10"/>
            <p:cNvSpPr txBox="1">
              <a:spLocks noChangeArrowheads="1"/>
            </p:cNvSpPr>
            <p:nvPr/>
          </p:nvSpPr>
          <p:spPr bwMode="auto">
            <a:xfrm>
              <a:off x="710" y="3914"/>
              <a:ext cx="6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Empty</a:t>
              </a:r>
            </a:p>
          </p:txBody>
        </p:sp>
        <p:sp>
          <p:nvSpPr>
            <p:cNvPr id="67597" name="Text Box 11"/>
            <p:cNvSpPr txBox="1">
              <a:spLocks noChangeArrowheads="1"/>
            </p:cNvSpPr>
            <p:nvPr/>
          </p:nvSpPr>
          <p:spPr bwMode="auto">
            <a:xfrm>
              <a:off x="2534" y="3914"/>
              <a:ext cx="5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Some</a:t>
              </a:r>
            </a:p>
          </p:txBody>
        </p:sp>
        <p:sp>
          <p:nvSpPr>
            <p:cNvPr id="67598" name="Text Box 12"/>
            <p:cNvSpPr txBox="1">
              <a:spLocks noChangeArrowheads="1"/>
            </p:cNvSpPr>
            <p:nvPr/>
          </p:nvSpPr>
          <p:spPr bwMode="auto">
            <a:xfrm>
              <a:off x="4502" y="3914"/>
              <a:ext cx="4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Full</a:t>
              </a:r>
            </a:p>
          </p:txBody>
        </p:sp>
        <p:sp>
          <p:nvSpPr>
            <p:cNvPr id="67599" name="Text Box 13"/>
            <p:cNvSpPr txBox="1">
              <a:spLocks noChangeArrowheads="1"/>
            </p:cNvSpPr>
            <p:nvPr/>
          </p:nvSpPr>
          <p:spPr bwMode="auto">
            <a:xfrm>
              <a:off x="2693" y="132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Y</a:t>
              </a:r>
            </a:p>
          </p:txBody>
        </p:sp>
        <p:sp>
          <p:nvSpPr>
            <p:cNvPr id="67600" name="Text Box 14"/>
            <p:cNvSpPr txBox="1">
              <a:spLocks noChangeArrowheads="1"/>
            </p:cNvSpPr>
            <p:nvPr/>
          </p:nvSpPr>
          <p:spPr bwMode="auto">
            <a:xfrm>
              <a:off x="2688" y="196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Y</a:t>
              </a:r>
            </a:p>
          </p:txBody>
        </p:sp>
        <p:sp>
          <p:nvSpPr>
            <p:cNvPr id="67601" name="Text Box 15"/>
            <p:cNvSpPr txBox="1">
              <a:spLocks noChangeArrowheads="1"/>
            </p:cNvSpPr>
            <p:nvPr/>
          </p:nvSpPr>
          <p:spPr bwMode="auto">
            <a:xfrm>
              <a:off x="2703" y="278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Y</a:t>
              </a:r>
            </a:p>
          </p:txBody>
        </p:sp>
        <p:sp>
          <p:nvSpPr>
            <p:cNvPr id="67602" name="Text Box 16"/>
            <p:cNvSpPr txBox="1">
              <a:spLocks noChangeArrowheads="1"/>
            </p:cNvSpPr>
            <p:nvPr/>
          </p:nvSpPr>
          <p:spPr bwMode="auto">
            <a:xfrm>
              <a:off x="2752" y="353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Y</a:t>
              </a:r>
            </a:p>
          </p:txBody>
        </p:sp>
        <p:sp>
          <p:nvSpPr>
            <p:cNvPr id="67603" name="Text Box 17"/>
            <p:cNvSpPr txBox="1">
              <a:spLocks noChangeArrowheads="1"/>
            </p:cNvSpPr>
            <p:nvPr/>
          </p:nvSpPr>
          <p:spPr bwMode="auto">
            <a:xfrm>
              <a:off x="4593" y="278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Y</a:t>
              </a:r>
            </a:p>
          </p:txBody>
        </p:sp>
        <p:sp>
          <p:nvSpPr>
            <p:cNvPr id="67604" name="Text Box 18"/>
            <p:cNvSpPr txBox="1">
              <a:spLocks noChangeArrowheads="1"/>
            </p:cNvSpPr>
            <p:nvPr/>
          </p:nvSpPr>
          <p:spPr bwMode="auto">
            <a:xfrm>
              <a:off x="4608" y="355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Y</a:t>
              </a:r>
            </a:p>
          </p:txBody>
        </p:sp>
        <p:sp>
          <p:nvSpPr>
            <p:cNvPr id="67605" name="Text Box 19"/>
            <p:cNvSpPr txBox="1">
              <a:spLocks noChangeArrowheads="1"/>
            </p:cNvSpPr>
            <p:nvPr/>
          </p:nvSpPr>
          <p:spPr bwMode="auto">
            <a:xfrm>
              <a:off x="4416" y="355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N</a:t>
              </a:r>
            </a:p>
          </p:txBody>
        </p:sp>
        <p:sp>
          <p:nvSpPr>
            <p:cNvPr id="67606" name="Text Box 20"/>
            <p:cNvSpPr txBox="1">
              <a:spLocks noChangeArrowheads="1"/>
            </p:cNvSpPr>
            <p:nvPr/>
          </p:nvSpPr>
          <p:spPr bwMode="auto">
            <a:xfrm>
              <a:off x="4416" y="278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N</a:t>
              </a:r>
            </a:p>
          </p:txBody>
        </p:sp>
        <p:sp>
          <p:nvSpPr>
            <p:cNvPr id="67607" name="Text Box 21"/>
            <p:cNvSpPr txBox="1">
              <a:spLocks noChangeArrowheads="1"/>
            </p:cNvSpPr>
            <p:nvPr/>
          </p:nvSpPr>
          <p:spPr bwMode="auto">
            <a:xfrm>
              <a:off x="4449" y="196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N</a:t>
              </a:r>
            </a:p>
          </p:txBody>
        </p:sp>
        <p:sp>
          <p:nvSpPr>
            <p:cNvPr id="67608" name="Text Box 22"/>
            <p:cNvSpPr txBox="1">
              <a:spLocks noChangeArrowheads="1"/>
            </p:cNvSpPr>
            <p:nvPr/>
          </p:nvSpPr>
          <p:spPr bwMode="auto">
            <a:xfrm>
              <a:off x="4464" y="129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N</a:t>
              </a:r>
            </a:p>
          </p:txBody>
        </p:sp>
        <p:sp>
          <p:nvSpPr>
            <p:cNvPr id="67609" name="Text Box 23"/>
            <p:cNvSpPr txBox="1">
              <a:spLocks noChangeArrowheads="1"/>
            </p:cNvSpPr>
            <p:nvPr/>
          </p:nvSpPr>
          <p:spPr bwMode="auto">
            <a:xfrm>
              <a:off x="849" y="278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N</a:t>
              </a:r>
            </a:p>
          </p:txBody>
        </p:sp>
        <p:sp>
          <p:nvSpPr>
            <p:cNvPr id="67610" name="Text Box 24"/>
            <p:cNvSpPr txBox="1">
              <a:spLocks noChangeArrowheads="1"/>
            </p:cNvSpPr>
            <p:nvPr/>
          </p:nvSpPr>
          <p:spPr bwMode="auto">
            <a:xfrm>
              <a:off x="849" y="353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N</a:t>
              </a:r>
            </a:p>
          </p:txBody>
        </p:sp>
      </p:grpSp>
      <p:sp>
        <p:nvSpPr>
          <p:cNvPr id="67587" name="Text Box 27"/>
          <p:cNvSpPr txBox="1">
            <a:spLocks noChangeArrowheads="1"/>
          </p:cNvSpPr>
          <p:nvPr/>
        </p:nvSpPr>
        <p:spPr bwMode="auto">
          <a:xfrm>
            <a:off x="304800" y="1143000"/>
            <a:ext cx="8583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/>
              <a:t>Random</a:t>
            </a:r>
            <a:r>
              <a:rPr lang="en-US" sz="1800"/>
              <a:t>: Patrons or Wait-time; </a:t>
            </a:r>
            <a:r>
              <a:rPr lang="en-US" sz="1800" b="1"/>
              <a:t>Least-values</a:t>
            </a:r>
            <a:r>
              <a:rPr lang="en-US" sz="1800"/>
              <a:t>: Patrons; </a:t>
            </a:r>
            <a:r>
              <a:rPr lang="en-US" sz="1800" b="1"/>
              <a:t>Most-values</a:t>
            </a:r>
            <a:r>
              <a:rPr lang="en-US" sz="1800"/>
              <a:t>: Type; </a:t>
            </a:r>
            <a:r>
              <a:rPr lang="en-US" sz="1800" b="1"/>
              <a:t>Max-gain</a:t>
            </a:r>
            <a:r>
              <a:rPr lang="en-US" sz="1800"/>
              <a:t>: ???</a:t>
            </a:r>
          </a:p>
        </p:txBody>
      </p:sp>
      <p:sp>
        <p:nvSpPr>
          <p:cNvPr id="67588" name="TextBox 26"/>
          <p:cNvSpPr txBox="1">
            <a:spLocks noChangeArrowheads="1"/>
          </p:cNvSpPr>
          <p:nvPr/>
        </p:nvSpPr>
        <p:spPr bwMode="auto">
          <a:xfrm>
            <a:off x="4114800" y="6248400"/>
            <a:ext cx="2359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Patrons variable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400" y="2919591"/>
            <a:ext cx="553998" cy="1890451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b="1" dirty="0">
                <a:ea typeface="+mn-ea"/>
                <a:cs typeface="+mn-cs"/>
              </a:rPr>
              <a:t>Type variable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>
                <a:latin typeface="Times New Roman" charset="0"/>
                <a:ea typeface="ＭＳ Ｐゴシック" charset="0"/>
                <a:cs typeface="ＭＳ Ｐゴシック" charset="0"/>
              </a:rPr>
              <a:t>Why study learning?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077200" cy="5029200"/>
          </a:xfrm>
        </p:spPr>
        <p:txBody>
          <a:bodyPr/>
          <a:lstStyle/>
          <a:p>
            <a:pPr>
              <a:defRPr/>
            </a:pP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Understand and improve efficiency of </a:t>
            </a:r>
            <a:r>
              <a:rPr lang="en-US" sz="2600" b="1" dirty="0">
                <a:latin typeface="Times New Roman" charset="0"/>
                <a:ea typeface="ＭＳ Ｐゴシック" charset="0"/>
                <a:cs typeface="ＭＳ Ｐゴシック" charset="0"/>
              </a:rPr>
              <a:t>human learning</a:t>
            </a:r>
          </a:p>
          <a:p>
            <a:pPr lvl="1"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Use to improve methods for teaching and tutoring people (e.g., better computer-aided instruction)</a:t>
            </a:r>
          </a:p>
          <a:p>
            <a:pPr>
              <a:defRPr/>
            </a:pPr>
            <a:r>
              <a:rPr lang="en-US" sz="2600" b="1" dirty="0">
                <a:latin typeface="Times New Roman" charset="0"/>
                <a:ea typeface="ＭＳ Ｐゴシック" charset="0"/>
                <a:cs typeface="ＭＳ Ｐゴシック" charset="0"/>
              </a:rPr>
              <a:t>Discover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 new things or structure previously unknown</a:t>
            </a:r>
          </a:p>
          <a:p>
            <a:pPr lvl="1"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Examples: data mining, scientific discovery</a:t>
            </a:r>
          </a:p>
          <a:p>
            <a:pPr>
              <a:defRPr/>
            </a:pP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Fill in skeletal or </a:t>
            </a:r>
            <a:r>
              <a:rPr lang="en-US" sz="2600" b="1" dirty="0">
                <a:latin typeface="Times New Roman" charset="0"/>
                <a:ea typeface="ＭＳ Ｐゴシック" charset="0"/>
                <a:cs typeface="ＭＳ Ｐゴシック" charset="0"/>
              </a:rPr>
              <a:t>incomplete </a:t>
            </a:r>
            <a:r>
              <a:rPr lang="en-US" sz="26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specifications in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a domain</a:t>
            </a:r>
          </a:p>
          <a:p>
            <a:pPr marL="457200" lvl="1" indent="-228600"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Large,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complex </a:t>
            </a:r>
            <a:r>
              <a:rPr lang="en-US" sz="2400" dirty="0">
                <a:latin typeface="Times New Roman" charset="0"/>
                <a:ea typeface="ＭＳ Ｐゴシック" charset="0"/>
              </a:rPr>
              <a:t>systems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can’t </a:t>
            </a:r>
            <a:r>
              <a:rPr lang="en-US" sz="2400" dirty="0">
                <a:latin typeface="Times New Roman" charset="0"/>
                <a:ea typeface="ＭＳ Ｐゴシック" charset="0"/>
              </a:rPr>
              <a:t>be completely built by hand &amp;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>
                <a:latin typeface="Times New Roman" charset="0"/>
                <a:ea typeface="ＭＳ Ｐゴシック" charset="0"/>
              </a:rPr>
              <a:t>require dynamic updating to incorporate new information</a:t>
            </a:r>
          </a:p>
          <a:p>
            <a:pPr marL="457200" lvl="1" indent="-228600"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Learning new characteristics expands the domain or expertise and lessens the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sz="2400" dirty="0">
                <a:latin typeface="Times New Roman" charset="0"/>
                <a:ea typeface="ＭＳ Ｐゴシック" charset="0"/>
              </a:rPr>
              <a:t>brittleness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sz="2400" dirty="0">
                <a:latin typeface="Times New Roman" charset="0"/>
                <a:ea typeface="ＭＳ Ｐゴシック" charset="0"/>
              </a:rPr>
              <a:t> of the system </a:t>
            </a:r>
          </a:p>
          <a:p>
            <a:pPr>
              <a:defRPr/>
            </a:pP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Build agents that can </a:t>
            </a:r>
            <a:r>
              <a:rPr lang="en-US" sz="2600" b="1" dirty="0">
                <a:latin typeface="Times New Roman" charset="0"/>
                <a:ea typeface="ＭＳ Ｐゴシック" charset="0"/>
                <a:cs typeface="ＭＳ Ｐゴシック" charset="0"/>
              </a:rPr>
              <a:t>adapt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 to users, other agents, and their environment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2286000" cy="6096000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Splitting examples </a:t>
            </a:r>
            <a:b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by testing attributes</a:t>
            </a:r>
          </a:p>
        </p:txBody>
      </p:sp>
      <p:pic>
        <p:nvPicPr>
          <p:cNvPr id="69634" name="Picture 4" descr="im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0"/>
            <a:ext cx="6035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5" descr="induced-restaurant-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0525"/>
            <a:ext cx="7848600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ID3-induced 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decision tree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Compare the two Decision Trees</a:t>
            </a:r>
          </a:p>
        </p:txBody>
      </p:sp>
      <p:pic>
        <p:nvPicPr>
          <p:cNvPr id="73730" name="Picture 5" descr="restaurant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44592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5" descr="induced-restaurant-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5814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>
                <a:latin typeface="Times New Roman" charset="0"/>
                <a:ea typeface="ＭＳ Ｐゴシック" charset="0"/>
                <a:cs typeface="ＭＳ Ｐゴシック" charset="0"/>
              </a:rPr>
              <a:t>Information theory 101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334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Information theory sprang almost fully formed from the seminal work of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Claude E. Shannon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at Bell Labs</a:t>
            </a:r>
          </a:p>
          <a:p>
            <a:pPr marL="339725" lvl="1" indent="0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A </a:t>
            </a:r>
            <a:r>
              <a:rPr lang="en-US" sz="2400" dirty="0">
                <a:latin typeface="Times New Roman" charset="0"/>
                <a:ea typeface="ＭＳ Ｐゴシック" charset="0"/>
                <a:hlinkClick r:id="rId4"/>
              </a:rPr>
              <a:t>Mathematical Theory of Communication</a:t>
            </a:r>
            <a:r>
              <a:rPr lang="en-US" sz="2400" dirty="0">
                <a:latin typeface="Times New Roman" charset="0"/>
                <a:ea typeface="ＭＳ Ｐゴシック" charset="0"/>
              </a:rPr>
              <a:t>,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Bell System Technical Journal</a:t>
            </a:r>
            <a:r>
              <a:rPr lang="en-US" sz="2400" dirty="0">
                <a:latin typeface="Times New Roman" charset="0"/>
                <a:ea typeface="ＭＳ Ｐゴシック" charset="0"/>
              </a:rPr>
              <a:t>, 1948.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Intuitions</a:t>
            </a:r>
          </a:p>
          <a:p>
            <a:pPr marL="457200" lvl="1" indent="-228600">
              <a:lnSpc>
                <a:spcPct val="90000"/>
              </a:lnSpc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Common words (a, the, dog) shorter than less common ones (</a:t>
            </a:r>
            <a:r>
              <a:rPr lang="en-US" sz="2400" dirty="0" err="1" smtClean="0">
                <a:latin typeface="Times New Roman" charset="0"/>
                <a:ea typeface="ＭＳ Ｐゴシック" charset="0"/>
              </a:rPr>
              <a:t>parlimentarian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, foreshadowing)</a:t>
            </a:r>
          </a:p>
          <a:p>
            <a:pPr marL="457200" lvl="1" indent="-228600">
              <a:lnSpc>
                <a:spcPct val="90000"/>
              </a:lnSpc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Morse code: common (probable) letters have shorter encodings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Information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is measured in minimum number of bits needed to store or send some information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Wikipedia: The measure of data, known as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  <a:hlinkClick r:id="rId5" tooltip="Information entropy"/>
              </a:rPr>
              <a:t>information</a:t>
            </a:r>
            <a:b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  <a:hlinkClick r:id="rId5" tooltip="Information entropy"/>
              </a:rPr>
            </a:b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  <a:hlinkClick r:id="rId5" tooltip="Information entropy"/>
              </a:rPr>
              <a:t>entropy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, is usually expressed by the average number of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6" tooltip="Bit"/>
              </a:rPr>
              <a:t>bits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needed for storage or communication.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>
                <a:latin typeface="Times New Roman" charset="0"/>
                <a:ea typeface="ＭＳ Ｐゴシック" charset="0"/>
                <a:cs typeface="ＭＳ Ｐゴシック" charset="0"/>
              </a:rPr>
              <a:t>Information theory 101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4876800"/>
          </a:xfrm>
        </p:spPr>
        <p:txBody>
          <a:bodyPr/>
          <a:lstStyle/>
          <a:p>
            <a:pPr>
              <a:defRPr/>
            </a:pP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Information is measured in bits</a:t>
            </a:r>
          </a:p>
          <a:p>
            <a:pPr>
              <a:defRPr/>
            </a:pP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Information conveyed by message depends on its probability</a:t>
            </a:r>
          </a:p>
          <a:p>
            <a:pPr>
              <a:defRPr/>
            </a:pPr>
            <a:r>
              <a:rPr lang="en-US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n equally probable possible </a:t>
            </a:r>
            <a:r>
              <a:rPr lang="en-US" sz="2500" i="1" dirty="0">
                <a:latin typeface="Times New Roman" charset="0"/>
                <a:ea typeface="ＭＳ Ｐゴシック" charset="0"/>
                <a:cs typeface="ＭＳ Ｐゴシック" charset="0"/>
              </a:rPr>
              <a:t>messages</a:t>
            </a:r>
            <a:r>
              <a:rPr lang="en-US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, each has prob. </a:t>
            </a:r>
            <a:r>
              <a:rPr lang="en-US" sz="2500" i="1" dirty="0">
                <a:latin typeface="Times New Roman" charset="0"/>
                <a:ea typeface="ＭＳ Ｐゴシック" charset="0"/>
                <a:cs typeface="ＭＳ Ｐゴシック" charset="0"/>
              </a:rPr>
              <a:t>1/n</a:t>
            </a:r>
          </a:p>
          <a:p>
            <a:pPr>
              <a:defRPr/>
            </a:pP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Information conveyed by message is -log(p) = log(n)</a:t>
            </a:r>
          </a:p>
          <a:p>
            <a:pPr marL="339725" lvl="1" indent="0">
              <a:buFontTx/>
              <a:buNone/>
              <a:defRPr/>
            </a:pPr>
            <a:r>
              <a:rPr lang="en-US" sz="2500" dirty="0">
                <a:latin typeface="Times New Roman" charset="0"/>
                <a:ea typeface="ＭＳ Ｐゴシック" charset="0"/>
              </a:rPr>
              <a:t>e.g., with 16 messages, then log(16) = 4 and we need 4 bits to identify/send each message</a:t>
            </a:r>
          </a:p>
          <a:p>
            <a:pPr>
              <a:defRPr/>
            </a:pP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Given probability distribution for n messages  P = (p</a:t>
            </a:r>
            <a:r>
              <a:rPr lang="en-US" sz="2500" baseline="-25000" dirty="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,p</a:t>
            </a:r>
            <a:r>
              <a:rPr lang="en-US" sz="2500" baseline="-25000" dirty="0"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…</a:t>
            </a:r>
            <a:r>
              <a:rPr lang="en-US" sz="2500" dirty="0" err="1"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500" baseline="-25000" dirty="0" err="1"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), the information conveyed by distribution (aka </a:t>
            </a:r>
            <a:r>
              <a:rPr lang="en-US" sz="2500" i="1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entropy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 of P) is: </a:t>
            </a:r>
          </a:p>
          <a:p>
            <a:pPr lvl="1">
              <a:buFontTx/>
              <a:buNone/>
              <a:defRPr/>
            </a:pPr>
            <a:r>
              <a:rPr lang="en-US" sz="2500" dirty="0">
                <a:latin typeface="Times New Roman" charset="0"/>
                <a:ea typeface="ＭＳ Ｐゴシック" charset="0"/>
              </a:rPr>
              <a:t>I(P) = -(p</a:t>
            </a:r>
            <a:r>
              <a:rPr lang="en-US" sz="2500" baseline="-25000" dirty="0">
                <a:latin typeface="Times New Roman" charset="0"/>
                <a:ea typeface="ＭＳ Ｐゴシック" charset="0"/>
              </a:rPr>
              <a:t>1</a:t>
            </a:r>
            <a:r>
              <a:rPr lang="en-US" sz="2500" dirty="0">
                <a:latin typeface="Times New Roman" charset="0"/>
                <a:ea typeface="ＭＳ Ｐゴシック" charset="0"/>
              </a:rPr>
              <a:t>*log(p</a:t>
            </a:r>
            <a:r>
              <a:rPr lang="en-US" sz="2500" baseline="-25000" dirty="0">
                <a:latin typeface="Times New Roman" charset="0"/>
                <a:ea typeface="ＭＳ Ｐゴシック" charset="0"/>
              </a:rPr>
              <a:t>1</a:t>
            </a:r>
            <a:r>
              <a:rPr lang="en-US" sz="2500" dirty="0">
                <a:latin typeface="Times New Roman" charset="0"/>
                <a:ea typeface="ＭＳ Ｐゴシック" charset="0"/>
              </a:rPr>
              <a:t>) + p</a:t>
            </a:r>
            <a:r>
              <a:rPr lang="en-US" sz="2500" baseline="-25000" dirty="0">
                <a:latin typeface="Times New Roman" charset="0"/>
                <a:ea typeface="ＭＳ Ｐゴシック" charset="0"/>
              </a:rPr>
              <a:t>2</a:t>
            </a:r>
            <a:r>
              <a:rPr lang="en-US" sz="2500" dirty="0">
                <a:latin typeface="Times New Roman" charset="0"/>
                <a:ea typeface="ＭＳ Ｐゴシック" charset="0"/>
              </a:rPr>
              <a:t>*log(p</a:t>
            </a:r>
            <a:r>
              <a:rPr lang="en-US" sz="2500" baseline="-25000" dirty="0">
                <a:latin typeface="Times New Roman" charset="0"/>
                <a:ea typeface="ＭＳ Ｐゴシック" charset="0"/>
              </a:rPr>
              <a:t>2</a:t>
            </a:r>
            <a:r>
              <a:rPr lang="en-US" sz="2500" dirty="0">
                <a:latin typeface="Times New Roman" charset="0"/>
                <a:ea typeface="ＭＳ Ｐゴシック" charset="0"/>
              </a:rPr>
              <a:t>) + .. + </a:t>
            </a:r>
            <a:r>
              <a:rPr lang="en-US" sz="2500" dirty="0" err="1">
                <a:latin typeface="Times New Roman" charset="0"/>
                <a:ea typeface="ＭＳ Ｐゴシック" charset="0"/>
              </a:rPr>
              <a:t>p</a:t>
            </a:r>
            <a:r>
              <a:rPr lang="en-US" sz="2500" baseline="-25000" dirty="0" err="1">
                <a:latin typeface="Times New Roman" charset="0"/>
                <a:ea typeface="ＭＳ Ｐゴシック" charset="0"/>
              </a:rPr>
              <a:t>n</a:t>
            </a:r>
            <a:r>
              <a:rPr lang="en-US" sz="2500" dirty="0">
                <a:latin typeface="Times New Roman" charset="0"/>
                <a:ea typeface="ＭＳ Ｐゴシック" charset="0"/>
              </a:rPr>
              <a:t>*log(</a:t>
            </a:r>
            <a:r>
              <a:rPr lang="en-US" sz="2500" dirty="0" err="1">
                <a:latin typeface="Times New Roman" charset="0"/>
                <a:ea typeface="ＭＳ Ｐゴシック" charset="0"/>
              </a:rPr>
              <a:t>p</a:t>
            </a:r>
            <a:r>
              <a:rPr lang="en-US" sz="2500" baseline="-25000" dirty="0" err="1">
                <a:latin typeface="Times New Roman" charset="0"/>
                <a:ea typeface="ＭＳ Ｐゴシック" charset="0"/>
              </a:rPr>
              <a:t>n</a:t>
            </a:r>
            <a:r>
              <a:rPr lang="en-US" sz="2500" dirty="0">
                <a:latin typeface="Times New Roman" charset="0"/>
                <a:ea typeface="ＭＳ Ｐゴシック" charset="0"/>
              </a:rPr>
              <a:t>))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5562600"/>
            <a:ext cx="1817688" cy="461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info in </a:t>
            </a:r>
            <a:r>
              <a:rPr lang="en-US" dirty="0" err="1">
                <a:ea typeface="+mn-ea"/>
                <a:cs typeface="+mn-cs"/>
              </a:rPr>
              <a:t>msg</a:t>
            </a:r>
            <a:r>
              <a:rPr lang="en-US" dirty="0">
                <a:ea typeface="+mn-ea"/>
                <a:cs typeface="+mn-cs"/>
              </a:rPr>
              <a:t>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562600"/>
            <a:ext cx="2689225" cy="461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probability of </a:t>
            </a:r>
            <a:r>
              <a:rPr lang="en-US" dirty="0" err="1">
                <a:ea typeface="+mn-ea"/>
                <a:cs typeface="+mn-cs"/>
              </a:rPr>
              <a:t>msg</a:t>
            </a:r>
            <a:r>
              <a:rPr lang="en-US" dirty="0">
                <a:ea typeface="+mn-ea"/>
                <a:cs typeface="+mn-cs"/>
              </a:rPr>
              <a:t> 2</a:t>
            </a:r>
          </a:p>
        </p:txBody>
      </p:sp>
      <p:cxnSp>
        <p:nvCxnSpPr>
          <p:cNvPr id="76805" name="Straight Arrow Connector 6"/>
          <p:cNvCxnSpPr>
            <a:cxnSpLocks noChangeShapeType="1"/>
            <a:stCxn id="5" idx="3"/>
          </p:cNvCxnSpPr>
          <p:nvPr/>
        </p:nvCxnSpPr>
        <p:spPr bwMode="auto">
          <a:xfrm flipV="1">
            <a:off x="3375025" y="5257800"/>
            <a:ext cx="206375" cy="534988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06" name="Straight Arrow Connector 7"/>
          <p:cNvCxnSpPr>
            <a:cxnSpLocks noChangeShapeType="1"/>
            <a:stCxn id="4" idx="1"/>
          </p:cNvCxnSpPr>
          <p:nvPr/>
        </p:nvCxnSpPr>
        <p:spPr bwMode="auto">
          <a:xfrm rot="10800000">
            <a:off x="4244975" y="5257800"/>
            <a:ext cx="784225" cy="534988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Information theory II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5181600"/>
          </a:xfrm>
        </p:spPr>
        <p:txBody>
          <a:bodyPr/>
          <a:lstStyle/>
          <a:p>
            <a:r>
              <a:rPr lang="en-US" sz="2600">
                <a:latin typeface="Times New Roman" charset="0"/>
                <a:ea typeface="ＭＳ Ｐゴシック" charset="0"/>
                <a:cs typeface="ＭＳ Ｐゴシック" charset="0"/>
              </a:rPr>
              <a:t>Information conveyed by distribution (aka </a:t>
            </a:r>
            <a:r>
              <a:rPr lang="en-US" sz="2600" i="1">
                <a:latin typeface="Times New Roman" charset="0"/>
                <a:ea typeface="ＭＳ Ｐゴシック" charset="0"/>
                <a:cs typeface="ＭＳ Ｐゴシック" charset="0"/>
              </a:rPr>
              <a:t>entropy</a:t>
            </a:r>
            <a:r>
              <a:rPr lang="en-US" sz="2600">
                <a:latin typeface="Times New Roman" charset="0"/>
                <a:ea typeface="ＭＳ Ｐゴシック" charset="0"/>
                <a:cs typeface="ＭＳ Ｐゴシック" charset="0"/>
              </a:rPr>
              <a:t> of P): </a:t>
            </a:r>
          </a:p>
          <a:p>
            <a:pPr lvl="1">
              <a:buFontTx/>
              <a:buNone/>
            </a:pPr>
            <a:r>
              <a:rPr lang="en-US" sz="2400">
                <a:latin typeface="Times New Roman" charset="0"/>
                <a:ea typeface="ＭＳ Ｐゴシック" charset="0"/>
              </a:rPr>
              <a:t>I(P) = -(p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1</a:t>
            </a:r>
            <a:r>
              <a:rPr lang="en-US" sz="2400">
                <a:latin typeface="Times New Roman" charset="0"/>
                <a:ea typeface="ＭＳ Ｐゴシック" charset="0"/>
              </a:rPr>
              <a:t>*log(p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1</a:t>
            </a:r>
            <a:r>
              <a:rPr lang="en-US" sz="2400">
                <a:latin typeface="Times New Roman" charset="0"/>
                <a:ea typeface="ＭＳ Ｐゴシック" charset="0"/>
              </a:rPr>
              <a:t>) + p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2</a:t>
            </a:r>
            <a:r>
              <a:rPr lang="en-US" sz="2400">
                <a:latin typeface="Times New Roman" charset="0"/>
                <a:ea typeface="ＭＳ Ｐゴシック" charset="0"/>
              </a:rPr>
              <a:t>*log(p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2</a:t>
            </a:r>
            <a:r>
              <a:rPr lang="en-US" sz="2400">
                <a:latin typeface="Times New Roman" charset="0"/>
                <a:ea typeface="ＭＳ Ｐゴシック" charset="0"/>
              </a:rPr>
              <a:t>) + .. + p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n</a:t>
            </a:r>
            <a:r>
              <a:rPr lang="en-US" sz="2400">
                <a:latin typeface="Times New Roman" charset="0"/>
                <a:ea typeface="ＭＳ Ｐゴシック" charset="0"/>
              </a:rPr>
              <a:t>*log(p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n</a:t>
            </a:r>
            <a:r>
              <a:rPr lang="en-US" sz="2400">
                <a:latin typeface="Times New Roman" charset="0"/>
                <a:ea typeface="ＭＳ Ｐゴシック" charset="0"/>
              </a:rPr>
              <a:t>))</a:t>
            </a:r>
            <a:endParaRPr lang="en-US">
              <a:latin typeface="Times New Roman" charset="0"/>
              <a:ea typeface="ＭＳ Ｐゴシック" charset="0"/>
            </a:endParaRPr>
          </a:p>
          <a:p>
            <a:r>
              <a:rPr lang="en-US" sz="2600">
                <a:latin typeface="Times New Roman" charset="0"/>
                <a:ea typeface="ＭＳ Ｐゴシック" charset="0"/>
                <a:cs typeface="ＭＳ Ｐゴシック" charset="0"/>
              </a:rPr>
              <a:t>Examples: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If P is (0.5, 0.5) then I(P) = .5*1 + 0.5*1 = 1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If P is (0.67, 0.33) then I(P) = -(2/3*log(2/3) + 1/3*log(1/3)) = 0.92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If P is (1, 0) then I(P) = 1*1 + 0*log(0) = 0</a:t>
            </a:r>
            <a:endParaRPr lang="en-US">
              <a:latin typeface="Times New Roman" charset="0"/>
              <a:ea typeface="ＭＳ Ｐゴシック" charset="0"/>
            </a:endParaRPr>
          </a:p>
          <a:p>
            <a:r>
              <a:rPr lang="en-US" sz="2600">
                <a:latin typeface="Times New Roman" charset="0"/>
                <a:ea typeface="ＭＳ Ｐゴシック" charset="0"/>
                <a:cs typeface="ＭＳ Ｐゴシック" charset="0"/>
              </a:rPr>
              <a:t>The more uniform the probability distribution, the greater its information: more information is conveyed by a message telling you which event actually occurred</a:t>
            </a:r>
          </a:p>
          <a:p>
            <a:r>
              <a:rPr lang="en-US" sz="2600">
                <a:latin typeface="Times New Roman" charset="0"/>
                <a:ea typeface="ＭＳ Ｐゴシック" charset="0"/>
                <a:cs typeface="ＭＳ Ｐゴシック" charset="0"/>
              </a:rPr>
              <a:t>Entropy is the average number of bits/message needed to represent a stream of messages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Example: Huffman code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029200"/>
          </a:xfrm>
        </p:spPr>
        <p:txBody>
          <a:bodyPr/>
          <a:lstStyle/>
          <a:p>
            <a:r>
              <a:rPr lang="en-US" sz="2500">
                <a:latin typeface="Times New Roman" charset="0"/>
                <a:ea typeface="ＭＳ Ｐゴシック" charset="0"/>
                <a:cs typeface="ＭＳ Ｐゴシック" charset="0"/>
              </a:rPr>
              <a:t>In 1952 MIT student David Huffman devised, in the course of doing a homework assignment, an elegant coding scheme which is optimal in the case where all symbols</a:t>
            </a:r>
            <a:r>
              <a:rPr lang="ja-JP" altLang="en-US" sz="250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500">
                <a:latin typeface="Times New Roman" charset="0"/>
                <a:ea typeface="ＭＳ Ｐゴシック" charset="0"/>
                <a:cs typeface="ＭＳ Ｐゴシック" charset="0"/>
              </a:rPr>
              <a:t> probabilities are integral powers of 1/2. </a:t>
            </a:r>
          </a:p>
          <a:p>
            <a:r>
              <a:rPr lang="en-US" sz="2500">
                <a:latin typeface="Times New Roman" charset="0"/>
                <a:ea typeface="ＭＳ Ｐゴシック" charset="0"/>
                <a:cs typeface="ＭＳ Ｐゴシック" charset="0"/>
              </a:rPr>
              <a:t>A Huffman code can be built in the following manner:</a:t>
            </a:r>
          </a:p>
          <a:p>
            <a:pPr marL="454025" lvl="1" indent="-220663"/>
            <a:r>
              <a:rPr lang="en-US" sz="2500">
                <a:latin typeface="Times New Roman" charset="0"/>
                <a:ea typeface="ＭＳ Ｐゴシック" charset="0"/>
              </a:rPr>
              <a:t>Rank all symbols in order of probability of occurrence</a:t>
            </a:r>
          </a:p>
          <a:p>
            <a:pPr marL="454025" lvl="1" indent="-220663"/>
            <a:r>
              <a:rPr lang="en-US" sz="2500">
                <a:latin typeface="Times New Roman" charset="0"/>
                <a:ea typeface="ＭＳ Ｐゴシック" charset="0"/>
              </a:rPr>
              <a:t>Successively combine the two symbols of the lowest probability to form a new composite symbol; eventually we will build a binary tree where each node is the probability of all nodes beneath it</a:t>
            </a:r>
          </a:p>
          <a:p>
            <a:pPr marL="454025" lvl="1" indent="-220663"/>
            <a:r>
              <a:rPr lang="en-US" sz="2500">
                <a:latin typeface="Times New Roman" charset="0"/>
                <a:ea typeface="ＭＳ Ｐゴシック" charset="0"/>
              </a:rPr>
              <a:t>Trace a path to each leaf, noticing direction at each node</a:t>
            </a:r>
          </a:p>
          <a:p>
            <a:endParaRPr lang="en-US" sz="25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sz="25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Huffman code example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1295400" cy="2362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en-US" b="1">
                <a:latin typeface="Times New Roman" charset="0"/>
                <a:ea typeface="ＭＳ Ｐゴシック" charset="0"/>
                <a:cs typeface="ＭＳ Ｐゴシック" charset="0"/>
              </a:rPr>
              <a:t>M   P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  .125</a:t>
            </a:r>
          </a:p>
          <a:p>
            <a:pPr>
              <a:buFontTx/>
              <a:buNone/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  .125</a:t>
            </a:r>
          </a:p>
          <a:p>
            <a:pPr>
              <a:buFontTx/>
              <a:buNone/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  .25</a:t>
            </a:r>
          </a:p>
          <a:p>
            <a:pPr>
              <a:buFontTx/>
              <a:buNone/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  .5</a:t>
            </a:r>
          </a:p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2349" name="Line 29"/>
          <p:cNvSpPr>
            <a:spLocks noChangeShapeType="1"/>
          </p:cNvSpPr>
          <p:nvPr/>
        </p:nvSpPr>
        <p:spPr bwMode="auto">
          <a:xfrm>
            <a:off x="3124200" y="3429000"/>
            <a:ext cx="4572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8" name="Line 18"/>
          <p:cNvSpPr>
            <a:spLocks noChangeShapeType="1"/>
          </p:cNvSpPr>
          <p:nvPr/>
        </p:nvSpPr>
        <p:spPr bwMode="auto">
          <a:xfrm flipH="1">
            <a:off x="2743200" y="3505200"/>
            <a:ext cx="3810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0" name="Line 10"/>
          <p:cNvSpPr>
            <a:spLocks noChangeShapeType="1"/>
          </p:cNvSpPr>
          <p:nvPr/>
        </p:nvSpPr>
        <p:spPr bwMode="auto">
          <a:xfrm>
            <a:off x="3505200" y="2362200"/>
            <a:ext cx="4572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9" name="Line 9"/>
          <p:cNvSpPr>
            <a:spLocks noChangeShapeType="1"/>
          </p:cNvSpPr>
          <p:nvPr/>
        </p:nvSpPr>
        <p:spPr bwMode="auto">
          <a:xfrm flipH="1">
            <a:off x="3124200" y="2362200"/>
            <a:ext cx="3810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3733800" y="31242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.5</a:t>
            </a:r>
          </a:p>
        </p:txBody>
      </p:sp>
      <p:sp>
        <p:nvSpPr>
          <p:cNvPr id="312328" name="Oval 8"/>
          <p:cNvSpPr>
            <a:spLocks noChangeArrowheads="1"/>
          </p:cNvSpPr>
          <p:nvPr/>
        </p:nvSpPr>
        <p:spPr bwMode="auto">
          <a:xfrm>
            <a:off x="2819400" y="31242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.5</a:t>
            </a:r>
          </a:p>
        </p:txBody>
      </p:sp>
      <p:sp>
        <p:nvSpPr>
          <p:cNvPr id="312325" name="Oval 5"/>
          <p:cNvSpPr>
            <a:spLocks noChangeArrowheads="1"/>
          </p:cNvSpPr>
          <p:nvPr/>
        </p:nvSpPr>
        <p:spPr bwMode="auto">
          <a:xfrm>
            <a:off x="3200400" y="20574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312333" name="Line 13"/>
          <p:cNvSpPr>
            <a:spLocks noChangeShapeType="1"/>
          </p:cNvSpPr>
          <p:nvPr/>
        </p:nvSpPr>
        <p:spPr bwMode="auto">
          <a:xfrm>
            <a:off x="2743200" y="4572000"/>
            <a:ext cx="4572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4" name="Line 14"/>
          <p:cNvSpPr>
            <a:spLocks noChangeShapeType="1"/>
          </p:cNvSpPr>
          <p:nvPr/>
        </p:nvSpPr>
        <p:spPr bwMode="auto">
          <a:xfrm flipH="1">
            <a:off x="2362200" y="4572000"/>
            <a:ext cx="3810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Oval 15"/>
          <p:cNvSpPr>
            <a:spLocks noChangeArrowheads="1"/>
          </p:cNvSpPr>
          <p:nvPr/>
        </p:nvSpPr>
        <p:spPr bwMode="auto">
          <a:xfrm>
            <a:off x="2971800" y="53340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.125</a:t>
            </a:r>
            <a:endParaRPr lang="en-US" b="1"/>
          </a:p>
        </p:txBody>
      </p:sp>
      <p:sp>
        <p:nvSpPr>
          <p:cNvPr id="82957" name="Oval 16"/>
          <p:cNvSpPr>
            <a:spLocks noChangeArrowheads="1"/>
          </p:cNvSpPr>
          <p:nvPr/>
        </p:nvSpPr>
        <p:spPr bwMode="auto">
          <a:xfrm>
            <a:off x="2057400" y="53340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.125</a:t>
            </a:r>
            <a:endParaRPr lang="en-US" b="1"/>
          </a:p>
        </p:txBody>
      </p:sp>
      <p:sp>
        <p:nvSpPr>
          <p:cNvPr id="312337" name="Oval 17"/>
          <p:cNvSpPr>
            <a:spLocks noChangeArrowheads="1"/>
          </p:cNvSpPr>
          <p:nvPr/>
        </p:nvSpPr>
        <p:spPr bwMode="auto">
          <a:xfrm>
            <a:off x="2438400" y="42672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.25</a:t>
            </a:r>
          </a:p>
        </p:txBody>
      </p:sp>
      <p:sp>
        <p:nvSpPr>
          <p:cNvPr id="82959" name="Text Box 21"/>
          <p:cNvSpPr txBox="1">
            <a:spLocks noChangeArrowheads="1"/>
          </p:cNvSpPr>
          <p:nvPr/>
        </p:nvSpPr>
        <p:spPr bwMode="auto">
          <a:xfrm>
            <a:off x="1828800" y="563880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/>
              <a:t>A</a:t>
            </a:r>
          </a:p>
        </p:txBody>
      </p:sp>
      <p:sp>
        <p:nvSpPr>
          <p:cNvPr id="82960" name="Text Box 23"/>
          <p:cNvSpPr txBox="1">
            <a:spLocks noChangeArrowheads="1"/>
          </p:cNvSpPr>
          <p:nvPr/>
        </p:nvSpPr>
        <p:spPr bwMode="auto">
          <a:xfrm>
            <a:off x="3657600" y="449580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/>
              <a:t>C</a:t>
            </a:r>
          </a:p>
        </p:txBody>
      </p:sp>
      <p:sp>
        <p:nvSpPr>
          <p:cNvPr id="82961" name="Text Box 24"/>
          <p:cNvSpPr txBox="1">
            <a:spLocks noChangeArrowheads="1"/>
          </p:cNvSpPr>
          <p:nvPr/>
        </p:nvSpPr>
        <p:spPr bwMode="auto">
          <a:xfrm>
            <a:off x="3276600" y="56388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/>
              <a:t>B</a:t>
            </a:r>
          </a:p>
        </p:txBody>
      </p:sp>
      <p:sp>
        <p:nvSpPr>
          <p:cNvPr id="82962" name="Text Box 25"/>
          <p:cNvSpPr txBox="1">
            <a:spLocks noChangeArrowheads="1"/>
          </p:cNvSpPr>
          <p:nvPr/>
        </p:nvSpPr>
        <p:spPr bwMode="auto">
          <a:xfrm>
            <a:off x="4038600" y="335280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/>
              <a:t>D</a:t>
            </a:r>
          </a:p>
        </p:txBody>
      </p:sp>
      <p:sp>
        <p:nvSpPr>
          <p:cNvPr id="82963" name="Oval 30"/>
          <p:cNvSpPr>
            <a:spLocks noChangeArrowheads="1"/>
          </p:cNvSpPr>
          <p:nvPr/>
        </p:nvSpPr>
        <p:spPr bwMode="auto">
          <a:xfrm>
            <a:off x="3352800" y="41910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.25</a:t>
            </a:r>
            <a:endParaRPr lang="en-US" sz="3200" b="1"/>
          </a:p>
        </p:txBody>
      </p:sp>
      <p:sp>
        <p:nvSpPr>
          <p:cNvPr id="312351" name="Text Box 31"/>
          <p:cNvSpPr txBox="1">
            <a:spLocks noChangeArrowheads="1"/>
          </p:cNvSpPr>
          <p:nvPr/>
        </p:nvSpPr>
        <p:spPr bwMode="auto">
          <a:xfrm>
            <a:off x="2895600" y="2590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2353" name="Text Box 33"/>
          <p:cNvSpPr txBox="1">
            <a:spLocks noChangeArrowheads="1"/>
          </p:cNvSpPr>
          <p:nvPr/>
        </p:nvSpPr>
        <p:spPr bwMode="auto">
          <a:xfrm>
            <a:off x="3810000" y="2514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2354" name="Text Box 34"/>
          <p:cNvSpPr txBox="1">
            <a:spLocks noChangeArrowheads="1"/>
          </p:cNvSpPr>
          <p:nvPr/>
        </p:nvSpPr>
        <p:spPr bwMode="auto">
          <a:xfrm>
            <a:off x="2209800" y="4800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2355" name="Text Box 35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2356" name="Text Box 36"/>
          <p:cNvSpPr txBox="1">
            <a:spLocks noChangeArrowheads="1"/>
          </p:cNvSpPr>
          <p:nvPr/>
        </p:nvSpPr>
        <p:spPr bwMode="auto">
          <a:xfrm>
            <a:off x="33528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2357" name="Text Box 37"/>
          <p:cNvSpPr txBox="1">
            <a:spLocks noChangeArrowheads="1"/>
          </p:cNvSpPr>
          <p:nvPr/>
        </p:nvSpPr>
        <p:spPr bwMode="auto">
          <a:xfrm>
            <a:off x="2971800" y="4724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FF0000"/>
                </a:solidFill>
              </a:rPr>
              <a:t>1</a:t>
            </a:r>
          </a:p>
        </p:txBody>
      </p:sp>
      <p:graphicFrame>
        <p:nvGraphicFramePr>
          <p:cNvPr id="312360" name="Object 2"/>
          <p:cNvGraphicFramePr>
            <a:graphicFrameLocks noChangeAspect="1"/>
          </p:cNvGraphicFramePr>
          <p:nvPr/>
        </p:nvGraphicFramePr>
        <p:xfrm>
          <a:off x="5029200" y="1371600"/>
          <a:ext cx="3138488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1" name="Worksheet" r:id="rId4" imgW="2895600" imgH="1816100" progId="Excel.Sheet.8">
                  <p:embed/>
                </p:oleObj>
              </mc:Choice>
              <mc:Fallback>
                <p:oleObj name="Worksheet" r:id="rId4" imgW="2895600" imgH="18161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371600"/>
                        <a:ext cx="3138488" cy="209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62" name="Text Box 42"/>
          <p:cNvSpPr txBox="1">
            <a:spLocks noChangeArrowheads="1"/>
          </p:cNvSpPr>
          <p:nvPr/>
        </p:nvSpPr>
        <p:spPr bwMode="auto">
          <a:xfrm>
            <a:off x="4419600" y="4114800"/>
            <a:ext cx="4572000" cy="19177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If we use this code to many messages (A,B,C or D) with this probability distribution, then, over time, the average bits/message should approach </a:t>
            </a:r>
            <a:r>
              <a:rPr lang="en-US">
                <a:solidFill>
                  <a:srgbClr val="FF0000"/>
                </a:solidFill>
              </a:rPr>
              <a:t>1.75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2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2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2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2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2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2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2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2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2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2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2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2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2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49" grpId="0" animBg="1"/>
      <p:bldP spid="312338" grpId="0" animBg="1"/>
      <p:bldP spid="312330" grpId="0" animBg="1"/>
      <p:bldP spid="312329" grpId="0" animBg="1"/>
      <p:bldP spid="312328" grpId="0" animBg="1"/>
      <p:bldP spid="312325" grpId="0" animBg="1"/>
      <p:bldP spid="312333" grpId="0" animBg="1"/>
      <p:bldP spid="312334" grpId="0" animBg="1"/>
      <p:bldP spid="312337" grpId="0" animBg="1"/>
      <p:bldP spid="312351" grpId="0"/>
      <p:bldP spid="312353" grpId="0"/>
      <p:bldP spid="312354" grpId="0"/>
      <p:bldP spid="312355" grpId="0"/>
      <p:bldP spid="312356" grpId="0"/>
      <p:bldP spid="312357" grpId="0"/>
      <p:bldP spid="31236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Information for classification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572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If a set T of records is partitioned into disjoint exhaustive classes (C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,C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,..,C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k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) on the basis of the value of the class attribute, then information needed to identify class of an element of T is:  </a:t>
            </a:r>
          </a:p>
          <a:p>
            <a:pPr marL="0" indent="0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	Info(T) = I(P)</a:t>
            </a:r>
          </a:p>
          <a:p>
            <a:pPr marL="0" indent="0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where P is the probability distribution of partition (C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,C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,..,C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k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): </a:t>
            </a:r>
          </a:p>
          <a:p>
            <a:pPr lvl="1">
              <a:buFontTx/>
              <a:buNone/>
            </a:pPr>
            <a:r>
              <a:rPr lang="en-US" sz="2400">
                <a:latin typeface="Times New Roman" charset="0"/>
                <a:ea typeface="ＭＳ Ｐゴシック" charset="0"/>
              </a:rPr>
              <a:t>P = (|C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1</a:t>
            </a:r>
            <a:r>
              <a:rPr lang="en-US" sz="2400">
                <a:latin typeface="Times New Roman" charset="0"/>
                <a:ea typeface="ＭＳ Ｐゴシック" charset="0"/>
              </a:rPr>
              <a:t>|/|T|, |C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2</a:t>
            </a:r>
            <a:r>
              <a:rPr lang="en-US" sz="2400">
                <a:latin typeface="Times New Roman" charset="0"/>
                <a:ea typeface="ＭＳ Ｐゴシック" charset="0"/>
              </a:rPr>
              <a:t>|/|T|, ..., |C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k</a:t>
            </a:r>
            <a:r>
              <a:rPr lang="en-US" sz="2400">
                <a:latin typeface="Times New Roman" charset="0"/>
                <a:ea typeface="ＭＳ Ｐゴシック" charset="0"/>
              </a:rPr>
              <a:t>|/|T|)</a:t>
            </a:r>
          </a:p>
        </p:txBody>
      </p:sp>
      <p:sp>
        <p:nvSpPr>
          <p:cNvPr id="84995" name="Freeform 4"/>
          <p:cNvSpPr>
            <a:spLocks/>
          </p:cNvSpPr>
          <p:nvPr/>
        </p:nvSpPr>
        <p:spPr bwMode="auto">
          <a:xfrm>
            <a:off x="762000" y="4953000"/>
            <a:ext cx="2743200" cy="1066800"/>
          </a:xfrm>
          <a:custGeom>
            <a:avLst/>
            <a:gdLst>
              <a:gd name="T0" fmla="*/ 2147483647 w 1728"/>
              <a:gd name="T1" fmla="*/ 2147483647 h 672"/>
              <a:gd name="T2" fmla="*/ 2147483647 w 1728"/>
              <a:gd name="T3" fmla="*/ 0 h 672"/>
              <a:gd name="T4" fmla="*/ 0 w 1728"/>
              <a:gd name="T5" fmla="*/ 2147483647 h 672"/>
              <a:gd name="T6" fmla="*/ 2147483647 w 1728"/>
              <a:gd name="T7" fmla="*/ 2147483647 h 672"/>
              <a:gd name="T8" fmla="*/ 2147483647 w 1728"/>
              <a:gd name="T9" fmla="*/ 2147483647 h 672"/>
              <a:gd name="T10" fmla="*/ 2147483647 w 1728"/>
              <a:gd name="T11" fmla="*/ 2147483647 h 672"/>
              <a:gd name="T12" fmla="*/ 2147483647 w 1728"/>
              <a:gd name="T13" fmla="*/ 2147483647 h 672"/>
              <a:gd name="T14" fmla="*/ 2147483647 w 1728"/>
              <a:gd name="T15" fmla="*/ 0 h 672"/>
              <a:gd name="T16" fmla="*/ 2147483647 w 1728"/>
              <a:gd name="T17" fmla="*/ 2147483647 h 672"/>
              <a:gd name="T18" fmla="*/ 2147483647 w 1728"/>
              <a:gd name="T19" fmla="*/ 2147483647 h 672"/>
              <a:gd name="T20" fmla="*/ 2147483647 w 1728"/>
              <a:gd name="T21" fmla="*/ 2147483647 h 6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28"/>
              <a:gd name="T34" fmla="*/ 0 h 672"/>
              <a:gd name="T35" fmla="*/ 1728 w 1728"/>
              <a:gd name="T36" fmla="*/ 672 h 6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28" h="672">
                <a:moveTo>
                  <a:pt x="480" y="144"/>
                </a:moveTo>
                <a:lnTo>
                  <a:pt x="144" y="0"/>
                </a:lnTo>
                <a:lnTo>
                  <a:pt x="0" y="240"/>
                </a:lnTo>
                <a:lnTo>
                  <a:pt x="96" y="576"/>
                </a:lnTo>
                <a:lnTo>
                  <a:pt x="864" y="672"/>
                </a:lnTo>
                <a:lnTo>
                  <a:pt x="1392" y="576"/>
                </a:lnTo>
                <a:lnTo>
                  <a:pt x="1728" y="240"/>
                </a:lnTo>
                <a:lnTo>
                  <a:pt x="1296" y="0"/>
                </a:lnTo>
                <a:lnTo>
                  <a:pt x="1056" y="192"/>
                </a:lnTo>
                <a:lnTo>
                  <a:pt x="672" y="288"/>
                </a:lnTo>
                <a:lnTo>
                  <a:pt x="480" y="144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996" name="Freeform 5"/>
          <p:cNvSpPr>
            <a:spLocks/>
          </p:cNvSpPr>
          <p:nvPr/>
        </p:nvSpPr>
        <p:spPr bwMode="auto">
          <a:xfrm>
            <a:off x="5105400" y="4572000"/>
            <a:ext cx="2743200" cy="1066800"/>
          </a:xfrm>
          <a:custGeom>
            <a:avLst/>
            <a:gdLst>
              <a:gd name="T0" fmla="*/ 2147483647 w 1728"/>
              <a:gd name="T1" fmla="*/ 2147483647 h 672"/>
              <a:gd name="T2" fmla="*/ 2147483647 w 1728"/>
              <a:gd name="T3" fmla="*/ 0 h 672"/>
              <a:gd name="T4" fmla="*/ 0 w 1728"/>
              <a:gd name="T5" fmla="*/ 2147483647 h 672"/>
              <a:gd name="T6" fmla="*/ 2147483647 w 1728"/>
              <a:gd name="T7" fmla="*/ 2147483647 h 672"/>
              <a:gd name="T8" fmla="*/ 2147483647 w 1728"/>
              <a:gd name="T9" fmla="*/ 2147483647 h 672"/>
              <a:gd name="T10" fmla="*/ 2147483647 w 1728"/>
              <a:gd name="T11" fmla="*/ 2147483647 h 672"/>
              <a:gd name="T12" fmla="*/ 2147483647 w 1728"/>
              <a:gd name="T13" fmla="*/ 2147483647 h 672"/>
              <a:gd name="T14" fmla="*/ 2147483647 w 1728"/>
              <a:gd name="T15" fmla="*/ 0 h 672"/>
              <a:gd name="T16" fmla="*/ 2147483647 w 1728"/>
              <a:gd name="T17" fmla="*/ 2147483647 h 672"/>
              <a:gd name="T18" fmla="*/ 2147483647 w 1728"/>
              <a:gd name="T19" fmla="*/ 2147483647 h 672"/>
              <a:gd name="T20" fmla="*/ 2147483647 w 1728"/>
              <a:gd name="T21" fmla="*/ 2147483647 h 6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28"/>
              <a:gd name="T34" fmla="*/ 0 h 672"/>
              <a:gd name="T35" fmla="*/ 1728 w 1728"/>
              <a:gd name="T36" fmla="*/ 672 h 6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28" h="672">
                <a:moveTo>
                  <a:pt x="480" y="144"/>
                </a:moveTo>
                <a:lnTo>
                  <a:pt x="144" y="0"/>
                </a:lnTo>
                <a:lnTo>
                  <a:pt x="0" y="240"/>
                </a:lnTo>
                <a:lnTo>
                  <a:pt x="96" y="576"/>
                </a:lnTo>
                <a:lnTo>
                  <a:pt x="864" y="672"/>
                </a:lnTo>
                <a:lnTo>
                  <a:pt x="1392" y="576"/>
                </a:lnTo>
                <a:lnTo>
                  <a:pt x="1728" y="240"/>
                </a:lnTo>
                <a:lnTo>
                  <a:pt x="1296" y="0"/>
                </a:lnTo>
                <a:lnTo>
                  <a:pt x="1056" y="192"/>
                </a:lnTo>
                <a:lnTo>
                  <a:pt x="672" y="288"/>
                </a:lnTo>
                <a:lnTo>
                  <a:pt x="480" y="144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997" name="Text Box 6"/>
          <p:cNvSpPr txBox="1">
            <a:spLocks noChangeArrowheads="1"/>
          </p:cNvSpPr>
          <p:nvPr/>
        </p:nvSpPr>
        <p:spPr bwMode="auto">
          <a:xfrm>
            <a:off x="1127125" y="51466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r>
              <a:rPr lang="en-US" baseline="-25000"/>
              <a:t>1</a:t>
            </a:r>
          </a:p>
        </p:txBody>
      </p:sp>
      <p:sp>
        <p:nvSpPr>
          <p:cNvPr id="84998" name="Text Box 7"/>
          <p:cNvSpPr txBox="1">
            <a:spLocks noChangeArrowheads="1"/>
          </p:cNvSpPr>
          <p:nvPr/>
        </p:nvSpPr>
        <p:spPr bwMode="auto">
          <a:xfrm>
            <a:off x="1812925" y="55276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r>
              <a:rPr lang="en-US" baseline="-25000"/>
              <a:t>2</a:t>
            </a:r>
          </a:p>
        </p:txBody>
      </p:sp>
      <p:sp>
        <p:nvSpPr>
          <p:cNvPr id="84999" name="Text Box 8"/>
          <p:cNvSpPr txBox="1">
            <a:spLocks noChangeArrowheads="1"/>
          </p:cNvSpPr>
          <p:nvPr/>
        </p:nvSpPr>
        <p:spPr bwMode="auto">
          <a:xfrm>
            <a:off x="2651125" y="51466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r>
              <a:rPr lang="en-US" baseline="-25000"/>
              <a:t>3</a:t>
            </a:r>
          </a:p>
        </p:txBody>
      </p:sp>
      <p:sp>
        <p:nvSpPr>
          <p:cNvPr id="85000" name="Text Box 9"/>
          <p:cNvSpPr txBox="1">
            <a:spLocks noChangeArrowheads="1"/>
          </p:cNvSpPr>
          <p:nvPr/>
        </p:nvSpPr>
        <p:spPr bwMode="auto">
          <a:xfrm>
            <a:off x="5165725" y="46132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r>
              <a:rPr lang="en-US" baseline="-25000"/>
              <a:t>1</a:t>
            </a:r>
          </a:p>
        </p:txBody>
      </p:sp>
      <p:sp>
        <p:nvSpPr>
          <p:cNvPr id="85001" name="Text Box 10"/>
          <p:cNvSpPr txBox="1">
            <a:spLocks noChangeArrowheads="1"/>
          </p:cNvSpPr>
          <p:nvPr/>
        </p:nvSpPr>
        <p:spPr bwMode="auto">
          <a:xfrm>
            <a:off x="5622925" y="49942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r>
              <a:rPr lang="en-US" baseline="-25000"/>
              <a:t>2</a:t>
            </a:r>
          </a:p>
        </p:txBody>
      </p:sp>
      <p:sp>
        <p:nvSpPr>
          <p:cNvPr id="85002" name="Text Box 11"/>
          <p:cNvSpPr txBox="1">
            <a:spLocks noChangeArrowheads="1"/>
          </p:cNvSpPr>
          <p:nvPr/>
        </p:nvSpPr>
        <p:spPr bwMode="auto">
          <a:xfrm>
            <a:off x="6765925" y="49180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r>
              <a:rPr lang="en-US" baseline="-25000"/>
              <a:t>3</a:t>
            </a:r>
          </a:p>
        </p:txBody>
      </p:sp>
      <p:sp>
        <p:nvSpPr>
          <p:cNvPr id="85003" name="Line 12"/>
          <p:cNvSpPr>
            <a:spLocks noChangeShapeType="1"/>
          </p:cNvSpPr>
          <p:nvPr/>
        </p:nvSpPr>
        <p:spPr bwMode="auto">
          <a:xfrm flipH="1">
            <a:off x="1524000" y="53340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4" name="Line 13"/>
          <p:cNvSpPr>
            <a:spLocks noChangeShapeType="1"/>
          </p:cNvSpPr>
          <p:nvPr/>
        </p:nvSpPr>
        <p:spPr bwMode="auto">
          <a:xfrm>
            <a:off x="2362200" y="5257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5" name="Line 14"/>
          <p:cNvSpPr>
            <a:spLocks noChangeShapeType="1"/>
          </p:cNvSpPr>
          <p:nvPr/>
        </p:nvSpPr>
        <p:spPr bwMode="auto">
          <a:xfrm flipH="1">
            <a:off x="5334000" y="4800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6" name="Line 15"/>
          <p:cNvSpPr>
            <a:spLocks noChangeShapeType="1"/>
          </p:cNvSpPr>
          <p:nvPr/>
        </p:nvSpPr>
        <p:spPr bwMode="auto">
          <a:xfrm>
            <a:off x="6096000" y="5029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7" name="Text Box 16"/>
          <p:cNvSpPr txBox="1">
            <a:spLocks noChangeArrowheads="1"/>
          </p:cNvSpPr>
          <p:nvPr/>
        </p:nvSpPr>
        <p:spPr bwMode="auto">
          <a:xfrm>
            <a:off x="914400" y="6061075"/>
            <a:ext cx="230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High information</a:t>
            </a:r>
          </a:p>
        </p:txBody>
      </p:sp>
      <p:sp>
        <p:nvSpPr>
          <p:cNvPr id="85008" name="Text Box 17"/>
          <p:cNvSpPr txBox="1">
            <a:spLocks noChangeArrowheads="1"/>
          </p:cNvSpPr>
          <p:nvPr/>
        </p:nvSpPr>
        <p:spPr bwMode="auto">
          <a:xfrm>
            <a:off x="5334000" y="5680075"/>
            <a:ext cx="225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Low information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Information for classification II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If we partition T w.r.t attribute X into sets {T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,T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, ..,T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} then the information needed to identify the class of an element of T becomes the weighted average of the information needed to identify the class of an element of T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, i.e. the weighted average of Info(T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): </a:t>
            </a:r>
          </a:p>
          <a:p>
            <a:pPr lvl="1">
              <a:buFontTx/>
              <a:buNone/>
            </a:pPr>
            <a:r>
              <a:rPr lang="en-US" sz="2400">
                <a:latin typeface="Times New Roman" charset="0"/>
                <a:ea typeface="ＭＳ Ｐゴシック" charset="0"/>
              </a:rPr>
              <a:t>Info(X,T) = </a:t>
            </a:r>
            <a:r>
              <a:rPr lang="en-US" sz="4400">
                <a:latin typeface="Symbol" charset="0"/>
                <a:ea typeface="ＭＳ Ｐゴシック" charset="0"/>
              </a:rPr>
              <a:t>S</a:t>
            </a:r>
            <a:r>
              <a:rPr lang="en-US" sz="2400">
                <a:latin typeface="Times New Roman" charset="0"/>
                <a:ea typeface="ＭＳ Ｐゴシック" charset="0"/>
              </a:rPr>
              <a:t>|T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400">
                <a:latin typeface="Times New Roman" charset="0"/>
                <a:ea typeface="ＭＳ Ｐゴシック" charset="0"/>
              </a:rPr>
              <a:t>|/|T| * Info(T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400">
                <a:latin typeface="Times New Roman" charset="0"/>
                <a:ea typeface="ＭＳ Ｐゴシック" charset="0"/>
              </a:rPr>
              <a:t>)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87043" name="Freeform 4"/>
          <p:cNvSpPr>
            <a:spLocks/>
          </p:cNvSpPr>
          <p:nvPr/>
        </p:nvSpPr>
        <p:spPr bwMode="auto">
          <a:xfrm>
            <a:off x="762000" y="4953000"/>
            <a:ext cx="2743200" cy="1066800"/>
          </a:xfrm>
          <a:custGeom>
            <a:avLst/>
            <a:gdLst>
              <a:gd name="T0" fmla="*/ 2147483647 w 1728"/>
              <a:gd name="T1" fmla="*/ 2147483647 h 672"/>
              <a:gd name="T2" fmla="*/ 2147483647 w 1728"/>
              <a:gd name="T3" fmla="*/ 0 h 672"/>
              <a:gd name="T4" fmla="*/ 0 w 1728"/>
              <a:gd name="T5" fmla="*/ 2147483647 h 672"/>
              <a:gd name="T6" fmla="*/ 2147483647 w 1728"/>
              <a:gd name="T7" fmla="*/ 2147483647 h 672"/>
              <a:gd name="T8" fmla="*/ 2147483647 w 1728"/>
              <a:gd name="T9" fmla="*/ 2147483647 h 672"/>
              <a:gd name="T10" fmla="*/ 2147483647 w 1728"/>
              <a:gd name="T11" fmla="*/ 2147483647 h 672"/>
              <a:gd name="T12" fmla="*/ 2147483647 w 1728"/>
              <a:gd name="T13" fmla="*/ 2147483647 h 672"/>
              <a:gd name="T14" fmla="*/ 2147483647 w 1728"/>
              <a:gd name="T15" fmla="*/ 0 h 672"/>
              <a:gd name="T16" fmla="*/ 2147483647 w 1728"/>
              <a:gd name="T17" fmla="*/ 2147483647 h 672"/>
              <a:gd name="T18" fmla="*/ 2147483647 w 1728"/>
              <a:gd name="T19" fmla="*/ 2147483647 h 672"/>
              <a:gd name="T20" fmla="*/ 2147483647 w 1728"/>
              <a:gd name="T21" fmla="*/ 2147483647 h 6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28"/>
              <a:gd name="T34" fmla="*/ 0 h 672"/>
              <a:gd name="T35" fmla="*/ 1728 w 1728"/>
              <a:gd name="T36" fmla="*/ 672 h 6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28" h="672">
                <a:moveTo>
                  <a:pt x="480" y="144"/>
                </a:moveTo>
                <a:lnTo>
                  <a:pt x="144" y="0"/>
                </a:lnTo>
                <a:lnTo>
                  <a:pt x="0" y="240"/>
                </a:lnTo>
                <a:lnTo>
                  <a:pt x="96" y="576"/>
                </a:lnTo>
                <a:lnTo>
                  <a:pt x="864" y="672"/>
                </a:lnTo>
                <a:lnTo>
                  <a:pt x="1392" y="576"/>
                </a:lnTo>
                <a:lnTo>
                  <a:pt x="1728" y="240"/>
                </a:lnTo>
                <a:lnTo>
                  <a:pt x="1296" y="0"/>
                </a:lnTo>
                <a:lnTo>
                  <a:pt x="1056" y="192"/>
                </a:lnTo>
                <a:lnTo>
                  <a:pt x="672" y="288"/>
                </a:lnTo>
                <a:lnTo>
                  <a:pt x="480" y="144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1127125" y="51466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r>
              <a:rPr lang="en-US" baseline="-25000"/>
              <a:t>1</a:t>
            </a:r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1812925" y="55276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r>
              <a:rPr lang="en-US" baseline="-25000"/>
              <a:t>2</a:t>
            </a:r>
          </a:p>
        </p:txBody>
      </p:sp>
      <p:sp>
        <p:nvSpPr>
          <p:cNvPr id="87046" name="Text Box 7"/>
          <p:cNvSpPr txBox="1">
            <a:spLocks noChangeArrowheads="1"/>
          </p:cNvSpPr>
          <p:nvPr/>
        </p:nvSpPr>
        <p:spPr bwMode="auto">
          <a:xfrm>
            <a:off x="2651125" y="51466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r>
              <a:rPr lang="en-US" baseline="-25000"/>
              <a:t>3</a:t>
            </a:r>
          </a:p>
        </p:txBody>
      </p:sp>
      <p:sp>
        <p:nvSpPr>
          <p:cNvPr id="87047" name="Line 8"/>
          <p:cNvSpPr>
            <a:spLocks noChangeShapeType="1"/>
          </p:cNvSpPr>
          <p:nvPr/>
        </p:nvSpPr>
        <p:spPr bwMode="auto">
          <a:xfrm flipH="1">
            <a:off x="1524000" y="53340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8" name="Line 9"/>
          <p:cNvSpPr>
            <a:spLocks noChangeShapeType="1"/>
          </p:cNvSpPr>
          <p:nvPr/>
        </p:nvSpPr>
        <p:spPr bwMode="auto">
          <a:xfrm>
            <a:off x="2362200" y="5257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9" name="Freeform 10"/>
          <p:cNvSpPr>
            <a:spLocks/>
          </p:cNvSpPr>
          <p:nvPr/>
        </p:nvSpPr>
        <p:spPr bwMode="auto">
          <a:xfrm>
            <a:off x="5029200" y="4800600"/>
            <a:ext cx="2743200" cy="1066800"/>
          </a:xfrm>
          <a:custGeom>
            <a:avLst/>
            <a:gdLst>
              <a:gd name="T0" fmla="*/ 2147483647 w 1728"/>
              <a:gd name="T1" fmla="*/ 2147483647 h 672"/>
              <a:gd name="T2" fmla="*/ 2147483647 w 1728"/>
              <a:gd name="T3" fmla="*/ 0 h 672"/>
              <a:gd name="T4" fmla="*/ 0 w 1728"/>
              <a:gd name="T5" fmla="*/ 2147483647 h 672"/>
              <a:gd name="T6" fmla="*/ 2147483647 w 1728"/>
              <a:gd name="T7" fmla="*/ 2147483647 h 672"/>
              <a:gd name="T8" fmla="*/ 2147483647 w 1728"/>
              <a:gd name="T9" fmla="*/ 2147483647 h 672"/>
              <a:gd name="T10" fmla="*/ 2147483647 w 1728"/>
              <a:gd name="T11" fmla="*/ 2147483647 h 672"/>
              <a:gd name="T12" fmla="*/ 2147483647 w 1728"/>
              <a:gd name="T13" fmla="*/ 2147483647 h 672"/>
              <a:gd name="T14" fmla="*/ 2147483647 w 1728"/>
              <a:gd name="T15" fmla="*/ 0 h 672"/>
              <a:gd name="T16" fmla="*/ 2147483647 w 1728"/>
              <a:gd name="T17" fmla="*/ 2147483647 h 672"/>
              <a:gd name="T18" fmla="*/ 2147483647 w 1728"/>
              <a:gd name="T19" fmla="*/ 2147483647 h 672"/>
              <a:gd name="T20" fmla="*/ 2147483647 w 1728"/>
              <a:gd name="T21" fmla="*/ 2147483647 h 6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28"/>
              <a:gd name="T34" fmla="*/ 0 h 672"/>
              <a:gd name="T35" fmla="*/ 1728 w 1728"/>
              <a:gd name="T36" fmla="*/ 672 h 6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28" h="672">
                <a:moveTo>
                  <a:pt x="480" y="144"/>
                </a:moveTo>
                <a:lnTo>
                  <a:pt x="144" y="0"/>
                </a:lnTo>
                <a:lnTo>
                  <a:pt x="0" y="240"/>
                </a:lnTo>
                <a:lnTo>
                  <a:pt x="96" y="576"/>
                </a:lnTo>
                <a:lnTo>
                  <a:pt x="864" y="672"/>
                </a:lnTo>
                <a:lnTo>
                  <a:pt x="1392" y="576"/>
                </a:lnTo>
                <a:lnTo>
                  <a:pt x="1728" y="240"/>
                </a:lnTo>
                <a:lnTo>
                  <a:pt x="1296" y="0"/>
                </a:lnTo>
                <a:lnTo>
                  <a:pt x="1056" y="192"/>
                </a:lnTo>
                <a:lnTo>
                  <a:pt x="672" y="288"/>
                </a:lnTo>
                <a:lnTo>
                  <a:pt x="480" y="144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0" name="Text Box 11"/>
          <p:cNvSpPr txBox="1">
            <a:spLocks noChangeArrowheads="1"/>
          </p:cNvSpPr>
          <p:nvPr/>
        </p:nvSpPr>
        <p:spPr bwMode="auto">
          <a:xfrm>
            <a:off x="5394325" y="49942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r>
              <a:rPr lang="en-US" baseline="-25000"/>
              <a:t>1</a:t>
            </a:r>
          </a:p>
        </p:txBody>
      </p:sp>
      <p:sp>
        <p:nvSpPr>
          <p:cNvPr id="87051" name="Text Box 12"/>
          <p:cNvSpPr txBox="1">
            <a:spLocks noChangeArrowheads="1"/>
          </p:cNvSpPr>
          <p:nvPr/>
        </p:nvSpPr>
        <p:spPr bwMode="auto">
          <a:xfrm>
            <a:off x="6080125" y="53752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r>
              <a:rPr lang="en-US" baseline="-25000"/>
              <a:t>2</a:t>
            </a:r>
          </a:p>
        </p:txBody>
      </p:sp>
      <p:sp>
        <p:nvSpPr>
          <p:cNvPr id="87052" name="Text Box 13"/>
          <p:cNvSpPr txBox="1">
            <a:spLocks noChangeArrowheads="1"/>
          </p:cNvSpPr>
          <p:nvPr/>
        </p:nvSpPr>
        <p:spPr bwMode="auto">
          <a:xfrm>
            <a:off x="6918325" y="49942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r>
              <a:rPr lang="en-US" baseline="-25000"/>
              <a:t>3</a:t>
            </a:r>
          </a:p>
        </p:txBody>
      </p:sp>
      <p:sp>
        <p:nvSpPr>
          <p:cNvPr id="87053" name="Line 14"/>
          <p:cNvSpPr>
            <a:spLocks noChangeShapeType="1"/>
          </p:cNvSpPr>
          <p:nvPr/>
        </p:nvSpPr>
        <p:spPr bwMode="auto">
          <a:xfrm flipH="1">
            <a:off x="5791200" y="5181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4" name="Line 15"/>
          <p:cNvSpPr>
            <a:spLocks noChangeShapeType="1"/>
          </p:cNvSpPr>
          <p:nvPr/>
        </p:nvSpPr>
        <p:spPr bwMode="auto">
          <a:xfrm>
            <a:off x="6629400" y="51054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5" name="Freeform 17"/>
          <p:cNvSpPr>
            <a:spLocks/>
          </p:cNvSpPr>
          <p:nvPr/>
        </p:nvSpPr>
        <p:spPr bwMode="auto">
          <a:xfrm>
            <a:off x="762000" y="5181600"/>
            <a:ext cx="2362200" cy="457200"/>
          </a:xfrm>
          <a:custGeom>
            <a:avLst/>
            <a:gdLst>
              <a:gd name="T0" fmla="*/ 0 w 1488"/>
              <a:gd name="T1" fmla="*/ 2147483647 h 288"/>
              <a:gd name="T2" fmla="*/ 2147483647 w 1488"/>
              <a:gd name="T3" fmla="*/ 2147483647 h 288"/>
              <a:gd name="T4" fmla="*/ 2147483647 w 1488"/>
              <a:gd name="T5" fmla="*/ 2147483647 h 288"/>
              <a:gd name="T6" fmla="*/ 2147483647 w 1488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488"/>
              <a:gd name="T13" fmla="*/ 0 h 288"/>
              <a:gd name="T14" fmla="*/ 1488 w 1488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8" h="288">
                <a:moveTo>
                  <a:pt x="0" y="96"/>
                </a:moveTo>
                <a:lnTo>
                  <a:pt x="528" y="288"/>
                </a:lnTo>
                <a:lnTo>
                  <a:pt x="1104" y="288"/>
                </a:lnTo>
                <a:lnTo>
                  <a:pt x="148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6" name="Freeform 18"/>
          <p:cNvSpPr>
            <a:spLocks/>
          </p:cNvSpPr>
          <p:nvPr/>
        </p:nvSpPr>
        <p:spPr bwMode="auto">
          <a:xfrm>
            <a:off x="5181600" y="5181600"/>
            <a:ext cx="2438400" cy="457200"/>
          </a:xfrm>
          <a:custGeom>
            <a:avLst/>
            <a:gdLst>
              <a:gd name="T0" fmla="*/ 0 w 1536"/>
              <a:gd name="T1" fmla="*/ 2147483647 h 288"/>
              <a:gd name="T2" fmla="*/ 2147483647 w 1536"/>
              <a:gd name="T3" fmla="*/ 2147483647 h 288"/>
              <a:gd name="T4" fmla="*/ 2147483647 w 1536"/>
              <a:gd name="T5" fmla="*/ 2147483647 h 288"/>
              <a:gd name="T6" fmla="*/ 2147483647 w 153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36"/>
              <a:gd name="T13" fmla="*/ 0 h 288"/>
              <a:gd name="T14" fmla="*/ 1536 w 153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6" h="288">
                <a:moveTo>
                  <a:pt x="0" y="240"/>
                </a:moveTo>
                <a:lnTo>
                  <a:pt x="432" y="288"/>
                </a:lnTo>
                <a:lnTo>
                  <a:pt x="1056" y="288"/>
                </a:lnTo>
                <a:lnTo>
                  <a:pt x="153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7" name="Text Box 19"/>
          <p:cNvSpPr txBox="1">
            <a:spLocks noChangeArrowheads="1"/>
          </p:cNvSpPr>
          <p:nvPr/>
        </p:nvSpPr>
        <p:spPr bwMode="auto">
          <a:xfrm>
            <a:off x="974725" y="5984875"/>
            <a:ext cx="230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High information</a:t>
            </a:r>
          </a:p>
        </p:txBody>
      </p:sp>
      <p:sp>
        <p:nvSpPr>
          <p:cNvPr id="87058" name="Text Box 20"/>
          <p:cNvSpPr txBox="1">
            <a:spLocks noChangeArrowheads="1"/>
          </p:cNvSpPr>
          <p:nvPr/>
        </p:nvSpPr>
        <p:spPr bwMode="auto">
          <a:xfrm>
            <a:off x="5334000" y="5908675"/>
            <a:ext cx="225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Low information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AI &amp; Learning Today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525780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Neural network learning was popular in the 60s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In the 70s and 80s it was replaced with a paradigm based on manually encoding and using knowledge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In the 90s, more data and the Web drove interest in new statistical machine learning (ML) techniques and new data mining applications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Today, ML techniques and big data are behind almost all successful intelligent systems</a:t>
            </a:r>
          </a:p>
          <a:p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7" name="Picture 4" descr="Screen Shot 2012-11-28 at 2.2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4876800"/>
            <a:ext cx="6403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2130425" y="5410200"/>
            <a:ext cx="2357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hlinkClick r:id="rId3"/>
              </a:rPr>
              <a:t>http://bit.ly/U2ZAC8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Information gain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5105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Consider the quantity Gain(X,T) defined as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  Gain(X,T) = Info(T) - Info(X,T)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This represents the difference between 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info needed to identify element of T and 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info needed to identify element of T after value of attribute X known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This is the </a:t>
            </a:r>
            <a:r>
              <a:rPr lang="en-US" b="1">
                <a:latin typeface="Times New Roman" charset="0"/>
                <a:ea typeface="ＭＳ Ｐゴシック" charset="0"/>
                <a:cs typeface="ＭＳ Ｐゴシック" charset="0"/>
              </a:rPr>
              <a:t>gain in information due to attribute X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Use to rank attributes and build DT where each node uses attribute with greatest gain of those not yet considered (in path from root)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intent of this ordering is to: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Create small DTs so records can be identified with few questions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Match a hoped-for minimality of the process represented by the records being considered (Occam’</a:t>
            </a:r>
            <a:r>
              <a:rPr lang="en-US" altLang="ja-JP">
                <a:latin typeface="Times New Roman" charset="0"/>
                <a:ea typeface="ＭＳ Ｐゴシック" charset="0"/>
              </a:rPr>
              <a:t>s Razor)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6A34038-3F14-FC48-AB4E-7BD9E6FA0C61}" type="slidenum">
              <a:rPr lang="en-US" sz="1000"/>
              <a:pPr/>
              <a:t>41</a:t>
            </a:fld>
            <a:endParaRPr lang="en-US" sz="1000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Computing Information Gain</a:t>
            </a:r>
          </a:p>
        </p:txBody>
      </p:sp>
      <p:grpSp>
        <p:nvGrpSpPr>
          <p:cNvPr id="91139" name="Group 3"/>
          <p:cNvGrpSpPr>
            <a:grpSpLocks noChangeAspect="1"/>
          </p:cNvGrpSpPr>
          <p:nvPr/>
        </p:nvGrpSpPr>
        <p:grpSpPr bwMode="auto">
          <a:xfrm>
            <a:off x="3119438" y="1143000"/>
            <a:ext cx="5718175" cy="3497263"/>
            <a:chOff x="134" y="1344"/>
            <a:chExt cx="4797" cy="2934"/>
          </a:xfrm>
        </p:grpSpPr>
        <p:sp>
          <p:nvSpPr>
            <p:cNvPr id="91142" name="Line 4"/>
            <p:cNvSpPr>
              <a:spLocks noChangeAspect="1" noChangeShapeType="1"/>
            </p:cNvSpPr>
            <p:nvPr/>
          </p:nvSpPr>
          <p:spPr bwMode="auto">
            <a:xfrm>
              <a:off x="816" y="1344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3" name="Line 5"/>
            <p:cNvSpPr>
              <a:spLocks noChangeAspect="1" noChangeShapeType="1"/>
            </p:cNvSpPr>
            <p:nvPr/>
          </p:nvSpPr>
          <p:spPr bwMode="auto">
            <a:xfrm>
              <a:off x="816" y="3792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4" name="Text Box 6"/>
            <p:cNvSpPr txBox="1">
              <a:spLocks noChangeAspect="1" noChangeArrowheads="1"/>
            </p:cNvSpPr>
            <p:nvPr/>
          </p:nvSpPr>
          <p:spPr bwMode="auto">
            <a:xfrm>
              <a:off x="134" y="1404"/>
              <a:ext cx="62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French</a:t>
              </a:r>
            </a:p>
          </p:txBody>
        </p:sp>
        <p:sp>
          <p:nvSpPr>
            <p:cNvPr id="91145" name="Text Box 7"/>
            <p:cNvSpPr txBox="1">
              <a:spLocks noChangeAspect="1" noChangeArrowheads="1"/>
            </p:cNvSpPr>
            <p:nvPr/>
          </p:nvSpPr>
          <p:spPr bwMode="auto">
            <a:xfrm>
              <a:off x="134" y="2146"/>
              <a:ext cx="59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Italian</a:t>
              </a:r>
            </a:p>
          </p:txBody>
        </p:sp>
        <p:sp>
          <p:nvSpPr>
            <p:cNvPr id="91146" name="Text Box 8"/>
            <p:cNvSpPr txBox="1">
              <a:spLocks noChangeAspect="1" noChangeArrowheads="1"/>
            </p:cNvSpPr>
            <p:nvPr/>
          </p:nvSpPr>
          <p:spPr bwMode="auto">
            <a:xfrm>
              <a:off x="288" y="2865"/>
              <a:ext cx="468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Thai</a:t>
              </a:r>
            </a:p>
          </p:txBody>
        </p:sp>
        <p:sp>
          <p:nvSpPr>
            <p:cNvPr id="91147" name="Text Box 9"/>
            <p:cNvSpPr txBox="1">
              <a:spLocks noChangeAspect="1" noChangeArrowheads="1"/>
            </p:cNvSpPr>
            <p:nvPr/>
          </p:nvSpPr>
          <p:spPr bwMode="auto">
            <a:xfrm>
              <a:off x="134" y="3707"/>
              <a:ext cx="62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Burger</a:t>
              </a:r>
            </a:p>
          </p:txBody>
        </p:sp>
        <p:sp>
          <p:nvSpPr>
            <p:cNvPr id="91148" name="Text Box 10"/>
            <p:cNvSpPr txBox="1">
              <a:spLocks noChangeAspect="1" noChangeArrowheads="1"/>
            </p:cNvSpPr>
            <p:nvPr/>
          </p:nvSpPr>
          <p:spPr bwMode="auto">
            <a:xfrm>
              <a:off x="711" y="3996"/>
              <a:ext cx="608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Empty</a:t>
              </a:r>
            </a:p>
          </p:txBody>
        </p:sp>
        <p:sp>
          <p:nvSpPr>
            <p:cNvPr id="91149" name="Text Box 11"/>
            <p:cNvSpPr txBox="1">
              <a:spLocks noChangeAspect="1" noChangeArrowheads="1"/>
            </p:cNvSpPr>
            <p:nvPr/>
          </p:nvSpPr>
          <p:spPr bwMode="auto">
            <a:xfrm>
              <a:off x="2534" y="3995"/>
              <a:ext cx="543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Some</a:t>
              </a:r>
            </a:p>
          </p:txBody>
        </p:sp>
        <p:sp>
          <p:nvSpPr>
            <p:cNvPr id="91150" name="Text Box 12"/>
            <p:cNvSpPr txBox="1">
              <a:spLocks noChangeAspect="1" noChangeArrowheads="1"/>
            </p:cNvSpPr>
            <p:nvPr/>
          </p:nvSpPr>
          <p:spPr bwMode="auto">
            <a:xfrm>
              <a:off x="4502" y="3996"/>
              <a:ext cx="429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Full</a:t>
              </a:r>
            </a:p>
          </p:txBody>
        </p:sp>
        <p:sp>
          <p:nvSpPr>
            <p:cNvPr id="91151" name="Text Box 13"/>
            <p:cNvSpPr txBox="1">
              <a:spLocks noChangeAspect="1" noChangeArrowheads="1"/>
            </p:cNvSpPr>
            <p:nvPr/>
          </p:nvSpPr>
          <p:spPr bwMode="auto">
            <a:xfrm>
              <a:off x="2693" y="1404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91152" name="Text Box 14"/>
            <p:cNvSpPr txBox="1">
              <a:spLocks noChangeAspect="1" noChangeArrowheads="1"/>
            </p:cNvSpPr>
            <p:nvPr/>
          </p:nvSpPr>
          <p:spPr bwMode="auto">
            <a:xfrm>
              <a:off x="2688" y="2050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91153" name="Text Box 15"/>
            <p:cNvSpPr txBox="1">
              <a:spLocks noChangeAspect="1" noChangeArrowheads="1"/>
            </p:cNvSpPr>
            <p:nvPr/>
          </p:nvSpPr>
          <p:spPr bwMode="auto">
            <a:xfrm>
              <a:off x="2703" y="2865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91154" name="Text Box 16"/>
            <p:cNvSpPr txBox="1">
              <a:spLocks noChangeAspect="1" noChangeArrowheads="1"/>
            </p:cNvSpPr>
            <p:nvPr/>
          </p:nvSpPr>
          <p:spPr bwMode="auto">
            <a:xfrm>
              <a:off x="2703" y="3681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91155" name="Text Box 17"/>
            <p:cNvSpPr txBox="1">
              <a:spLocks noChangeAspect="1" noChangeArrowheads="1"/>
            </p:cNvSpPr>
            <p:nvPr/>
          </p:nvSpPr>
          <p:spPr bwMode="auto">
            <a:xfrm>
              <a:off x="4592" y="2865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91156" name="Text Box 18"/>
            <p:cNvSpPr txBox="1">
              <a:spLocks noChangeAspect="1" noChangeArrowheads="1"/>
            </p:cNvSpPr>
            <p:nvPr/>
          </p:nvSpPr>
          <p:spPr bwMode="auto">
            <a:xfrm>
              <a:off x="4607" y="3633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91157" name="Text Box 19"/>
            <p:cNvSpPr txBox="1">
              <a:spLocks noChangeAspect="1" noChangeArrowheads="1"/>
            </p:cNvSpPr>
            <p:nvPr/>
          </p:nvSpPr>
          <p:spPr bwMode="auto">
            <a:xfrm>
              <a:off x="4415" y="3633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91158" name="Text Box 20"/>
            <p:cNvSpPr txBox="1">
              <a:spLocks noChangeAspect="1" noChangeArrowheads="1"/>
            </p:cNvSpPr>
            <p:nvPr/>
          </p:nvSpPr>
          <p:spPr bwMode="auto">
            <a:xfrm>
              <a:off x="4415" y="2865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91159" name="Text Box 21"/>
            <p:cNvSpPr txBox="1">
              <a:spLocks noChangeAspect="1" noChangeArrowheads="1"/>
            </p:cNvSpPr>
            <p:nvPr/>
          </p:nvSpPr>
          <p:spPr bwMode="auto">
            <a:xfrm>
              <a:off x="4449" y="2050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91160" name="Text Box 22"/>
            <p:cNvSpPr txBox="1">
              <a:spLocks noChangeAspect="1" noChangeArrowheads="1"/>
            </p:cNvSpPr>
            <p:nvPr/>
          </p:nvSpPr>
          <p:spPr bwMode="auto">
            <a:xfrm>
              <a:off x="4463" y="1377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91161" name="Text Box 23"/>
            <p:cNvSpPr txBox="1">
              <a:spLocks noChangeAspect="1" noChangeArrowheads="1"/>
            </p:cNvSpPr>
            <p:nvPr/>
          </p:nvSpPr>
          <p:spPr bwMode="auto">
            <a:xfrm>
              <a:off x="768" y="2865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91162" name="Text Box 24"/>
            <p:cNvSpPr txBox="1">
              <a:spLocks noChangeAspect="1" noChangeArrowheads="1"/>
            </p:cNvSpPr>
            <p:nvPr/>
          </p:nvSpPr>
          <p:spPr bwMode="auto">
            <a:xfrm>
              <a:off x="768" y="3633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</p:grpSp>
      <p:sp>
        <p:nvSpPr>
          <p:cNvPr id="91140" name="Text Box 27"/>
          <p:cNvSpPr txBox="1">
            <a:spLocks noChangeArrowheads="1"/>
          </p:cNvSpPr>
          <p:nvPr/>
        </p:nvSpPr>
        <p:spPr bwMode="auto">
          <a:xfrm>
            <a:off x="152400" y="1295400"/>
            <a:ext cx="3124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I(T) = 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 (Pat, T) =  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 (Type, T) = ?</a:t>
            </a:r>
          </a:p>
        </p:txBody>
      </p:sp>
      <p:sp>
        <p:nvSpPr>
          <p:cNvPr id="91141" name="Text Box 28"/>
          <p:cNvSpPr txBox="1">
            <a:spLocks noChangeArrowheads="1"/>
          </p:cNvSpPr>
          <p:nvPr/>
        </p:nvSpPr>
        <p:spPr bwMode="auto">
          <a:xfrm>
            <a:off x="4191000" y="5257800"/>
            <a:ext cx="388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</a:rPr>
              <a:t>Gain (Pat, T) = ?</a:t>
            </a:r>
          </a:p>
          <a:p>
            <a:r>
              <a:rPr lang="en-US"/>
              <a:t>Gain (Type, T) = 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Computing information gain</a:t>
            </a:r>
          </a:p>
        </p:txBody>
      </p:sp>
      <p:grpSp>
        <p:nvGrpSpPr>
          <p:cNvPr id="93186" name="Group 3"/>
          <p:cNvGrpSpPr>
            <a:grpSpLocks noChangeAspect="1"/>
          </p:cNvGrpSpPr>
          <p:nvPr/>
        </p:nvGrpSpPr>
        <p:grpSpPr bwMode="auto">
          <a:xfrm>
            <a:off x="3119438" y="1182688"/>
            <a:ext cx="5719762" cy="3457575"/>
            <a:chOff x="134" y="1377"/>
            <a:chExt cx="4798" cy="2901"/>
          </a:xfrm>
        </p:grpSpPr>
        <p:sp>
          <p:nvSpPr>
            <p:cNvPr id="93189" name="Line 4"/>
            <p:cNvSpPr>
              <a:spLocks noChangeAspect="1" noChangeShapeType="1"/>
            </p:cNvSpPr>
            <p:nvPr/>
          </p:nvSpPr>
          <p:spPr bwMode="auto">
            <a:xfrm>
              <a:off x="777" y="1517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0" name="Line 5"/>
            <p:cNvSpPr>
              <a:spLocks noChangeAspect="1" noChangeShapeType="1"/>
            </p:cNvSpPr>
            <p:nvPr/>
          </p:nvSpPr>
          <p:spPr bwMode="auto">
            <a:xfrm>
              <a:off x="777" y="3965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1" name="Text Box 6"/>
            <p:cNvSpPr txBox="1">
              <a:spLocks noChangeAspect="1" noChangeArrowheads="1"/>
            </p:cNvSpPr>
            <p:nvPr/>
          </p:nvSpPr>
          <p:spPr bwMode="auto">
            <a:xfrm>
              <a:off x="134" y="1404"/>
              <a:ext cx="629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French</a:t>
              </a:r>
            </a:p>
          </p:txBody>
        </p:sp>
        <p:sp>
          <p:nvSpPr>
            <p:cNvPr id="93192" name="Text Box 7"/>
            <p:cNvSpPr txBox="1">
              <a:spLocks noChangeAspect="1" noChangeArrowheads="1"/>
            </p:cNvSpPr>
            <p:nvPr/>
          </p:nvSpPr>
          <p:spPr bwMode="auto">
            <a:xfrm>
              <a:off x="134" y="2146"/>
              <a:ext cx="59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Italian</a:t>
              </a:r>
            </a:p>
          </p:txBody>
        </p:sp>
        <p:sp>
          <p:nvSpPr>
            <p:cNvPr id="93193" name="Text Box 8"/>
            <p:cNvSpPr txBox="1">
              <a:spLocks noChangeAspect="1" noChangeArrowheads="1"/>
            </p:cNvSpPr>
            <p:nvPr/>
          </p:nvSpPr>
          <p:spPr bwMode="auto">
            <a:xfrm>
              <a:off x="288" y="2865"/>
              <a:ext cx="468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Thai</a:t>
              </a:r>
            </a:p>
          </p:txBody>
        </p:sp>
        <p:sp>
          <p:nvSpPr>
            <p:cNvPr id="93194" name="Text Box 9"/>
            <p:cNvSpPr txBox="1">
              <a:spLocks noChangeAspect="1" noChangeArrowheads="1"/>
            </p:cNvSpPr>
            <p:nvPr/>
          </p:nvSpPr>
          <p:spPr bwMode="auto">
            <a:xfrm>
              <a:off x="134" y="3706"/>
              <a:ext cx="62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Burger</a:t>
              </a:r>
            </a:p>
          </p:txBody>
        </p:sp>
        <p:sp>
          <p:nvSpPr>
            <p:cNvPr id="93195" name="Text Box 10"/>
            <p:cNvSpPr txBox="1">
              <a:spLocks noChangeAspect="1" noChangeArrowheads="1"/>
            </p:cNvSpPr>
            <p:nvPr/>
          </p:nvSpPr>
          <p:spPr bwMode="auto">
            <a:xfrm>
              <a:off x="711" y="3995"/>
              <a:ext cx="60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Empty</a:t>
              </a:r>
            </a:p>
          </p:txBody>
        </p:sp>
        <p:sp>
          <p:nvSpPr>
            <p:cNvPr id="93196" name="Text Box 11"/>
            <p:cNvSpPr txBox="1">
              <a:spLocks noChangeAspect="1" noChangeArrowheads="1"/>
            </p:cNvSpPr>
            <p:nvPr/>
          </p:nvSpPr>
          <p:spPr bwMode="auto">
            <a:xfrm>
              <a:off x="2534" y="3995"/>
              <a:ext cx="543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Some</a:t>
              </a:r>
            </a:p>
          </p:txBody>
        </p:sp>
        <p:sp>
          <p:nvSpPr>
            <p:cNvPr id="93197" name="Text Box 12"/>
            <p:cNvSpPr txBox="1">
              <a:spLocks noChangeAspect="1" noChangeArrowheads="1"/>
            </p:cNvSpPr>
            <p:nvPr/>
          </p:nvSpPr>
          <p:spPr bwMode="auto">
            <a:xfrm>
              <a:off x="4502" y="3995"/>
              <a:ext cx="430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Full</a:t>
              </a:r>
            </a:p>
          </p:txBody>
        </p:sp>
        <p:sp>
          <p:nvSpPr>
            <p:cNvPr id="93198" name="Text Box 13"/>
            <p:cNvSpPr txBox="1">
              <a:spLocks noChangeAspect="1" noChangeArrowheads="1"/>
            </p:cNvSpPr>
            <p:nvPr/>
          </p:nvSpPr>
          <p:spPr bwMode="auto">
            <a:xfrm>
              <a:off x="2693" y="1404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93199" name="Text Box 14"/>
            <p:cNvSpPr txBox="1">
              <a:spLocks noChangeAspect="1" noChangeArrowheads="1"/>
            </p:cNvSpPr>
            <p:nvPr/>
          </p:nvSpPr>
          <p:spPr bwMode="auto">
            <a:xfrm>
              <a:off x="2688" y="2050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93200" name="Text Box 15"/>
            <p:cNvSpPr txBox="1">
              <a:spLocks noChangeAspect="1" noChangeArrowheads="1"/>
            </p:cNvSpPr>
            <p:nvPr/>
          </p:nvSpPr>
          <p:spPr bwMode="auto">
            <a:xfrm>
              <a:off x="2703" y="2865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93201" name="Text Box 16"/>
            <p:cNvSpPr txBox="1">
              <a:spLocks noChangeAspect="1" noChangeArrowheads="1"/>
            </p:cNvSpPr>
            <p:nvPr/>
          </p:nvSpPr>
          <p:spPr bwMode="auto">
            <a:xfrm>
              <a:off x="2703" y="3681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93202" name="Text Box 17"/>
            <p:cNvSpPr txBox="1">
              <a:spLocks noChangeAspect="1" noChangeArrowheads="1"/>
            </p:cNvSpPr>
            <p:nvPr/>
          </p:nvSpPr>
          <p:spPr bwMode="auto">
            <a:xfrm>
              <a:off x="4592" y="2865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93203" name="Text Box 18"/>
            <p:cNvSpPr txBox="1">
              <a:spLocks noChangeAspect="1" noChangeArrowheads="1"/>
            </p:cNvSpPr>
            <p:nvPr/>
          </p:nvSpPr>
          <p:spPr bwMode="auto">
            <a:xfrm>
              <a:off x="4607" y="3633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93204" name="Text Box 19"/>
            <p:cNvSpPr txBox="1">
              <a:spLocks noChangeAspect="1" noChangeArrowheads="1"/>
            </p:cNvSpPr>
            <p:nvPr/>
          </p:nvSpPr>
          <p:spPr bwMode="auto">
            <a:xfrm>
              <a:off x="4415" y="3633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93205" name="Text Box 20"/>
            <p:cNvSpPr txBox="1">
              <a:spLocks noChangeAspect="1" noChangeArrowheads="1"/>
            </p:cNvSpPr>
            <p:nvPr/>
          </p:nvSpPr>
          <p:spPr bwMode="auto">
            <a:xfrm>
              <a:off x="4415" y="2865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93206" name="Text Box 21"/>
            <p:cNvSpPr txBox="1">
              <a:spLocks noChangeAspect="1" noChangeArrowheads="1"/>
            </p:cNvSpPr>
            <p:nvPr/>
          </p:nvSpPr>
          <p:spPr bwMode="auto">
            <a:xfrm>
              <a:off x="4449" y="2050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93207" name="Text Box 22"/>
            <p:cNvSpPr txBox="1">
              <a:spLocks noChangeAspect="1" noChangeArrowheads="1"/>
            </p:cNvSpPr>
            <p:nvPr/>
          </p:nvSpPr>
          <p:spPr bwMode="auto">
            <a:xfrm>
              <a:off x="4463" y="1377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93208" name="Text Box 23"/>
            <p:cNvSpPr txBox="1">
              <a:spLocks noChangeAspect="1" noChangeArrowheads="1"/>
            </p:cNvSpPr>
            <p:nvPr/>
          </p:nvSpPr>
          <p:spPr bwMode="auto">
            <a:xfrm>
              <a:off x="768" y="2865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93209" name="Text Box 24"/>
            <p:cNvSpPr txBox="1">
              <a:spLocks noChangeAspect="1" noChangeArrowheads="1"/>
            </p:cNvSpPr>
            <p:nvPr/>
          </p:nvSpPr>
          <p:spPr bwMode="auto">
            <a:xfrm>
              <a:off x="768" y="3633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</p:grpSp>
      <p:sp>
        <p:nvSpPr>
          <p:cNvPr id="93187" name="Text Box 27"/>
          <p:cNvSpPr txBox="1">
            <a:spLocks noChangeArrowheads="1"/>
          </p:cNvSpPr>
          <p:nvPr/>
        </p:nvSpPr>
        <p:spPr bwMode="auto">
          <a:xfrm>
            <a:off x="152400" y="1295400"/>
            <a:ext cx="32766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I(T) </a:t>
            </a:r>
            <a:r>
              <a:rPr lang="en-US"/>
              <a:t>= </a:t>
            </a:r>
            <a:br>
              <a:rPr lang="en-US"/>
            </a:br>
            <a:r>
              <a:rPr lang="en-US"/>
              <a:t>  - (.5 log .5 + .5 log .5)</a:t>
            </a:r>
            <a:br>
              <a:rPr lang="en-US"/>
            </a:br>
            <a:r>
              <a:rPr lang="en-US"/>
              <a:t>  = .5 + .5 = 1</a:t>
            </a:r>
          </a:p>
          <a:p>
            <a:pPr>
              <a:spcBef>
                <a:spcPct val="50000"/>
              </a:spcBef>
            </a:pPr>
            <a:r>
              <a:rPr lang="en-US" b="1"/>
              <a:t>I (Pat, T) </a:t>
            </a:r>
            <a:r>
              <a:rPr lang="en-US"/>
              <a:t>= </a:t>
            </a:r>
            <a:br>
              <a:rPr lang="en-US"/>
            </a:br>
            <a:r>
              <a:rPr lang="en-US"/>
              <a:t>   2/12 (0) + 4/12 (0) + </a:t>
            </a:r>
            <a:br>
              <a:rPr lang="en-US"/>
            </a:br>
            <a:r>
              <a:rPr lang="en-US"/>
              <a:t>   6/12 (- (4/6 log 4/6 + </a:t>
            </a:r>
            <a:br>
              <a:rPr lang="en-US"/>
            </a:br>
            <a:r>
              <a:rPr lang="en-US"/>
              <a:t>                2/6 log 2/6)) </a:t>
            </a:r>
            <a:br>
              <a:rPr lang="en-US"/>
            </a:br>
            <a:r>
              <a:rPr lang="en-US"/>
              <a:t>   = 1/2 (2/3*.6 + </a:t>
            </a:r>
            <a:br>
              <a:rPr lang="en-US"/>
            </a:br>
            <a:r>
              <a:rPr lang="en-US"/>
              <a:t>        1/3*1.6) </a:t>
            </a:r>
            <a:br>
              <a:rPr lang="en-US"/>
            </a:br>
            <a:r>
              <a:rPr lang="en-US"/>
              <a:t>   = .47</a:t>
            </a:r>
          </a:p>
          <a:p>
            <a:pPr>
              <a:spcBef>
                <a:spcPct val="50000"/>
              </a:spcBef>
            </a:pPr>
            <a:r>
              <a:rPr lang="en-US" b="1"/>
              <a:t>I (Type, T) </a:t>
            </a:r>
            <a:r>
              <a:rPr lang="en-US"/>
              <a:t>= </a:t>
            </a:r>
            <a:br>
              <a:rPr lang="en-US"/>
            </a:br>
            <a:r>
              <a:rPr lang="en-US"/>
              <a:t>   2/12 (1) + 2/12 (1) + </a:t>
            </a:r>
            <a:br>
              <a:rPr lang="en-US"/>
            </a:br>
            <a:r>
              <a:rPr lang="en-US"/>
              <a:t>   4/12 (1) + 4/12 (1) = 1</a:t>
            </a:r>
          </a:p>
        </p:txBody>
      </p:sp>
      <p:sp>
        <p:nvSpPr>
          <p:cNvPr id="93188" name="Text Box 28"/>
          <p:cNvSpPr txBox="1">
            <a:spLocks noChangeArrowheads="1"/>
          </p:cNvSpPr>
          <p:nvPr/>
        </p:nvSpPr>
        <p:spPr bwMode="auto">
          <a:xfrm>
            <a:off x="4191000" y="5257800"/>
            <a:ext cx="388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</a:rPr>
              <a:t>Gain (Pat, T) = 1 - .47 = .53</a:t>
            </a:r>
          </a:p>
          <a:p>
            <a:r>
              <a:rPr lang="en-US"/>
              <a:t>Gain (Type, T) = 1 – 1 = 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763000" cy="6629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The ID3 algorithm builds a decision tree, given a set of non-categorical attributes C1, C2, .., Cn, the class attribute C, and a training set T of records</a:t>
            </a:r>
          </a:p>
          <a:p>
            <a:pPr marL="0" indent="0">
              <a:buFontTx/>
              <a:buNone/>
            </a:pPr>
            <a:endParaRPr lang="en-US" sz="1200">
              <a:latin typeface="Courier New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function ID3(R:input attributes, C:class attribute, S:training set) returns decision tree;</a:t>
            </a:r>
          </a:p>
          <a:p>
            <a:pPr marL="0" indent="0"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If S is empty, return single node with value Failure;</a:t>
            </a:r>
          </a:p>
          <a:p>
            <a:pPr marL="0" indent="0"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If every example in S has same value for C, return </a:t>
            </a:r>
            <a:b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single node with that value;</a:t>
            </a:r>
          </a:p>
          <a:p>
            <a:pPr marL="0" indent="0"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If R is empty, then return a single node with most</a:t>
            </a:r>
            <a:b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frequent of the values of C found in examples S; </a:t>
            </a:r>
            <a:b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# causes errors -- improperly classified record</a:t>
            </a:r>
          </a:p>
          <a:p>
            <a:pPr marL="0" indent="0"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Let D be attribute with largest Gain(D,S) among R; </a:t>
            </a:r>
          </a:p>
          <a:p>
            <a:pPr marL="0" indent="0"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Let {dj| j=1,2, .., m} be values of attribute D;</a:t>
            </a:r>
          </a:p>
          <a:p>
            <a:pPr marL="0" indent="0"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Let {Sj| j=1,2, .., m} be subsets of S consisting of    </a:t>
            </a:r>
            <a:b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       records with value dj for attribute D;</a:t>
            </a:r>
          </a:p>
          <a:p>
            <a:pPr marL="0" indent="0"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Return tree with root labeled D and arcs labeled </a:t>
            </a:r>
            <a:b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d1..dm going to the trees ID3(R-{D},C,S1). . .</a:t>
            </a:r>
            <a:b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ID3(R-{D},C,Sm);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5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5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5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mph" presetSubtype="5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mph" presetSubtype="5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95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295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295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How well does it work?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Many case studies have shown that decision trees are at least as accurate as human experts. </a:t>
            </a:r>
          </a:p>
          <a:p>
            <a:pPr marL="338138" lvl="1" indent="-223838"/>
            <a:r>
              <a:rPr lang="en-US" sz="2800">
                <a:latin typeface="Times New Roman" charset="0"/>
                <a:ea typeface="ＭＳ Ｐゴシック" charset="0"/>
              </a:rPr>
              <a:t>A study for diagnosing breast cancer had humans correctly classifying the examples 65% of the time; the decision tree classified 72% correct</a:t>
            </a:r>
          </a:p>
          <a:p>
            <a:pPr marL="338138" lvl="1" indent="-223838"/>
            <a:r>
              <a:rPr lang="en-US" sz="2800">
                <a:latin typeface="Times New Roman" charset="0"/>
                <a:ea typeface="ＭＳ Ｐゴシック" charset="0"/>
              </a:rPr>
              <a:t>British Petroleum designed a decision tree for gas-oil separation for offshore oil platforms that  replaced an earlier  rule-based expert system</a:t>
            </a:r>
          </a:p>
          <a:p>
            <a:pPr marL="338138" lvl="1" indent="-223838"/>
            <a:r>
              <a:rPr lang="en-US" sz="2800">
                <a:latin typeface="Times New Roman" charset="0"/>
                <a:ea typeface="ＭＳ Ｐゴシック" charset="0"/>
              </a:rPr>
              <a:t>Cessna designed an airplane flight controller using 90,000 examples and 20 attributes per example</a:t>
            </a:r>
            <a:endParaRPr lang="en-US" sz="240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4582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Extensions of ID3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95300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Using gain ratios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Real-valued data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Noisy data and overfitting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Generation of rules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Setting parameters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Cross-validation for experimental validation of performance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C4.5 is an extension of ID3 that accounts for  unavailable values, continuous attribute value ranges, pruning of decision trees, rule derivation, and so 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Using gain ratios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05800" cy="495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information gain criterion favors attributes that have a large number of values</a:t>
            </a:r>
          </a:p>
          <a:p>
            <a:pPr marL="738188" lvl="1" indent="-277813"/>
            <a:r>
              <a:rPr lang="en-US" sz="2400">
                <a:latin typeface="Times New Roman" charset="0"/>
                <a:ea typeface="ＭＳ Ｐゴシック" charset="0"/>
              </a:rPr>
              <a:t>If we have an attribute D that has a distinct value for each record, then Info(D,T) is 0, thus Gain(D,T) is maximal</a:t>
            </a:r>
            <a:endParaRPr lang="en-US">
              <a:latin typeface="Times New Roman" charset="0"/>
              <a:ea typeface="ＭＳ Ｐゴシック" charset="0"/>
            </a:endParaRP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To compensate for this Quinlan suggests using the following ratio instead of Gain:</a:t>
            </a:r>
          </a:p>
          <a:p>
            <a:pPr marL="738188" lvl="1" indent="-277813">
              <a:buFontTx/>
              <a:buNone/>
            </a:pPr>
            <a:r>
              <a:rPr lang="en-US" sz="2400">
                <a:latin typeface="Times New Roman" charset="0"/>
                <a:ea typeface="ＭＳ Ｐゴシック" charset="0"/>
              </a:rPr>
              <a:t>GainRatio(D,T) = Gain(D,T) / SplitInfo(D,T)</a:t>
            </a:r>
            <a:endParaRPr lang="en-US">
              <a:latin typeface="Times New Roman" charset="0"/>
              <a:ea typeface="ＭＳ Ｐゴシック" charset="0"/>
            </a:endParaRP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SplitInfo(D,T) is the information due to the split of T on the basis of value of categorical attribute D</a:t>
            </a:r>
          </a:p>
          <a:p>
            <a:pPr marL="738188" lvl="1" indent="-277813">
              <a:buFontTx/>
              <a:buNone/>
            </a:pPr>
            <a:r>
              <a:rPr lang="en-US" sz="2400">
                <a:latin typeface="Times New Roman" charset="0"/>
                <a:ea typeface="ＭＳ Ｐゴシック" charset="0"/>
              </a:rPr>
              <a:t>SplitInfo(D,T)  =  I(|T1|/|T|, |T2|/|T|, .., |Tm|/|T|)</a:t>
            </a:r>
            <a:endParaRPr lang="en-US">
              <a:latin typeface="Times New Roman" charset="0"/>
              <a:ea typeface="ＭＳ Ｐゴシック" charset="0"/>
            </a:endParaRP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where {T1, T2, .. Tm} is the partition of T induced by value of D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Computing gain ratio</a:t>
            </a:r>
          </a:p>
        </p:txBody>
      </p:sp>
      <p:grpSp>
        <p:nvGrpSpPr>
          <p:cNvPr id="103426" name="Group 3"/>
          <p:cNvGrpSpPr>
            <a:grpSpLocks noChangeAspect="1"/>
          </p:cNvGrpSpPr>
          <p:nvPr/>
        </p:nvGrpSpPr>
        <p:grpSpPr bwMode="auto">
          <a:xfrm>
            <a:off x="3119438" y="838200"/>
            <a:ext cx="5719762" cy="3497263"/>
            <a:chOff x="134" y="1344"/>
            <a:chExt cx="4798" cy="2934"/>
          </a:xfrm>
        </p:grpSpPr>
        <p:sp>
          <p:nvSpPr>
            <p:cNvPr id="103430" name="Line 4"/>
            <p:cNvSpPr>
              <a:spLocks noChangeAspect="1" noChangeShapeType="1"/>
            </p:cNvSpPr>
            <p:nvPr/>
          </p:nvSpPr>
          <p:spPr bwMode="auto">
            <a:xfrm>
              <a:off x="816" y="1344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1" name="Line 5"/>
            <p:cNvSpPr>
              <a:spLocks noChangeAspect="1" noChangeShapeType="1"/>
            </p:cNvSpPr>
            <p:nvPr/>
          </p:nvSpPr>
          <p:spPr bwMode="auto">
            <a:xfrm>
              <a:off x="816" y="3792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2" name="Text Box 6"/>
            <p:cNvSpPr txBox="1">
              <a:spLocks noChangeAspect="1" noChangeArrowheads="1"/>
            </p:cNvSpPr>
            <p:nvPr/>
          </p:nvSpPr>
          <p:spPr bwMode="auto">
            <a:xfrm>
              <a:off x="134" y="1404"/>
              <a:ext cx="629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French</a:t>
              </a:r>
            </a:p>
          </p:txBody>
        </p:sp>
        <p:sp>
          <p:nvSpPr>
            <p:cNvPr id="103433" name="Text Box 7"/>
            <p:cNvSpPr txBox="1">
              <a:spLocks noChangeAspect="1" noChangeArrowheads="1"/>
            </p:cNvSpPr>
            <p:nvPr/>
          </p:nvSpPr>
          <p:spPr bwMode="auto">
            <a:xfrm>
              <a:off x="134" y="2146"/>
              <a:ext cx="59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Italian</a:t>
              </a:r>
            </a:p>
          </p:txBody>
        </p:sp>
        <p:sp>
          <p:nvSpPr>
            <p:cNvPr id="103434" name="Text Box 8"/>
            <p:cNvSpPr txBox="1">
              <a:spLocks noChangeAspect="1" noChangeArrowheads="1"/>
            </p:cNvSpPr>
            <p:nvPr/>
          </p:nvSpPr>
          <p:spPr bwMode="auto">
            <a:xfrm>
              <a:off x="288" y="2865"/>
              <a:ext cx="468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Thai</a:t>
              </a:r>
            </a:p>
          </p:txBody>
        </p:sp>
        <p:sp>
          <p:nvSpPr>
            <p:cNvPr id="103435" name="Text Box 9"/>
            <p:cNvSpPr txBox="1">
              <a:spLocks noChangeAspect="1" noChangeArrowheads="1"/>
            </p:cNvSpPr>
            <p:nvPr/>
          </p:nvSpPr>
          <p:spPr bwMode="auto">
            <a:xfrm>
              <a:off x="134" y="3706"/>
              <a:ext cx="62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Burger</a:t>
              </a:r>
            </a:p>
          </p:txBody>
        </p:sp>
        <p:sp>
          <p:nvSpPr>
            <p:cNvPr id="103436" name="Text Box 10"/>
            <p:cNvSpPr txBox="1">
              <a:spLocks noChangeAspect="1" noChangeArrowheads="1"/>
            </p:cNvSpPr>
            <p:nvPr/>
          </p:nvSpPr>
          <p:spPr bwMode="auto">
            <a:xfrm>
              <a:off x="711" y="3995"/>
              <a:ext cx="60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Empty</a:t>
              </a:r>
            </a:p>
          </p:txBody>
        </p:sp>
        <p:sp>
          <p:nvSpPr>
            <p:cNvPr id="103437" name="Text Box 11"/>
            <p:cNvSpPr txBox="1">
              <a:spLocks noChangeAspect="1" noChangeArrowheads="1"/>
            </p:cNvSpPr>
            <p:nvPr/>
          </p:nvSpPr>
          <p:spPr bwMode="auto">
            <a:xfrm>
              <a:off x="2534" y="3995"/>
              <a:ext cx="543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Some</a:t>
              </a:r>
            </a:p>
          </p:txBody>
        </p:sp>
        <p:sp>
          <p:nvSpPr>
            <p:cNvPr id="103438" name="Text Box 12"/>
            <p:cNvSpPr txBox="1">
              <a:spLocks noChangeAspect="1" noChangeArrowheads="1"/>
            </p:cNvSpPr>
            <p:nvPr/>
          </p:nvSpPr>
          <p:spPr bwMode="auto">
            <a:xfrm>
              <a:off x="4502" y="3995"/>
              <a:ext cx="430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Full</a:t>
              </a:r>
            </a:p>
          </p:txBody>
        </p:sp>
        <p:sp>
          <p:nvSpPr>
            <p:cNvPr id="103439" name="Text Box 13"/>
            <p:cNvSpPr txBox="1">
              <a:spLocks noChangeAspect="1" noChangeArrowheads="1"/>
            </p:cNvSpPr>
            <p:nvPr/>
          </p:nvSpPr>
          <p:spPr bwMode="auto">
            <a:xfrm>
              <a:off x="2693" y="1404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103440" name="Text Box 14"/>
            <p:cNvSpPr txBox="1">
              <a:spLocks noChangeAspect="1" noChangeArrowheads="1"/>
            </p:cNvSpPr>
            <p:nvPr/>
          </p:nvSpPr>
          <p:spPr bwMode="auto">
            <a:xfrm>
              <a:off x="2688" y="2050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103441" name="Text Box 15"/>
            <p:cNvSpPr txBox="1">
              <a:spLocks noChangeAspect="1" noChangeArrowheads="1"/>
            </p:cNvSpPr>
            <p:nvPr/>
          </p:nvSpPr>
          <p:spPr bwMode="auto">
            <a:xfrm>
              <a:off x="2703" y="2865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103442" name="Text Box 16"/>
            <p:cNvSpPr txBox="1">
              <a:spLocks noChangeAspect="1" noChangeArrowheads="1"/>
            </p:cNvSpPr>
            <p:nvPr/>
          </p:nvSpPr>
          <p:spPr bwMode="auto">
            <a:xfrm>
              <a:off x="2703" y="3681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103443" name="Text Box 17"/>
            <p:cNvSpPr txBox="1">
              <a:spLocks noChangeAspect="1" noChangeArrowheads="1"/>
            </p:cNvSpPr>
            <p:nvPr/>
          </p:nvSpPr>
          <p:spPr bwMode="auto">
            <a:xfrm>
              <a:off x="4592" y="2865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103444" name="Text Box 18"/>
            <p:cNvSpPr txBox="1">
              <a:spLocks noChangeAspect="1" noChangeArrowheads="1"/>
            </p:cNvSpPr>
            <p:nvPr/>
          </p:nvSpPr>
          <p:spPr bwMode="auto">
            <a:xfrm>
              <a:off x="4607" y="3633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103445" name="Text Box 19"/>
            <p:cNvSpPr txBox="1">
              <a:spLocks noChangeAspect="1" noChangeArrowheads="1"/>
            </p:cNvSpPr>
            <p:nvPr/>
          </p:nvSpPr>
          <p:spPr bwMode="auto">
            <a:xfrm>
              <a:off x="4415" y="3633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103446" name="Text Box 20"/>
            <p:cNvSpPr txBox="1">
              <a:spLocks noChangeAspect="1" noChangeArrowheads="1"/>
            </p:cNvSpPr>
            <p:nvPr/>
          </p:nvSpPr>
          <p:spPr bwMode="auto">
            <a:xfrm>
              <a:off x="4415" y="2865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103447" name="Text Box 21"/>
            <p:cNvSpPr txBox="1">
              <a:spLocks noChangeAspect="1" noChangeArrowheads="1"/>
            </p:cNvSpPr>
            <p:nvPr/>
          </p:nvSpPr>
          <p:spPr bwMode="auto">
            <a:xfrm>
              <a:off x="4449" y="2050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103448" name="Text Box 22"/>
            <p:cNvSpPr txBox="1">
              <a:spLocks noChangeAspect="1" noChangeArrowheads="1"/>
            </p:cNvSpPr>
            <p:nvPr/>
          </p:nvSpPr>
          <p:spPr bwMode="auto">
            <a:xfrm>
              <a:off x="4463" y="1377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103449" name="Text Box 23"/>
            <p:cNvSpPr txBox="1">
              <a:spLocks noChangeAspect="1" noChangeArrowheads="1"/>
            </p:cNvSpPr>
            <p:nvPr/>
          </p:nvSpPr>
          <p:spPr bwMode="auto">
            <a:xfrm>
              <a:off x="768" y="2865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103450" name="Text Box 24"/>
            <p:cNvSpPr txBox="1">
              <a:spLocks noChangeAspect="1" noChangeArrowheads="1"/>
            </p:cNvSpPr>
            <p:nvPr/>
          </p:nvSpPr>
          <p:spPr bwMode="auto">
            <a:xfrm>
              <a:off x="768" y="3633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</p:grpSp>
      <p:sp>
        <p:nvSpPr>
          <p:cNvPr id="103427" name="Text Box 25"/>
          <p:cNvSpPr txBox="1">
            <a:spLocks noChangeArrowheads="1"/>
          </p:cNvSpPr>
          <p:nvPr/>
        </p:nvSpPr>
        <p:spPr bwMode="auto">
          <a:xfrm>
            <a:off x="152400" y="1295400"/>
            <a:ext cx="3124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I(T) = 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 (Pat, T) = .47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 (Type, T) = 1</a:t>
            </a:r>
          </a:p>
        </p:txBody>
      </p:sp>
      <p:sp>
        <p:nvSpPr>
          <p:cNvPr id="103428" name="Text Box 26"/>
          <p:cNvSpPr txBox="1">
            <a:spLocks noChangeArrowheads="1"/>
          </p:cNvSpPr>
          <p:nvPr/>
        </p:nvSpPr>
        <p:spPr bwMode="auto">
          <a:xfrm>
            <a:off x="228600" y="3352800"/>
            <a:ext cx="3581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Gain (Pat, T) =.53</a:t>
            </a:r>
          </a:p>
          <a:p>
            <a:r>
              <a:rPr lang="en-US"/>
              <a:t>Gain (Type, T) = 0</a:t>
            </a:r>
          </a:p>
          <a:p>
            <a:endParaRPr lang="en-US"/>
          </a:p>
        </p:txBody>
      </p:sp>
      <p:sp>
        <p:nvSpPr>
          <p:cNvPr id="103429" name="Text Box 27"/>
          <p:cNvSpPr txBox="1">
            <a:spLocks noChangeArrowheads="1"/>
          </p:cNvSpPr>
          <p:nvPr/>
        </p:nvSpPr>
        <p:spPr bwMode="auto">
          <a:xfrm>
            <a:off x="304800" y="4419600"/>
            <a:ext cx="84582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SplitInfo (Pat, T) = - (1/6 log 1/6 + 1/3 log 1/3 + 1/2 log 1/2) = 1/6*2.6 + 1/3*1.6 + 1/2*1</a:t>
            </a:r>
            <a:br>
              <a:rPr lang="en-US" sz="1800"/>
            </a:br>
            <a:r>
              <a:rPr lang="en-US" sz="1800"/>
              <a:t>    = 1.47</a:t>
            </a:r>
          </a:p>
          <a:p>
            <a:pPr>
              <a:spcBef>
                <a:spcPct val="50000"/>
              </a:spcBef>
            </a:pPr>
            <a:r>
              <a:rPr lang="en-US" sz="1800"/>
              <a:t>SplitInfo (Type, T) = 1/6 log 1/6 + 1/6 log 1/6 + 1/3 log 1/3 + 1/3 log 1/3</a:t>
            </a:r>
            <a:br>
              <a:rPr lang="en-US" sz="1800"/>
            </a:br>
            <a:r>
              <a:rPr lang="en-US" sz="1800"/>
              <a:t>    = 1/6*2.6 + 1/6*2.6 + 1/3*1.6 + 1/3*1.6 = 1.93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GainRatio (Pat, T) = Gain (Pat, T) / SplitInfo(Pat, T) = .53 / 1.47 = .36</a:t>
            </a:r>
          </a:p>
          <a:p>
            <a:pPr>
              <a:spcBef>
                <a:spcPct val="50000"/>
              </a:spcBef>
            </a:pPr>
            <a:r>
              <a:rPr lang="en-US" sz="1800"/>
              <a:t>GainRatio (Type, T) = Gain (Type, T) / SplitInfo (Type, T) = 0 / 1.93 = 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Real-valued data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05800" cy="480060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Select a set of thresholds defining intervals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Each interval becomes a discrete value of the attribute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Use some simple heuristics…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always divide into quartiles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Use domain knowledge…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divide age into infant (0-2), toddler (3 - 5), school-aged (5-8)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Or treat this as another learning problem 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Try a range of ways to discretize the continuous variable and see which yield 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>
                <a:latin typeface="Times New Roman" charset="0"/>
                <a:ea typeface="ＭＳ Ｐゴシック" charset="0"/>
              </a:rPr>
              <a:t>better results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>
                <a:latin typeface="Times New Roman" charset="0"/>
                <a:ea typeface="ＭＳ Ｐゴシック" charset="0"/>
              </a:rPr>
              <a:t> w.r.t. some metric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E.g., try midpoint between every pair of values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Noisy data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10200"/>
          </a:xfrm>
        </p:spPr>
        <p:txBody>
          <a:bodyPr/>
          <a:lstStyle/>
          <a:p>
            <a:pPr marL="230188" indent="-230188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Many kinds of 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>
                <a:latin typeface="Times New Roman" charset="0"/>
                <a:ea typeface="ＭＳ Ｐゴシック" charset="0"/>
                <a:cs typeface="ＭＳ Ｐゴシック" charset="0"/>
              </a:rPr>
              <a:t>noise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>
                <a:latin typeface="Times New Roman" charset="0"/>
                <a:ea typeface="ＭＳ Ｐゴシック" charset="0"/>
                <a:cs typeface="ＭＳ Ｐゴシック" charset="0"/>
              </a:rPr>
              <a:t> can occur in the examples:</a:t>
            </a:r>
          </a:p>
          <a:p>
            <a:pPr marL="230188" indent="-230188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Two examples have same attribute/value pairs, but different classifications </a:t>
            </a:r>
          </a:p>
          <a:p>
            <a:pPr marL="230188" indent="-230188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Some values of attributes are incorrect because of errors in the data acquisition process or the preprocessing phase </a:t>
            </a:r>
          </a:p>
          <a:p>
            <a:pPr marL="230188" indent="-230188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The classification is wrong (e.g., + instead of -) because of some error </a:t>
            </a:r>
          </a:p>
          <a:p>
            <a:pPr marL="230188" indent="-230188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Some attributes are irrelevant to the decision-making process, e.g., color of a die is irrelevant to its outcome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Machine Leaning Successes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924800" cy="525780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Sentiment analysis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Spam detection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Machine translation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Spoken language understanding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Named entity detection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Self driving cars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Motion recognition (Microsoft X-Box)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Identifying paces in digital images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Recommender systems (Netflix, Amazon)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Credit card fraud detection</a:t>
            </a:r>
          </a:p>
          <a:p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Overfitting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10200"/>
          </a:xfrm>
        </p:spPr>
        <p:txBody>
          <a:bodyPr/>
          <a:lstStyle/>
          <a:p>
            <a:pPr marL="230188" indent="-230188"/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Irrelevant attributes, can result in </a:t>
            </a:r>
            <a:r>
              <a:rPr lang="en-US" sz="3200" i="1">
                <a:latin typeface="Times New Roman" charset="0"/>
                <a:ea typeface="ＭＳ Ｐゴシック" charset="0"/>
                <a:cs typeface="ＭＳ Ｐゴシック" charset="0"/>
              </a:rPr>
              <a:t>overfitting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 the training example data </a:t>
            </a:r>
          </a:p>
          <a:p>
            <a:pPr marL="230188" indent="-230188"/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If  hypothesis space has many dimensions (large number of attributes), we may find </a:t>
            </a:r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  <a:t>meaningless regularity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 in the data that is irrelevant to the true, important, distinguishing features</a:t>
            </a:r>
          </a:p>
          <a:p>
            <a:pPr marL="230188" indent="-230188"/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If we have too little training data, even a reasonable hypothesis space will </a:t>
            </a:r>
            <a:r>
              <a:rPr lang="ja-JP" altLang="en-US" sz="3200">
                <a:latin typeface="Times New Roman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3200">
                <a:latin typeface="Times New Roman" charset="0"/>
                <a:ea typeface="ＭＳ Ｐゴシック" charset="0"/>
                <a:cs typeface="ＭＳ Ｐゴシック" charset="0"/>
              </a:rPr>
              <a:t>overfit</a:t>
            </a:r>
            <a:r>
              <a:rPr lang="ja-JP" altLang="en-US" sz="320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endParaRPr lang="en-US" sz="32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Overfitting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10200"/>
          </a:xfrm>
        </p:spPr>
        <p:txBody>
          <a:bodyPr/>
          <a:lstStyle/>
          <a:p>
            <a:pPr indent="-223838"/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Fix by by removing irrelevant features</a:t>
            </a:r>
          </a:p>
          <a:p>
            <a:pPr marL="687388" lvl="1" indent="-342900"/>
            <a:r>
              <a:rPr lang="en-US" sz="3200">
                <a:latin typeface="Times New Roman" charset="0"/>
                <a:ea typeface="ＭＳ Ｐゴシック" charset="0"/>
              </a:rPr>
              <a:t>E.g., remove </a:t>
            </a:r>
            <a:r>
              <a:rPr lang="ja-JP" altLang="en-US" sz="3200">
                <a:latin typeface="Times New Roman" charset="0"/>
                <a:ea typeface="ＭＳ Ｐゴシック" charset="0"/>
              </a:rPr>
              <a:t>‘</a:t>
            </a:r>
            <a:r>
              <a:rPr lang="en-US" altLang="ja-JP" sz="3200">
                <a:latin typeface="Times New Roman" charset="0"/>
                <a:ea typeface="ＭＳ Ｐゴシック" charset="0"/>
              </a:rPr>
              <a:t>year observed</a:t>
            </a:r>
            <a:r>
              <a:rPr lang="ja-JP" altLang="en-US" sz="320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3200">
                <a:latin typeface="Times New Roman" charset="0"/>
                <a:ea typeface="ＭＳ Ｐゴシック" charset="0"/>
              </a:rPr>
              <a:t>, </a:t>
            </a:r>
            <a:r>
              <a:rPr lang="ja-JP" altLang="en-US" sz="3200">
                <a:latin typeface="Times New Roman" charset="0"/>
                <a:ea typeface="ＭＳ Ｐゴシック" charset="0"/>
              </a:rPr>
              <a:t>‘</a:t>
            </a:r>
            <a:r>
              <a:rPr lang="en-US" altLang="ja-JP" sz="3200">
                <a:latin typeface="Times New Roman" charset="0"/>
                <a:ea typeface="ＭＳ Ｐゴシック" charset="0"/>
              </a:rPr>
              <a:t>month observed</a:t>
            </a:r>
            <a:r>
              <a:rPr lang="ja-JP" altLang="en-US" sz="320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3200">
                <a:latin typeface="Times New Roman" charset="0"/>
                <a:ea typeface="ＭＳ Ｐゴシック" charset="0"/>
              </a:rPr>
              <a:t>, </a:t>
            </a:r>
            <a:r>
              <a:rPr lang="ja-JP" altLang="en-US" sz="3200">
                <a:latin typeface="Times New Roman" charset="0"/>
                <a:ea typeface="ＭＳ Ｐゴシック" charset="0"/>
              </a:rPr>
              <a:t>‘</a:t>
            </a:r>
            <a:r>
              <a:rPr lang="en-US" altLang="ja-JP" sz="3200">
                <a:latin typeface="Times New Roman" charset="0"/>
                <a:ea typeface="ＭＳ Ｐゴシック" charset="0"/>
              </a:rPr>
              <a:t>day observed</a:t>
            </a:r>
            <a:r>
              <a:rPr lang="ja-JP" altLang="en-US" sz="320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3200">
                <a:latin typeface="Times New Roman" charset="0"/>
                <a:ea typeface="ＭＳ Ｐゴシック" charset="0"/>
              </a:rPr>
              <a:t>, </a:t>
            </a:r>
            <a:r>
              <a:rPr lang="ja-JP" altLang="en-US" sz="3200">
                <a:latin typeface="Times New Roman" charset="0"/>
                <a:ea typeface="ＭＳ Ｐゴシック" charset="0"/>
              </a:rPr>
              <a:t>‘</a:t>
            </a:r>
            <a:r>
              <a:rPr lang="en-US" altLang="ja-JP" sz="3200">
                <a:latin typeface="Times New Roman" charset="0"/>
                <a:ea typeface="ＭＳ Ｐゴシック" charset="0"/>
              </a:rPr>
              <a:t>observer name</a:t>
            </a:r>
            <a:r>
              <a:rPr lang="ja-JP" altLang="en-US" sz="320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3200">
                <a:latin typeface="Times New Roman" charset="0"/>
                <a:ea typeface="ＭＳ Ｐゴシック" charset="0"/>
              </a:rPr>
              <a:t> from feature vector</a:t>
            </a:r>
          </a:p>
          <a:p>
            <a:pPr indent="-223838"/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Fix by getting more training data</a:t>
            </a:r>
          </a:p>
          <a:p>
            <a:pPr indent="-223838"/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Fix by pruning lower nodes in the decision tree</a:t>
            </a:r>
          </a:p>
          <a:p>
            <a:pPr marL="687388" lvl="1" indent="-342900"/>
            <a:r>
              <a:rPr lang="en-US" sz="3200">
                <a:latin typeface="Times New Roman" charset="0"/>
                <a:ea typeface="ＭＳ Ｐゴシック" charset="0"/>
              </a:rPr>
              <a:t>E.g., if gain of the best attribute at a node is below a threshold, stop and make this node a leaf rather than generating children nodes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Pruning decision trees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3886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Pruning of the decision tree is done by replacing a whole subtree by a leaf node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replacement takes place if a decision rule establishes that the expected error rate in the subtree is greater than in the single leaf. E.g.,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Training: one training red success and two training blue failures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Test: three red failures and one blue success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Consider replacing this subtree by a single Failure node. 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After replacement we will have only two errors instead of five:</a:t>
            </a:r>
          </a:p>
        </p:txBody>
      </p:sp>
      <p:grpSp>
        <p:nvGrpSpPr>
          <p:cNvPr id="113667" name="Group 14"/>
          <p:cNvGrpSpPr>
            <a:grpSpLocks/>
          </p:cNvGrpSpPr>
          <p:nvPr/>
        </p:nvGrpSpPr>
        <p:grpSpPr bwMode="auto">
          <a:xfrm>
            <a:off x="609600" y="5302250"/>
            <a:ext cx="2235200" cy="1476375"/>
            <a:chOff x="384" y="3340"/>
            <a:chExt cx="1408" cy="930"/>
          </a:xfrm>
        </p:grpSpPr>
        <p:sp>
          <p:nvSpPr>
            <p:cNvPr id="113681" name="Line 6"/>
            <p:cNvSpPr>
              <a:spLocks noChangeShapeType="1"/>
            </p:cNvSpPr>
            <p:nvPr/>
          </p:nvSpPr>
          <p:spPr bwMode="auto">
            <a:xfrm flipH="1">
              <a:off x="768" y="3484"/>
              <a:ext cx="24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2" name="Line 7"/>
            <p:cNvSpPr>
              <a:spLocks noChangeShapeType="1"/>
            </p:cNvSpPr>
            <p:nvPr/>
          </p:nvSpPr>
          <p:spPr bwMode="auto">
            <a:xfrm>
              <a:off x="1056" y="3484"/>
              <a:ext cx="24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3" name="Oval 4"/>
            <p:cNvSpPr>
              <a:spLocks noChangeArrowheads="1"/>
            </p:cNvSpPr>
            <p:nvPr/>
          </p:nvSpPr>
          <p:spPr bwMode="auto">
            <a:xfrm>
              <a:off x="768" y="3340"/>
              <a:ext cx="528" cy="28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Color</a:t>
              </a:r>
            </a:p>
          </p:txBody>
        </p:sp>
        <p:sp>
          <p:nvSpPr>
            <p:cNvPr id="113684" name="Text Box 8"/>
            <p:cNvSpPr txBox="1">
              <a:spLocks noChangeArrowheads="1"/>
            </p:cNvSpPr>
            <p:nvPr/>
          </p:nvSpPr>
          <p:spPr bwMode="auto">
            <a:xfrm>
              <a:off x="384" y="3866"/>
              <a:ext cx="6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FF0000"/>
                  </a:solidFill>
                </a:rPr>
                <a:t>1 success</a:t>
              </a:r>
              <a:endParaRPr lang="en-US" sz="1800">
                <a:solidFill>
                  <a:srgbClr val="FF0000"/>
                </a:solidFill>
              </a:endParaRPr>
            </a:p>
            <a:p>
              <a:r>
                <a:rPr lang="en-US" sz="1800" i="1">
                  <a:solidFill>
                    <a:srgbClr val="FF0000"/>
                  </a:solidFill>
                </a:rPr>
                <a:t>0 failure</a:t>
              </a:r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13685" name="Text Box 9"/>
            <p:cNvSpPr txBox="1">
              <a:spLocks noChangeArrowheads="1"/>
            </p:cNvSpPr>
            <p:nvPr/>
          </p:nvSpPr>
          <p:spPr bwMode="auto">
            <a:xfrm>
              <a:off x="1104" y="3840"/>
              <a:ext cx="6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i="1">
                  <a:solidFill>
                    <a:schemeClr val="accent2"/>
                  </a:solidFill>
                </a:rPr>
                <a:t>0 success</a:t>
              </a:r>
              <a:endParaRPr lang="en-US" sz="1800">
                <a:solidFill>
                  <a:schemeClr val="accent2"/>
                </a:solidFill>
              </a:endParaRPr>
            </a:p>
            <a:p>
              <a:r>
                <a:rPr lang="en-US" sz="1800" b="1">
                  <a:solidFill>
                    <a:schemeClr val="accent2"/>
                  </a:solidFill>
                </a:rPr>
                <a:t>2 failures</a:t>
              </a: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13686" name="Text Box 10"/>
            <p:cNvSpPr txBox="1">
              <a:spLocks noChangeArrowheads="1"/>
            </p:cNvSpPr>
            <p:nvPr/>
          </p:nvSpPr>
          <p:spPr bwMode="auto">
            <a:xfrm>
              <a:off x="576" y="358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</a:rPr>
                <a:t>red</a:t>
              </a:r>
            </a:p>
          </p:txBody>
        </p:sp>
        <p:sp>
          <p:nvSpPr>
            <p:cNvPr id="113687" name="Text Box 11"/>
            <p:cNvSpPr txBox="1">
              <a:spLocks noChangeArrowheads="1"/>
            </p:cNvSpPr>
            <p:nvPr/>
          </p:nvSpPr>
          <p:spPr bwMode="auto">
            <a:xfrm>
              <a:off x="1248" y="3628"/>
              <a:ext cx="3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accent2"/>
                  </a:solidFill>
                </a:rPr>
                <a:t>blue</a:t>
              </a:r>
            </a:p>
          </p:txBody>
        </p:sp>
      </p:grpSp>
      <p:grpSp>
        <p:nvGrpSpPr>
          <p:cNvPr id="113668" name="Group 33"/>
          <p:cNvGrpSpPr>
            <a:grpSpLocks/>
          </p:cNvGrpSpPr>
          <p:nvPr/>
        </p:nvGrpSpPr>
        <p:grpSpPr bwMode="auto">
          <a:xfrm>
            <a:off x="3581400" y="5257800"/>
            <a:ext cx="2184400" cy="1476375"/>
            <a:chOff x="1920" y="3264"/>
            <a:chExt cx="1376" cy="930"/>
          </a:xfrm>
        </p:grpSpPr>
        <p:sp>
          <p:nvSpPr>
            <p:cNvPr id="113674" name="Line 16"/>
            <p:cNvSpPr>
              <a:spLocks noChangeShapeType="1"/>
            </p:cNvSpPr>
            <p:nvPr/>
          </p:nvSpPr>
          <p:spPr bwMode="auto">
            <a:xfrm flipH="1">
              <a:off x="2304" y="3408"/>
              <a:ext cx="24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5" name="Line 17"/>
            <p:cNvSpPr>
              <a:spLocks noChangeShapeType="1"/>
            </p:cNvSpPr>
            <p:nvPr/>
          </p:nvSpPr>
          <p:spPr bwMode="auto">
            <a:xfrm>
              <a:off x="2592" y="3408"/>
              <a:ext cx="24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6" name="Oval 18"/>
            <p:cNvSpPr>
              <a:spLocks noChangeArrowheads="1"/>
            </p:cNvSpPr>
            <p:nvPr/>
          </p:nvSpPr>
          <p:spPr bwMode="auto">
            <a:xfrm>
              <a:off x="2304" y="3264"/>
              <a:ext cx="528" cy="28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Color</a:t>
              </a:r>
            </a:p>
          </p:txBody>
        </p:sp>
        <p:sp>
          <p:nvSpPr>
            <p:cNvPr id="113677" name="Text Box 19"/>
            <p:cNvSpPr txBox="1">
              <a:spLocks noChangeArrowheads="1"/>
            </p:cNvSpPr>
            <p:nvPr/>
          </p:nvSpPr>
          <p:spPr bwMode="auto">
            <a:xfrm>
              <a:off x="1920" y="3790"/>
              <a:ext cx="6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FF0000"/>
                  </a:solidFill>
                </a:rPr>
                <a:t>1 success</a:t>
              </a:r>
              <a:endParaRPr lang="en-US" sz="1800">
                <a:solidFill>
                  <a:srgbClr val="FF0000"/>
                </a:solidFill>
              </a:endParaRPr>
            </a:p>
            <a:p>
              <a:r>
                <a:rPr lang="en-US" sz="1800" i="1">
                  <a:solidFill>
                    <a:srgbClr val="FF0000"/>
                  </a:solidFill>
                </a:rPr>
                <a:t>3 failure</a:t>
              </a:r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13678" name="Text Box 20"/>
            <p:cNvSpPr txBox="1">
              <a:spLocks noChangeArrowheads="1"/>
            </p:cNvSpPr>
            <p:nvPr/>
          </p:nvSpPr>
          <p:spPr bwMode="auto">
            <a:xfrm>
              <a:off x="2640" y="3764"/>
              <a:ext cx="6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i="1">
                  <a:solidFill>
                    <a:schemeClr val="accent2"/>
                  </a:solidFill>
                </a:rPr>
                <a:t>1 success</a:t>
              </a:r>
              <a:endParaRPr lang="en-US" sz="1800">
                <a:solidFill>
                  <a:schemeClr val="accent2"/>
                </a:solidFill>
              </a:endParaRPr>
            </a:p>
            <a:p>
              <a:r>
                <a:rPr lang="en-US" sz="1800" b="1">
                  <a:solidFill>
                    <a:schemeClr val="accent2"/>
                  </a:solidFill>
                </a:rPr>
                <a:t>1 failure</a:t>
              </a: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13679" name="Text Box 21"/>
            <p:cNvSpPr txBox="1">
              <a:spLocks noChangeArrowheads="1"/>
            </p:cNvSpPr>
            <p:nvPr/>
          </p:nvSpPr>
          <p:spPr bwMode="auto">
            <a:xfrm>
              <a:off x="2112" y="3504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</a:rPr>
                <a:t>red</a:t>
              </a:r>
            </a:p>
          </p:txBody>
        </p:sp>
        <p:sp>
          <p:nvSpPr>
            <p:cNvPr id="113680" name="Text Box 22"/>
            <p:cNvSpPr txBox="1">
              <a:spLocks noChangeArrowheads="1"/>
            </p:cNvSpPr>
            <p:nvPr/>
          </p:nvSpPr>
          <p:spPr bwMode="auto">
            <a:xfrm>
              <a:off x="2784" y="3552"/>
              <a:ext cx="3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accent2"/>
                  </a:solidFill>
                </a:rPr>
                <a:t>blue</a:t>
              </a:r>
            </a:p>
          </p:txBody>
        </p:sp>
      </p:grpSp>
      <p:sp>
        <p:nvSpPr>
          <p:cNvPr id="113669" name="Text Box 31"/>
          <p:cNvSpPr txBox="1">
            <a:spLocks noChangeArrowheads="1"/>
          </p:cNvSpPr>
          <p:nvPr/>
        </p:nvSpPr>
        <p:spPr bwMode="auto">
          <a:xfrm>
            <a:off x="6781800" y="5791200"/>
            <a:ext cx="104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i="1"/>
              <a:t>2 success</a:t>
            </a:r>
          </a:p>
          <a:p>
            <a:r>
              <a:rPr lang="en-US" sz="1800" b="1"/>
              <a:t>4 failure</a:t>
            </a:r>
          </a:p>
        </p:txBody>
      </p:sp>
      <p:sp>
        <p:nvSpPr>
          <p:cNvPr id="113670" name="Text Box 32"/>
          <p:cNvSpPr txBox="1">
            <a:spLocks noChangeArrowheads="1"/>
          </p:cNvSpPr>
          <p:nvPr/>
        </p:nvSpPr>
        <p:spPr bwMode="auto">
          <a:xfrm>
            <a:off x="6629400" y="5334000"/>
            <a:ext cx="155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FAILURE</a:t>
            </a:r>
          </a:p>
        </p:txBody>
      </p:sp>
      <p:sp>
        <p:nvSpPr>
          <p:cNvPr id="113671" name="Text Box 34"/>
          <p:cNvSpPr txBox="1">
            <a:spLocks noChangeArrowheads="1"/>
          </p:cNvSpPr>
          <p:nvPr/>
        </p:nvSpPr>
        <p:spPr bwMode="auto">
          <a:xfrm>
            <a:off x="212725" y="5241925"/>
            <a:ext cx="1057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Training</a:t>
            </a:r>
          </a:p>
        </p:txBody>
      </p:sp>
      <p:sp>
        <p:nvSpPr>
          <p:cNvPr id="113672" name="Text Box 35"/>
          <p:cNvSpPr txBox="1">
            <a:spLocks noChangeArrowheads="1"/>
          </p:cNvSpPr>
          <p:nvPr/>
        </p:nvSpPr>
        <p:spPr bwMode="auto">
          <a:xfrm>
            <a:off x="2971800" y="5181600"/>
            <a:ext cx="620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Test</a:t>
            </a:r>
          </a:p>
        </p:txBody>
      </p:sp>
      <p:sp>
        <p:nvSpPr>
          <p:cNvPr id="113673" name="Text Box 36"/>
          <p:cNvSpPr txBox="1">
            <a:spLocks noChangeArrowheads="1"/>
          </p:cNvSpPr>
          <p:nvPr/>
        </p:nvSpPr>
        <p:spPr bwMode="auto">
          <a:xfrm>
            <a:off x="5562600" y="5105400"/>
            <a:ext cx="903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Pruned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Converting decision trees to rules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181100"/>
            <a:ext cx="8001000" cy="537210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It is easy to derive rules from a decision tree: write a rule for each path from the root to a leaf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In that rule the left-hand side is built from the label of the nodes and the labels of the arcs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The resulting rules set can be simplified: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Let LHS be the left hand side of a rule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LHS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400">
                <a:latin typeface="Times New Roman" charset="0"/>
                <a:ea typeface="ＭＳ Ｐゴシック" charset="0"/>
              </a:rPr>
              <a:t> obtained from LHS by eliminating some conditions 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Replace LHS by LHS' in this rule if the subsets of the training set satisfying LHS and LHS' are equal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A rule may be eliminated by using meta-conditions such as 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>
                <a:latin typeface="Times New Roman" charset="0"/>
                <a:ea typeface="ＭＳ Ｐゴシック" charset="0"/>
              </a:rPr>
              <a:t>if no other rule applies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”</a:t>
            </a:r>
            <a:endParaRPr lang="en-US" altLang="ja-JP" sz="2400">
              <a:latin typeface="Times New Roman" charset="0"/>
              <a:ea typeface="ＭＳ Ｐゴシック" charset="0"/>
            </a:endParaRPr>
          </a:p>
          <a:p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2-05 at 11.15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152400"/>
            <a:ext cx="9904694" cy="7467600"/>
          </a:xfrm>
          <a:prstGeom prst="rect">
            <a:avLst/>
          </a:prstGeom>
        </p:spPr>
      </p:pic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3352800" y="76200"/>
            <a:ext cx="5181600" cy="762000"/>
          </a:xfrm>
          <a:solidFill>
            <a:schemeClr val="bg2">
              <a:lumMod val="60000"/>
              <a:lumOff val="40000"/>
              <a:alpha val="73000"/>
            </a:schemeClr>
          </a:solidFill>
          <a:ln w="3175"/>
        </p:spPr>
        <p:txBody>
          <a:bodyPr/>
          <a:lstStyle/>
          <a:p>
            <a:r>
              <a:rPr lang="en-US" sz="3200" dirty="0">
                <a:solidFill>
                  <a:srgbClr val="2D2DB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sz="3200" dirty="0" err="1">
                <a:solidFill>
                  <a:srgbClr val="2D2DB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archive.ics.uci.edu</a:t>
            </a:r>
            <a:r>
              <a:rPr lang="en-US" sz="3200" dirty="0">
                <a:solidFill>
                  <a:srgbClr val="2D2DB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3200" dirty="0" smtClean="0">
                <a:solidFill>
                  <a:srgbClr val="2D2DB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ml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2590800"/>
            <a:ext cx="1774494" cy="461665"/>
          </a:xfrm>
          <a:prstGeom prst="rect">
            <a:avLst/>
          </a:prstGeom>
          <a:solidFill>
            <a:schemeClr val="bg2">
              <a:lumMod val="60000"/>
              <a:lumOff val="40000"/>
              <a:alpha val="73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233 data sets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28600"/>
            <a:ext cx="9775825" cy="738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0" y="3886200"/>
            <a:ext cx="7772400" cy="685800"/>
          </a:xfrm>
          <a:solidFill>
            <a:schemeClr val="bg2">
              <a:lumMod val="60000"/>
              <a:lumOff val="40000"/>
              <a:alpha val="73000"/>
            </a:scheme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3600" dirty="0">
                <a:solidFill>
                  <a:srgbClr val="2D2DB9"/>
                </a:solidFill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http://archive.ics.uci.edu/ml/datasets/Zoo</a:t>
            </a:r>
            <a:endParaRPr lang="en-US" sz="3600" dirty="0">
              <a:solidFill>
                <a:srgbClr val="2D2DB9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 algn="r"/>
            <a: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  <a:t>Zoo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"/>
            <a:ext cx="2590800" cy="6667500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800" dirty="0" smtClean="0"/>
              <a:t>animal name: string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hair: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feathers: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eggs: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milk: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airborne: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aquatic: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predator: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toothed: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backbone: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breathes: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venomous: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fins: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legs: {0,2,4,5,6,8}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tail: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domestic: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err="1" smtClean="0"/>
              <a:t>catsize</a:t>
            </a:r>
            <a:r>
              <a:rPr lang="en-US" sz="1800" dirty="0" smtClean="0"/>
              <a:t>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type: {mammal, fish, bird, shellfish, insect, reptile, amphibian}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1295400"/>
            <a:ext cx="5121275" cy="53244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smtClean="0"/>
              <a:t>101 examples</a:t>
            </a:r>
          </a:p>
          <a:p>
            <a:pPr>
              <a:defRPr/>
            </a:pPr>
            <a:r>
              <a:rPr lang="en-US" sz="2000" smtClean="0"/>
              <a:t>aardvark,1,0,0,1,0,0,1,1,1,1,0,0,4,0,0,1,mammal</a:t>
            </a:r>
          </a:p>
          <a:p>
            <a:pPr>
              <a:defRPr/>
            </a:pPr>
            <a:r>
              <a:rPr lang="en-US" sz="2000" smtClean="0"/>
              <a:t>antelope,1,0,0,1,0,0,0,1,1,1,0,0,4,1,0,1,mammal</a:t>
            </a:r>
          </a:p>
          <a:p>
            <a:pPr>
              <a:defRPr/>
            </a:pPr>
            <a:r>
              <a:rPr lang="en-US" sz="2000" smtClean="0"/>
              <a:t>bass,0,0,1,0,0,1,1,1,1,0,0,1,0,1,0,0,fish</a:t>
            </a:r>
          </a:p>
          <a:p>
            <a:pPr>
              <a:defRPr/>
            </a:pPr>
            <a:r>
              <a:rPr lang="en-US" sz="2000" smtClean="0"/>
              <a:t>bear,1,0,0,1,0,0,1,1,1,1,0,0,4,0,0,1,mammal</a:t>
            </a:r>
          </a:p>
          <a:p>
            <a:pPr>
              <a:defRPr/>
            </a:pPr>
            <a:r>
              <a:rPr lang="en-US" sz="2000" smtClean="0"/>
              <a:t>boar,1,0,0,1,0,0,1,1,1,1,0,0,4,1,0,1,mammal</a:t>
            </a:r>
          </a:p>
          <a:p>
            <a:pPr>
              <a:defRPr/>
            </a:pPr>
            <a:r>
              <a:rPr lang="en-US" sz="2000" smtClean="0"/>
              <a:t>buffalo,1,0,0,1,0,0,0,1,1,1,0,0,4,1,0,1,mammal</a:t>
            </a:r>
          </a:p>
          <a:p>
            <a:pPr>
              <a:defRPr/>
            </a:pPr>
            <a:r>
              <a:rPr lang="en-US" sz="2000" smtClean="0"/>
              <a:t>calf,1,0,0,1,0,0,0,1,1,1,0,0,4,1,1,1,mammal</a:t>
            </a:r>
          </a:p>
          <a:p>
            <a:pPr>
              <a:defRPr/>
            </a:pPr>
            <a:r>
              <a:rPr lang="en-US" sz="2000" smtClean="0"/>
              <a:t>carp,0,0,1,0,0,1,0,1,1,0,0,1,0,1,1,0,fish</a:t>
            </a:r>
          </a:p>
          <a:p>
            <a:pPr>
              <a:defRPr/>
            </a:pPr>
            <a:r>
              <a:rPr lang="en-US" sz="2000" smtClean="0"/>
              <a:t>catfish,0,0,1,0,0,1,1,1,1,0,0,1,0,1,0,0,fish</a:t>
            </a:r>
          </a:p>
          <a:p>
            <a:pPr>
              <a:defRPr/>
            </a:pPr>
            <a:r>
              <a:rPr lang="en-US" sz="2000" smtClean="0"/>
              <a:t>cavy,1,0,0,1,0,0,0,1,1,1,0,0,4,0,1,0,mammal</a:t>
            </a:r>
          </a:p>
          <a:p>
            <a:pPr>
              <a:defRPr/>
            </a:pPr>
            <a:r>
              <a:rPr lang="en-US" sz="2000" smtClean="0"/>
              <a:t>cheetah,1,0,0,1,0,0,1,1,1,1,0,0,4,1,0,1,mammal</a:t>
            </a:r>
          </a:p>
          <a:p>
            <a:pPr>
              <a:defRPr/>
            </a:pPr>
            <a:r>
              <a:rPr lang="en-US" sz="2000" smtClean="0"/>
              <a:t>chicken,0,1,1,0,1,0,0,0,1,1,0,0,2,1,1,0,bird</a:t>
            </a:r>
          </a:p>
          <a:p>
            <a:pPr>
              <a:defRPr/>
            </a:pPr>
            <a:r>
              <a:rPr lang="en-US" sz="2000" smtClean="0"/>
              <a:t>chub,0,0,1,0,0,1,1,1,1,0,0,1,0,1,0,0,fish</a:t>
            </a:r>
          </a:p>
          <a:p>
            <a:pPr>
              <a:defRPr/>
            </a:pPr>
            <a:r>
              <a:rPr lang="en-US" sz="2000" smtClean="0"/>
              <a:t>clam,0,0,1,0,0,0,1,0,0,0,0,0,0,0,0,0,shellfish</a:t>
            </a:r>
          </a:p>
          <a:p>
            <a:pPr>
              <a:defRPr/>
            </a:pPr>
            <a:r>
              <a:rPr lang="en-US" sz="2000" smtClean="0"/>
              <a:t>crab,0,0,1,0,0,1,1,0,0,0,0,0,4,0,0,0,shellfish</a:t>
            </a:r>
          </a:p>
          <a:p>
            <a:pPr>
              <a:defRPr/>
            </a:pPr>
            <a:r>
              <a:rPr lang="en-US" sz="2000" smtClean="0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0834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aima-python&gt; python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&gt;&gt;&gt; from learning import *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&gt;&gt;&gt; zoo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&lt;DataSet(zoo): 101 examples, 18 attributes&gt;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&gt;&gt;&gt; dt = DecisionTreeLearner()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&gt;&gt;&gt; dt.train(zoo)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&gt;&gt;&gt; dt.predict(['shark',0,0,1,0,0,1,1,1,1,0,0,1,0,1,0,0])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'fish'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&gt;&gt;&gt; dt.predict(['shark',0,0,0,0,0,1,1,1,1,0,0,1,0,1,0,0])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'mammal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3886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&gt;&gt; dt.dt</a:t>
            </a:r>
          </a:p>
          <a:p>
            <a:pPr marL="0" indent="0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DecisionTree(13, 'legs', {0: DecisionTree(12, 'fins', {0: DecisionTree(8, 'toothed', {0: 'shellfish', 1: 'reptile'}), 1: DecisionTree(3, 'eggs', {0: 'mammal', 1: 'fish'})}), 2: DecisionTree(1, 'hair', {0: 'bird', 1: 'mammal'}), 4: DecisionTree(1, 'hair', {0: DecisionTree(6, 'aquatic', {0: 'reptile', 1: DecisionTree(8, 'toothed', {0: 'shellfish', 1: 'amphibian'})}), 1: 'mammal'}), 5: 'shellfish', 6: DecisionTree(6, 'aquatic', {0: 'insect', 1: 'shellfish'}), 8: 'shellfish'})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609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7724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&gt;&gt;&gt; dt.dt.display()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Test legs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legs = 0 ==&gt; Test fins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fins = 0 ==&gt; Test toothed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toothed = 0 ==&gt; RESULT =  shellfish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toothed = 1 ==&gt; RESULT =  reptile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fins = 1 ==&gt; Test eggs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eggs = 0 ==&gt; RESULT =  mammal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eggs = 1 ==&gt; RESULT =  fish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legs = 2 ==&gt; Test hair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hair = 0 ==&gt; RESULT =  bird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legs = 4 ==&gt; Test hair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hair = 0 ==&gt; Test aquatic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aquatic = 0 ==&gt; RESULT =  reptile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aquatic = 1 ==&gt; Test toothed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    toothed = 0 ==&gt; RESULT =  shellfish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    toothed = 1 ==&gt; RESULT =  amphibian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legs = 5 ==&gt; RESULT =  shellfish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legs = 6 ==&gt; Test aquatic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aquatic = 0 ==&gt; RESULT =  insect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aquatic = 1 ==&gt; RESULT =  shellfish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legs = 8 ==&gt; RESULT =  shellfish</a:t>
            </a:r>
          </a:p>
          <a:p>
            <a:pPr>
              <a:buFontTx/>
              <a:buNone/>
            </a:pPr>
            <a:endParaRPr lang="en-US" sz="15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15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 general model of learning agents </a:t>
            </a:r>
          </a:p>
        </p:txBody>
      </p:sp>
      <p:pic>
        <p:nvPicPr>
          <p:cNvPr id="23554" name="Picture 5" descr="learning-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3152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609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772400" cy="65532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&gt;&gt;&gt; dt.dt.display()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Test legs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legs = 0 ==&gt; Test fins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fins = 0 ==&gt; Test toothed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toothed = 0 ==&gt; RESULT =  shellfish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toothed = 1 ==&gt; RESULT =  reptile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15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fins = 1 ==&gt; Test milk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     milk = 0 ==&gt; RESULT =  fish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     milk = 1 ==&gt; RESULT =  mammal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legs = 2 ==&gt; Test hair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hair = 0 ==&gt; RESULT =  bird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legs = 4 ==&gt; Test hair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hair = 0 ==&gt; Test aquatic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aquatic = 0 ==&gt; RESULT =  reptile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aquatic = 1 ==&gt; Test toothed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    toothed = 0 ==&gt; RESULT =  shellfish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    toothed = 1 ==&gt; RESULT =  amphibian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legs = 5 ==&gt; RESULT =  shellfish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legs = 6 ==&gt; Test aquatic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aquatic = 0 ==&gt; RESULT =  insect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aquatic = 1 ==&gt; RESULT =  shellfish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legs = 8 ==&gt; RESULT =  shellfish</a:t>
            </a:r>
          </a:p>
          <a:p>
            <a:pPr>
              <a:buFontTx/>
              <a:buNone/>
            </a:pPr>
            <a:endParaRPr lang="en-US" sz="15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TextBox 3"/>
          <p:cNvSpPr txBox="1">
            <a:spLocks noChangeArrowheads="1"/>
          </p:cNvSpPr>
          <p:nvPr/>
        </p:nvSpPr>
        <p:spPr bwMode="auto">
          <a:xfrm>
            <a:off x="5334000" y="2286000"/>
            <a:ext cx="304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Add the shark example to the training set and retrain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Summary: Decision tree learning</a:t>
            </a:r>
          </a:p>
        </p:txBody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5626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idely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used learning methods in practice 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Can out-perform human experts in many problems 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Strengths include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Fast and simple </a:t>
            </a:r>
            <a:r>
              <a:rPr lang="en-US" sz="2400" dirty="0">
                <a:latin typeface="Times New Roman" charset="0"/>
                <a:ea typeface="ＭＳ Ｐゴシック" charset="0"/>
              </a:rPr>
              <a:t>to implement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Can convert result to a set of easily interpretable rules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Empirically valid in many commercial products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Handles noisy data 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Weaknesses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include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>
                <a:latin typeface="Times New Roman" charset="0"/>
                <a:ea typeface="ＭＳ Ｐゴシック" charset="0"/>
              </a:rPr>
              <a:t>Univariate</a:t>
            </a:r>
            <a:r>
              <a:rPr lang="en-US" sz="2400" dirty="0">
                <a:latin typeface="Times New Roman" charset="0"/>
                <a:ea typeface="ＭＳ Ｐゴシック" charset="0"/>
              </a:rPr>
              <a:t> splits/partitioning using only one attribute at a time so limits types of possible trees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Large decision trees may be hard to understand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Requires fixed-length feature vectors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Non-incremental (i.e., batch method)</a:t>
            </a:r>
          </a:p>
          <a:p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Major paradigms of machine learning</a:t>
            </a:r>
          </a:p>
        </p:txBody>
      </p:sp>
      <p:sp>
        <p:nvSpPr>
          <p:cNvPr id="2560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876800"/>
          </a:xfrm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0"/>
                <a:cs typeface="ＭＳ Ｐゴシック" charset="0"/>
              </a:rPr>
              <a:t>Rote learning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 –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One-to-one mapping from inputs to stored representation.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Learning by memorization.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 Association-based storage and retrieval. </a:t>
            </a:r>
          </a:p>
          <a:p>
            <a:r>
              <a:rPr lang="en-US" b="1">
                <a:latin typeface="Times New Roman" charset="0"/>
                <a:ea typeface="ＭＳ Ｐゴシック" charset="0"/>
                <a:cs typeface="ＭＳ Ｐゴシック" charset="0"/>
              </a:rPr>
              <a:t>Induction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–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Use specific examples to reach general conclusions </a:t>
            </a:r>
          </a:p>
          <a:p>
            <a:r>
              <a:rPr lang="en-US" b="1">
                <a:latin typeface="Times New Roman" charset="0"/>
                <a:ea typeface="ＭＳ Ｐゴシック" charset="0"/>
                <a:cs typeface="ＭＳ Ｐゴシック" charset="0"/>
              </a:rPr>
              <a:t>Clustering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– Unsupervised identification of natural groups in data</a:t>
            </a:r>
          </a:p>
          <a:p>
            <a:r>
              <a:rPr lang="en-US" b="1">
                <a:latin typeface="Times New Roman" charset="0"/>
                <a:ea typeface="ＭＳ Ｐゴシック" charset="0"/>
                <a:cs typeface="ＭＳ Ｐゴシック" charset="0"/>
              </a:rPr>
              <a:t>Analogy </a:t>
            </a: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–</a:t>
            </a:r>
            <a:r>
              <a:rPr lang="en-US" b="1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Determine correspondence between two different representations </a:t>
            </a:r>
          </a:p>
          <a:p>
            <a:r>
              <a:rPr lang="en-US" b="1">
                <a:latin typeface="Times New Roman" charset="0"/>
                <a:ea typeface="ＭＳ Ｐゴシック" charset="0"/>
                <a:cs typeface="ＭＳ Ｐゴシック" charset="0"/>
              </a:rPr>
              <a:t>Discovery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–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Unsupervised, specific goal not given </a:t>
            </a:r>
          </a:p>
          <a:p>
            <a:r>
              <a:rPr lang="en-US" b="1">
                <a:latin typeface="Times New Roman" charset="0"/>
                <a:ea typeface="ＭＳ Ｐゴシック" charset="0"/>
                <a:cs typeface="ＭＳ Ｐゴシック" charset="0"/>
              </a:rPr>
              <a:t>Genetic algorithms </a:t>
            </a: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– </a:t>
            </a:r>
            <a:r>
              <a:rPr lang="ja-JP" altLang="en-US">
                <a:latin typeface="Times New Roman" charset="0"/>
                <a:ea typeface="ＭＳ Ｐゴシック" charset="0"/>
                <a:cs typeface="Times New Roman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Times New Roman" charset="0"/>
              </a:rPr>
              <a:t>Evolutionary</a:t>
            </a:r>
            <a:r>
              <a:rPr lang="ja-JP" altLang="en-US">
                <a:latin typeface="Times New Roman" charset="0"/>
                <a:ea typeface="ＭＳ Ｐゴシック" charset="0"/>
                <a:cs typeface="Times New Roman" charset="0"/>
              </a:rPr>
              <a:t>”</a:t>
            </a:r>
            <a:r>
              <a:rPr lang="en-US" altLang="ja-JP">
                <a:latin typeface="Times New Roman" charset="0"/>
                <a:ea typeface="ＭＳ Ｐゴシック" charset="0"/>
                <a:cs typeface="Times New Roman" charset="0"/>
              </a:rPr>
              <a:t> search techniques, based on an analogy to </a:t>
            </a:r>
            <a:r>
              <a:rPr lang="ja-JP" altLang="en-US">
                <a:latin typeface="Times New Roman" charset="0"/>
                <a:ea typeface="ＭＳ Ｐゴシック" charset="0"/>
                <a:cs typeface="Times New Roman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Times New Roman" charset="0"/>
              </a:rPr>
              <a:t>survival of the fittest</a:t>
            </a:r>
            <a:r>
              <a:rPr lang="ja-JP" altLang="en-US">
                <a:latin typeface="Times New Roman" charset="0"/>
                <a:ea typeface="ＭＳ Ｐゴシック" charset="0"/>
                <a:cs typeface="Times New Roman" charset="0"/>
              </a:rPr>
              <a:t>”</a:t>
            </a:r>
            <a:endParaRPr lang="en-US" altLang="ja-JP">
              <a:latin typeface="Times New Roman" charset="0"/>
              <a:ea typeface="ＭＳ Ｐゴシック" charset="0"/>
              <a:cs typeface="Times New Roman" charset="0"/>
            </a:endParaRPr>
          </a:p>
          <a:p>
            <a:r>
              <a:rPr lang="en-US" b="1">
                <a:latin typeface="Times New Roman" charset="0"/>
                <a:ea typeface="ＭＳ Ｐゴシック" charset="0"/>
                <a:cs typeface="ＭＳ Ｐゴシック" charset="0"/>
              </a:rPr>
              <a:t>Reinforcement </a:t>
            </a: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–</a:t>
            </a:r>
            <a:r>
              <a:rPr lang="en-US" b="1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Feedback (positive or negative reward) given at the end of a sequence of steps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17375B-157B-1448-9891-52E1E13F0E47}" type="slidenum">
              <a:rPr lang="en-US" sz="1000"/>
              <a:pPr/>
              <a:t>8</a:t>
            </a:fld>
            <a:endParaRPr lang="en-US" sz="100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Classification Problem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066800"/>
            <a:ext cx="50292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Extrapolate from set of examples to make accurate predictions about future ones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Supervised versus unsupervised learning</a:t>
            </a:r>
          </a:p>
          <a:p>
            <a:pPr marL="228600" lvl="1" indent="-168275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Learn unknown function f(X)=Y, where X is an input example and Y is desired output</a:t>
            </a:r>
          </a:p>
          <a:p>
            <a:pPr marL="228600" lvl="1" indent="-168275">
              <a:lnSpc>
                <a:spcPct val="90000"/>
              </a:lnSpc>
            </a:pPr>
            <a:r>
              <a:rPr lang="en-US" b="1">
                <a:latin typeface="Times New Roman" charset="0"/>
                <a:ea typeface="ＭＳ Ｐゴシック" charset="0"/>
              </a:rPr>
              <a:t>Supervised learning</a:t>
            </a:r>
            <a:r>
              <a:rPr lang="en-US">
                <a:latin typeface="Times New Roman" charset="0"/>
                <a:ea typeface="ＭＳ Ｐゴシック" charset="0"/>
              </a:rPr>
              <a:t> implies we’re given a </a:t>
            </a:r>
            <a:r>
              <a:rPr lang="en-US" b="1">
                <a:latin typeface="Times New Roman" charset="0"/>
                <a:ea typeface="ＭＳ Ｐゴシック" charset="0"/>
              </a:rPr>
              <a:t>training set</a:t>
            </a:r>
            <a:r>
              <a:rPr lang="en-US">
                <a:latin typeface="Times New Roman" charset="0"/>
                <a:ea typeface="ＭＳ Ｐゴシック" charset="0"/>
              </a:rPr>
              <a:t> of (X, Y) pairs by a </a:t>
            </a:r>
            <a:r>
              <a:rPr lang="ja-JP" altLang="en-US">
                <a:latin typeface="Times New Roman" charset="0"/>
                <a:ea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</a:rPr>
              <a:t>teacher</a:t>
            </a:r>
            <a:r>
              <a:rPr lang="ja-JP" altLang="en-US">
                <a:latin typeface="Times New Roman" charset="0"/>
                <a:ea typeface="ＭＳ Ｐゴシック" charset="0"/>
              </a:rPr>
              <a:t>”</a:t>
            </a:r>
            <a:endParaRPr lang="en-US" altLang="ja-JP">
              <a:latin typeface="Times New Roman" charset="0"/>
              <a:ea typeface="ＭＳ Ｐゴシック" charset="0"/>
            </a:endParaRPr>
          </a:p>
          <a:p>
            <a:pPr marL="228600" lvl="1" indent="-168275">
              <a:lnSpc>
                <a:spcPct val="90000"/>
              </a:lnSpc>
            </a:pPr>
            <a:r>
              <a:rPr lang="en-US" b="1">
                <a:latin typeface="Times New Roman" charset="0"/>
                <a:ea typeface="ＭＳ Ｐゴシック" charset="0"/>
              </a:rPr>
              <a:t>Unsupervised learning</a:t>
            </a:r>
            <a:r>
              <a:rPr lang="en-US">
                <a:latin typeface="Times New Roman" charset="0"/>
                <a:ea typeface="ＭＳ Ｐゴシック" charset="0"/>
              </a:rPr>
              <a:t> means we are only given the Xs and some (ultimate) feedback function on our performance.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43000"/>
            <a:ext cx="398780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28600" y="4724400"/>
            <a:ext cx="838200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47663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 Concept learning or classification (aka </a:t>
            </a:r>
            <a:r>
              <a:rPr lang="ja-JP" altLang="en-US" sz="2000"/>
              <a:t>“</a:t>
            </a:r>
            <a:r>
              <a:rPr lang="en-US" altLang="ja-JP" sz="2000"/>
              <a:t>induction</a:t>
            </a:r>
            <a:r>
              <a:rPr lang="ja-JP" altLang="en-US" sz="2000"/>
              <a:t>”</a:t>
            </a:r>
            <a:r>
              <a:rPr lang="en-US" altLang="ja-JP" sz="2000"/>
              <a:t>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Given a set of examples of some concept/class/category, determine if a given example is an instance of the concept or not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If it is an instance, we call it a positive example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If it is not, it is called a negative example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Or we can make a probabilistic prediction (e.g., using a Bayes net)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294083-6780-7A44-A533-F5541F5D8472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Supervised Concept Learning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676400"/>
            <a:ext cx="3962400" cy="4114800"/>
          </a:xfrm>
        </p:spPr>
        <p:txBody>
          <a:bodyPr/>
          <a:lstStyle/>
          <a:p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Given a training set of positive and negative examples of a concept</a:t>
            </a:r>
          </a:p>
          <a:p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Construct a description that will accurately classify whether future examples are positive or negative</a:t>
            </a:r>
          </a:p>
          <a:p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That is, learn some good estimate of function f given a training set {(x</a:t>
            </a:r>
            <a:r>
              <a:rPr lang="en-US" sz="2000" baseline="-2500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, y</a:t>
            </a:r>
            <a:r>
              <a:rPr lang="en-US" sz="2000" baseline="-2500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), (x</a:t>
            </a:r>
            <a:r>
              <a:rPr lang="en-US" sz="2000" baseline="-25000"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, y</a:t>
            </a:r>
            <a:r>
              <a:rPr lang="en-US" sz="2000" baseline="-25000"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), ..., (x</a:t>
            </a:r>
            <a:r>
              <a:rPr lang="en-US" sz="2000" baseline="-25000"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, y</a:t>
            </a:r>
            <a:r>
              <a:rPr lang="en-US" sz="2000" baseline="-25000"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)}, where each y</a:t>
            </a:r>
            <a:r>
              <a:rPr lang="en-US" sz="2000" baseline="-25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is either + (positive) or - (negative), or a probability distribution over +/-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00200"/>
            <a:ext cx="452120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3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19212</TotalTime>
  <Words>5230</Words>
  <Application>Microsoft Macintosh PowerPoint</Application>
  <PresentationFormat>On-screen Show (4:3)</PresentationFormat>
  <Paragraphs>697</Paragraphs>
  <Slides>61</Slides>
  <Notes>48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Blank Presentation</vt:lpstr>
      <vt:lpstr>Worksheet</vt:lpstr>
      <vt:lpstr>Machine Learning: Decision Trees</vt:lpstr>
      <vt:lpstr>What is learning?</vt:lpstr>
      <vt:lpstr>Why study learning?</vt:lpstr>
      <vt:lpstr>AI &amp; Learning Today</vt:lpstr>
      <vt:lpstr>Machine Leaning Successes</vt:lpstr>
      <vt:lpstr>A general model of learning agents </vt:lpstr>
      <vt:lpstr>Major paradigms of machine learning</vt:lpstr>
      <vt:lpstr>The Classification Problem</vt:lpstr>
      <vt:lpstr>Supervised Concept Learning</vt:lpstr>
      <vt:lpstr>Inductive Learning Framework</vt:lpstr>
      <vt:lpstr>Measuring Model Quality</vt:lpstr>
      <vt:lpstr>Cross-Validation</vt:lpstr>
      <vt:lpstr>Cross-Validation, cont.</vt:lpstr>
      <vt:lpstr>Inductive learning as search</vt:lpstr>
      <vt:lpstr>Model spaces</vt:lpstr>
      <vt:lpstr>Model spaces</vt:lpstr>
      <vt:lpstr>Learning decision trees</vt:lpstr>
      <vt:lpstr>Decision tree-induced partition – example</vt:lpstr>
      <vt:lpstr>Expressiveness</vt:lpstr>
      <vt:lpstr>Inductive learning and bias</vt:lpstr>
      <vt:lpstr>Preference bias: Ockham’s Razor</vt:lpstr>
      <vt:lpstr>Hypothesis spaces</vt:lpstr>
      <vt:lpstr>R&amp;N’s restaurant domain</vt:lpstr>
      <vt:lpstr>A decision tree from introspection</vt:lpstr>
      <vt:lpstr>Attribute-based representations</vt:lpstr>
      <vt:lpstr>ID3/C4.5 Algorithm</vt:lpstr>
      <vt:lpstr>Choosing the best attribute</vt:lpstr>
      <vt:lpstr>Choosing an attribute</vt:lpstr>
      <vt:lpstr>Restaurant example</vt:lpstr>
      <vt:lpstr>Splitting examples  by testing attributes</vt:lpstr>
      <vt:lpstr>ID3-induced  decision tree</vt:lpstr>
      <vt:lpstr>Compare the two Decision Trees</vt:lpstr>
      <vt:lpstr>Information theory 101</vt:lpstr>
      <vt:lpstr>Information theory 101</vt:lpstr>
      <vt:lpstr>Information theory II</vt:lpstr>
      <vt:lpstr>Example: Huffman code</vt:lpstr>
      <vt:lpstr>Huffman code example</vt:lpstr>
      <vt:lpstr>Information for classification</vt:lpstr>
      <vt:lpstr>Information for classification II</vt:lpstr>
      <vt:lpstr>Information gain</vt:lpstr>
      <vt:lpstr>Computing Information Gain</vt:lpstr>
      <vt:lpstr>Computing information gain</vt:lpstr>
      <vt:lpstr>PowerPoint Presentation</vt:lpstr>
      <vt:lpstr>How well does it work?</vt:lpstr>
      <vt:lpstr>Extensions of ID3</vt:lpstr>
      <vt:lpstr>Using gain ratios</vt:lpstr>
      <vt:lpstr>Computing gain ratio</vt:lpstr>
      <vt:lpstr>Real-valued data</vt:lpstr>
      <vt:lpstr>Noisy data</vt:lpstr>
      <vt:lpstr>Overfitting</vt:lpstr>
      <vt:lpstr>Overfitting</vt:lpstr>
      <vt:lpstr>Pruning decision trees</vt:lpstr>
      <vt:lpstr>Converting decision trees to rules</vt:lpstr>
      <vt:lpstr>http://archive.ics.uci.edu/ml</vt:lpstr>
      <vt:lpstr>PowerPoint Presentation</vt:lpstr>
      <vt:lpstr>Zoo data</vt:lpstr>
      <vt:lpstr>Zoo example</vt:lpstr>
      <vt:lpstr>Zoo example</vt:lpstr>
      <vt:lpstr>Zoo example</vt:lpstr>
      <vt:lpstr>Zoo example</vt:lpstr>
      <vt:lpstr>Summary: Decision tree learning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COGITO</dc:creator>
  <cp:lastModifiedBy>tim finin</cp:lastModifiedBy>
  <cp:revision>413</cp:revision>
  <cp:lastPrinted>2012-11-28T20:50:13Z</cp:lastPrinted>
  <dcterms:created xsi:type="dcterms:W3CDTF">2009-11-25T19:59:32Z</dcterms:created>
  <dcterms:modified xsi:type="dcterms:W3CDTF">2012-12-05T20:49:07Z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