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555" r:id="rId3"/>
    <p:sldId id="645" r:id="rId4"/>
    <p:sldId id="647" r:id="rId5"/>
    <p:sldId id="646" r:id="rId6"/>
    <p:sldId id="644" r:id="rId7"/>
  </p:sldIdLst>
  <p:sldSz cx="9144000" cy="6858000" type="screen4x3"/>
  <p:notesSz cx="9601200" cy="73152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clrMru>
    <a:srgbClr val="FF0000"/>
    <a:srgbClr val="3366FF"/>
    <a:srgbClr val="0000CC"/>
    <a:srgbClr val="E1F4FF"/>
    <a:srgbClr val="5F5F5F"/>
    <a:srgbClr val="000000"/>
    <a:srgbClr val="CCEC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6" d="100"/>
          <a:sy n="86" d="100"/>
        </p:scale>
        <p:origin x="-344" y="-96"/>
      </p:cViewPr>
      <p:guideLst>
        <p:guide orient="horz" pos="1797"/>
        <p:guide pos="392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304"/>
    </p:cViewPr>
  </p:sorterViewPr>
  <p:notesViewPr>
    <p:cSldViewPr showGuides="1">
      <p:cViewPr varScale="1">
        <p:scale>
          <a:sx n="58" d="100"/>
          <a:sy n="58" d="100"/>
        </p:scale>
        <p:origin x="-852" y="-96"/>
      </p:cViewPr>
      <p:guideLst>
        <p:guide orient="horz" pos="2304"/>
        <p:guide pos="30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0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C528390-2FF9-1943-921E-4914F9397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52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defTabSz="966788">
              <a:defRPr sz="14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4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Click to edit Master text styles</a:t>
            </a:r>
          </a:p>
          <a:p>
            <a:pPr lvl="1"/>
            <a:r>
              <a:rPr lang="el-GR" noProof="0" smtClean="0"/>
              <a:t>Second level</a:t>
            </a:r>
          </a:p>
          <a:p>
            <a:pPr lvl="2"/>
            <a:r>
              <a:rPr lang="el-GR" noProof="0" smtClean="0"/>
              <a:t>Third level</a:t>
            </a:r>
          </a:p>
          <a:p>
            <a:pPr lvl="3"/>
            <a:r>
              <a:rPr lang="el-GR" noProof="0" smtClean="0"/>
              <a:t>Fourth level</a:t>
            </a:r>
          </a:p>
          <a:p>
            <a:pPr lvl="4"/>
            <a:r>
              <a:rPr lang="el-GR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defTabSz="966788">
              <a:defRPr sz="14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400">
                <a:cs typeface="+mn-cs"/>
              </a:defRPr>
            </a:lvl1pPr>
          </a:lstStyle>
          <a:p>
            <a:pPr>
              <a:defRPr/>
            </a:pPr>
            <a:fld id="{C5F810B5-02A9-3548-8E9F-392FD45D4E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6232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25147E-089F-4C4E-9CCD-00B1E5AF036E}" type="slidenum">
              <a:rPr lang="el-GR"/>
              <a:pPr>
                <a:defRPr/>
              </a:pPr>
              <a:t>1</a:t>
            </a:fld>
            <a:endParaRPr lang="el-GR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789363"/>
            <a:ext cx="6119813" cy="1249362"/>
          </a:xfrm>
        </p:spPr>
        <p:txBody>
          <a:bodyPr anchor="ctr"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l-GR" noProof="0" smtClean="0"/>
              <a:t>Click to edit Master subtitle style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468313" y="990600"/>
            <a:ext cx="8447087" cy="1905000"/>
          </a:xfrm>
          <a:prstGeom prst="roundRect">
            <a:avLst>
              <a:gd name="adj" fmla="val 50000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anchorCtr="0"/>
          <a:lstStyle>
            <a:lvl1pPr>
              <a:defRPr sz="4000"/>
            </a:lvl1pPr>
          </a:lstStyle>
          <a:p>
            <a:pPr lvl="0"/>
            <a:r>
              <a:rPr lang="el-GR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31616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5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260350"/>
            <a:ext cx="2124075" cy="6119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260350"/>
            <a:ext cx="6219825" cy="6119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0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714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412875"/>
            <a:ext cx="4100512" cy="4967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100513" cy="4967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9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9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724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437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2003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260350"/>
            <a:ext cx="8496300" cy="784225"/>
          </a:xfrm>
          <a:prstGeom prst="roundRect">
            <a:avLst>
              <a:gd name="adj" fmla="val 21667"/>
            </a:avLst>
          </a:prstGeom>
          <a:solidFill>
            <a:srgbClr val="E1F4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412875"/>
            <a:ext cx="8353425" cy="496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Click to edit Master text styles</a:t>
            </a:r>
          </a:p>
          <a:p>
            <a:pPr lvl="1"/>
            <a:r>
              <a:rPr lang="el-GR" dirty="0"/>
              <a:t>Second level</a:t>
            </a:r>
          </a:p>
          <a:p>
            <a:pPr lvl="2"/>
            <a:r>
              <a:rPr lang="el-GR" dirty="0"/>
              <a:t>Third level</a:t>
            </a:r>
          </a:p>
          <a:p>
            <a:pPr lvl="3"/>
            <a:r>
              <a:rPr lang="el-GR" dirty="0"/>
              <a:t>Fourth level</a:t>
            </a:r>
          </a:p>
          <a:p>
            <a:pPr lvl="4"/>
            <a:r>
              <a:rPr lang="el-GR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</a:defRPr>
      </a:lvl9pPr>
    </p:titleStyle>
    <p:bodyStyle>
      <a:lvl1pPr marL="280988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800">
          <a:solidFill>
            <a:srgbClr val="000000"/>
          </a:solidFill>
          <a:latin typeface="+mn-lt"/>
          <a:ea typeface="+mn-ea"/>
          <a:cs typeface="ＭＳ Ｐゴシック" charset="0"/>
        </a:defRPr>
      </a:lvl1pPr>
      <a:lvl2pPr marL="682625" indent="-2873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023938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000">
          <a:solidFill>
            <a:srgbClr val="000000"/>
          </a:solidFill>
          <a:latin typeface="+mn-lt"/>
          <a:ea typeface="+mn-ea"/>
        </a:defRPr>
      </a:lvl3pPr>
      <a:lvl4pPr marL="1365250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rgbClr val="000000"/>
          </a:solidFill>
          <a:latin typeface="+mn-lt"/>
          <a:ea typeface="+mn-ea"/>
        </a:defRPr>
      </a:lvl4pPr>
      <a:lvl5pPr marL="1706563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rgbClr val="000000"/>
          </a:solidFill>
          <a:latin typeface="+mn-lt"/>
          <a:ea typeface="+mn-ea"/>
        </a:defRPr>
      </a:lvl5pPr>
      <a:lvl6pPr marL="21637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rgbClr val="000000"/>
          </a:solidFill>
          <a:latin typeface="+mn-lt"/>
          <a:ea typeface="+mn-ea"/>
        </a:defRPr>
      </a:lvl6pPr>
      <a:lvl7pPr marL="26209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rgbClr val="000000"/>
          </a:solidFill>
          <a:latin typeface="+mn-lt"/>
          <a:ea typeface="+mn-ea"/>
        </a:defRPr>
      </a:lvl7pPr>
      <a:lvl8pPr marL="30781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rgbClr val="000000"/>
          </a:solidFill>
          <a:latin typeface="+mn-lt"/>
          <a:ea typeface="+mn-ea"/>
        </a:defRPr>
      </a:lvl8pPr>
      <a:lvl9pPr marL="35353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chema.org/" TargetMode="External"/><Relationship Id="rId3" Type="http://schemas.openxmlformats.org/officeDocument/2006/relationships/hyperlink" Target="http://manu.sporny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347663" y="1052513"/>
            <a:ext cx="8447087" cy="439261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ct val="60000"/>
              </a:spcBef>
              <a:defRPr/>
            </a:pPr>
            <a:r>
              <a:rPr lang="en-US" sz="6600" dirty="0" smtClean="0"/>
              <a:t>RDFa Lite</a:t>
            </a:r>
            <a:endParaRPr lang="el-GR" sz="2000" dirty="0" smtClean="0"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RDFa 1.1 Lite is a subset of RDFa 1.1</a:t>
            </a:r>
          </a:p>
          <a:p>
            <a:pPr>
              <a:spcAft>
                <a:spcPts val="1200"/>
              </a:spcAft>
              <a:defRPr/>
            </a:pP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Five simple attributes: vocab,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</a:rPr>
              <a:t>typeof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, property, resource, and prefix</a:t>
            </a:r>
          </a:p>
          <a:p>
            <a:pPr>
              <a:spcAft>
                <a:spcPts val="1200"/>
              </a:spcAft>
              <a:defRPr/>
            </a:pPr>
            <a:r>
              <a:rPr lang="en-US" sz="3200" dirty="0">
                <a:solidFill>
                  <a:schemeClr val="tx1">
                    <a:lumMod val="50000"/>
                  </a:schemeClr>
                </a:solidFill>
              </a:rPr>
              <a:t>Completely upwards compatible RDFa </a:t>
            </a:r>
            <a:r>
              <a:rPr lang="en-US" sz="3200" dirty="0" smtClean="0">
                <a:solidFill>
                  <a:schemeClr val="tx1">
                    <a:lumMod val="50000"/>
                  </a:schemeClr>
                </a:solidFill>
              </a:rPr>
              <a:t>1.1</a:t>
            </a:r>
          </a:p>
          <a:p>
            <a:pPr>
              <a:spcAft>
                <a:spcPts val="1200"/>
              </a:spcAft>
              <a:defRPr/>
            </a:pPr>
            <a:r>
              <a:rPr lang="en-US" sz="3200" dirty="0" smtClean="0">
                <a:solidFill>
                  <a:schemeClr val="tx1">
                    <a:lumMod val="50000"/>
                  </a:schemeClr>
                </a:solidFill>
              </a:rPr>
              <a:t>Works well with </a:t>
            </a:r>
            <a:r>
              <a:rPr lang="en-US" sz="3200" dirty="0" err="1" smtClean="0">
                <a:solidFill>
                  <a:schemeClr val="tx1">
                    <a:lumMod val="50000"/>
                  </a:schemeClr>
                </a:solidFill>
              </a:rPr>
              <a:t>schema.org</a:t>
            </a:r>
            <a:r>
              <a:rPr lang="en-US" sz="3200" dirty="0" smtClean="0">
                <a:solidFill>
                  <a:schemeClr val="tx1">
                    <a:lumMod val="50000"/>
                  </a:schemeClr>
                </a:solidFill>
              </a:rPr>
              <a:t> terms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is </a:t>
            </a:r>
            <a:r>
              <a:rPr lang="en-US" dirty="0" smtClean="0"/>
              <a:t>RDFa Lite?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RDFa Lite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412875"/>
            <a:ext cx="8641208" cy="496728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The</a:t>
            </a:r>
            <a:r>
              <a:rPr lang="en-US" sz="3200" i="1" dirty="0" smtClean="0"/>
              <a:t> vocab</a:t>
            </a:r>
            <a:r>
              <a:rPr lang="en-US" sz="3200" dirty="0" smtClean="0"/>
              <a:t> attribute sets the default </a:t>
            </a:r>
            <a:r>
              <a:rPr lang="en-US" sz="3200" dirty="0" err="1" smtClean="0"/>
              <a:t>vocabu-lary</a:t>
            </a:r>
            <a:r>
              <a:rPr lang="en-US" sz="3200" dirty="0" smtClean="0"/>
              <a:t> for a block, </a:t>
            </a:r>
            <a:r>
              <a:rPr lang="en-US" sz="3200" i="1" dirty="0" err="1" smtClean="0"/>
              <a:t>typeof</a:t>
            </a:r>
            <a:r>
              <a:rPr lang="en-US" sz="3200" dirty="0" smtClean="0"/>
              <a:t> sets the class and </a:t>
            </a:r>
            <a:r>
              <a:rPr lang="en-US" sz="3200" i="1" dirty="0" smtClean="0"/>
              <a:t>property</a:t>
            </a:r>
            <a:r>
              <a:rPr lang="en-US" sz="3200" dirty="0" smtClean="0"/>
              <a:t> introduces a property 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100" dirty="0" smtClean="0"/>
              <a:t>&lt;</a:t>
            </a:r>
            <a:r>
              <a:rPr lang="en-US" sz="2100" dirty="0"/>
              <a:t>p </a:t>
            </a:r>
            <a:r>
              <a:rPr lang="en-US" sz="2100" b="1" dirty="0"/>
              <a:t>vocab="http://</a:t>
            </a:r>
            <a:r>
              <a:rPr lang="en-US" sz="2100" b="1" dirty="0" err="1"/>
              <a:t>schema.org</a:t>
            </a:r>
            <a:r>
              <a:rPr lang="en-US" sz="2100" b="1" dirty="0"/>
              <a:t>/" </a:t>
            </a:r>
            <a:r>
              <a:rPr lang="en-US" sz="2100" b="1" dirty="0" err="1"/>
              <a:t>typeof</a:t>
            </a:r>
            <a:r>
              <a:rPr lang="en-US" sz="2100" b="1" dirty="0"/>
              <a:t>="Person"</a:t>
            </a:r>
            <a:r>
              <a:rPr lang="en-US" sz="2100" dirty="0"/>
              <a:t>&gt;</a:t>
            </a:r>
          </a:p>
          <a:p>
            <a:pPr marL="0" indent="0">
              <a:buNone/>
            </a:pPr>
            <a:r>
              <a:rPr lang="en-US" sz="2100" dirty="0"/>
              <a:t> My name is</a:t>
            </a:r>
          </a:p>
          <a:p>
            <a:pPr marL="0" indent="0">
              <a:buNone/>
            </a:pPr>
            <a:r>
              <a:rPr lang="en-US" sz="2100" dirty="0"/>
              <a:t> &lt;span </a:t>
            </a:r>
            <a:r>
              <a:rPr lang="en-US" sz="2100" b="1" dirty="0"/>
              <a:t>property="name"</a:t>
            </a:r>
            <a:r>
              <a:rPr lang="en-US" sz="2100" dirty="0"/>
              <a:t>&gt;Manu </a:t>
            </a:r>
            <a:r>
              <a:rPr lang="en-US" sz="2100" dirty="0" err="1"/>
              <a:t>Sporny</a:t>
            </a:r>
            <a:r>
              <a:rPr lang="en-US" sz="2100" dirty="0"/>
              <a:t>&lt;/span&gt;</a:t>
            </a:r>
          </a:p>
          <a:p>
            <a:pPr marL="0" indent="0">
              <a:buNone/>
            </a:pPr>
            <a:r>
              <a:rPr lang="en-US" sz="2100" dirty="0"/>
              <a:t> and you can give me a ring via</a:t>
            </a:r>
          </a:p>
          <a:p>
            <a:pPr marL="0" indent="0">
              <a:buNone/>
            </a:pPr>
            <a:r>
              <a:rPr lang="en-US" sz="2100" dirty="0"/>
              <a:t> &lt;span </a:t>
            </a:r>
            <a:r>
              <a:rPr lang="en-US" sz="2100" b="1" dirty="0"/>
              <a:t>property="telephone"</a:t>
            </a:r>
            <a:r>
              <a:rPr lang="en-US" sz="2100" dirty="0"/>
              <a:t>&gt;1-800-555-0199&lt;/span</a:t>
            </a:r>
            <a:r>
              <a:rPr lang="en-US" sz="2100" dirty="0" smtClean="0"/>
              <a:t>&gt; or </a:t>
            </a:r>
            <a:r>
              <a:rPr lang="en-US" sz="2100" dirty="0"/>
              <a:t>visit </a:t>
            </a:r>
          </a:p>
          <a:p>
            <a:pPr marL="0" indent="0">
              <a:buNone/>
            </a:pPr>
            <a:r>
              <a:rPr lang="en-US" sz="2100" dirty="0"/>
              <a:t> &lt;a </a:t>
            </a:r>
            <a:r>
              <a:rPr lang="en-US" sz="2100" b="1" dirty="0"/>
              <a:t>property="</a:t>
            </a:r>
            <a:r>
              <a:rPr lang="en-US" sz="2100" b="1" dirty="0" err="1"/>
              <a:t>url</a:t>
            </a:r>
            <a:r>
              <a:rPr lang="en-US" sz="2100" b="1" dirty="0"/>
              <a:t>" </a:t>
            </a:r>
            <a:r>
              <a:rPr lang="en-US" sz="2100" dirty="0" err="1"/>
              <a:t>href</a:t>
            </a:r>
            <a:r>
              <a:rPr lang="en-US" sz="2100" dirty="0"/>
              <a:t>="http://</a:t>
            </a:r>
            <a:r>
              <a:rPr lang="en-US" sz="2100" dirty="0" err="1" smtClean="0"/>
              <a:t>manu.sporny.org</a:t>
            </a:r>
            <a:r>
              <a:rPr lang="en-US" sz="2100" dirty="0" smtClean="0"/>
              <a:t>/"</a:t>
            </a:r>
            <a:r>
              <a:rPr lang="en-US" sz="2100" dirty="0"/>
              <a:t>&gt;my homepage&lt;/a</a:t>
            </a:r>
            <a:r>
              <a:rPr lang="en-US" sz="2100" dirty="0" smtClean="0"/>
              <a:t>&gt;</a:t>
            </a:r>
            <a:endParaRPr lang="en-US" sz="2100" dirty="0"/>
          </a:p>
          <a:p>
            <a:pPr marL="0" indent="0">
              <a:buNone/>
            </a:pPr>
            <a:r>
              <a:rPr lang="en-US" sz="2100" dirty="0"/>
              <a:t>&lt;/p</a:t>
            </a:r>
            <a:r>
              <a:rPr lang="en-US" sz="2100" dirty="0" smtClean="0"/>
              <a:t>&gt;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27871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RDFa Lite vs. Microdata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412875"/>
            <a:ext cx="8641208" cy="496728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&lt;</a:t>
            </a:r>
            <a:r>
              <a:rPr lang="en-US" sz="2000" dirty="0"/>
              <a:t>p </a:t>
            </a:r>
            <a:r>
              <a:rPr lang="en-US" sz="2000" b="1" dirty="0"/>
              <a:t>vocab="http://</a:t>
            </a:r>
            <a:r>
              <a:rPr lang="en-US" sz="2000" b="1" dirty="0" err="1"/>
              <a:t>schema.org</a:t>
            </a:r>
            <a:r>
              <a:rPr lang="en-US" sz="2000" b="1" dirty="0"/>
              <a:t>/" </a:t>
            </a:r>
            <a:r>
              <a:rPr lang="en-US" sz="2000" b="1" dirty="0" err="1"/>
              <a:t>typeof</a:t>
            </a:r>
            <a:r>
              <a:rPr lang="en-US" sz="2000" b="1" dirty="0"/>
              <a:t>="Person"</a:t>
            </a:r>
            <a:r>
              <a:rPr lang="en-US" sz="2000" dirty="0"/>
              <a:t>&gt;</a:t>
            </a:r>
          </a:p>
          <a:p>
            <a:pPr marL="0" indent="0">
              <a:buNone/>
            </a:pPr>
            <a:r>
              <a:rPr lang="en-US" sz="2000" dirty="0"/>
              <a:t> My name is</a:t>
            </a:r>
          </a:p>
          <a:p>
            <a:pPr marL="0" indent="0">
              <a:buNone/>
            </a:pPr>
            <a:r>
              <a:rPr lang="en-US" sz="2000" dirty="0"/>
              <a:t> &lt;span </a:t>
            </a:r>
            <a:r>
              <a:rPr lang="en-US" sz="2000" b="1" dirty="0"/>
              <a:t>property="name"</a:t>
            </a:r>
            <a:r>
              <a:rPr lang="en-US" sz="2000" dirty="0"/>
              <a:t>&gt;Manu </a:t>
            </a:r>
            <a:r>
              <a:rPr lang="en-US" sz="2000" dirty="0" err="1"/>
              <a:t>Sporny</a:t>
            </a:r>
            <a:r>
              <a:rPr lang="en-US" sz="2000" dirty="0"/>
              <a:t>&lt;/span&gt;</a:t>
            </a:r>
          </a:p>
          <a:p>
            <a:pPr marL="0" indent="0">
              <a:buNone/>
            </a:pPr>
            <a:r>
              <a:rPr lang="en-US" sz="2000" dirty="0"/>
              <a:t> and you can give me a ring via</a:t>
            </a:r>
          </a:p>
          <a:p>
            <a:pPr marL="0" indent="0">
              <a:buNone/>
            </a:pPr>
            <a:r>
              <a:rPr lang="en-US" sz="2000" dirty="0"/>
              <a:t> &lt;span </a:t>
            </a:r>
            <a:r>
              <a:rPr lang="en-US" sz="2000" b="1" dirty="0"/>
              <a:t>property="telephone"</a:t>
            </a:r>
            <a:r>
              <a:rPr lang="en-US" sz="2000" dirty="0"/>
              <a:t>&gt;1-800-555-0199&lt;/span</a:t>
            </a:r>
            <a:r>
              <a:rPr lang="en-US" sz="2000" dirty="0" smtClean="0"/>
              <a:t>&gt; or </a:t>
            </a:r>
            <a:r>
              <a:rPr lang="en-US" sz="2000" dirty="0"/>
              <a:t>visit </a:t>
            </a:r>
          </a:p>
          <a:p>
            <a:pPr marL="0" indent="0">
              <a:buNone/>
            </a:pPr>
            <a:r>
              <a:rPr lang="en-US" sz="2000" dirty="0"/>
              <a:t> &lt;a </a:t>
            </a:r>
            <a:r>
              <a:rPr lang="en-US" sz="2000" b="1" dirty="0"/>
              <a:t>property="</a:t>
            </a:r>
            <a:r>
              <a:rPr lang="en-US" sz="2000" b="1" dirty="0" err="1"/>
              <a:t>url</a:t>
            </a:r>
            <a:r>
              <a:rPr lang="en-US" sz="2000" b="1" dirty="0"/>
              <a:t>" </a:t>
            </a:r>
            <a:r>
              <a:rPr lang="en-US" sz="2000" dirty="0" err="1"/>
              <a:t>href</a:t>
            </a:r>
            <a:r>
              <a:rPr lang="en-US" sz="2000" dirty="0"/>
              <a:t>="http://</a:t>
            </a:r>
            <a:r>
              <a:rPr lang="en-US" sz="2000" dirty="0" err="1" smtClean="0"/>
              <a:t>manu.sporny.org</a:t>
            </a:r>
            <a:r>
              <a:rPr lang="en-US" sz="2000" dirty="0" smtClean="0"/>
              <a:t>/"</a:t>
            </a:r>
            <a:r>
              <a:rPr lang="en-US" sz="2000" dirty="0"/>
              <a:t>&gt;my homepage&lt;/a</a:t>
            </a:r>
            <a:r>
              <a:rPr lang="en-US" sz="2000" dirty="0" smtClean="0"/>
              <a:t>&gt;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&lt;/p</a:t>
            </a:r>
            <a:r>
              <a:rPr lang="en-US" sz="2000" dirty="0" smtClean="0"/>
              <a:t>&gt;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2000" dirty="0"/>
              <a:t>&lt;p </a:t>
            </a:r>
            <a:r>
              <a:rPr lang="en-US" sz="2000" b="1" dirty="0" err="1" smtClean="0"/>
              <a:t>itemscope</a:t>
            </a:r>
            <a:r>
              <a:rPr lang="en-US" sz="2000" dirty="0" smtClean="0"/>
              <a:t> </a:t>
            </a:r>
            <a:r>
              <a:rPr lang="en-US" sz="2000" b="1" dirty="0" err="1" smtClean="0"/>
              <a:t>itemtype</a:t>
            </a:r>
            <a:r>
              <a:rPr lang="en-US" sz="2000" b="1" dirty="0" smtClean="0"/>
              <a:t>=</a:t>
            </a:r>
            <a:r>
              <a:rPr lang="en-US" sz="2000" b="1" dirty="0"/>
              <a:t>"</a:t>
            </a:r>
            <a:r>
              <a:rPr lang="en-US" sz="2000" b="1" dirty="0" smtClean="0"/>
              <a:t>http://</a:t>
            </a:r>
            <a:r>
              <a:rPr lang="en-US" sz="2000" b="1" dirty="0" err="1" smtClean="0"/>
              <a:t>schema.org</a:t>
            </a:r>
            <a:r>
              <a:rPr lang="en-US" sz="2000" b="1" dirty="0" smtClean="0"/>
              <a:t>/Person</a:t>
            </a:r>
            <a:r>
              <a:rPr lang="en-US" sz="2000" b="1" dirty="0"/>
              <a:t>"</a:t>
            </a:r>
            <a:r>
              <a:rPr lang="en-US" sz="2000" dirty="0"/>
              <a:t>&gt;</a:t>
            </a:r>
          </a:p>
          <a:p>
            <a:pPr marL="0" indent="0">
              <a:buNone/>
            </a:pPr>
            <a:r>
              <a:rPr lang="en-US" sz="2000" dirty="0"/>
              <a:t> My name is</a:t>
            </a:r>
          </a:p>
          <a:p>
            <a:pPr marL="0" indent="0">
              <a:buNone/>
            </a:pPr>
            <a:r>
              <a:rPr lang="en-US" sz="2000" dirty="0"/>
              <a:t> &lt;span </a:t>
            </a:r>
            <a:r>
              <a:rPr lang="en-US" sz="2000" b="1" dirty="0" err="1" smtClean="0"/>
              <a:t>itemprop</a:t>
            </a:r>
            <a:r>
              <a:rPr lang="en-US" sz="2000" b="1" dirty="0" smtClean="0"/>
              <a:t>=</a:t>
            </a:r>
            <a:r>
              <a:rPr lang="en-US" sz="2000" b="1" dirty="0"/>
              <a:t>"name"</a:t>
            </a:r>
            <a:r>
              <a:rPr lang="en-US" sz="2000" dirty="0"/>
              <a:t>&gt;Manu </a:t>
            </a:r>
            <a:r>
              <a:rPr lang="en-US" sz="2000" dirty="0" err="1"/>
              <a:t>Sporny</a:t>
            </a:r>
            <a:r>
              <a:rPr lang="en-US" sz="2000" dirty="0"/>
              <a:t>&lt;/span&gt;</a:t>
            </a:r>
          </a:p>
          <a:p>
            <a:pPr marL="0" indent="0">
              <a:buNone/>
            </a:pPr>
            <a:r>
              <a:rPr lang="en-US" sz="2000" dirty="0"/>
              <a:t> and you can give me a ring via</a:t>
            </a:r>
          </a:p>
          <a:p>
            <a:pPr marL="0" indent="0">
              <a:buNone/>
            </a:pPr>
            <a:r>
              <a:rPr lang="en-US" sz="2000" dirty="0"/>
              <a:t> &lt;span </a:t>
            </a:r>
            <a:r>
              <a:rPr lang="en-US" sz="2000" b="1" dirty="0" err="1" smtClean="0"/>
              <a:t>itemprop</a:t>
            </a:r>
            <a:r>
              <a:rPr lang="en-US" sz="2000" b="1" dirty="0" smtClean="0"/>
              <a:t>=</a:t>
            </a:r>
            <a:r>
              <a:rPr lang="en-US" sz="2000" b="1" dirty="0"/>
              <a:t>"telephone"</a:t>
            </a:r>
            <a:r>
              <a:rPr lang="en-US" sz="2000" dirty="0"/>
              <a:t>&gt;1-800-555-0199&lt;/span&gt; or visit </a:t>
            </a:r>
          </a:p>
          <a:p>
            <a:pPr marL="0" indent="0">
              <a:buNone/>
            </a:pPr>
            <a:r>
              <a:rPr lang="en-US" sz="2000" dirty="0"/>
              <a:t> &lt;a </a:t>
            </a:r>
            <a:r>
              <a:rPr lang="en-US" sz="2000" b="1" dirty="0" err="1" smtClean="0"/>
              <a:t>itemprop</a:t>
            </a:r>
            <a:r>
              <a:rPr lang="en-US" sz="2000" b="1" dirty="0" smtClean="0"/>
              <a:t>=</a:t>
            </a:r>
            <a:r>
              <a:rPr lang="en-US" sz="2000" b="1" dirty="0"/>
              <a:t>"</a:t>
            </a:r>
            <a:r>
              <a:rPr lang="en-US" sz="2000" b="1" dirty="0" err="1"/>
              <a:t>url</a:t>
            </a:r>
            <a:r>
              <a:rPr lang="en-US" sz="2000" b="1" dirty="0"/>
              <a:t>" </a:t>
            </a:r>
            <a:r>
              <a:rPr lang="en-US" sz="2000" dirty="0" err="1"/>
              <a:t>href</a:t>
            </a:r>
            <a:r>
              <a:rPr lang="en-US" sz="2000" dirty="0"/>
              <a:t>="http://</a:t>
            </a:r>
            <a:r>
              <a:rPr lang="en-US" sz="2000" dirty="0" err="1"/>
              <a:t>manu.sporny.org</a:t>
            </a:r>
            <a:r>
              <a:rPr lang="en-US" sz="2000" dirty="0"/>
              <a:t>/"&gt;my homepage&lt;/a&gt;</a:t>
            </a:r>
          </a:p>
          <a:p>
            <a:pPr marL="0" indent="0">
              <a:buNone/>
            </a:pPr>
            <a:r>
              <a:rPr lang="en-US" sz="2000" dirty="0"/>
              <a:t>&lt;/p</a:t>
            </a:r>
            <a:r>
              <a:rPr lang="en-US" sz="2000" dirty="0" smtClean="0"/>
              <a:t>&gt;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00825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RDFa Lite example: resource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412875"/>
            <a:ext cx="8641208" cy="496728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The</a:t>
            </a:r>
            <a:r>
              <a:rPr lang="en-US" sz="3200" i="1" dirty="0" smtClean="0"/>
              <a:t> resource </a:t>
            </a:r>
            <a:r>
              <a:rPr lang="en-US" sz="3200" dirty="0" smtClean="0"/>
              <a:t>attribute gives an object value (URL) and the </a:t>
            </a:r>
            <a:r>
              <a:rPr lang="en-US" sz="3200" i="1" dirty="0" smtClean="0"/>
              <a:t>prefix</a:t>
            </a:r>
            <a:r>
              <a:rPr lang="en-US" sz="3200" dirty="0" smtClean="0"/>
              <a:t> attribute </a:t>
            </a:r>
            <a:r>
              <a:rPr lang="en-US" sz="3200" dirty="0"/>
              <a:t>e</a:t>
            </a:r>
            <a:r>
              <a:rPr lang="en-US" sz="3200" dirty="0" smtClean="0"/>
              <a:t>ases mixing vocabularies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lnSpc>
                <a:spcPts val="2720"/>
              </a:lnSpc>
              <a:buNone/>
            </a:pPr>
            <a:r>
              <a:rPr lang="en-US" sz="2400" dirty="0" smtClean="0"/>
              <a:t>&lt;</a:t>
            </a:r>
            <a:r>
              <a:rPr lang="en-US" sz="2400" dirty="0"/>
              <a:t>p </a:t>
            </a:r>
            <a:r>
              <a:rPr lang="en-US" sz="2400" b="1" dirty="0"/>
              <a:t>vocab</a:t>
            </a:r>
            <a:r>
              <a:rPr lang="en-US" sz="2400" b="1" dirty="0" smtClean="0"/>
              <a:t>=</a:t>
            </a:r>
            <a:r>
              <a:rPr lang="en-US" sz="2400" b="1" dirty="0"/>
              <a:t>"</a:t>
            </a:r>
            <a:r>
              <a:rPr lang="en-US" sz="2400" b="1" dirty="0" smtClean="0">
                <a:hlinkClick r:id="rId2"/>
              </a:rPr>
              <a:t>http</a:t>
            </a:r>
            <a:r>
              <a:rPr lang="en-US" sz="2400" b="1" dirty="0">
                <a:hlinkClick r:id="rId2"/>
              </a:rPr>
              <a:t>://schema.org</a:t>
            </a:r>
            <a:r>
              <a:rPr lang="en-US" sz="2400" b="1" dirty="0" smtClean="0">
                <a:hlinkClick r:id="rId2"/>
              </a:rPr>
              <a:t>/</a:t>
            </a:r>
            <a:r>
              <a:rPr lang="en-US" sz="2400" b="1" dirty="0"/>
              <a:t>"</a:t>
            </a:r>
            <a:r>
              <a:rPr lang="en-US" sz="2400" b="1" dirty="0" smtClean="0"/>
              <a:t> </a:t>
            </a:r>
            <a:br>
              <a:rPr lang="en-US" sz="2400" b="1" dirty="0" smtClean="0"/>
            </a:br>
            <a:r>
              <a:rPr lang="en-US" sz="2400" b="1" dirty="0" smtClean="0"/>
              <a:t>     </a:t>
            </a:r>
            <a:r>
              <a:rPr lang="en-US" sz="2400" b="1" dirty="0" err="1" smtClean="0"/>
              <a:t>typeof</a:t>
            </a:r>
            <a:r>
              <a:rPr lang="en-US" sz="2400" b="1" dirty="0"/>
              <a:t>="</a:t>
            </a:r>
            <a:r>
              <a:rPr lang="en-US" sz="2400" b="1" dirty="0" smtClean="0"/>
              <a:t>Person</a:t>
            </a:r>
            <a:r>
              <a:rPr lang="en-US" sz="2400" b="1" dirty="0"/>
              <a:t>"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     resource=</a:t>
            </a:r>
            <a:r>
              <a:rPr lang="en-US" sz="2400" b="1" dirty="0"/>
              <a:t>"</a:t>
            </a:r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://manu.sporny.org</a:t>
            </a:r>
            <a:r>
              <a:rPr lang="en-US" sz="2400" dirty="0" smtClean="0">
                <a:hlinkClick r:id="rId3"/>
              </a:rPr>
              <a:t>/</a:t>
            </a:r>
            <a:r>
              <a:rPr lang="en-US" sz="2400" b="1" dirty="0"/>
              <a:t>"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     prefix</a:t>
            </a:r>
            <a:r>
              <a:rPr lang="en-US" sz="2400" b="1" dirty="0"/>
              <a:t>="</a:t>
            </a:r>
            <a:r>
              <a:rPr lang="en-US" sz="2400" b="1" dirty="0" err="1"/>
              <a:t>ov:http</a:t>
            </a:r>
            <a:r>
              <a:rPr lang="en-US" sz="2400" b="1" dirty="0"/>
              <a:t>://</a:t>
            </a:r>
            <a:r>
              <a:rPr lang="en-US" sz="2400" b="1" dirty="0" err="1"/>
              <a:t>open.vocab.org</a:t>
            </a:r>
            <a:r>
              <a:rPr lang="en-US" sz="2400" b="1" dirty="0"/>
              <a:t>/terms</a:t>
            </a:r>
            <a:r>
              <a:rPr lang="en-US" sz="2400" b="1" dirty="0" smtClean="0"/>
              <a:t>/</a:t>
            </a:r>
            <a:r>
              <a:rPr lang="en-US" sz="2400" b="1" dirty="0"/>
              <a:t>"</a:t>
            </a:r>
            <a:r>
              <a:rPr lang="en-US" sz="2400" b="1" dirty="0" smtClean="0"/>
              <a:t> </a:t>
            </a:r>
            <a:r>
              <a:rPr lang="en-US" sz="2400" dirty="0" smtClean="0"/>
              <a:t>&gt;</a:t>
            </a:r>
          </a:p>
          <a:p>
            <a:pPr marL="0" indent="0">
              <a:lnSpc>
                <a:spcPts val="2720"/>
              </a:lnSpc>
              <a:buNone/>
            </a:pPr>
            <a:r>
              <a:rPr lang="en-US" sz="2400" dirty="0" smtClean="0"/>
              <a:t>  My </a:t>
            </a:r>
            <a:r>
              <a:rPr lang="en-US" sz="2400" dirty="0"/>
              <a:t>favorite animal is the </a:t>
            </a:r>
            <a:br>
              <a:rPr lang="en-US" sz="2400" dirty="0"/>
            </a:br>
            <a:r>
              <a:rPr lang="en-US" sz="2400" dirty="0" smtClean="0"/>
              <a:t>    &lt;</a:t>
            </a:r>
            <a:r>
              <a:rPr lang="en-US" sz="2400" dirty="0"/>
              <a:t>span </a:t>
            </a:r>
            <a:r>
              <a:rPr lang="en-US" sz="2400" b="1" dirty="0"/>
              <a:t>property="</a:t>
            </a:r>
            <a:r>
              <a:rPr lang="en-US" sz="2400" b="1" dirty="0" err="1"/>
              <a:t>ov:preferredAnimal</a:t>
            </a:r>
            <a:r>
              <a:rPr lang="en-US" sz="2400" b="1" dirty="0"/>
              <a:t>"</a:t>
            </a:r>
            <a:r>
              <a:rPr lang="en-US" sz="2400" dirty="0"/>
              <a:t>&gt;Liger&lt;/span&gt;</a:t>
            </a:r>
          </a:p>
          <a:p>
            <a:pPr marL="0" indent="0">
              <a:lnSpc>
                <a:spcPts val="2720"/>
              </a:lnSpc>
              <a:buNone/>
            </a:pPr>
            <a:r>
              <a:rPr lang="en-US" sz="2400" dirty="0" smtClean="0"/>
              <a:t>&lt;</a:t>
            </a:r>
            <a:r>
              <a:rPr lang="en-US" sz="2400" dirty="0"/>
              <a:t>/p</a:t>
            </a:r>
            <a:r>
              <a:rPr lang="en-US" sz="2400" dirty="0" smtClean="0"/>
              <a:t>&gt;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7134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smtClean="0"/>
              <a:t>One advantage of Microdata markup was it was simpler than RDFa</a:t>
            </a:r>
          </a:p>
          <a:p>
            <a:pPr>
              <a:defRPr/>
            </a:pPr>
            <a:r>
              <a:rPr lang="en-US" sz="3200" dirty="0" smtClean="0"/>
              <a:t>RDFa Lite offers the same simplicity</a:t>
            </a:r>
          </a:p>
          <a:p>
            <a:pPr>
              <a:defRPr/>
            </a:pPr>
            <a:r>
              <a:rPr lang="en-US" sz="3200" dirty="0" smtClean="0"/>
              <a:t>But with two advantages:</a:t>
            </a:r>
          </a:p>
          <a:p>
            <a:pPr marL="576263" lvl="1" indent="-236538">
              <a:defRPr/>
            </a:pPr>
            <a:r>
              <a:rPr lang="en-US" sz="3000" dirty="0" smtClean="0"/>
              <a:t>You can add statements in other RDF vocabularies</a:t>
            </a:r>
          </a:p>
          <a:p>
            <a:pPr marL="576263" lvl="1" indent="-236538">
              <a:defRPr/>
            </a:pPr>
            <a:r>
              <a:rPr lang="en-US" sz="3000" dirty="0" smtClean="0"/>
              <a:t>You can take advantage of more complex RDFa markup features if and when needed</a:t>
            </a:r>
            <a:endParaRPr lang="en-US" sz="3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3536</TotalTime>
  <Words>438</Words>
  <Application>Microsoft Macintosh PowerPoint</Application>
  <PresentationFormat>On-screen Show (4:3)</PresentationFormat>
  <Paragraphs>45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Capsules</vt:lpstr>
      <vt:lpstr>RDFa Lite</vt:lpstr>
      <vt:lpstr>What is RDFa Lite?</vt:lpstr>
      <vt:lpstr>RDFa Lite example</vt:lpstr>
      <vt:lpstr>RDFa Lite vs. Microdata</vt:lpstr>
      <vt:lpstr>RDFa Lite example: resource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Discussion of Some Intuitions of Defeasible Reasoning</dc:title>
  <dc:creator>ics</dc:creator>
  <cp:lastModifiedBy>tim finin</cp:lastModifiedBy>
  <cp:revision>154</cp:revision>
  <cp:lastPrinted>2013-04-22T19:33:07Z</cp:lastPrinted>
  <dcterms:created xsi:type="dcterms:W3CDTF">2004-05-04T16:01:26Z</dcterms:created>
  <dcterms:modified xsi:type="dcterms:W3CDTF">2013-04-24T03:11:33Z</dcterms:modified>
</cp:coreProperties>
</file>