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68"/>
  </p:notesMasterIdLst>
  <p:handoutMasterIdLst>
    <p:handoutMasterId r:id="rId69"/>
  </p:handoutMasterIdLst>
  <p:sldIdLst>
    <p:sldId id="256" r:id="rId2"/>
    <p:sldId id="555" r:id="rId3"/>
    <p:sldId id="567" r:id="rId4"/>
    <p:sldId id="646" r:id="rId5"/>
    <p:sldId id="573" r:id="rId6"/>
    <p:sldId id="574" r:id="rId7"/>
    <p:sldId id="575" r:id="rId8"/>
    <p:sldId id="576" r:id="rId9"/>
    <p:sldId id="647" r:id="rId10"/>
    <p:sldId id="578" r:id="rId11"/>
    <p:sldId id="579" r:id="rId12"/>
    <p:sldId id="580" r:id="rId13"/>
    <p:sldId id="581" r:id="rId14"/>
    <p:sldId id="584" r:id="rId15"/>
    <p:sldId id="585" r:id="rId16"/>
    <p:sldId id="587" r:id="rId17"/>
    <p:sldId id="588" r:id="rId18"/>
    <p:sldId id="592" r:id="rId19"/>
    <p:sldId id="593" r:id="rId20"/>
    <p:sldId id="648" r:id="rId21"/>
    <p:sldId id="596" r:id="rId22"/>
    <p:sldId id="598" r:id="rId23"/>
    <p:sldId id="600" r:id="rId24"/>
    <p:sldId id="601" r:id="rId25"/>
    <p:sldId id="653" r:id="rId26"/>
    <p:sldId id="602" r:id="rId27"/>
    <p:sldId id="603" r:id="rId28"/>
    <p:sldId id="604" r:id="rId29"/>
    <p:sldId id="605" r:id="rId30"/>
    <p:sldId id="606" r:id="rId31"/>
    <p:sldId id="608" r:id="rId32"/>
    <p:sldId id="609" r:id="rId33"/>
    <p:sldId id="610" r:id="rId34"/>
    <p:sldId id="611" r:id="rId35"/>
    <p:sldId id="613" r:id="rId36"/>
    <p:sldId id="614" r:id="rId37"/>
    <p:sldId id="615" r:id="rId38"/>
    <p:sldId id="616" r:id="rId39"/>
    <p:sldId id="617" r:id="rId40"/>
    <p:sldId id="619" r:id="rId41"/>
    <p:sldId id="620" r:id="rId42"/>
    <p:sldId id="621" r:id="rId43"/>
    <p:sldId id="622" r:id="rId44"/>
    <p:sldId id="623" r:id="rId45"/>
    <p:sldId id="624" r:id="rId46"/>
    <p:sldId id="625" r:id="rId47"/>
    <p:sldId id="627" r:id="rId48"/>
    <p:sldId id="628" r:id="rId49"/>
    <p:sldId id="629" r:id="rId50"/>
    <p:sldId id="631" r:id="rId51"/>
    <p:sldId id="632" r:id="rId52"/>
    <p:sldId id="633" r:id="rId53"/>
    <p:sldId id="634" r:id="rId54"/>
    <p:sldId id="635" r:id="rId55"/>
    <p:sldId id="636" r:id="rId56"/>
    <p:sldId id="637" r:id="rId57"/>
    <p:sldId id="638" r:id="rId58"/>
    <p:sldId id="639" r:id="rId59"/>
    <p:sldId id="640" r:id="rId60"/>
    <p:sldId id="641" r:id="rId61"/>
    <p:sldId id="642" r:id="rId62"/>
    <p:sldId id="649" r:id="rId63"/>
    <p:sldId id="650" r:id="rId64"/>
    <p:sldId id="651" r:id="rId65"/>
    <p:sldId id="652" r:id="rId66"/>
    <p:sldId id="644" r:id="rId67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FF0000"/>
    <a:srgbClr val="3366FF"/>
    <a:srgbClr val="0000CC"/>
    <a:srgbClr val="E1F4FF"/>
    <a:srgbClr val="5F5F5F"/>
    <a:srgbClr val="000000"/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56" d="100"/>
          <a:sy n="156" d="100"/>
        </p:scale>
        <p:origin x="-1464" y="-104"/>
      </p:cViewPr>
      <p:guideLst>
        <p:guide orient="horz" pos="1797"/>
        <p:guide pos="39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304"/>
    </p:cViewPr>
  </p:sorterViewPr>
  <p:notesViewPr>
    <p:cSldViewPr showGuides="1">
      <p:cViewPr varScale="1">
        <p:scale>
          <a:sx n="58" d="100"/>
          <a:sy n="58" d="100"/>
        </p:scale>
        <p:origin x="-852" y="-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C528390-2FF9-1943-921E-4914F9397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52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4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4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cs typeface="+mn-cs"/>
              </a:defRPr>
            </a:lvl1pPr>
          </a:lstStyle>
          <a:p>
            <a:pPr>
              <a:defRPr/>
            </a:pPr>
            <a:fld id="{C5F810B5-02A9-3548-8E9F-392FD45D4E9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623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25147E-089F-4C4E-9CCD-00B1E5AF036E}" type="slidenum">
              <a:rPr lang="el-GR"/>
              <a:pPr>
                <a:defRPr/>
              </a:pPr>
              <a:t>1</a:t>
            </a:fld>
            <a:endParaRPr lang="el-GR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63ECF8-D4A0-E643-A988-51234C7B39C2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24883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0213" y="555625"/>
            <a:ext cx="3659187" cy="2743200"/>
          </a:xfrm>
          <a:solidFill>
            <a:srgbClr val="FFFFFF"/>
          </a:solidFill>
          <a:ln/>
        </p:spPr>
      </p:sp>
      <p:sp>
        <p:nvSpPr>
          <p:cNvPr id="248836" name="Text Box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l-GR" noProof="0" smtClean="0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Ctr="0"/>
          <a:lstStyle>
            <a:lvl1pPr>
              <a:defRPr sz="4000"/>
            </a:lvl1pPr>
          </a:lstStyle>
          <a:p>
            <a:pPr lvl="0"/>
            <a:r>
              <a:rPr lang="el-GR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61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5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47638" y="1243013"/>
            <a:ext cx="8848725" cy="1587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2" y="2605614"/>
            <a:ext cx="8232775" cy="198393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2" y="1323341"/>
            <a:ext cx="8232775" cy="112176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57200" y="4737329"/>
            <a:ext cx="8229600" cy="1434874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32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7638" y="1243013"/>
            <a:ext cx="8848725" cy="1587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27" y="1353521"/>
            <a:ext cx="8232775" cy="178924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2" y="3309634"/>
            <a:ext cx="8232775" cy="112176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4027" y="4598275"/>
            <a:ext cx="8232775" cy="182632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896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7638" y="1243013"/>
            <a:ext cx="8848725" cy="1587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27" y="1761435"/>
            <a:ext cx="8232775" cy="390296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086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47638" y="1243013"/>
            <a:ext cx="8848725" cy="1587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0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0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14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9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9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24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37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00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text styles</a:t>
            </a:r>
          </a:p>
          <a:p>
            <a:pPr lvl="1"/>
            <a:r>
              <a:rPr lang="el-GR" dirty="0"/>
              <a:t>Second level</a:t>
            </a:r>
          </a:p>
          <a:p>
            <a:pPr lvl="2"/>
            <a:r>
              <a:rPr lang="el-GR" dirty="0"/>
              <a:t>Third level</a:t>
            </a:r>
          </a:p>
          <a:p>
            <a:pPr lvl="3"/>
            <a:r>
              <a:rPr lang="el-GR" dirty="0"/>
              <a:t>Fourth level</a:t>
            </a:r>
          </a:p>
          <a:p>
            <a:pPr lvl="4"/>
            <a:r>
              <a:rPr lang="el-G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682625" indent="-2873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rgbClr val="000000"/>
          </a:solidFill>
          <a:latin typeface="+mn-lt"/>
          <a:ea typeface="+mn-ea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+mn-lt"/>
          <a:ea typeface="+mn-ea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bit.ly/IHRDF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CURI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TML_4%23Version_history_of_the_standard" TargetMode="External"/><Relationship Id="rId4" Type="http://schemas.openxmlformats.org/officeDocument/2006/relationships/hyperlink" Target="http://en.wikipedia.org/wiki/HTML5" TargetMode="External"/><Relationship Id="rId5" Type="http://schemas.openxmlformats.org/officeDocument/2006/relationships/hyperlink" Target="http://rdfa.info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X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2000/01/rdf-schema" TargetMode="External"/><Relationship Id="rId3" Type="http://schemas.openxmlformats.org/officeDocument/2006/relationships/hyperlink" Target="http://purl.org/dc/terms/descriptio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w3.org/ns/entailment/data/RDFS.htm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profile/rdfa-1.1" TargetMode="External"/><Relationship Id="rId3" Type="http://schemas.openxmlformats.org/officeDocument/2006/relationships/hyperlink" Target="http://www.w3.org/profile/html-rdfa-1.1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dfa.info/wiki/Consume" TargetMode="External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w3.org/2001/sw/sweo/public/UseCases/UniZheijang/" TargetMode="External"/><Relationship Id="rId3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hyperlink" Target="http://www.w3.org/2001/sw/sweo/public/UseCases/UniZheijang/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hyperlink" Target="https://code.google.com/p/green-turtle/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47663" y="1052513"/>
            <a:ext cx="8447087" cy="43926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  <a:defRPr/>
            </a:pPr>
            <a:r>
              <a:rPr lang="en-US" sz="6600" dirty="0" smtClean="0"/>
              <a:t>RDFa:</a:t>
            </a:r>
            <a:br>
              <a:rPr lang="en-US" sz="6600" dirty="0" smtClean="0"/>
            </a:br>
            <a:r>
              <a:rPr lang="en-US" sz="5400" dirty="0" smtClean="0"/>
              <a:t>Embedding RDF Knowledge in HTML</a:t>
            </a:r>
            <a:r>
              <a:rPr lang="en-US" sz="2000" dirty="0" smtClean="0">
                <a:cs typeface="+mj-cs"/>
              </a:rPr>
              <a:t/>
            </a:r>
            <a:br>
              <a:rPr lang="en-US" sz="2000" dirty="0" smtClean="0">
                <a:cs typeface="+mj-cs"/>
              </a:rPr>
            </a:br>
            <a:endParaRPr lang="el-GR" sz="2000" dirty="0" smtClean="0">
              <a:cs typeface="+mj-cs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602138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Some content from a presentation by Ivan Herman of the W3c,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Introduction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to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RDFa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given at the 2011 Semantic Technologies Conference.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source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&lt;a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dirty="0" smtClean="0"/>
              <a:t>="http://www.w3.org/2000/01/rdf-schema#seeAlso" 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dirty="0" smtClean="0"/>
              <a:t>="http://www.w3.org/TR/2004/REC-rdf-mt-20040210/"&gt;</a:t>
            </a:r>
          </a:p>
          <a:p>
            <a:pPr>
              <a:defRPr/>
            </a:pPr>
            <a:r>
              <a:rPr lang="en-US" dirty="0" smtClean="0"/>
              <a:t>     RDF Semantics.</a:t>
            </a:r>
          </a:p>
          <a:p>
            <a:pPr>
              <a:defRPr/>
            </a:pPr>
            <a:r>
              <a:rPr lang="en-US" dirty="0" smtClean="0"/>
              <a:t>&lt;/a&gt;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&lt;a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dirty="0" smtClean="0"/>
              <a:t>="http://www.w3.org/2000/01/rdf-schema#seeAlso" 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dirty="0" smtClean="0"/>
              <a:t>="http://www.w3.org/TR/2004/REC-rdf-mt-20040210/"&gt;</a:t>
            </a:r>
          </a:p>
          <a:p>
            <a:pPr>
              <a:defRPr/>
            </a:pPr>
            <a:r>
              <a:rPr lang="en-US" dirty="0" smtClean="0"/>
              <a:t>     RDF Semantics.</a:t>
            </a:r>
          </a:p>
          <a:p>
            <a:pPr>
              <a:defRPr/>
            </a:pPr>
            <a:r>
              <a:rPr lang="en-US" dirty="0" smtClean="0"/>
              <a:t>&lt;/a&gt;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0" y="4279900"/>
            <a:ext cx="8232775" cy="18272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  ….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03238" y="1371600"/>
            <a:ext cx="1371600" cy="3746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&lt;a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dirty="0" smtClean="0"/>
              <a:t>="http://www.w3.org/2000/01/rdf-schema#seeAlso" 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dirty="0" smtClean="0"/>
              <a:t>="http://www.w3.org/TR/2004/REC-rdf-mt-20040210/"&gt;</a:t>
            </a:r>
          </a:p>
          <a:p>
            <a:pPr>
              <a:defRPr/>
            </a:pPr>
            <a:r>
              <a:rPr lang="en-US" dirty="0" smtClean="0"/>
              <a:t>     RDF Semantics.</a:t>
            </a:r>
          </a:p>
          <a:p>
            <a:pPr>
              <a:defRPr/>
            </a:pPr>
            <a:r>
              <a:rPr lang="en-US" dirty="0" smtClean="0"/>
              <a:t>&lt;/a&gt;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0" y="4279900"/>
            <a:ext cx="8232775" cy="18272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00FF"/>
                </a:solidFill>
              </a:rPr>
              <a:t>&lt;http://www.w3.org/2000/01/rdf-schema#seeAlso&gt;</a:t>
            </a:r>
          </a:p>
          <a:p>
            <a:pPr>
              <a:defRPr/>
            </a:pPr>
            <a:r>
              <a:rPr lang="en-US" dirty="0" smtClean="0"/>
              <a:t>      … .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14350" y="1611313"/>
            <a:ext cx="1493838" cy="407987"/>
          </a:xfrm>
          <a:prstGeom prst="ellipse">
            <a:avLst/>
          </a:prstGeom>
          <a:noFill/>
          <a:ln w="3175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&lt;a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dirty="0" smtClean="0"/>
              <a:t>="http://www.w3.org/2000/01/rdf-schema#seeAlso" 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dirty="0" smtClean="0"/>
              <a:t>="http://www.w3.org/TR/2004/REC-rdf-mt-20040210/"&gt;</a:t>
            </a:r>
          </a:p>
          <a:p>
            <a:pPr>
              <a:defRPr/>
            </a:pPr>
            <a:r>
              <a:rPr lang="en-US" dirty="0" smtClean="0"/>
              <a:t>     RDF Semantics.</a:t>
            </a:r>
          </a:p>
          <a:p>
            <a:pPr>
              <a:defRPr/>
            </a:pPr>
            <a:r>
              <a:rPr lang="en-US" dirty="0" smtClean="0"/>
              <a:t>&lt;/a&gt;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0" y="4279900"/>
            <a:ext cx="8232775" cy="18272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00FF"/>
                </a:solidFill>
              </a:rPr>
              <a:t>&lt;http://www.w3.org/2000/01/rdf-schema#seeAlso&gt;</a:t>
            </a:r>
          </a:p>
          <a:p>
            <a:pPr>
              <a:defRPr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008000"/>
                </a:solidFill>
              </a:rPr>
              <a:t>&lt;http://www.w3.org/TR/2004/REC-rdf-mt-20040210/&gt;</a:t>
            </a:r>
            <a:r>
              <a:rPr lang="en-US" dirty="0" smtClean="0"/>
              <a:t> 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63575" y="1971675"/>
            <a:ext cx="1103313" cy="392113"/>
          </a:xfrm>
          <a:prstGeom prst="ellipse">
            <a:avLst/>
          </a:prstGeom>
          <a:noFill/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 have </a:t>
            </a:r>
            <a:r>
              <a:rPr lang="en-US" dirty="0" err="1"/>
              <a:t>N</a:t>
            </a:r>
            <a:r>
              <a:rPr lang="en-US" dirty="0" err="1" smtClean="0"/>
              <a:t>triples</a:t>
            </a:r>
            <a:r>
              <a:rPr lang="en-US" dirty="0" smtClean="0"/>
              <a:t> in HTML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331788" y="2006426"/>
            <a:ext cx="8502650" cy="17891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&lt;http://www.w3.org/ns/entailment/RDFS&gt; </a:t>
            </a:r>
          </a:p>
          <a:p>
            <a:pPr>
              <a:defRPr/>
            </a:pPr>
            <a:r>
              <a:rPr lang="en-US" dirty="0" smtClean="0"/>
              <a:t>   &lt;http://</a:t>
            </a:r>
            <a:r>
              <a:rPr lang="en-US" noProof="1" smtClean="0"/>
              <a:t>purl.org</a:t>
            </a:r>
            <a:r>
              <a:rPr lang="en-US" dirty="0" smtClean="0"/>
              <a:t>/dc/terms/description&gt;</a:t>
            </a:r>
          </a:p>
          <a:p>
            <a:pPr>
              <a:defRPr/>
            </a:pPr>
            <a:r>
              <a:rPr lang="en-US" dirty="0" smtClean="0"/>
              <a:t>      "Unique identifier for RDFS Entailment." .</a:t>
            </a:r>
          </a:p>
          <a:p>
            <a:pPr>
              <a:defRPr/>
            </a:pPr>
            <a:r>
              <a:rPr lang="en-US" dirty="0" smtClean="0"/>
              <a:t>&lt;http://www.w3.org/ns/entailment/RDFS&gt; </a:t>
            </a:r>
          </a:p>
          <a:p>
            <a:pPr>
              <a:defRPr/>
            </a:pPr>
            <a:r>
              <a:rPr lang="en-US" dirty="0" smtClean="0"/>
              <a:t>   &lt;http://www.w3.org/2000/01/rdf-schema#seeAlso&gt;</a:t>
            </a:r>
          </a:p>
          <a:p>
            <a:pPr>
              <a:defRPr/>
            </a:pPr>
            <a:r>
              <a:rPr lang="en-US" dirty="0" smtClean="0"/>
              <a:t>      &lt;http://www.w3.org/TR/2004/REC-rdf-mt-20040210/&gt; 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962226"/>
            <a:ext cx="8232775" cy="741362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Allow </a:t>
            </a:r>
            <a:r>
              <a:rPr lang="en-US" sz="3200" dirty="0" smtClean="0"/>
              <a:t>URI </a:t>
            </a:r>
            <a:r>
              <a:rPr lang="en-US" sz="3200" dirty="0" smtClean="0"/>
              <a:t>prefixes and shared subject, </a:t>
            </a:r>
            <a:r>
              <a:rPr lang="en-US" sz="3200" dirty="0" smtClean="0"/>
              <a:t>like this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331788" y="4581128"/>
            <a:ext cx="8502650" cy="21097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@prefix </a:t>
            </a:r>
            <a:r>
              <a:rPr lang="en-US" noProof="1" smtClean="0"/>
              <a:t>rdfs</a:t>
            </a:r>
            <a:r>
              <a:rPr lang="en-US" dirty="0" smtClean="0"/>
              <a:t>: &lt;http://www.w3.org/2000/01/rdf-schema#&gt; .</a:t>
            </a:r>
          </a:p>
          <a:p>
            <a:pPr>
              <a:defRPr/>
            </a:pPr>
            <a:r>
              <a:rPr lang="en-US" dirty="0" smtClean="0"/>
              <a:t>@prefix dcterms: &lt;http://</a:t>
            </a:r>
            <a:r>
              <a:rPr lang="en-US" noProof="1" smtClean="0"/>
              <a:t>purl.org</a:t>
            </a:r>
            <a:r>
              <a:rPr lang="en-US" dirty="0" smtClean="0"/>
              <a:t>/dc/terms/&gt; 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&lt;http://www.w3.org/ns/entailment/RDFS&gt;</a:t>
            </a:r>
          </a:p>
          <a:p>
            <a:pPr>
              <a:defRPr/>
            </a:pPr>
            <a:r>
              <a:rPr lang="en-US" dirty="0" smtClean="0"/>
              <a:t>    </a:t>
            </a:r>
            <a:r>
              <a:rPr lang="en-US" noProof="1" smtClean="0"/>
              <a:t>rdfs:seeAlso </a:t>
            </a:r>
            <a:r>
              <a:rPr lang="en-US" dirty="0" smtClean="0"/>
              <a:t>&lt;http://www.w3.org/TR/2004/REC-rdf-mt-20040210/&gt; ;</a:t>
            </a:r>
          </a:p>
          <a:p>
            <a:pPr>
              <a:defRPr/>
            </a:pPr>
            <a:r>
              <a:rPr lang="en-US" dirty="0" smtClean="0"/>
              <a:t>    </a:t>
            </a:r>
            <a:r>
              <a:rPr lang="en-US" noProof="1" smtClean="0"/>
              <a:t>dcterms:description</a:t>
            </a:r>
            <a:r>
              <a:rPr lang="en-US" dirty="0" smtClean="0"/>
              <a:t> "Unique identifier for RDFS Entailment." .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23528" y="1268760"/>
            <a:ext cx="8232775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5000"/>
              <a:buFont typeface="Wingdings" charset="0"/>
              <a:buChar char="l"/>
              <a:defRPr sz="28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ＭＳ Ｐゴシック" charset="0"/>
              </a:defRPr>
            </a:lvl1pPr>
            <a:lvl2pPr marL="6826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5000"/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2pPr>
            <a:lvl3pPr marL="1023938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5000"/>
              <a:buFont typeface="Wingdings" charset="0"/>
              <a:buChar char="l"/>
              <a:defRPr sz="2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3pPr>
            <a:lvl4pPr marL="13652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80000"/>
              <a:buChar char="–"/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4pPr>
            <a:lvl5pPr marL="170656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Wingdings" charset="0"/>
              <a:buChar char="l"/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5pPr>
            <a:lvl6pPr marL="21637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6209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0781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5353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3200" dirty="0" smtClean="0"/>
              <a:t>Maybe we can do better, instead of this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Turtle supports several </a:t>
            </a:r>
            <a:r>
              <a:rPr lang="en-US" sz="3200" dirty="0" smtClean="0"/>
              <a:t>simplifying </a:t>
            </a:r>
            <a:r>
              <a:rPr lang="en-US" sz="3200" dirty="0" smtClean="0"/>
              <a:t>ideas</a:t>
            </a:r>
          </a:p>
          <a:p>
            <a:pPr>
              <a:defRPr/>
            </a:pPr>
            <a:r>
              <a:rPr lang="en-US" sz="3200" dirty="0" smtClean="0"/>
              <a:t>Use compact URI</a:t>
            </a:r>
            <a:r>
              <a:rPr lang="en-US" sz="3200" noProof="1" smtClean="0"/>
              <a:t>s</a:t>
            </a:r>
            <a:r>
              <a:rPr lang="en-US" sz="3200" dirty="0" smtClean="0"/>
              <a:t> when possible</a:t>
            </a:r>
          </a:p>
          <a:p>
            <a:pPr lvl="1">
              <a:defRPr/>
            </a:pPr>
            <a:r>
              <a:rPr lang="en-US" sz="2800" dirty="0" smtClean="0"/>
              <a:t>A </a:t>
            </a:r>
            <a:r>
              <a:rPr lang="en-US" sz="2800" dirty="0" smtClean="0">
                <a:hlinkClick r:id="rId2"/>
              </a:rPr>
              <a:t>CURIE</a:t>
            </a:r>
            <a:r>
              <a:rPr lang="en-US" sz="2800" dirty="0" smtClean="0"/>
              <a:t> or compact URI, typically a URI with a prefix defined elsewhere, e.g., </a:t>
            </a:r>
            <a:r>
              <a:rPr lang="en-US" sz="2800" i="1" dirty="0" err="1" smtClean="0"/>
              <a:t>foaf:mbox</a:t>
            </a:r>
            <a:endParaRPr lang="en-US" sz="2800" i="1" dirty="0" smtClean="0"/>
          </a:p>
          <a:p>
            <a:pPr>
              <a:defRPr/>
            </a:pPr>
            <a:r>
              <a:rPr lang="en-US" sz="3200" dirty="0" smtClean="0"/>
              <a:t>Making use of the natural structure for</a:t>
            </a:r>
          </a:p>
          <a:p>
            <a:pPr lvl="1">
              <a:defRPr/>
            </a:pPr>
            <a:r>
              <a:rPr lang="en-US" sz="2800" dirty="0" smtClean="0"/>
              <a:t>shared subjects</a:t>
            </a:r>
          </a:p>
          <a:p>
            <a:pPr lvl="1">
              <a:defRPr/>
            </a:pPr>
            <a:r>
              <a:rPr lang="en-US" sz="2800" dirty="0" smtClean="0"/>
              <a:t>shared predicates</a:t>
            </a:r>
          </a:p>
          <a:p>
            <a:pPr lvl="1">
              <a:defRPr/>
            </a:pPr>
            <a:r>
              <a:rPr lang="en-US" sz="2800" dirty="0" smtClean="0"/>
              <a:t>creating blank nodes</a:t>
            </a:r>
          </a:p>
          <a:p>
            <a:pPr lvl="1">
              <a:defRPr/>
            </a:pPr>
            <a:r>
              <a:rPr lang="en-US" sz="2800" dirty="0" smtClean="0"/>
              <a:t>…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Turtlizing</a:t>
            </a:r>
            <a:r>
              <a:rPr lang="en-US" dirty="0" smtClean="0"/>
              <a:t>  RDFa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CURIE definition and usage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955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noProof="1" smtClean="0"/>
              <a:t>&lt;html&gt;</a:t>
            </a:r>
          </a:p>
          <a:p>
            <a:pPr>
              <a:defRPr/>
            </a:pPr>
            <a:r>
              <a:rPr lang="en-US" noProof="1" smtClean="0"/>
              <a:t>  …</a:t>
            </a:r>
          </a:p>
          <a:p>
            <a:pPr>
              <a:defRPr/>
            </a:pPr>
            <a:r>
              <a:rPr lang="en-US" noProof="1" smtClean="0"/>
              <a:t>  &lt;p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="http://www.w3.org/ns/entailment/RDFS" </a:t>
            </a:r>
          </a:p>
          <a:p>
            <a:pPr>
              <a:defRPr/>
            </a:pPr>
            <a:r>
              <a:rPr lang="en-US" noProof="1" smtClean="0"/>
              <a:t>    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 smtClean="0"/>
              <a:t>="http://purl.org/dc/terms/description"&gt;</a:t>
            </a:r>
          </a:p>
          <a:p>
            <a:pPr>
              <a:defRPr/>
            </a:pPr>
            <a:r>
              <a:rPr lang="en-US" noProof="1" smtClean="0"/>
              <a:t>       Unique identifier for &lt;em&gt;RDFS Entailment&lt;/em&gt;.&lt;/p&gt;</a:t>
            </a:r>
          </a:p>
          <a:p>
            <a:pPr>
              <a:defRPr/>
            </a:pPr>
            <a:r>
              <a:rPr lang="en-US" noProof="1" smtClean="0"/>
              <a:t>  …</a:t>
            </a:r>
          </a:p>
          <a:p>
            <a:pPr>
              <a:defRPr/>
            </a:pPr>
            <a:r>
              <a:rPr lang="en-US" noProof="1" smtClean="0"/>
              <a:t>&lt;/html&gt;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398838"/>
            <a:ext cx="8232775" cy="7413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can be replaced by: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454025" y="4051300"/>
            <a:ext cx="8232775" cy="2373313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&lt;html </a:t>
            </a:r>
            <a:r>
              <a:rPr lang="en-US" noProof="1" smtClean="0">
                <a:solidFill>
                  <a:srgbClr val="800000"/>
                </a:solidFill>
              </a:rPr>
              <a:t>prefix</a:t>
            </a:r>
            <a:r>
              <a:rPr lang="en-US" noProof="1" smtClean="0"/>
              <a:t>="dcterms: http://purl.org/dc/terms/"&gt;</a:t>
            </a:r>
          </a:p>
          <a:p>
            <a:pPr>
              <a:defRPr/>
            </a:pPr>
            <a:r>
              <a:rPr lang="en-US" noProof="1" smtClean="0"/>
              <a:t>  …</a:t>
            </a:r>
          </a:p>
          <a:p>
            <a:pPr>
              <a:defRPr/>
            </a:pPr>
            <a:r>
              <a:rPr lang="en-US" noProof="1" smtClean="0"/>
              <a:t>  &lt;p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="http://www.w3.org/ns/entailment/RDFS" </a:t>
            </a:r>
          </a:p>
          <a:p>
            <a:pPr>
              <a:defRPr/>
            </a:pPr>
            <a:r>
              <a:rPr lang="en-US" noProof="1" smtClean="0"/>
              <a:t>    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 smtClean="0"/>
              <a:t>="dcterms:description"&gt;</a:t>
            </a:r>
          </a:p>
          <a:p>
            <a:pPr>
              <a:defRPr/>
            </a:pPr>
            <a:r>
              <a:rPr lang="en-US" noProof="1" smtClean="0"/>
              <a:t>       Unique identifier for &lt;em&gt;RDFS Entailment&lt;/em&gt;.&lt;/p&gt;</a:t>
            </a:r>
          </a:p>
          <a:p>
            <a:pPr>
              <a:defRPr/>
            </a:pPr>
            <a:r>
              <a:rPr lang="en-US" noProof="1" smtClean="0"/>
              <a:t>  …</a:t>
            </a:r>
          </a:p>
          <a:p>
            <a:pPr>
              <a:defRPr/>
            </a:pPr>
            <a:r>
              <a:rPr lang="en-US" noProof="1" smtClean="0"/>
              <a:t>&lt;/html&gt;</a:t>
            </a:r>
            <a:endParaRPr lang="en-US" noProof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Can be anywhere in the tree and is valid for the whole sub-tree</a:t>
            </a:r>
          </a:p>
          <a:p>
            <a:pPr lvl="1">
              <a:defRPr/>
            </a:pPr>
            <a:r>
              <a:rPr lang="en-US" sz="2800" dirty="0" smtClean="0"/>
              <a:t>i.e., the html element is not the only place to have it</a:t>
            </a:r>
          </a:p>
          <a:p>
            <a:pPr>
              <a:defRPr/>
            </a:pPr>
            <a:r>
              <a:rPr lang="en-US" sz="3200" dirty="0" smtClean="0"/>
              <a:t>The same @prefix attribute can hold several definitions:</a:t>
            </a:r>
          </a:p>
          <a:p>
            <a:pPr lvl="1">
              <a:defRPr/>
            </a:pPr>
            <a:r>
              <a:rPr lang="en-US" sz="2800" noProof="1" smtClean="0"/>
              <a:t>prefix="dcterm: http://purl.org… foaf: http://…”</a:t>
            </a:r>
          </a:p>
          <a:p>
            <a:pPr>
              <a:defRPr/>
            </a:pPr>
            <a:r>
              <a:rPr lang="en-US" dirty="0"/>
              <a:t>CURIEs and “real” URIs can usually be mixed</a:t>
            </a:r>
          </a:p>
          <a:p>
            <a:pPr>
              <a:defRPr/>
            </a:pPr>
            <a:r>
              <a:rPr lang="en-US" noProof="1" smtClean="0"/>
              <a:t>CURIEs </a:t>
            </a:r>
            <a:r>
              <a:rPr lang="en-US" i="1" dirty="0"/>
              <a:t>cannot</a:t>
            </a:r>
            <a:r>
              <a:rPr lang="en-US" dirty="0"/>
              <a:t> be used on @</a:t>
            </a:r>
            <a:r>
              <a:rPr lang="en-US" dirty="0" err="1"/>
              <a:t>href</a:t>
            </a:r>
            <a:endParaRPr lang="en-US" dirty="0"/>
          </a:p>
          <a:p>
            <a:pPr>
              <a:defRPr/>
            </a:pPr>
            <a:endParaRPr lang="en-US" sz="3200" noProof="1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</a:t>
            </a:r>
            <a:r>
              <a:rPr lang="en-US" dirty="0" smtClean="0"/>
              <a:t>etails on @prefix in RDFa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Sharing subjects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2965598"/>
            <a:ext cx="8232775" cy="3487738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&lt;html </a:t>
            </a:r>
            <a:r>
              <a:rPr lang="en-US" noProof="1" smtClean="0">
                <a:solidFill>
                  <a:srgbClr val="6D1014"/>
                </a:solidFill>
              </a:rPr>
              <a:t>prefix</a:t>
            </a:r>
            <a:r>
              <a:rPr lang="en-US" noProof="1" smtClean="0"/>
              <a:t>="dcterms: http://purl.org/dc/terms/</a:t>
            </a:r>
          </a:p>
          <a:p>
            <a:pPr>
              <a:defRPr/>
            </a:pPr>
            <a:r>
              <a:rPr lang="en-US" noProof="1" smtClean="0"/>
              <a:t>              rdfs: http://www.w3.org/2000/01/rdf-schema#"&gt;</a:t>
            </a:r>
          </a:p>
          <a:p>
            <a:pPr>
              <a:defRPr/>
            </a:pPr>
            <a:r>
              <a:rPr lang="en-US" noProof="1" smtClean="0"/>
              <a:t>  …</a:t>
            </a:r>
          </a:p>
          <a:p>
            <a:pPr>
              <a:defRPr/>
            </a:pPr>
            <a:r>
              <a:rPr lang="en-US" noProof="1" smtClean="0"/>
              <a:t>  &lt;body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="http://www.w3.org/ns/entailment/RDFS"&gt;</a:t>
            </a:r>
          </a:p>
          <a:p>
            <a:pPr>
              <a:defRPr/>
            </a:pPr>
            <a:r>
              <a:rPr lang="en-US" noProof="1" smtClean="0"/>
              <a:t>    …</a:t>
            </a:r>
          </a:p>
          <a:p>
            <a:pPr>
              <a:defRPr/>
            </a:pPr>
            <a:r>
              <a:rPr lang="en-US" noProof="1" smtClean="0"/>
              <a:t>    &lt;p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 smtClean="0"/>
              <a:t>="dcterms:description"&gt;</a:t>
            </a:r>
          </a:p>
          <a:p>
            <a:pPr>
              <a:defRPr/>
            </a:pPr>
            <a:r>
              <a:rPr lang="en-US" noProof="1" smtClean="0"/>
              <a:t>     Unique identifier for &lt;em&gt;RDFS Entailment&lt;/em&gt;.&lt;/p&gt;</a:t>
            </a:r>
          </a:p>
          <a:p>
            <a:pPr>
              <a:defRPr/>
            </a:pPr>
            <a:r>
              <a:rPr lang="en-US" noProof="1" smtClean="0"/>
              <a:t>    &lt;p&gt;…&lt;a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="rdfs:seeAlso" </a:t>
            </a:r>
          </a:p>
          <a:p>
            <a:pPr>
              <a:defRPr/>
            </a:pPr>
            <a:r>
              <a:rPr lang="en-US" noProof="1" smtClean="0"/>
              <a:t>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="http://www.w3.org/TR/2004/REC-rdf-mt-20040210"&gt;</a:t>
            </a:r>
          </a:p>
          <a:p>
            <a:pPr>
              <a:defRPr/>
            </a:pPr>
            <a:r>
              <a:rPr lang="en-US" noProof="1" smtClean="0"/>
              <a:t>     RDFS Semantics&lt;/a&gt;…&lt;/p&gt;</a:t>
            </a:r>
            <a:endParaRPr lang="en-US" noProof="1"/>
          </a:p>
        </p:txBody>
      </p:sp>
      <p:sp>
        <p:nvSpPr>
          <p:cNvPr id="4" name="Rectangle 3"/>
          <p:cNvSpPr/>
          <p:nvPr/>
        </p:nvSpPr>
        <p:spPr>
          <a:xfrm>
            <a:off x="467544" y="162880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/>
              <a:t>The basic principle: @about is inherited by children </a:t>
            </a:r>
            <a:r>
              <a:rPr lang="en-US" sz="2800" dirty="0" smtClean="0"/>
              <a:t>nodes, so there’s no </a:t>
            </a:r>
            <a:r>
              <a:rPr lang="en-US" sz="2800" dirty="0"/>
              <a:t>reason to repeat 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… yielding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287338" y="1774825"/>
            <a:ext cx="8615362" cy="2011363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@prefix rdfs: &lt;http://www.w3.org/2000/01/rdf-schema#&gt; .</a:t>
            </a:r>
          </a:p>
          <a:p>
            <a:pPr>
              <a:defRPr/>
            </a:pPr>
            <a:r>
              <a:rPr lang="en-US" noProof="1" smtClean="0"/>
              <a:t>@prefix dcterms: &lt;http://purl.org/dc/terms/&gt; .</a:t>
            </a:r>
          </a:p>
          <a:p>
            <a:pPr>
              <a:defRPr/>
            </a:pPr>
            <a:endParaRPr lang="en-US" noProof="1" smtClean="0"/>
          </a:p>
          <a:p>
            <a:pPr>
              <a:defRPr/>
            </a:pPr>
            <a:r>
              <a:rPr lang="en-US" noProof="1" smtClean="0"/>
              <a:t>&lt;http://www.w3.org/ns/entailment/RDFS&gt;</a:t>
            </a:r>
          </a:p>
          <a:p>
            <a:pPr>
              <a:defRPr/>
            </a:pPr>
            <a:r>
              <a:rPr lang="en-US" noProof="1" smtClean="0"/>
              <a:t>    rdfs:seeAlso &lt;http://www.w3.org/TR/2004/REC-rdf-mt-20040210/&gt; ;</a:t>
            </a:r>
          </a:p>
          <a:p>
            <a:pPr>
              <a:defRPr/>
            </a:pPr>
            <a:r>
              <a:rPr lang="en-US" noProof="1" smtClean="0"/>
              <a:t>    dcterms:description "Unique identifier for RDFS Entailment." 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Simple idea: RDFa is a serialization of RDF embedded in XHTML, HTML or XML</a:t>
            </a:r>
          </a:p>
          <a:p>
            <a:pPr marL="395288" lvl="1" indent="0">
              <a:buNone/>
              <a:defRPr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Provides a set of attributes (the </a:t>
            </a:r>
            <a:r>
              <a:rPr lang="en-US" sz="2800" b="1" i="1" dirty="0" smtClean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in RDFa) to use with existing tags to carry the RDF metadata</a:t>
            </a:r>
          </a:p>
          <a:p>
            <a:pPr>
              <a:defRPr/>
            </a:pP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2004: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w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ork on developing standards began</a:t>
            </a:r>
          </a:p>
          <a:p>
            <a:pPr>
              <a:defRPr/>
            </a:pP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2008: RDFa 1.0 a recommendation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Worked only in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hlinkClick r:id="rId2"/>
              </a:rPr>
              <a:t>XHTML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, which did not catch on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2012: RDFa 1.1 a recommendation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Works in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HTML4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hlinkClick r:id="rId4"/>
              </a:rPr>
              <a:t>HTML5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and XHTML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hlinkClick r:id="rId5"/>
              </a:rPr>
              <a:t>http://rdfa.info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hlinkClick r:id="rId5"/>
              </a:rPr>
              <a:t>/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RDFa?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reusing </a:t>
            </a:r>
            <a:r>
              <a:rPr lang="en-US" dirty="0"/>
              <a:t>l</a:t>
            </a:r>
            <a:r>
              <a:rPr lang="en-US" dirty="0" smtClean="0"/>
              <a:t>iterals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3816325"/>
          </a:xfrm>
        </p:spPr>
        <p:txBody>
          <a:bodyPr/>
          <a:lstStyle/>
          <a:p>
            <a:r>
              <a:rPr lang="en-US" sz="3200" dirty="0" smtClean="0"/>
              <a:t>Reusing literals is a plus, but you don’t always want to do it</a:t>
            </a:r>
          </a:p>
          <a:p>
            <a:pPr>
              <a:defRPr/>
            </a:pPr>
            <a:r>
              <a:rPr lang="en-US" sz="3200" dirty="0"/>
              <a:t>The basic rule says: the (RDF) Literal is the enclosed text from the HTML content</a:t>
            </a:r>
          </a:p>
          <a:p>
            <a:pPr>
              <a:defRPr/>
            </a:pPr>
            <a:r>
              <a:rPr lang="en-US" sz="3200" dirty="0"/>
              <a:t>This is fine in 80% of the cases, but…</a:t>
            </a:r>
          </a:p>
          <a:p>
            <a:pPr>
              <a:defRPr/>
            </a:pPr>
            <a:r>
              <a:rPr lang="en-US" sz="3200" dirty="0"/>
              <a:t>…it may not be natural in </a:t>
            </a:r>
            <a:r>
              <a:rPr lang="en-US" sz="3200" dirty="0" smtClean="0"/>
              <a:t>many </a:t>
            </a:r>
            <a:r>
              <a:rPr lang="en-US" sz="3200" dirty="0"/>
              <a:t>cases</a:t>
            </a:r>
            <a:r>
              <a:rPr lang="en-US" sz="3200" dirty="0" smtClean="0"/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225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Example: </a:t>
            </a:r>
            <a:r>
              <a:rPr lang="en-US" dirty="0" smtClean="0"/>
              <a:t>dates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475" y="1295400"/>
            <a:ext cx="8435975" cy="1789113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&lt;body </a:t>
            </a:r>
            <a:r>
              <a:rPr lang="en-US" noProof="1" smtClean="0">
                <a:solidFill>
                  <a:srgbClr val="800000"/>
                </a:solidFill>
              </a:rPr>
              <a:t>about</a:t>
            </a:r>
            <a:r>
              <a:rPr lang="en-US" noProof="1" smtClean="0"/>
              <a:t>=".." </a:t>
            </a:r>
            <a:r>
              <a:rPr lang="en-US" noProof="1" smtClean="0">
                <a:solidFill>
                  <a:srgbClr val="800000"/>
                </a:solidFill>
              </a:rPr>
              <a:t>prefix</a:t>
            </a:r>
            <a:r>
              <a:rPr lang="en-US" noProof="1" smtClean="0"/>
              <a:t>="dcterms: http://… xsd: http://…"</a:t>
            </a:r>
          </a:p>
          <a:p>
            <a:pPr>
              <a:defRPr/>
            </a:pPr>
            <a:r>
              <a:rPr lang="en-US" noProof="1" smtClean="0"/>
              <a:t>  &lt;address&gt;</a:t>
            </a:r>
          </a:p>
          <a:p>
            <a:pPr>
              <a:defRPr/>
            </a:pPr>
            <a:r>
              <a:rPr lang="en-US" noProof="1" smtClean="0"/>
              <a:t>    &lt;p </a:t>
            </a:r>
            <a:r>
              <a:rPr lang="en-US" noProof="1" smtClean="0">
                <a:solidFill>
                  <a:srgbClr val="6D1014"/>
                </a:solidFill>
              </a:rPr>
              <a:t>property</a:t>
            </a:r>
            <a:r>
              <a:rPr lang="en-US" noProof="1" smtClean="0"/>
              <a:t>="dcterms:date" </a:t>
            </a:r>
            <a:r>
              <a:rPr lang="en-US" noProof="1" smtClean="0">
                <a:solidFill>
                  <a:srgbClr val="6D1014"/>
                </a:solidFill>
              </a:rPr>
              <a:t>datatype</a:t>
            </a:r>
            <a:r>
              <a:rPr lang="en-US" noProof="1" smtClean="0"/>
              <a:t>="xsd:date"&gt;2010-07-05&lt;/p&gt;</a:t>
            </a:r>
          </a:p>
          <a:p>
            <a:pPr>
              <a:defRPr/>
            </a:pPr>
            <a:r>
              <a:rPr lang="en-US" noProof="1" smtClean="0"/>
              <a:t>  &lt;/address&gt;</a:t>
            </a:r>
          </a:p>
          <a:p>
            <a:pPr>
              <a:defRPr/>
            </a:pPr>
            <a:r>
              <a:rPr lang="en-US" noProof="1" smtClean="0"/>
              <a:t>&lt;/body&gt;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23528" y="3140968"/>
            <a:ext cx="8232775" cy="6778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This leads to: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371475" y="3789040"/>
            <a:ext cx="8435975" cy="1392238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@prefix dcterms: &lt;http://…&gt; .</a:t>
            </a:r>
          </a:p>
          <a:p>
            <a:pPr>
              <a:defRPr/>
            </a:pPr>
            <a:r>
              <a:rPr lang="en-US" noProof="1" smtClean="0"/>
              <a:t>@prefix xsd: &lt;http://…&gt; .</a:t>
            </a:r>
          </a:p>
          <a:p>
            <a:pPr>
              <a:defRPr/>
            </a:pPr>
            <a:r>
              <a:rPr lang="en-US" noProof="1" smtClean="0"/>
              <a:t>&lt;..&gt; dcterms:date "2010-07-05"^^xsd:date .</a:t>
            </a:r>
            <a:endParaRPr lang="en-US" noProof="1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5373216"/>
            <a:ext cx="842493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5000"/>
              <a:buFont typeface="Wingdings" charset="0"/>
              <a:buChar char="l"/>
              <a:defRPr sz="28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ＭＳ Ｐゴシック" charset="0"/>
              </a:defRPr>
            </a:lvl1pPr>
            <a:lvl2pPr marL="6826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5000"/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2pPr>
            <a:lvl3pPr marL="1023938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5000"/>
              <a:buFont typeface="Wingdings" charset="0"/>
              <a:buChar char="l"/>
              <a:defRPr sz="2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3pPr>
            <a:lvl4pPr marL="13652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80000"/>
              <a:buChar char="–"/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4pPr>
            <a:lvl5pPr marL="170656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Wingdings" charset="0"/>
              <a:buChar char="l"/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5pPr>
            <a:lvl6pPr marL="21637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6209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0781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5353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/>
              <a:t>2010-07-05 is the </a:t>
            </a:r>
            <a:r>
              <a:rPr lang="en-US" dirty="0" smtClean="0"/>
              <a:t>official </a:t>
            </a:r>
            <a:r>
              <a:rPr lang="en-US" dirty="0"/>
              <a:t>ISO format (for </a:t>
            </a:r>
            <a:r>
              <a:rPr lang="en-US" noProof="1"/>
              <a:t>xsd:date</a:t>
            </a:r>
            <a:r>
              <a:rPr lang="en-US" dirty="0" smtClean="0"/>
              <a:t>) but </a:t>
            </a:r>
            <a:r>
              <a:rPr lang="en-US" dirty="0"/>
              <a:t>“July 5, 2010” </a:t>
            </a:r>
            <a:r>
              <a:rPr lang="en-US" dirty="0" smtClean="0"/>
              <a:t>is preferred by people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Usage of @content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2135187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&lt;body </a:t>
            </a:r>
            <a:r>
              <a:rPr lang="en-US" noProof="1" smtClean="0">
                <a:solidFill>
                  <a:srgbClr val="800000"/>
                </a:solidFill>
              </a:rPr>
              <a:t>about</a:t>
            </a:r>
            <a:r>
              <a:rPr lang="en-US" noProof="1" smtClean="0"/>
              <a:t>=".." </a:t>
            </a:r>
            <a:r>
              <a:rPr lang="en-US" noProof="1" smtClean="0">
                <a:solidFill>
                  <a:srgbClr val="800000"/>
                </a:solidFill>
              </a:rPr>
              <a:t>prefix</a:t>
            </a:r>
            <a:r>
              <a:rPr lang="en-US" noProof="1" smtClean="0"/>
              <a:t>="dcterms: http://… xsd: http://…"</a:t>
            </a:r>
          </a:p>
          <a:p>
            <a:pPr>
              <a:defRPr/>
            </a:pPr>
            <a:r>
              <a:rPr lang="en-US" noProof="1" smtClean="0"/>
              <a:t>  &lt;address&gt;</a:t>
            </a:r>
          </a:p>
          <a:p>
            <a:pPr>
              <a:defRPr/>
            </a:pPr>
            <a:r>
              <a:rPr lang="en-US" noProof="1" smtClean="0"/>
              <a:t>    &lt;p </a:t>
            </a:r>
            <a:r>
              <a:rPr lang="en-US" noProof="1" smtClean="0">
                <a:solidFill>
                  <a:srgbClr val="6D1014"/>
                </a:solidFill>
              </a:rPr>
              <a:t>property</a:t>
            </a:r>
            <a:r>
              <a:rPr lang="en-US" noProof="1" smtClean="0"/>
              <a:t>="dcterms:date" </a:t>
            </a:r>
            <a:r>
              <a:rPr lang="en-US" noProof="1" smtClean="0">
                <a:solidFill>
                  <a:srgbClr val="6D1014"/>
                </a:solidFill>
              </a:rPr>
              <a:t>datatype</a:t>
            </a:r>
            <a:r>
              <a:rPr lang="en-US" noProof="1" smtClean="0"/>
              <a:t>="xsd:date"</a:t>
            </a:r>
          </a:p>
          <a:p>
            <a:pPr>
              <a:defRPr/>
            </a:pPr>
            <a:r>
              <a:rPr lang="en-US" noProof="1" smtClean="0"/>
              <a:t>       </a:t>
            </a:r>
            <a:r>
              <a:rPr lang="en-US" noProof="1" smtClean="0">
                <a:solidFill>
                  <a:srgbClr val="6D1014"/>
                </a:solidFill>
              </a:rPr>
              <a:t>content</a:t>
            </a:r>
            <a:r>
              <a:rPr lang="en-US" noProof="1" smtClean="0"/>
              <a:t>="2010-07-05"&gt;July 5, 2010&lt;/p&gt;</a:t>
            </a:r>
          </a:p>
          <a:p>
            <a:pPr>
              <a:defRPr/>
            </a:pPr>
            <a:r>
              <a:rPr lang="en-US" noProof="1" smtClean="0"/>
              <a:t>  &lt;/address&gt;</a:t>
            </a:r>
          </a:p>
          <a:p>
            <a:pPr>
              <a:defRPr/>
            </a:pPr>
            <a:r>
              <a:rPr lang="en-US" noProof="1" smtClean="0"/>
              <a:t>&lt;/body&gt;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3759200"/>
            <a:ext cx="8232775" cy="11207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Also leads to: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4025" y="4598988"/>
            <a:ext cx="8232775" cy="1685925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@prefix dcterms: &lt;http://…&gt; .</a:t>
            </a:r>
          </a:p>
          <a:p>
            <a:pPr>
              <a:defRPr/>
            </a:pPr>
            <a:r>
              <a:rPr lang="en-US" noProof="1" smtClean="0"/>
              <a:t>@prefix xsd: &lt;http://…&gt; .</a:t>
            </a:r>
          </a:p>
          <a:p>
            <a:pPr>
              <a:defRPr/>
            </a:pPr>
            <a:r>
              <a:rPr lang="en-US" noProof="1" smtClean="0"/>
              <a:t>&lt;..&gt; dcterms:date "2010-07-05"^^xsd:date .</a:t>
            </a:r>
            <a:endParaRPr lang="en-US" noProof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Here is our rule so far</a:t>
            </a:r>
          </a:p>
          <a:p>
            <a:pPr lvl="1">
              <a:defRPr/>
            </a:pPr>
            <a:r>
              <a:rPr lang="en-US" sz="2800" dirty="0" smtClean="0"/>
              <a:t>@about sets the subject</a:t>
            </a:r>
          </a:p>
          <a:p>
            <a:pPr lvl="1">
              <a:defRPr/>
            </a:pPr>
            <a:r>
              <a:rPr lang="en-US" sz="2800" dirty="0" smtClean="0"/>
              <a:t>@href sets the object</a:t>
            </a:r>
          </a:p>
          <a:p>
            <a:pPr>
              <a:defRPr/>
            </a:pPr>
            <a:r>
              <a:rPr lang="en-US" sz="3200" dirty="0" smtClean="0"/>
              <a:t>But that is not always good enough</a:t>
            </a:r>
          </a:p>
          <a:p>
            <a:pPr lvl="1">
              <a:defRPr/>
            </a:pPr>
            <a:r>
              <a:rPr lang="en-US" sz="2800" dirty="0" smtClean="0"/>
              <a:t>We may not want to introduce an active link (i.e., "a" element) on the web page</a:t>
            </a:r>
          </a:p>
          <a:p>
            <a:pPr lvl="1">
              <a:defRPr/>
            </a:pPr>
            <a:r>
              <a:rPr lang="en-US" sz="2800" dirty="0" smtClean="0"/>
              <a:t>what about other links in HTML?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On subjects and objects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+mn-lt"/>
              </a:rPr>
              <a:t>We may not always want links…</a:t>
            </a:r>
            <a:endParaRPr lang="en-US" b="1" dirty="0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31800" y="3748088"/>
            <a:ext cx="8507413" cy="1754187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&lt;span </a:t>
            </a:r>
            <a:r>
              <a:rPr lang="en-US" noProof="1" smtClean="0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="http://www.ivan-herman.net/foaf#me"&gt;</a:t>
            </a:r>
          </a:p>
          <a:p>
            <a:pPr>
              <a:defRPr/>
            </a:pPr>
            <a:r>
              <a:rPr lang="en-US" noProof="1" smtClean="0"/>
              <a:t>  &lt;span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="rdfs:seeAlso" </a:t>
            </a:r>
          </a:p>
          <a:p>
            <a:pPr>
              <a:defRPr/>
            </a:pPr>
            <a:r>
              <a:rPr lang="en-US" noProof="1" smtClean="0"/>
              <a:t>    </a:t>
            </a:r>
            <a:r>
              <a:rPr lang="en-US" noProof="1" smtClean="0">
                <a:solidFill>
                  <a:srgbClr val="6D1014"/>
                </a:solidFill>
              </a:rPr>
              <a:t>resource</a:t>
            </a:r>
            <a:r>
              <a:rPr lang="en-US" noProof="1" smtClean="0"/>
              <a:t>="http://www.w3.org/People/Ivan/"&gt;Activity Lead&lt;/span&gt;</a:t>
            </a:r>
          </a:p>
          <a:p>
            <a:pPr>
              <a:defRPr/>
            </a:pPr>
            <a:r>
              <a:rPr lang="en-US" noProof="1" smtClean="0"/>
              <a:t>&lt;/span&gt;</a:t>
            </a:r>
            <a:endParaRPr lang="en-US" noProof="1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57200" y="1223963"/>
            <a:ext cx="8363272" cy="227704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The RDFa @resource attribute is equivalent to @href</a:t>
            </a:r>
          </a:p>
          <a:p>
            <a:pPr>
              <a:defRPr/>
            </a:pPr>
            <a:r>
              <a:rPr lang="en-US" sz="3200" dirty="0"/>
              <a:t>S</a:t>
            </a:r>
            <a:r>
              <a:rPr lang="en-US" sz="3200" dirty="0" smtClean="0"/>
              <a:t>ets the object, just like @</a:t>
            </a:r>
            <a:r>
              <a:rPr lang="en-US" sz="3200" dirty="0" err="1" smtClean="0"/>
              <a:t>href</a:t>
            </a:r>
            <a:r>
              <a:rPr lang="en-US" sz="3200" dirty="0"/>
              <a:t> </a:t>
            </a:r>
            <a:r>
              <a:rPr lang="en-US" sz="3200" dirty="0" smtClean="0"/>
              <a:t>but is ignored by browsers, e.g.,: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RDFa1.1 has more features that make it easier to represent knowledge compactly in HTML</a:t>
            </a:r>
          </a:p>
          <a:p>
            <a:r>
              <a:rPr lang="en-US" dirty="0" smtClean="0"/>
              <a:t>These take advantage of the HTML tree context</a:t>
            </a:r>
          </a:p>
          <a:p>
            <a:r>
              <a:rPr lang="en-US" dirty="0" smtClean="0"/>
              <a:t>See the hidden slides if you are interested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55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+mn-lt"/>
              </a:rPr>
              <a:t>Chaining</a:t>
            </a:r>
            <a:endParaRPr lang="en-US" b="1" dirty="0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0" y="2530475"/>
            <a:ext cx="8232775" cy="2241550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&lt;http://www.w3.org/ns/entailment/RDFS&gt;</a:t>
            </a:r>
          </a:p>
          <a:p>
            <a:pPr>
              <a:defRPr/>
            </a:pPr>
            <a:r>
              <a:rPr lang="en-US" noProof="1" smtClean="0"/>
              <a:t>    dcterms:creator &lt;http://www.ivan-herman.net/foaf#me&gt; .</a:t>
            </a:r>
          </a:p>
          <a:p>
            <a:pPr>
              <a:defRPr/>
            </a:pPr>
            <a:endParaRPr lang="en-US" noProof="1" smtClean="0"/>
          </a:p>
          <a:p>
            <a:pPr>
              <a:defRPr/>
            </a:pPr>
            <a:r>
              <a:rPr lang="en-US" noProof="1" smtClean="0"/>
              <a:t>&lt;http://www.ivan-herman.net/foaf#me&gt;</a:t>
            </a:r>
          </a:p>
          <a:p>
            <a:pPr>
              <a:defRPr/>
            </a:pPr>
            <a:r>
              <a:rPr lang="en-US" noProof="1" smtClean="0"/>
              <a:t>    foaf:mailbox &lt;mailto:ivan@w3.org&gt; ;</a:t>
            </a:r>
          </a:p>
          <a:p>
            <a:pPr>
              <a:defRPr/>
            </a:pPr>
            <a:r>
              <a:rPr lang="en-US" noProof="1" smtClean="0"/>
              <a:t>    foaf:workplaceHomepage &lt;http://www.w3.org&gt; 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57200" y="1323975"/>
            <a:ext cx="8232775" cy="11207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Here is what we would like to have in RDFa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+mn-lt"/>
              </a:rPr>
              <a:t>Chaining</a:t>
            </a:r>
            <a:endParaRPr lang="en-US" b="1" dirty="0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0" y="1974850"/>
            <a:ext cx="8232775" cy="4210050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&lt;body </a:t>
            </a:r>
            <a:r>
              <a:rPr lang="en-US" noProof="1" smtClean="0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="http://www.w3.org/ns/entailment/RDFS"&gt;</a:t>
            </a:r>
          </a:p>
          <a:p>
            <a:pPr>
              <a:defRPr/>
            </a:pPr>
            <a:r>
              <a:rPr lang="en-US" noProof="1" smtClean="0"/>
              <a:t>  …</a:t>
            </a:r>
          </a:p>
          <a:p>
            <a:pPr>
              <a:defRPr/>
            </a:pPr>
            <a:r>
              <a:rPr lang="en-US" noProof="1" smtClean="0"/>
              <a:t>  &lt;address&gt;</a:t>
            </a:r>
          </a:p>
          <a:p>
            <a:pPr>
              <a:defRPr/>
            </a:pPr>
            <a:r>
              <a:rPr lang="en-US" noProof="1" smtClean="0"/>
              <a:t>    &lt;span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="dcterms:creator" </a:t>
            </a:r>
          </a:p>
          <a:p>
            <a:pPr>
              <a:defRPr/>
            </a:pPr>
            <a:r>
              <a:rPr lang="en-US" noProof="1" smtClean="0"/>
              <a:t>       </a:t>
            </a:r>
            <a:r>
              <a:rPr lang="en-US" noProof="1" smtClean="0">
                <a:solidFill>
                  <a:srgbClr val="6D1014"/>
                </a:solidFill>
              </a:rPr>
              <a:t>resource</a:t>
            </a:r>
            <a:r>
              <a:rPr lang="en-US" noProof="1" smtClean="0"/>
              <a:t>="http://www.ivan-herman.net/foaf#me"/&gt;</a:t>
            </a:r>
          </a:p>
          <a:p>
            <a:pPr>
              <a:defRPr/>
            </a:pPr>
            <a:r>
              <a:rPr lang="en-US" noProof="1" smtClean="0"/>
              <a:t>    &lt;span </a:t>
            </a:r>
            <a:r>
              <a:rPr lang="en-US" noProof="1" smtClean="0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="http://www.ivan-herman.net/foaf#me"&gt;</a:t>
            </a:r>
          </a:p>
          <a:p>
            <a:pPr>
              <a:defRPr/>
            </a:pPr>
            <a:r>
              <a:rPr lang="en-US" noProof="1" smtClean="0"/>
              <a:t>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="foaf:mailbox" </a:t>
            </a:r>
          </a:p>
          <a:p>
            <a:pPr>
              <a:defRPr/>
            </a:pPr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="mailto:ivan@w3.org"&gt;ivan@w3.org&lt;/a&gt;,</a:t>
            </a:r>
          </a:p>
          <a:p>
            <a:pPr>
              <a:defRPr/>
            </a:pPr>
            <a:r>
              <a:rPr lang="en-US" noProof="1" smtClean="0"/>
              <a:t>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="foaf:workplaceHomepage" </a:t>
            </a:r>
          </a:p>
          <a:p>
            <a:pPr>
              <a:defRPr/>
            </a:pPr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="http://www.w3.org"&gt;W3C&lt;/a&gt;</a:t>
            </a:r>
          </a:p>
          <a:p>
            <a:pPr>
              <a:defRPr/>
            </a:pPr>
            <a:r>
              <a:rPr lang="en-US" noProof="1" smtClean="0"/>
              <a:t>    &lt;/span&gt;</a:t>
            </a:r>
          </a:p>
          <a:p>
            <a:pPr>
              <a:defRPr/>
            </a:pPr>
            <a:r>
              <a:rPr lang="en-US" noProof="1" smtClean="0"/>
              <a:t>  &lt;/address&gt;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57200" y="1323975"/>
            <a:ext cx="8232775" cy="11207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straightforward way: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+mn-lt"/>
              </a:rPr>
              <a:t>Chaining</a:t>
            </a:r>
            <a:endParaRPr lang="en-US" b="1" dirty="0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0" y="1974850"/>
            <a:ext cx="8232775" cy="4210050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&lt;body </a:t>
            </a:r>
            <a:r>
              <a:rPr lang="en-US" noProof="1" smtClean="0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="http://www.w3.org/ns/entailment/RDFS"&gt;</a:t>
            </a:r>
          </a:p>
          <a:p>
            <a:pPr>
              <a:defRPr/>
            </a:pPr>
            <a:r>
              <a:rPr lang="en-US" noProof="1" smtClean="0"/>
              <a:t>  …</a:t>
            </a:r>
          </a:p>
          <a:p>
            <a:pPr>
              <a:defRPr/>
            </a:pPr>
            <a:r>
              <a:rPr lang="en-US" noProof="1" smtClean="0"/>
              <a:t>  &lt;address&gt;</a:t>
            </a:r>
          </a:p>
          <a:p>
            <a:pPr>
              <a:defRPr/>
            </a:pPr>
            <a:r>
              <a:rPr lang="en-US" noProof="1" smtClean="0"/>
              <a:t>    &lt;span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="dcterms:creator" </a:t>
            </a:r>
          </a:p>
          <a:p>
            <a:pPr>
              <a:defRPr/>
            </a:pPr>
            <a:r>
              <a:rPr lang="en-US" noProof="1" smtClean="0"/>
              <a:t>       </a:t>
            </a:r>
            <a:r>
              <a:rPr lang="en-US" noProof="1" smtClean="0">
                <a:solidFill>
                  <a:srgbClr val="6D1014"/>
                </a:solidFill>
              </a:rPr>
              <a:t>resource</a:t>
            </a:r>
            <a:r>
              <a:rPr lang="en-US" noProof="1" smtClean="0"/>
              <a:t>="http://www.ivan-herman.net/foaf#me"/&gt;</a:t>
            </a:r>
          </a:p>
          <a:p>
            <a:pPr>
              <a:defRPr/>
            </a:pPr>
            <a:r>
              <a:rPr lang="en-US" noProof="1" smtClean="0"/>
              <a:t>    &lt;span </a:t>
            </a:r>
            <a:r>
              <a:rPr lang="en-US" noProof="1" smtClean="0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="http://www.ivan-herman.net/foaf#me"&gt;</a:t>
            </a:r>
          </a:p>
          <a:p>
            <a:pPr>
              <a:defRPr/>
            </a:pPr>
            <a:r>
              <a:rPr lang="en-US" noProof="1" smtClean="0"/>
              <a:t>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="foaf:mailbox" </a:t>
            </a:r>
          </a:p>
          <a:p>
            <a:pPr>
              <a:defRPr/>
            </a:pPr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="mailto:ivan@w3.org"&gt;ivan@w3.org&lt;/a&gt;,</a:t>
            </a:r>
          </a:p>
          <a:p>
            <a:pPr>
              <a:defRPr/>
            </a:pPr>
            <a:r>
              <a:rPr lang="en-US" noProof="1" smtClean="0"/>
              <a:t>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="foaf:workplaceHomepage" </a:t>
            </a:r>
          </a:p>
          <a:p>
            <a:pPr>
              <a:defRPr/>
            </a:pPr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="http://www.w3.org"&gt;W3C&lt;/a&gt;</a:t>
            </a:r>
          </a:p>
          <a:p>
            <a:pPr>
              <a:defRPr/>
            </a:pPr>
            <a:r>
              <a:rPr lang="en-US" noProof="1" smtClean="0"/>
              <a:t>    &lt;/span&gt;</a:t>
            </a:r>
          </a:p>
          <a:p>
            <a:pPr>
              <a:defRPr/>
            </a:pPr>
            <a:r>
              <a:rPr lang="en-US" noProof="1" smtClean="0"/>
              <a:t>  &lt;/address&gt;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57200" y="1323975"/>
            <a:ext cx="8232775" cy="11207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straightforward way: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41575" y="2960688"/>
            <a:ext cx="4611688" cy="1231900"/>
          </a:xfrm>
          <a:prstGeom prst="ellipse">
            <a:avLst/>
          </a:prstGeom>
          <a:noFill/>
          <a:ln w="34925">
            <a:solidFill>
              <a:srgbClr val="000090">
                <a:alpha val="6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latin typeface="+mn-lt"/>
              </a:rPr>
              <a:t>Chaining: when objects become subjects</a:t>
            </a:r>
            <a:endParaRPr lang="en-US" b="1" dirty="0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0" y="1936750"/>
            <a:ext cx="8232775" cy="4210050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&lt;body </a:t>
            </a:r>
            <a:r>
              <a:rPr lang="en-US" noProof="1" smtClean="0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="http://www.w3.org/ns/entailment/RDFS"&gt;</a:t>
            </a:r>
          </a:p>
          <a:p>
            <a:pPr>
              <a:defRPr/>
            </a:pPr>
            <a:r>
              <a:rPr lang="en-US" noProof="1" smtClean="0"/>
              <a:t>  …</a:t>
            </a:r>
          </a:p>
          <a:p>
            <a:pPr>
              <a:defRPr/>
            </a:pPr>
            <a:r>
              <a:rPr lang="en-US" noProof="1" smtClean="0"/>
              <a:t>  &lt;address&gt;</a:t>
            </a:r>
          </a:p>
          <a:p>
            <a:pPr>
              <a:defRPr/>
            </a:pPr>
            <a:r>
              <a:rPr lang="en-US" noProof="1" smtClean="0"/>
              <a:t>    &lt;span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="dcterms:creator" </a:t>
            </a:r>
          </a:p>
          <a:p>
            <a:pPr>
              <a:defRPr/>
            </a:pPr>
            <a:r>
              <a:rPr lang="en-US" noProof="1" smtClean="0"/>
              <a:t>       </a:t>
            </a:r>
            <a:r>
              <a:rPr lang="en-US" noProof="1" smtClean="0">
                <a:solidFill>
                  <a:srgbClr val="6D1014"/>
                </a:solidFill>
              </a:rPr>
              <a:t>resource</a:t>
            </a:r>
            <a:r>
              <a:rPr lang="en-US" noProof="1" smtClean="0"/>
              <a:t>="http://www.ivan-herman.net/foaf#me"&gt;</a:t>
            </a:r>
          </a:p>
          <a:p>
            <a:pPr>
              <a:defRPr/>
            </a:pPr>
            <a:r>
              <a:rPr lang="en-US" noProof="1" smtClean="0"/>
              <a:t>   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="foaf:mailbox" </a:t>
            </a:r>
          </a:p>
          <a:p>
            <a:pPr>
              <a:defRPr/>
            </a:pPr>
            <a:r>
              <a:rPr lang="en-US" noProof="1" smtClean="0">
                <a:solidFill>
                  <a:srgbClr val="3E5D78"/>
                </a:solidFill>
              </a:rPr>
              <a:t>   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="mailto:ivan@w3.org"&gt;ivan@w3.org&lt;/a&gt;,</a:t>
            </a:r>
          </a:p>
          <a:p>
            <a:pPr>
              <a:defRPr/>
            </a:pPr>
            <a:r>
              <a:rPr lang="en-US" noProof="1" smtClean="0"/>
              <a:t>   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="foaf:workplaceHomepage" </a:t>
            </a:r>
          </a:p>
          <a:p>
            <a:pPr>
              <a:defRPr/>
            </a:pPr>
            <a:r>
              <a:rPr lang="en-US" noProof="1" smtClean="0">
                <a:solidFill>
                  <a:srgbClr val="3E5D78"/>
                </a:solidFill>
              </a:rPr>
              <a:t>   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="http://www.w3.org"&gt;W3C&lt;/a&gt;</a:t>
            </a:r>
          </a:p>
          <a:p>
            <a:pPr>
              <a:defRPr/>
            </a:pPr>
            <a:r>
              <a:rPr lang="en-US" noProof="1" smtClean="0"/>
              <a:t>    &lt;/span&gt;</a:t>
            </a:r>
          </a:p>
          <a:p>
            <a:pPr>
              <a:defRPr/>
            </a:pPr>
            <a:r>
              <a:rPr lang="en-US" noProof="1" smtClean="0"/>
              <a:t>  &lt;/address&gt;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57200" y="1323975"/>
            <a:ext cx="8232775" cy="11207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 alternative: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288" y="1412875"/>
            <a:ext cx="8497192" cy="496728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RDF content specified in XML </a:t>
            </a:r>
            <a:r>
              <a:rPr lang="en-US" sz="3200" i="1" dirty="0" smtClean="0"/>
              <a:t>attributes</a:t>
            </a:r>
            <a:r>
              <a:rPr lang="en-US" sz="3200" dirty="0" smtClean="0"/>
              <a:t> rather than </a:t>
            </a:r>
            <a:r>
              <a:rPr lang="en-US" sz="3200" i="1" dirty="0" smtClean="0"/>
              <a:t>elements</a:t>
            </a:r>
          </a:p>
          <a:p>
            <a:pPr>
              <a:defRPr/>
            </a:pPr>
            <a:r>
              <a:rPr lang="en-US" sz="3200" dirty="0"/>
              <a:t>T</a:t>
            </a:r>
            <a:r>
              <a:rPr lang="en-US" sz="3200" dirty="0" smtClean="0"/>
              <a:t>he XML/HTML </a:t>
            </a:r>
            <a:r>
              <a:rPr lang="en-US" sz="3200" i="1" dirty="0" smtClean="0"/>
              <a:t>tree structure</a:t>
            </a:r>
            <a:r>
              <a:rPr lang="en-US" sz="3200" dirty="0" smtClean="0"/>
              <a:t> is used as context, when appropriate</a:t>
            </a:r>
          </a:p>
          <a:p>
            <a:pPr>
              <a:defRPr/>
            </a:pPr>
            <a:r>
              <a:rPr lang="en-US" sz="3200" dirty="0" smtClean="0"/>
              <a:t>Some new attributes are </a:t>
            </a:r>
            <a:r>
              <a:rPr lang="en-US" sz="3200" i="1" dirty="0" smtClean="0"/>
              <a:t>introduced</a:t>
            </a:r>
            <a:r>
              <a:rPr lang="en-US" sz="3200" dirty="0" smtClean="0"/>
              <a:t> and some existing ones (</a:t>
            </a:r>
            <a:r>
              <a:rPr lang="en-US" sz="3200" dirty="0" smtClean="0">
                <a:cs typeface="Courier New"/>
              </a:rPr>
              <a:t>@href</a:t>
            </a:r>
            <a:r>
              <a:rPr lang="en-US" sz="3200" dirty="0" smtClean="0"/>
              <a:t>, </a:t>
            </a:r>
            <a:r>
              <a:rPr lang="en-US" sz="3200" dirty="0" smtClean="0">
                <a:cs typeface="Courier New"/>
              </a:rPr>
              <a:t>@rel</a:t>
            </a:r>
            <a:r>
              <a:rPr lang="en-US" sz="3200" dirty="0" smtClean="0"/>
              <a:t>) </a:t>
            </a:r>
            <a:r>
              <a:rPr lang="en-US" sz="3200" i="1" dirty="0" smtClean="0"/>
              <a:t>reused</a:t>
            </a:r>
          </a:p>
          <a:p>
            <a:pPr>
              <a:defRPr/>
            </a:pPr>
            <a:r>
              <a:rPr lang="en-US" sz="3200" dirty="0" smtClean="0"/>
              <a:t>When possible, HTML text content is used for </a:t>
            </a:r>
            <a:r>
              <a:rPr lang="en-US" sz="3200" i="1" dirty="0" smtClean="0"/>
              <a:t>literal values</a:t>
            </a:r>
          </a:p>
          <a:p>
            <a:pPr marL="0" indent="0">
              <a:buNone/>
              <a:defRPr/>
            </a:pP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/>
              <a:t>Same file used by browser </a:t>
            </a:r>
            <a:r>
              <a:rPr lang="en-US" sz="3200" dirty="0"/>
              <a:t>&amp;</a:t>
            </a:r>
            <a:r>
              <a:rPr lang="en-US" sz="3200" dirty="0" smtClean="0"/>
              <a:t> </a:t>
            </a:r>
            <a:r>
              <a:rPr lang="en-US" sz="3200" dirty="0" smtClean="0"/>
              <a:t>RDF extractor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</a:t>
            </a:r>
            <a:r>
              <a:rPr lang="en-US" dirty="0" smtClean="0"/>
              <a:t>rinciples of RDFa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@resource (or @href) becomes a subject </a:t>
            </a:r>
            <a:r>
              <a:rPr lang="en-US" sz="3200" i="1" dirty="0" smtClean="0"/>
              <a:t>for the sub-tree</a:t>
            </a:r>
            <a:endParaRPr lang="en-US" sz="3200" dirty="0" smtClean="0"/>
          </a:p>
          <a:p>
            <a:pPr>
              <a:defRPr/>
            </a:pPr>
            <a:r>
              <a:rPr lang="en-US" sz="3200" dirty="0" smtClean="0"/>
              <a:t>This feature is a bit like in RDF/XML</a:t>
            </a:r>
            <a:endParaRPr lang="en-US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Chaining means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Blank nodes can be created using “_:XX”</a:t>
            </a:r>
          </a:p>
          <a:p>
            <a:pPr>
              <a:defRPr/>
            </a:pPr>
            <a:r>
              <a:rPr lang="en-US" sz="3200" dirty="0" smtClean="0"/>
              <a:t>Shorthand for RDF types</a:t>
            </a:r>
          </a:p>
          <a:p>
            <a:pPr>
              <a:defRPr/>
            </a:pPr>
            <a:r>
              <a:rPr lang="en-US" sz="3200" dirty="0" smtClean="0"/>
              <a:t>Helping single-vocabulary cases</a:t>
            </a:r>
          </a:p>
          <a:p>
            <a:pPr>
              <a:defRPr/>
            </a:pPr>
            <a:r>
              <a:rPr lang="en-US" sz="3200" dirty="0" smtClean="0"/>
              <a:t>Profiles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Some extra features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Typing can of course be done using @rel="</a:t>
            </a:r>
            <a:r>
              <a:rPr lang="en-US" sz="3200" noProof="1" smtClean="0"/>
              <a:t>rdf:type</a:t>
            </a:r>
            <a:r>
              <a:rPr lang="en-US" sz="3200" dirty="0" smtClean="0"/>
              <a:t>"</a:t>
            </a:r>
          </a:p>
          <a:p>
            <a:pPr>
              <a:defRPr/>
            </a:pPr>
            <a:r>
              <a:rPr lang="en-US" sz="3200" dirty="0" smtClean="0"/>
              <a:t>But that is a widely used combination, so there is a separate @</a:t>
            </a:r>
            <a:r>
              <a:rPr lang="en-US" sz="3200" noProof="1" smtClean="0"/>
              <a:t>typeof </a:t>
            </a:r>
            <a:r>
              <a:rPr lang="en-US" sz="3200" dirty="0" smtClean="0"/>
              <a:t>attribute for that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Typing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Typing example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&lt;span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="http://www.ivan-herman.net/foaf#me"</a:t>
            </a:r>
          </a:p>
          <a:p>
            <a:pPr>
              <a:defRPr/>
            </a:pPr>
            <a:r>
              <a:rPr lang="en-US" noProof="1" smtClean="0"/>
              <a:t>      </a:t>
            </a:r>
            <a:r>
              <a:rPr lang="en-US" noProof="1" smtClean="0">
                <a:solidFill>
                  <a:srgbClr val="6D1014"/>
                </a:solidFill>
              </a:rPr>
              <a:t>typeof</a:t>
            </a:r>
            <a:r>
              <a:rPr lang="en-US" noProof="1" smtClean="0"/>
              <a:t>="foaf:Person"&gt;			</a:t>
            </a:r>
          </a:p>
          <a:p>
            <a:pPr>
              <a:defRPr/>
            </a:pPr>
            <a:r>
              <a:rPr lang="en-US" noProof="1" smtClean="0"/>
              <a:t>    &lt;span </a:t>
            </a:r>
            <a:r>
              <a:rPr lang="en-US" noProof="1" smtClean="0">
                <a:solidFill>
                  <a:srgbClr val="800000"/>
                </a:solidFill>
              </a:rPr>
              <a:t>property</a:t>
            </a:r>
            <a:r>
              <a:rPr lang="en-US" noProof="1" smtClean="0"/>
              <a:t>="foaf:name"&gt;Ivan Herman&lt;/span&gt;</a:t>
            </a:r>
          </a:p>
          <a:p>
            <a:pPr>
              <a:defRPr/>
            </a:pPr>
            <a:r>
              <a:rPr lang="en-US" noProof="1" smtClean="0"/>
              <a:t>&lt;/span&gt;,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549650"/>
            <a:ext cx="8232775" cy="11223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yields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454025" y="4446588"/>
            <a:ext cx="8232775" cy="1825625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&lt;http://www.ivan-herman.net/foaf#me&gt; a foaf:Person ;</a:t>
            </a:r>
          </a:p>
          <a:p>
            <a:pPr>
              <a:defRPr/>
            </a:pPr>
            <a:r>
              <a:rPr lang="en-US" noProof="1" smtClean="0"/>
              <a:t>   foaf:name "Ivan Herman" .</a:t>
            </a:r>
            <a:endParaRPr 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In many cases the content is dominated by one vocabulary, e.g., </a:t>
            </a:r>
            <a:r>
              <a:rPr lang="en-US" sz="3200" dirty="0" err="1" smtClean="0"/>
              <a:t>dcterms</a:t>
            </a:r>
            <a:r>
              <a:rPr lang="en-US" sz="3200" dirty="0" smtClean="0"/>
              <a:t>, foaf, etc.</a:t>
            </a:r>
          </a:p>
          <a:p>
            <a:pPr>
              <a:defRPr/>
            </a:pPr>
            <a:r>
              <a:rPr lang="en-US" sz="3200" dirty="0" smtClean="0"/>
              <a:t>CURIEs </a:t>
            </a:r>
            <a:r>
              <a:rPr lang="en-US" sz="3200" dirty="0"/>
              <a:t>and </a:t>
            </a:r>
            <a:r>
              <a:rPr lang="en-US" sz="3200" dirty="0" smtClean="0"/>
              <a:t>URIs use </a:t>
            </a:r>
            <a:r>
              <a:rPr lang="en-US" sz="3200" dirty="0"/>
              <a:t>is intuitive for RDF </a:t>
            </a:r>
            <a:r>
              <a:rPr lang="en-US" sz="3200" dirty="0" smtClean="0"/>
              <a:t>people but </a:t>
            </a:r>
            <a:r>
              <a:rPr lang="en-US" sz="3200" i="1" dirty="0" smtClean="0"/>
              <a:t>not </a:t>
            </a:r>
            <a:r>
              <a:rPr lang="en-US" sz="3200" dirty="0"/>
              <a:t>for </a:t>
            </a:r>
            <a:r>
              <a:rPr lang="en-US" sz="3200" dirty="0" smtClean="0"/>
              <a:t>average </a:t>
            </a:r>
            <a:r>
              <a:rPr lang="en-US" sz="3200" dirty="0"/>
              <a:t>HTML authors</a:t>
            </a:r>
            <a:r>
              <a:rPr lang="en-US" sz="3200" dirty="0" smtClean="0"/>
              <a:t>!</a:t>
            </a:r>
          </a:p>
          <a:p>
            <a:pPr>
              <a:defRPr/>
            </a:pPr>
            <a:r>
              <a:rPr lang="en-US" sz="3200" dirty="0"/>
              <a:t>Solution:</a:t>
            </a:r>
          </a:p>
          <a:p>
            <a:pPr marL="461963" lvl="1" indent="-179388">
              <a:defRPr/>
            </a:pPr>
            <a:r>
              <a:rPr lang="en-US" sz="2800" dirty="0"/>
              <a:t>define a vocabulary URI for a sub-tree</a:t>
            </a:r>
          </a:p>
          <a:p>
            <a:pPr marL="461963" lvl="1" indent="-179388">
              <a:defRPr/>
            </a:pPr>
            <a:r>
              <a:rPr lang="en-US" sz="2800" dirty="0"/>
              <a:t>for that sub-tree, simple </a:t>
            </a:r>
            <a:r>
              <a:rPr lang="en-US" sz="2800" i="1" dirty="0"/>
              <a:t>terms</a:t>
            </a:r>
            <a:r>
              <a:rPr lang="en-US" sz="2800" dirty="0"/>
              <a:t> in @</a:t>
            </a:r>
            <a:r>
              <a:rPr lang="en-US" sz="2800" dirty="0" err="1"/>
              <a:t>rel</a:t>
            </a:r>
            <a:r>
              <a:rPr lang="en-US" sz="2800" dirty="0"/>
              <a:t>, @property, etc., are automatically expanded into a full URI using the </a:t>
            </a:r>
            <a:r>
              <a:rPr lang="en-US" sz="2800" dirty="0" smtClean="0"/>
              <a:t>vocabulary</a:t>
            </a:r>
            <a:endParaRPr lang="en-US" sz="3600" dirty="0"/>
          </a:p>
          <a:p>
            <a:pPr marL="109706" indent="0">
              <a:buFont typeface="Wingdings" charset="0"/>
              <a:buNone/>
              <a:defRPr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Single-vocabulary case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@vocab and terms: this…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0" y="1414463"/>
            <a:ext cx="8232775" cy="3209925"/>
          </a:xfrm>
          <a:ln>
            <a:solidFill>
              <a:srgbClr val="660066"/>
            </a:solidFill>
          </a:ln>
        </p:spPr>
        <p:txBody>
          <a:bodyPr/>
          <a:lstStyle/>
          <a:p>
            <a:pPr>
              <a:defRPr/>
            </a:pPr>
            <a:r>
              <a:rPr lang="en-US" noProof="1" smtClean="0"/>
              <a:t>&lt;div </a:t>
            </a:r>
            <a:r>
              <a:rPr lang="en-US" noProof="1" smtClean="0">
                <a:solidFill>
                  <a:srgbClr val="6D1014"/>
                </a:solidFill>
              </a:rPr>
              <a:t>prefix</a:t>
            </a:r>
            <a:r>
              <a:rPr lang="en-US" noProof="1"/>
              <a:t>="foaf: </a:t>
            </a:r>
            <a:r>
              <a:rPr lang="en-US" dirty="0"/>
              <a:t>http://</a:t>
            </a:r>
            <a:r>
              <a:rPr lang="en-US" dirty="0" err="1"/>
              <a:t>xmlns.com</a:t>
            </a:r>
            <a:r>
              <a:rPr lang="en-US" dirty="0"/>
              <a:t>/</a:t>
            </a:r>
            <a:r>
              <a:rPr lang="en-US" dirty="0" err="1"/>
              <a:t>foaf</a:t>
            </a:r>
            <a:r>
              <a:rPr lang="en-US" dirty="0"/>
              <a:t>/0.1/</a:t>
            </a:r>
            <a:r>
              <a:rPr lang="en-US" noProof="1" smtClean="0"/>
              <a:t>"&gt;</a:t>
            </a:r>
          </a:p>
          <a:p>
            <a:pPr>
              <a:defRPr/>
            </a:pPr>
            <a:r>
              <a:rPr lang="en-US" noProof="1" smtClean="0"/>
              <a:t>  …</a:t>
            </a:r>
          </a:p>
          <a:p>
            <a:pPr>
              <a:defRPr/>
            </a:pPr>
            <a:r>
              <a:rPr lang="en-US" noProof="1" smtClean="0"/>
              <a:t>  &lt;address </a:t>
            </a:r>
            <a:r>
              <a:rPr lang="en-US" noProof="1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</a:t>
            </a:r>
            <a:r>
              <a:rPr lang="en-US" noProof="1"/>
              <a:t>://www.ivan-herman.net/foaf#</a:t>
            </a:r>
            <a:r>
              <a:rPr lang="en-US" noProof="1" smtClean="0"/>
              <a:t>me" </a:t>
            </a:r>
          </a:p>
          <a:p>
            <a:pPr>
              <a:defRPr/>
            </a:pPr>
            <a:r>
              <a:rPr lang="en-US" noProof="1"/>
              <a:t> </a:t>
            </a:r>
            <a:r>
              <a:rPr lang="en-US" noProof="1" smtClean="0"/>
              <a:t>     </a:t>
            </a:r>
            <a:r>
              <a:rPr lang="en-US" noProof="1" smtClean="0">
                <a:solidFill>
                  <a:srgbClr val="6D1014"/>
                </a:solidFill>
              </a:rPr>
              <a:t>typeof</a:t>
            </a:r>
            <a:r>
              <a:rPr lang="en-US" noProof="1" smtClean="0"/>
              <a:t>=</a:t>
            </a:r>
            <a:r>
              <a:rPr lang="en-US" noProof="1"/>
              <a:t>"</a:t>
            </a:r>
            <a:r>
              <a:rPr lang="en-US" noProof="1" smtClean="0"/>
              <a:t>foaf:Person”&gt;</a:t>
            </a:r>
          </a:p>
          <a:p>
            <a:pPr>
              <a:defRPr/>
            </a:pPr>
            <a:r>
              <a:rPr lang="en-US" noProof="1"/>
              <a:t> </a:t>
            </a:r>
            <a:r>
              <a:rPr lang="en-US" noProof="1" smtClean="0"/>
              <a:t>     &lt;span </a:t>
            </a:r>
            <a:r>
              <a:rPr lang="en-US" noProof="1" smtClean="0">
                <a:solidFill>
                  <a:srgbClr val="6D1014"/>
                </a:solidFill>
              </a:rPr>
              <a:t>property</a:t>
            </a:r>
            <a:r>
              <a:rPr lang="en-US" noProof="1" smtClean="0"/>
              <a:t>=</a:t>
            </a:r>
            <a:r>
              <a:rPr lang="en-US" noProof="1"/>
              <a:t>"</a:t>
            </a:r>
            <a:r>
              <a:rPr lang="en-US" noProof="1" smtClean="0"/>
              <a:t>foaf:name</a:t>
            </a:r>
            <a:r>
              <a:rPr lang="en-US" noProof="1"/>
              <a:t>"</a:t>
            </a:r>
            <a:r>
              <a:rPr lang="en-US" noProof="1" smtClean="0"/>
              <a:t>&gt;Ivan Herman&lt;/span&gt;, </a:t>
            </a:r>
            <a:endParaRPr lang="en-US" noProof="1"/>
          </a:p>
          <a:p>
            <a:pPr>
              <a:defRPr/>
            </a:pPr>
            <a:r>
              <a:rPr lang="en-US" noProof="1" smtClean="0"/>
              <a:t>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="foaf:mailbox" </a:t>
            </a:r>
          </a:p>
          <a:p>
            <a:pPr>
              <a:defRPr/>
            </a:pPr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="mailto:ivan@w3.org"&gt;ivan@w3.org&lt;/a&gt;,</a:t>
            </a:r>
          </a:p>
          <a:p>
            <a:pPr>
              <a:defRPr/>
            </a:pPr>
            <a:r>
              <a:rPr lang="en-US" noProof="1" smtClean="0"/>
              <a:t>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="foaf:workplaceHomepage" </a:t>
            </a:r>
          </a:p>
          <a:p>
            <a:pPr>
              <a:defRPr/>
            </a:pPr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="http://www.w3.org"&gt;W3C&lt;/a&gt;</a:t>
            </a:r>
          </a:p>
          <a:p>
            <a:pPr>
              <a:defRPr/>
            </a:pPr>
            <a:r>
              <a:rPr lang="en-US" noProof="1" smtClean="0"/>
              <a:t>&lt;/address&gt;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…becomes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0" y="1414463"/>
            <a:ext cx="8232775" cy="3209925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&lt;div </a:t>
            </a:r>
            <a:r>
              <a:rPr lang="en-US" noProof="1" smtClean="0">
                <a:solidFill>
                  <a:srgbClr val="6D1014"/>
                </a:solidFill>
              </a:rPr>
              <a:t>vocab</a:t>
            </a:r>
            <a:r>
              <a:rPr lang="en-US" noProof="1" smtClean="0"/>
              <a:t>=</a:t>
            </a:r>
            <a:r>
              <a:rPr lang="en-US" noProof="1"/>
              <a:t>"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xmlns.com</a:t>
            </a:r>
            <a:r>
              <a:rPr lang="en-US" dirty="0"/>
              <a:t>/</a:t>
            </a:r>
            <a:r>
              <a:rPr lang="en-US" dirty="0" err="1"/>
              <a:t>foaf</a:t>
            </a:r>
            <a:r>
              <a:rPr lang="en-US" dirty="0"/>
              <a:t>/0.1/</a:t>
            </a:r>
            <a:r>
              <a:rPr lang="en-US" noProof="1" smtClean="0"/>
              <a:t>"&gt;</a:t>
            </a:r>
          </a:p>
          <a:p>
            <a:pPr>
              <a:defRPr/>
            </a:pPr>
            <a:r>
              <a:rPr lang="en-US" noProof="1" smtClean="0"/>
              <a:t>  …</a:t>
            </a:r>
          </a:p>
          <a:p>
            <a:pPr>
              <a:defRPr/>
            </a:pPr>
            <a:r>
              <a:rPr lang="en-US" noProof="1" smtClean="0"/>
              <a:t>  &lt;address </a:t>
            </a:r>
            <a:r>
              <a:rPr lang="en-US" noProof="1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</a:t>
            </a:r>
            <a:r>
              <a:rPr lang="en-US" noProof="1"/>
              <a:t>://www.ivan-herman.net/foaf#</a:t>
            </a:r>
            <a:r>
              <a:rPr lang="en-US" noProof="1" smtClean="0"/>
              <a:t>me" </a:t>
            </a:r>
          </a:p>
          <a:p>
            <a:pPr>
              <a:defRPr/>
            </a:pPr>
            <a:r>
              <a:rPr lang="en-US" noProof="1"/>
              <a:t> </a:t>
            </a:r>
            <a:r>
              <a:rPr lang="en-US" noProof="1" smtClean="0"/>
              <a:t>     </a:t>
            </a:r>
            <a:r>
              <a:rPr lang="en-US" noProof="1" smtClean="0">
                <a:solidFill>
                  <a:srgbClr val="6D1014"/>
                </a:solidFill>
              </a:rPr>
              <a:t>typeof</a:t>
            </a:r>
            <a:r>
              <a:rPr lang="en-US" noProof="1" smtClean="0"/>
              <a:t>=</a:t>
            </a:r>
            <a:r>
              <a:rPr lang="en-US" noProof="1"/>
              <a:t>"</a:t>
            </a:r>
            <a:r>
              <a:rPr lang="en-US" noProof="1" smtClean="0"/>
              <a:t>Person</a:t>
            </a:r>
            <a:r>
              <a:rPr lang="en-US" noProof="1"/>
              <a:t>"</a:t>
            </a:r>
            <a:r>
              <a:rPr lang="en-US" noProof="1" smtClean="0"/>
              <a:t>&gt;</a:t>
            </a:r>
          </a:p>
          <a:p>
            <a:pPr>
              <a:defRPr/>
            </a:pPr>
            <a:r>
              <a:rPr lang="en-US" noProof="1"/>
              <a:t> </a:t>
            </a:r>
            <a:r>
              <a:rPr lang="en-US" noProof="1" smtClean="0"/>
              <a:t>     &lt;span </a:t>
            </a:r>
            <a:r>
              <a:rPr lang="en-US" noProof="1" smtClean="0">
                <a:solidFill>
                  <a:srgbClr val="6D1014"/>
                </a:solidFill>
              </a:rPr>
              <a:t>property</a:t>
            </a:r>
            <a:r>
              <a:rPr lang="en-US" noProof="1" smtClean="0"/>
              <a:t>=</a:t>
            </a:r>
            <a:r>
              <a:rPr lang="en-US" noProof="1"/>
              <a:t>"</a:t>
            </a:r>
            <a:r>
              <a:rPr lang="en-US" noProof="1" smtClean="0"/>
              <a:t>name</a:t>
            </a:r>
            <a:r>
              <a:rPr lang="en-US" noProof="1"/>
              <a:t>"</a:t>
            </a:r>
            <a:r>
              <a:rPr lang="en-US" noProof="1" smtClean="0"/>
              <a:t>&gt;Ivan Herman&lt;/span&gt;, </a:t>
            </a:r>
            <a:endParaRPr lang="en-US" noProof="1"/>
          </a:p>
          <a:p>
            <a:pPr>
              <a:defRPr/>
            </a:pPr>
            <a:r>
              <a:rPr lang="en-US" noProof="1" smtClean="0"/>
              <a:t>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/>
              <a:t>="mailbox</a:t>
            </a:r>
            <a:r>
              <a:rPr lang="en-US" noProof="1" smtClean="0"/>
              <a:t>" </a:t>
            </a:r>
          </a:p>
          <a:p>
            <a:pPr>
              <a:defRPr/>
            </a:pPr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="mailto:ivan@w3.org"&gt;ivan@w3.org&lt;/a&gt;,</a:t>
            </a:r>
          </a:p>
          <a:p>
            <a:pPr>
              <a:defRPr/>
            </a:pPr>
            <a:r>
              <a:rPr lang="en-US" noProof="1" smtClean="0"/>
              <a:t>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/>
              <a:t>="workplaceHomepage</a:t>
            </a:r>
            <a:r>
              <a:rPr lang="en-US" noProof="1" smtClean="0"/>
              <a:t>" </a:t>
            </a:r>
          </a:p>
          <a:p>
            <a:pPr>
              <a:defRPr/>
            </a:pPr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="http://www.w3.org"&gt;W3C&lt;/a&gt;</a:t>
            </a:r>
          </a:p>
          <a:p>
            <a:pPr>
              <a:defRPr/>
            </a:pPr>
            <a:r>
              <a:rPr lang="en-US" noProof="1" smtClean="0"/>
              <a:t>&lt;/address&gt;</a:t>
            </a:r>
          </a:p>
        </p:txBody>
      </p:sp>
      <p:sp>
        <p:nvSpPr>
          <p:cNvPr id="9" name="Oval 8"/>
          <p:cNvSpPr/>
          <p:nvPr/>
        </p:nvSpPr>
        <p:spPr>
          <a:xfrm>
            <a:off x="944563" y="1339850"/>
            <a:ext cx="4770437" cy="481013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…becomes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0" y="1414463"/>
            <a:ext cx="8232775" cy="3209925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&lt;div </a:t>
            </a:r>
            <a:r>
              <a:rPr lang="en-US" noProof="1" smtClean="0">
                <a:solidFill>
                  <a:srgbClr val="6D1014"/>
                </a:solidFill>
              </a:rPr>
              <a:t>vocab</a:t>
            </a:r>
            <a:r>
              <a:rPr lang="en-US" noProof="1" smtClean="0"/>
              <a:t>=</a:t>
            </a:r>
            <a:r>
              <a:rPr lang="en-US" noProof="1"/>
              <a:t>"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xmlns.com</a:t>
            </a:r>
            <a:r>
              <a:rPr lang="en-US" dirty="0"/>
              <a:t>/</a:t>
            </a:r>
            <a:r>
              <a:rPr lang="en-US" dirty="0" err="1"/>
              <a:t>foaf</a:t>
            </a:r>
            <a:r>
              <a:rPr lang="en-US" dirty="0"/>
              <a:t>/0.1/</a:t>
            </a:r>
            <a:r>
              <a:rPr lang="en-US" noProof="1" smtClean="0"/>
              <a:t>"&gt;</a:t>
            </a:r>
          </a:p>
          <a:p>
            <a:pPr>
              <a:defRPr/>
            </a:pPr>
            <a:r>
              <a:rPr lang="en-US" noProof="1" smtClean="0"/>
              <a:t>  …</a:t>
            </a:r>
          </a:p>
          <a:p>
            <a:pPr>
              <a:defRPr/>
            </a:pPr>
            <a:r>
              <a:rPr lang="en-US" noProof="1" smtClean="0"/>
              <a:t>  &lt;address </a:t>
            </a:r>
            <a:r>
              <a:rPr lang="en-US" noProof="1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</a:t>
            </a:r>
            <a:r>
              <a:rPr lang="en-US" noProof="1"/>
              <a:t>://www.ivan-herman.net/foaf#</a:t>
            </a:r>
            <a:r>
              <a:rPr lang="en-US" noProof="1" smtClean="0"/>
              <a:t>me" </a:t>
            </a:r>
          </a:p>
          <a:p>
            <a:pPr>
              <a:defRPr/>
            </a:pPr>
            <a:r>
              <a:rPr lang="en-US" noProof="1"/>
              <a:t> </a:t>
            </a:r>
            <a:r>
              <a:rPr lang="en-US" noProof="1" smtClean="0"/>
              <a:t>     </a:t>
            </a:r>
            <a:r>
              <a:rPr lang="en-US" noProof="1" smtClean="0">
                <a:solidFill>
                  <a:srgbClr val="6D1014"/>
                </a:solidFill>
              </a:rPr>
              <a:t>typeof</a:t>
            </a:r>
            <a:r>
              <a:rPr lang="en-US" noProof="1" smtClean="0"/>
              <a:t>=</a:t>
            </a:r>
            <a:r>
              <a:rPr lang="en-US" noProof="1"/>
              <a:t>"</a:t>
            </a:r>
            <a:r>
              <a:rPr lang="en-US" noProof="1" smtClean="0"/>
              <a:t>Person</a:t>
            </a:r>
            <a:r>
              <a:rPr lang="en-US" noProof="1"/>
              <a:t>"</a:t>
            </a:r>
            <a:r>
              <a:rPr lang="en-US" noProof="1" smtClean="0"/>
              <a:t>&gt;</a:t>
            </a:r>
          </a:p>
          <a:p>
            <a:pPr>
              <a:defRPr/>
            </a:pPr>
            <a:r>
              <a:rPr lang="en-US" noProof="1"/>
              <a:t> </a:t>
            </a:r>
            <a:r>
              <a:rPr lang="en-US" noProof="1" smtClean="0"/>
              <a:t>     &lt;span </a:t>
            </a:r>
            <a:r>
              <a:rPr lang="en-US" noProof="1" smtClean="0">
                <a:solidFill>
                  <a:srgbClr val="6D1014"/>
                </a:solidFill>
              </a:rPr>
              <a:t>property</a:t>
            </a:r>
            <a:r>
              <a:rPr lang="en-US" noProof="1" smtClean="0"/>
              <a:t>=</a:t>
            </a:r>
            <a:r>
              <a:rPr lang="en-US" noProof="1"/>
              <a:t>"</a:t>
            </a:r>
            <a:r>
              <a:rPr lang="en-US" noProof="1" smtClean="0"/>
              <a:t>name</a:t>
            </a:r>
            <a:r>
              <a:rPr lang="en-US" noProof="1"/>
              <a:t>"</a:t>
            </a:r>
            <a:r>
              <a:rPr lang="en-US" noProof="1" smtClean="0"/>
              <a:t>&gt;Ivan Herman&lt;/span&gt;, </a:t>
            </a:r>
            <a:endParaRPr lang="en-US" noProof="1"/>
          </a:p>
          <a:p>
            <a:pPr>
              <a:defRPr/>
            </a:pPr>
            <a:r>
              <a:rPr lang="en-US" noProof="1" smtClean="0"/>
              <a:t>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/>
              <a:t>="mailbox</a:t>
            </a:r>
            <a:r>
              <a:rPr lang="en-US" noProof="1" smtClean="0"/>
              <a:t>" </a:t>
            </a:r>
          </a:p>
          <a:p>
            <a:pPr>
              <a:defRPr/>
            </a:pPr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="mailto:ivan@w3.org"&gt;ivan@w3.org&lt;/a&gt;,</a:t>
            </a:r>
          </a:p>
          <a:p>
            <a:pPr>
              <a:defRPr/>
            </a:pPr>
            <a:r>
              <a:rPr lang="en-US" noProof="1" smtClean="0"/>
              <a:t>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/>
              <a:t>="workplaceHomepage</a:t>
            </a:r>
            <a:r>
              <a:rPr lang="en-US" noProof="1" smtClean="0"/>
              <a:t>" </a:t>
            </a:r>
          </a:p>
          <a:p>
            <a:pPr>
              <a:defRPr/>
            </a:pPr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="http://www.w3.org"&gt;W3C&lt;/a&gt;</a:t>
            </a:r>
          </a:p>
          <a:p>
            <a:pPr>
              <a:defRPr/>
            </a:pPr>
            <a:r>
              <a:rPr lang="en-US" noProof="1" smtClean="0"/>
              <a:t>&lt;/address&gt;</a:t>
            </a:r>
          </a:p>
        </p:txBody>
      </p:sp>
      <p:sp>
        <p:nvSpPr>
          <p:cNvPr id="5" name="Oval 4"/>
          <p:cNvSpPr/>
          <p:nvPr/>
        </p:nvSpPr>
        <p:spPr>
          <a:xfrm>
            <a:off x="1876425" y="2293938"/>
            <a:ext cx="1603375" cy="382587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…becomes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0" y="1414463"/>
            <a:ext cx="8232775" cy="3209925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&lt;div </a:t>
            </a:r>
            <a:r>
              <a:rPr lang="en-US" noProof="1" smtClean="0">
                <a:solidFill>
                  <a:srgbClr val="6D1014"/>
                </a:solidFill>
              </a:rPr>
              <a:t>vocab</a:t>
            </a:r>
            <a:r>
              <a:rPr lang="en-US" noProof="1" smtClean="0"/>
              <a:t>=</a:t>
            </a:r>
            <a:r>
              <a:rPr lang="en-US" noProof="1"/>
              <a:t>"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xmlns.com</a:t>
            </a:r>
            <a:r>
              <a:rPr lang="en-US" dirty="0"/>
              <a:t>/</a:t>
            </a:r>
            <a:r>
              <a:rPr lang="en-US" dirty="0" err="1"/>
              <a:t>foaf</a:t>
            </a:r>
            <a:r>
              <a:rPr lang="en-US" dirty="0"/>
              <a:t>/0.1/</a:t>
            </a:r>
            <a:r>
              <a:rPr lang="en-US" noProof="1" smtClean="0"/>
              <a:t>"&gt;</a:t>
            </a:r>
          </a:p>
          <a:p>
            <a:pPr>
              <a:defRPr/>
            </a:pPr>
            <a:r>
              <a:rPr lang="en-US" noProof="1" smtClean="0"/>
              <a:t>  …</a:t>
            </a:r>
          </a:p>
          <a:p>
            <a:pPr>
              <a:defRPr/>
            </a:pPr>
            <a:r>
              <a:rPr lang="en-US" noProof="1" smtClean="0"/>
              <a:t>  &lt;address </a:t>
            </a:r>
            <a:r>
              <a:rPr lang="en-US" noProof="1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</a:t>
            </a:r>
            <a:r>
              <a:rPr lang="en-US" noProof="1"/>
              <a:t>://www.ivan-herman.net/foaf#</a:t>
            </a:r>
            <a:r>
              <a:rPr lang="en-US" noProof="1" smtClean="0"/>
              <a:t>me" </a:t>
            </a:r>
          </a:p>
          <a:p>
            <a:pPr>
              <a:defRPr/>
            </a:pPr>
            <a:r>
              <a:rPr lang="en-US" noProof="1"/>
              <a:t> </a:t>
            </a:r>
            <a:r>
              <a:rPr lang="en-US" noProof="1" smtClean="0"/>
              <a:t>     </a:t>
            </a:r>
            <a:r>
              <a:rPr lang="en-US" noProof="1" smtClean="0">
                <a:solidFill>
                  <a:srgbClr val="6D1014"/>
                </a:solidFill>
              </a:rPr>
              <a:t>typeof</a:t>
            </a:r>
            <a:r>
              <a:rPr lang="en-US" noProof="1" smtClean="0"/>
              <a:t>=</a:t>
            </a:r>
            <a:r>
              <a:rPr lang="en-US" noProof="1"/>
              <a:t>"</a:t>
            </a:r>
            <a:r>
              <a:rPr lang="en-US" noProof="1" smtClean="0"/>
              <a:t>Person</a:t>
            </a:r>
            <a:r>
              <a:rPr lang="en-US" noProof="1"/>
              <a:t>"</a:t>
            </a:r>
            <a:r>
              <a:rPr lang="en-US" noProof="1" smtClean="0"/>
              <a:t>&gt;</a:t>
            </a:r>
          </a:p>
          <a:p>
            <a:pPr>
              <a:defRPr/>
            </a:pPr>
            <a:r>
              <a:rPr lang="en-US" noProof="1"/>
              <a:t> </a:t>
            </a:r>
            <a:r>
              <a:rPr lang="en-US" noProof="1" smtClean="0"/>
              <a:t>     &lt;span </a:t>
            </a:r>
            <a:r>
              <a:rPr lang="en-US" noProof="1" smtClean="0">
                <a:solidFill>
                  <a:srgbClr val="6D1014"/>
                </a:solidFill>
              </a:rPr>
              <a:t>property</a:t>
            </a:r>
            <a:r>
              <a:rPr lang="en-US" noProof="1" smtClean="0"/>
              <a:t>=</a:t>
            </a:r>
            <a:r>
              <a:rPr lang="en-US" noProof="1"/>
              <a:t>"</a:t>
            </a:r>
            <a:r>
              <a:rPr lang="en-US" noProof="1" smtClean="0"/>
              <a:t>name</a:t>
            </a:r>
            <a:r>
              <a:rPr lang="en-US" noProof="1"/>
              <a:t>"</a:t>
            </a:r>
            <a:r>
              <a:rPr lang="en-US" noProof="1" smtClean="0"/>
              <a:t>&gt;Ivan Herman&lt;/span&gt;, </a:t>
            </a:r>
            <a:endParaRPr lang="en-US" noProof="1"/>
          </a:p>
          <a:p>
            <a:pPr>
              <a:defRPr/>
            </a:pPr>
            <a:r>
              <a:rPr lang="en-US" noProof="1" smtClean="0"/>
              <a:t>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/>
              <a:t>="mailbox</a:t>
            </a:r>
            <a:r>
              <a:rPr lang="en-US" noProof="1" smtClean="0"/>
              <a:t>" </a:t>
            </a:r>
          </a:p>
          <a:p>
            <a:pPr>
              <a:defRPr/>
            </a:pPr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="mailto:ivan@w3.org"&gt;ivan@w3.org&lt;/a&gt;,</a:t>
            </a:r>
          </a:p>
          <a:p>
            <a:pPr>
              <a:defRPr/>
            </a:pPr>
            <a:r>
              <a:rPr lang="en-US" noProof="1" smtClean="0"/>
              <a:t>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/>
              <a:t>="workplaceHomepage</a:t>
            </a:r>
            <a:r>
              <a:rPr lang="en-US" noProof="1" smtClean="0"/>
              <a:t>" </a:t>
            </a:r>
          </a:p>
          <a:p>
            <a:pPr>
              <a:defRPr/>
            </a:pPr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="http://www.w3.org"&gt;W3C&lt;/a&gt;</a:t>
            </a:r>
          </a:p>
          <a:p>
            <a:pPr>
              <a:defRPr/>
            </a:pPr>
            <a:r>
              <a:rPr lang="en-US" noProof="1" smtClean="0"/>
              <a:t>&lt;/address&gt;</a:t>
            </a:r>
          </a:p>
        </p:txBody>
      </p:sp>
      <p:sp>
        <p:nvSpPr>
          <p:cNvPr id="6" name="Oval 5"/>
          <p:cNvSpPr/>
          <p:nvPr/>
        </p:nvSpPr>
        <p:spPr>
          <a:xfrm>
            <a:off x="2574925" y="2568575"/>
            <a:ext cx="1603375" cy="384175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Prefix</a:t>
            </a:r>
            <a:r>
              <a:rPr lang="en-US" sz="3200" dirty="0"/>
              <a:t> </a:t>
            </a:r>
            <a:r>
              <a:rPr lang="en-US" sz="3200" dirty="0" smtClean="0"/>
              <a:t>and term declarations can be collect-</a:t>
            </a:r>
            <a:r>
              <a:rPr lang="en-US" sz="3200" dirty="0" err="1" smtClean="0"/>
              <a:t>ed</a:t>
            </a:r>
            <a:r>
              <a:rPr lang="en-US" sz="3200" dirty="0" smtClean="0"/>
              <a:t> in a separate file and referred to via a @profile attribute pointing to the file</a:t>
            </a:r>
          </a:p>
          <a:p>
            <a:pPr>
              <a:defRPr/>
            </a:pPr>
            <a:r>
              <a:rPr lang="en-US" sz="3200" dirty="0" smtClean="0"/>
              <a:t>Say</a:t>
            </a:r>
            <a:r>
              <a:rPr lang="en-US" sz="3200" dirty="0"/>
              <a:t>, file “</a:t>
            </a:r>
            <a:r>
              <a:rPr lang="en-US" sz="3200" noProof="1"/>
              <a:t>http://ex.org/prof</a:t>
            </a:r>
            <a:r>
              <a:rPr lang="en-US" sz="3200" dirty="0"/>
              <a:t>” defines</a:t>
            </a:r>
          </a:p>
          <a:p>
            <a:pPr lvl="1">
              <a:defRPr/>
            </a:pPr>
            <a:r>
              <a:rPr lang="en-US" sz="2800" dirty="0"/>
              <a:t>prefix mappings:</a:t>
            </a:r>
          </a:p>
          <a:p>
            <a:pPr lvl="2">
              <a:defRPr/>
            </a:pPr>
            <a:r>
              <a:rPr lang="en-US" sz="2400" dirty="0"/>
              <a:t>"foaf" → "http://</a:t>
            </a:r>
            <a:r>
              <a:rPr lang="en-US" sz="2400" dirty="0" err="1"/>
              <a:t>xmlns.com</a:t>
            </a:r>
            <a:r>
              <a:rPr lang="en-US" sz="2400" dirty="0"/>
              <a:t>/foaf/0.1/</a:t>
            </a:r>
            <a:r>
              <a:rPr lang="en-US" sz="2400" noProof="1"/>
              <a:t>"</a:t>
            </a:r>
          </a:p>
          <a:p>
            <a:pPr lvl="2">
              <a:defRPr/>
            </a:pPr>
            <a:r>
              <a:rPr lang="en-US" sz="2400" dirty="0"/>
              <a:t>"</a:t>
            </a:r>
            <a:r>
              <a:rPr lang="en-US" sz="2400" dirty="0" err="1"/>
              <a:t>rdfs</a:t>
            </a:r>
            <a:r>
              <a:rPr lang="en-US" sz="2400" dirty="0"/>
              <a:t>" → </a:t>
            </a:r>
            <a:r>
              <a:rPr lang="en-US" sz="2400" noProof="1" smtClean="0">
                <a:hlinkClick r:id="rId2"/>
              </a:rPr>
              <a:t>http</a:t>
            </a:r>
            <a:r>
              <a:rPr lang="en-US" sz="2400" noProof="1">
                <a:hlinkClick r:id="rId2"/>
              </a:rPr>
              <a:t>://www.w3.org/2000/01/rdf-schema</a:t>
            </a:r>
            <a:r>
              <a:rPr lang="en-US" sz="2400" noProof="1" smtClean="0">
                <a:hlinkClick r:id="rId2"/>
              </a:rPr>
              <a:t>#</a:t>
            </a:r>
            <a:endParaRPr lang="en-US" sz="2400" noProof="1"/>
          </a:p>
          <a:p>
            <a:pPr lvl="1">
              <a:defRPr/>
            </a:pPr>
            <a:r>
              <a:rPr lang="en-US" sz="2800" dirty="0"/>
              <a:t>term mapping:</a:t>
            </a:r>
          </a:p>
          <a:p>
            <a:pPr lvl="2">
              <a:defRPr/>
            </a:pPr>
            <a:r>
              <a:rPr lang="en-US" sz="2400" dirty="0"/>
              <a:t>"</a:t>
            </a:r>
            <a:r>
              <a:rPr lang="en-US" sz="2400" dirty="0" err="1"/>
              <a:t>desc</a:t>
            </a:r>
            <a:r>
              <a:rPr lang="en-US" sz="2400" dirty="0"/>
              <a:t>" → </a:t>
            </a:r>
            <a:r>
              <a:rPr lang="en-US" sz="2400" noProof="1" smtClean="0">
                <a:hlinkClick r:id="rId3"/>
              </a:rPr>
              <a:t>http</a:t>
            </a:r>
            <a:r>
              <a:rPr lang="en-US" sz="2400" noProof="1">
                <a:hlinkClick r:id="rId3"/>
              </a:rPr>
              <a:t>://purl.org/dc/terms/</a:t>
            </a:r>
            <a:r>
              <a:rPr lang="en-US" sz="2400" noProof="1" smtClean="0">
                <a:hlinkClick r:id="rId3"/>
              </a:rPr>
              <a:t>description</a:t>
            </a:r>
            <a:endParaRPr lang="en-US" sz="2400" noProof="1"/>
          </a:p>
          <a:p>
            <a:pPr>
              <a:defRPr/>
            </a:pP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Profile files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Web page viewed by a person</a:t>
            </a:r>
            <a:endParaRPr lang="en-US" dirty="0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61963" y="1614488"/>
            <a:ext cx="8272462" cy="3746500"/>
            <a:chOff x="461944" y="2151620"/>
            <a:chExt cx="8271891" cy="3746821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44" y="2151620"/>
              <a:ext cx="8271891" cy="374682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693703" y="3883730"/>
              <a:ext cx="3524007" cy="46042"/>
            </a:xfrm>
            <a:custGeom>
              <a:avLst/>
              <a:gdLst>
                <a:gd name="connsiteX0" fmla="*/ 0 w 4560991"/>
                <a:gd name="connsiteY0" fmla="*/ 120522 h 129793"/>
                <a:gd name="connsiteX1" fmla="*/ 101973 w 4560991"/>
                <a:gd name="connsiteY1" fmla="*/ 83439 h 129793"/>
                <a:gd name="connsiteX2" fmla="*/ 213217 w 4560991"/>
                <a:gd name="connsiteY2" fmla="*/ 64898 h 129793"/>
                <a:gd name="connsiteX3" fmla="*/ 361542 w 4560991"/>
                <a:gd name="connsiteY3" fmla="*/ 27815 h 129793"/>
                <a:gd name="connsiteX4" fmla="*/ 435704 w 4560991"/>
                <a:gd name="connsiteY4" fmla="*/ 18544 h 129793"/>
                <a:gd name="connsiteX5" fmla="*/ 611840 w 4560991"/>
                <a:gd name="connsiteY5" fmla="*/ 3 h 129793"/>
                <a:gd name="connsiteX6" fmla="*/ 815787 w 4560991"/>
                <a:gd name="connsiteY6" fmla="*/ 18544 h 129793"/>
                <a:gd name="connsiteX7" fmla="*/ 843598 w 4560991"/>
                <a:gd name="connsiteY7" fmla="*/ 27815 h 129793"/>
                <a:gd name="connsiteX8" fmla="*/ 899220 w 4560991"/>
                <a:gd name="connsiteY8" fmla="*/ 37086 h 129793"/>
                <a:gd name="connsiteX9" fmla="*/ 927031 w 4560991"/>
                <a:gd name="connsiteY9" fmla="*/ 46356 h 129793"/>
                <a:gd name="connsiteX10" fmla="*/ 1010463 w 4560991"/>
                <a:gd name="connsiteY10" fmla="*/ 55627 h 129793"/>
                <a:gd name="connsiteX11" fmla="*/ 1270032 w 4560991"/>
                <a:gd name="connsiteY11" fmla="*/ 74168 h 129793"/>
                <a:gd name="connsiteX12" fmla="*/ 2011657 w 4560991"/>
                <a:gd name="connsiteY12" fmla="*/ 92710 h 129793"/>
                <a:gd name="connsiteX13" fmla="*/ 2048738 w 4560991"/>
                <a:gd name="connsiteY13" fmla="*/ 101980 h 129793"/>
                <a:gd name="connsiteX14" fmla="*/ 2132171 w 4560991"/>
                <a:gd name="connsiteY14" fmla="*/ 129793 h 129793"/>
                <a:gd name="connsiteX15" fmla="*/ 2530794 w 4560991"/>
                <a:gd name="connsiteY15" fmla="*/ 120522 h 129793"/>
                <a:gd name="connsiteX16" fmla="*/ 2586416 w 4560991"/>
                <a:gd name="connsiteY16" fmla="*/ 111251 h 129793"/>
                <a:gd name="connsiteX17" fmla="*/ 2864525 w 4560991"/>
                <a:gd name="connsiteY17" fmla="*/ 83439 h 129793"/>
                <a:gd name="connsiteX18" fmla="*/ 3383662 w 4560991"/>
                <a:gd name="connsiteY18" fmla="*/ 55627 h 129793"/>
                <a:gd name="connsiteX19" fmla="*/ 3819367 w 4560991"/>
                <a:gd name="connsiteY19" fmla="*/ 64898 h 129793"/>
                <a:gd name="connsiteX20" fmla="*/ 3949151 w 4560991"/>
                <a:gd name="connsiteY20" fmla="*/ 83439 h 129793"/>
                <a:gd name="connsiteX21" fmla="*/ 4088206 w 4560991"/>
                <a:gd name="connsiteY21" fmla="*/ 120522 h 129793"/>
                <a:gd name="connsiteX22" fmla="*/ 4560991 w 4560991"/>
                <a:gd name="connsiteY22" fmla="*/ 120522 h 12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60991" h="129793">
                  <a:moveTo>
                    <a:pt x="0" y="120522"/>
                  </a:moveTo>
                  <a:cubicBezTo>
                    <a:pt x="44729" y="98156"/>
                    <a:pt x="44098" y="95623"/>
                    <a:pt x="101973" y="83439"/>
                  </a:cubicBezTo>
                  <a:cubicBezTo>
                    <a:pt x="138759" y="75694"/>
                    <a:pt x="177071" y="75226"/>
                    <a:pt x="213217" y="64898"/>
                  </a:cubicBezTo>
                  <a:cubicBezTo>
                    <a:pt x="270655" y="48486"/>
                    <a:pt x="300279" y="38627"/>
                    <a:pt x="361542" y="27815"/>
                  </a:cubicBezTo>
                  <a:cubicBezTo>
                    <a:pt x="386076" y="23485"/>
                    <a:pt x="411041" y="22068"/>
                    <a:pt x="435704" y="18544"/>
                  </a:cubicBezTo>
                  <a:cubicBezTo>
                    <a:pt x="565499" y="0"/>
                    <a:pt x="398782" y="16392"/>
                    <a:pt x="611840" y="3"/>
                  </a:cubicBezTo>
                  <a:cubicBezTo>
                    <a:pt x="679822" y="6183"/>
                    <a:pt x="748011" y="10411"/>
                    <a:pt x="815787" y="18544"/>
                  </a:cubicBezTo>
                  <a:cubicBezTo>
                    <a:pt x="825489" y="19708"/>
                    <a:pt x="834059" y="25695"/>
                    <a:pt x="843598" y="27815"/>
                  </a:cubicBezTo>
                  <a:cubicBezTo>
                    <a:pt x="861947" y="31893"/>
                    <a:pt x="880871" y="33008"/>
                    <a:pt x="899220" y="37086"/>
                  </a:cubicBezTo>
                  <a:cubicBezTo>
                    <a:pt x="908759" y="39206"/>
                    <a:pt x="917392" y="44749"/>
                    <a:pt x="927031" y="46356"/>
                  </a:cubicBezTo>
                  <a:cubicBezTo>
                    <a:pt x="954632" y="50956"/>
                    <a:pt x="982652" y="52537"/>
                    <a:pt x="1010463" y="55627"/>
                  </a:cubicBezTo>
                  <a:cubicBezTo>
                    <a:pt x="1117215" y="82316"/>
                    <a:pt x="1048447" y="67776"/>
                    <a:pt x="1270032" y="74168"/>
                  </a:cubicBezTo>
                  <a:lnTo>
                    <a:pt x="2011657" y="92710"/>
                  </a:lnTo>
                  <a:cubicBezTo>
                    <a:pt x="2024017" y="95800"/>
                    <a:pt x="2036561" y="98233"/>
                    <a:pt x="2048738" y="101980"/>
                  </a:cubicBezTo>
                  <a:cubicBezTo>
                    <a:pt x="2076757" y="110602"/>
                    <a:pt x="2132171" y="129793"/>
                    <a:pt x="2132171" y="129793"/>
                  </a:cubicBezTo>
                  <a:lnTo>
                    <a:pt x="2530794" y="120522"/>
                  </a:lnTo>
                  <a:cubicBezTo>
                    <a:pt x="2549575" y="119755"/>
                    <a:pt x="2567735" y="113327"/>
                    <a:pt x="2586416" y="111251"/>
                  </a:cubicBezTo>
                  <a:cubicBezTo>
                    <a:pt x="2679012" y="100962"/>
                    <a:pt x="2771520" y="88910"/>
                    <a:pt x="2864525" y="83439"/>
                  </a:cubicBezTo>
                  <a:cubicBezTo>
                    <a:pt x="3247650" y="60902"/>
                    <a:pt x="3074579" y="69677"/>
                    <a:pt x="3383662" y="55627"/>
                  </a:cubicBezTo>
                  <a:cubicBezTo>
                    <a:pt x="3528897" y="58717"/>
                    <a:pt x="3674275" y="57762"/>
                    <a:pt x="3819367" y="64898"/>
                  </a:cubicBezTo>
                  <a:cubicBezTo>
                    <a:pt x="3863015" y="67045"/>
                    <a:pt x="3906612" y="73430"/>
                    <a:pt x="3949151" y="83439"/>
                  </a:cubicBezTo>
                  <a:cubicBezTo>
                    <a:pt x="4090910" y="116795"/>
                    <a:pt x="3687039" y="120522"/>
                    <a:pt x="4088206" y="120522"/>
                  </a:cubicBezTo>
                  <a:lnTo>
                    <a:pt x="4560991" y="120522"/>
                  </a:lnTo>
                </a:path>
              </a:pathLst>
            </a:cu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7" name="Freeform 6"/>
          <p:cNvSpPr/>
          <p:nvPr/>
        </p:nvSpPr>
        <p:spPr bwMode="auto">
          <a:xfrm>
            <a:off x="683568" y="3293077"/>
            <a:ext cx="3524250" cy="46038"/>
          </a:xfrm>
          <a:custGeom>
            <a:avLst/>
            <a:gdLst>
              <a:gd name="connsiteX0" fmla="*/ 0 w 4560991"/>
              <a:gd name="connsiteY0" fmla="*/ 120522 h 129793"/>
              <a:gd name="connsiteX1" fmla="*/ 101973 w 4560991"/>
              <a:gd name="connsiteY1" fmla="*/ 83439 h 129793"/>
              <a:gd name="connsiteX2" fmla="*/ 213217 w 4560991"/>
              <a:gd name="connsiteY2" fmla="*/ 64898 h 129793"/>
              <a:gd name="connsiteX3" fmla="*/ 361542 w 4560991"/>
              <a:gd name="connsiteY3" fmla="*/ 27815 h 129793"/>
              <a:gd name="connsiteX4" fmla="*/ 435704 w 4560991"/>
              <a:gd name="connsiteY4" fmla="*/ 18544 h 129793"/>
              <a:gd name="connsiteX5" fmla="*/ 611840 w 4560991"/>
              <a:gd name="connsiteY5" fmla="*/ 3 h 129793"/>
              <a:gd name="connsiteX6" fmla="*/ 815787 w 4560991"/>
              <a:gd name="connsiteY6" fmla="*/ 18544 h 129793"/>
              <a:gd name="connsiteX7" fmla="*/ 843598 w 4560991"/>
              <a:gd name="connsiteY7" fmla="*/ 27815 h 129793"/>
              <a:gd name="connsiteX8" fmla="*/ 899220 w 4560991"/>
              <a:gd name="connsiteY8" fmla="*/ 37086 h 129793"/>
              <a:gd name="connsiteX9" fmla="*/ 927031 w 4560991"/>
              <a:gd name="connsiteY9" fmla="*/ 46356 h 129793"/>
              <a:gd name="connsiteX10" fmla="*/ 1010463 w 4560991"/>
              <a:gd name="connsiteY10" fmla="*/ 55627 h 129793"/>
              <a:gd name="connsiteX11" fmla="*/ 1270032 w 4560991"/>
              <a:gd name="connsiteY11" fmla="*/ 74168 h 129793"/>
              <a:gd name="connsiteX12" fmla="*/ 2011657 w 4560991"/>
              <a:gd name="connsiteY12" fmla="*/ 92710 h 129793"/>
              <a:gd name="connsiteX13" fmla="*/ 2048738 w 4560991"/>
              <a:gd name="connsiteY13" fmla="*/ 101980 h 129793"/>
              <a:gd name="connsiteX14" fmla="*/ 2132171 w 4560991"/>
              <a:gd name="connsiteY14" fmla="*/ 129793 h 129793"/>
              <a:gd name="connsiteX15" fmla="*/ 2530794 w 4560991"/>
              <a:gd name="connsiteY15" fmla="*/ 120522 h 129793"/>
              <a:gd name="connsiteX16" fmla="*/ 2586416 w 4560991"/>
              <a:gd name="connsiteY16" fmla="*/ 111251 h 129793"/>
              <a:gd name="connsiteX17" fmla="*/ 2864525 w 4560991"/>
              <a:gd name="connsiteY17" fmla="*/ 83439 h 129793"/>
              <a:gd name="connsiteX18" fmla="*/ 3383662 w 4560991"/>
              <a:gd name="connsiteY18" fmla="*/ 55627 h 129793"/>
              <a:gd name="connsiteX19" fmla="*/ 3819367 w 4560991"/>
              <a:gd name="connsiteY19" fmla="*/ 64898 h 129793"/>
              <a:gd name="connsiteX20" fmla="*/ 3949151 w 4560991"/>
              <a:gd name="connsiteY20" fmla="*/ 83439 h 129793"/>
              <a:gd name="connsiteX21" fmla="*/ 4088206 w 4560991"/>
              <a:gd name="connsiteY21" fmla="*/ 120522 h 129793"/>
              <a:gd name="connsiteX22" fmla="*/ 4560991 w 4560991"/>
              <a:gd name="connsiteY22" fmla="*/ 120522 h 12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60991" h="129793">
                <a:moveTo>
                  <a:pt x="0" y="120522"/>
                </a:moveTo>
                <a:cubicBezTo>
                  <a:pt x="44729" y="98156"/>
                  <a:pt x="44098" y="95623"/>
                  <a:pt x="101973" y="83439"/>
                </a:cubicBezTo>
                <a:cubicBezTo>
                  <a:pt x="138759" y="75694"/>
                  <a:pt x="177071" y="75226"/>
                  <a:pt x="213217" y="64898"/>
                </a:cubicBezTo>
                <a:cubicBezTo>
                  <a:pt x="270655" y="48486"/>
                  <a:pt x="300279" y="38627"/>
                  <a:pt x="361542" y="27815"/>
                </a:cubicBezTo>
                <a:cubicBezTo>
                  <a:pt x="386076" y="23485"/>
                  <a:pt x="411041" y="22068"/>
                  <a:pt x="435704" y="18544"/>
                </a:cubicBezTo>
                <a:cubicBezTo>
                  <a:pt x="565499" y="0"/>
                  <a:pt x="398782" y="16392"/>
                  <a:pt x="611840" y="3"/>
                </a:cubicBezTo>
                <a:cubicBezTo>
                  <a:pt x="679822" y="6183"/>
                  <a:pt x="748011" y="10411"/>
                  <a:pt x="815787" y="18544"/>
                </a:cubicBezTo>
                <a:cubicBezTo>
                  <a:pt x="825489" y="19708"/>
                  <a:pt x="834059" y="25695"/>
                  <a:pt x="843598" y="27815"/>
                </a:cubicBezTo>
                <a:cubicBezTo>
                  <a:pt x="861947" y="31893"/>
                  <a:pt x="880871" y="33008"/>
                  <a:pt x="899220" y="37086"/>
                </a:cubicBezTo>
                <a:cubicBezTo>
                  <a:pt x="908759" y="39206"/>
                  <a:pt x="917392" y="44749"/>
                  <a:pt x="927031" y="46356"/>
                </a:cubicBezTo>
                <a:cubicBezTo>
                  <a:pt x="954632" y="50956"/>
                  <a:pt x="982652" y="52537"/>
                  <a:pt x="1010463" y="55627"/>
                </a:cubicBezTo>
                <a:cubicBezTo>
                  <a:pt x="1117215" y="82316"/>
                  <a:pt x="1048447" y="67776"/>
                  <a:pt x="1270032" y="74168"/>
                </a:cubicBezTo>
                <a:lnTo>
                  <a:pt x="2011657" y="92710"/>
                </a:lnTo>
                <a:cubicBezTo>
                  <a:pt x="2024017" y="95800"/>
                  <a:pt x="2036561" y="98233"/>
                  <a:pt x="2048738" y="101980"/>
                </a:cubicBezTo>
                <a:cubicBezTo>
                  <a:pt x="2076757" y="110602"/>
                  <a:pt x="2132171" y="129793"/>
                  <a:pt x="2132171" y="129793"/>
                </a:cubicBezTo>
                <a:lnTo>
                  <a:pt x="2530794" y="120522"/>
                </a:lnTo>
                <a:cubicBezTo>
                  <a:pt x="2549575" y="119755"/>
                  <a:pt x="2567735" y="113327"/>
                  <a:pt x="2586416" y="111251"/>
                </a:cubicBezTo>
                <a:cubicBezTo>
                  <a:pt x="2679012" y="100962"/>
                  <a:pt x="2771520" y="88910"/>
                  <a:pt x="2864525" y="83439"/>
                </a:cubicBezTo>
                <a:cubicBezTo>
                  <a:pt x="3247650" y="60902"/>
                  <a:pt x="3074579" y="69677"/>
                  <a:pt x="3383662" y="55627"/>
                </a:cubicBezTo>
                <a:cubicBezTo>
                  <a:pt x="3528897" y="58717"/>
                  <a:pt x="3674275" y="57762"/>
                  <a:pt x="3819367" y="64898"/>
                </a:cubicBezTo>
                <a:cubicBezTo>
                  <a:pt x="3863015" y="67045"/>
                  <a:pt x="3906612" y="73430"/>
                  <a:pt x="3949151" y="83439"/>
                </a:cubicBezTo>
                <a:cubicBezTo>
                  <a:pt x="4090910" y="116795"/>
                  <a:pt x="3687039" y="120522"/>
                  <a:pt x="4088206" y="120522"/>
                </a:cubicBezTo>
                <a:lnTo>
                  <a:pt x="4560991" y="120522"/>
                </a:lnTo>
              </a:path>
            </a:pathLst>
          </a:custGeom>
          <a:ln w="254000" cmpd="sng">
            <a:solidFill>
              <a:srgbClr val="FFFF00">
                <a:alpha val="3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94928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3"/>
              </a:rPr>
              <a:t>http://www.w3.org/ns/entailment/data/</a:t>
            </a:r>
            <a:r>
              <a:rPr lang="en-US" sz="2800" dirty="0" err="1" smtClean="0">
                <a:hlinkClick r:id="rId3"/>
              </a:rPr>
              <a:t>RDFS.html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652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Profile usage example: </a:t>
            </a:r>
            <a:r>
              <a:rPr lang="en-US" dirty="0" smtClean="0"/>
              <a:t>this…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762125"/>
            <a:ext cx="8232775" cy="4725988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&lt;html </a:t>
            </a:r>
            <a:r>
              <a:rPr lang="en-US" noProof="1" smtClean="0">
                <a:solidFill>
                  <a:srgbClr val="6D1014"/>
                </a:solidFill>
              </a:rPr>
              <a:t>prefix</a:t>
            </a:r>
            <a:r>
              <a:rPr lang="en-US" noProof="1" smtClean="0"/>
              <a:t>="dcterms: http://purl.org/dc/terms/</a:t>
            </a:r>
          </a:p>
          <a:p>
            <a:pPr>
              <a:defRPr/>
            </a:pPr>
            <a:r>
              <a:rPr lang="en-US" noProof="1" smtClean="0"/>
              <a:t>              rdfs: http://www.w3.org/2000/01/rdf-schema#"&gt;</a:t>
            </a:r>
          </a:p>
          <a:p>
            <a:pPr>
              <a:defRPr/>
            </a:pPr>
            <a:r>
              <a:rPr lang="en-US" noProof="1" smtClean="0"/>
              <a:t>  …</a:t>
            </a:r>
          </a:p>
          <a:p>
            <a:pPr>
              <a:defRPr/>
            </a:pPr>
            <a:r>
              <a:rPr lang="en-US" noProof="1" smtClean="0"/>
              <a:t>  &lt;body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="http://www.w3.org/ns/entailment/RDFS"&gt;</a:t>
            </a:r>
          </a:p>
          <a:p>
            <a:pPr>
              <a:defRPr/>
            </a:pPr>
            <a:r>
              <a:rPr lang="en-US" noProof="1" smtClean="0"/>
              <a:t>    …</a:t>
            </a:r>
          </a:p>
          <a:p>
            <a:pPr>
              <a:defRPr/>
            </a:pPr>
            <a:r>
              <a:rPr lang="en-US" noProof="1" smtClean="0"/>
              <a:t>    &lt;p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 smtClean="0"/>
              <a:t>="dcterms:description"&gt;</a:t>
            </a:r>
          </a:p>
          <a:p>
            <a:pPr>
              <a:defRPr/>
            </a:pPr>
            <a:r>
              <a:rPr lang="en-US" noProof="1" smtClean="0"/>
              <a:t>     Unique identifier for &lt;em&gt;RDFS Entailment&lt;/em&gt;.&lt;/p&gt;</a:t>
            </a:r>
          </a:p>
          <a:p>
            <a:pPr>
              <a:defRPr/>
            </a:pPr>
            <a:r>
              <a:rPr lang="en-US" noProof="1" smtClean="0"/>
              <a:t>    &lt;p&gt;…&lt;a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="rdfs:seeAlso" </a:t>
            </a:r>
          </a:p>
          <a:p>
            <a:pPr>
              <a:defRPr/>
            </a:pPr>
            <a:r>
              <a:rPr lang="en-US" noProof="1" smtClean="0"/>
              <a:t>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="http://www.w3.org/TR/2004/REC-rdf-mt-20040210"&gt;</a:t>
            </a:r>
          </a:p>
          <a:p>
            <a:pPr>
              <a:defRPr/>
            </a:pPr>
            <a:r>
              <a:rPr lang="en-US" noProof="1" smtClean="0"/>
              <a:t>     RDFS Semantics&lt;/a&gt;…&lt;/p&gt;</a:t>
            </a:r>
          </a:p>
          <a:p>
            <a:pPr>
              <a:defRPr/>
            </a:pPr>
            <a:r>
              <a:rPr lang="en-US" noProof="1"/>
              <a:t> </a:t>
            </a:r>
            <a:r>
              <a:rPr lang="en-US" noProof="1" smtClean="0"/>
              <a:t>   …</a:t>
            </a:r>
          </a:p>
          <a:p>
            <a:pPr>
              <a:defRPr/>
            </a:pPr>
            <a:r>
              <a:rPr lang="en-US" noProof="1" smtClean="0"/>
              <a:t>  &lt;</a:t>
            </a:r>
            <a:r>
              <a:rPr lang="en-US" noProof="1"/>
              <a:t>address </a:t>
            </a:r>
            <a:r>
              <a:rPr lang="en-US" noProof="1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</a:t>
            </a:r>
            <a:r>
              <a:rPr lang="en-US" noProof="1"/>
              <a:t>://www.ivan-herman.net/foaf#</a:t>
            </a:r>
            <a:r>
              <a:rPr lang="en-US" noProof="1" smtClean="0"/>
              <a:t>me</a:t>
            </a:r>
            <a:r>
              <a:rPr lang="en-US" noProof="1"/>
              <a:t>"</a:t>
            </a:r>
            <a:r>
              <a:rPr lang="en-US" noProof="1" smtClean="0"/>
              <a:t>&gt;</a:t>
            </a:r>
            <a:endParaRPr lang="en-US" noProof="1"/>
          </a:p>
          <a:p>
            <a:pPr>
              <a:defRPr/>
            </a:pPr>
            <a:r>
              <a:rPr lang="en-US" noProof="1"/>
              <a:t>      &lt;span </a:t>
            </a:r>
            <a:r>
              <a:rPr lang="en-US" noProof="1">
                <a:solidFill>
                  <a:srgbClr val="6D1014"/>
                </a:solidFill>
              </a:rPr>
              <a:t>property</a:t>
            </a:r>
            <a:r>
              <a:rPr lang="en-US" noProof="1"/>
              <a:t>="foaf:name"&gt;Ivan Herman&lt;/span&gt;</a:t>
            </a:r>
            <a:r>
              <a:rPr lang="en-US" noProof="1" smtClean="0"/>
              <a:t>,</a:t>
            </a:r>
          </a:p>
          <a:p>
            <a:pPr>
              <a:defRPr/>
            </a:pPr>
            <a:r>
              <a:rPr lang="en-US" noProof="1"/>
              <a:t> </a:t>
            </a:r>
            <a:r>
              <a:rPr lang="en-US" noProof="1" smtClean="0"/>
              <a:t>     … </a:t>
            </a:r>
            <a:endParaRPr lang="en-US" noProof="1"/>
          </a:p>
          <a:p>
            <a:pPr>
              <a:defRPr/>
            </a:pPr>
            <a:r>
              <a:rPr lang="en-US" noProof="1"/>
              <a:t>      </a:t>
            </a:r>
            <a:endParaRPr lang="en-US" noProof="1" smtClean="0"/>
          </a:p>
          <a:p>
            <a:pPr>
              <a:defRPr/>
            </a:pPr>
            <a:r>
              <a:rPr lang="en-US" noProof="1"/>
              <a:t> </a:t>
            </a:r>
            <a:r>
              <a:rPr lang="en-US" noProof="1" smtClean="0"/>
              <a:t>   </a:t>
            </a:r>
          </a:p>
          <a:p>
            <a:pPr>
              <a:defRPr/>
            </a:pPr>
            <a:endParaRPr lang="en-US" noProof="1"/>
          </a:p>
          <a:p>
            <a:pPr>
              <a:defRPr/>
            </a:pPr>
            <a:endParaRPr 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…becomes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762125"/>
            <a:ext cx="8232775" cy="4725988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&lt;html </a:t>
            </a:r>
            <a:r>
              <a:rPr lang="en-US" noProof="1" smtClean="0">
                <a:solidFill>
                  <a:srgbClr val="6D1014"/>
                </a:solidFill>
              </a:rPr>
              <a:t>profile</a:t>
            </a:r>
            <a:r>
              <a:rPr lang="en-US" noProof="1" smtClean="0"/>
              <a:t>=</a:t>
            </a:r>
            <a:r>
              <a:rPr lang="en-US" noProof="1"/>
              <a:t>"http://ex.org/prof"</a:t>
            </a:r>
            <a:r>
              <a:rPr lang="en-US" noProof="1" smtClean="0"/>
              <a:t>&gt;</a:t>
            </a:r>
          </a:p>
          <a:p>
            <a:pPr>
              <a:defRPr/>
            </a:pPr>
            <a:r>
              <a:rPr lang="en-US" noProof="1" smtClean="0"/>
              <a:t>  …</a:t>
            </a:r>
          </a:p>
          <a:p>
            <a:pPr>
              <a:defRPr/>
            </a:pPr>
            <a:r>
              <a:rPr lang="en-US" noProof="1" smtClean="0"/>
              <a:t>  &lt;body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="http://www.w3.org/ns/entailment/RDFS"&gt;</a:t>
            </a:r>
          </a:p>
          <a:p>
            <a:pPr>
              <a:defRPr/>
            </a:pPr>
            <a:r>
              <a:rPr lang="en-US" noProof="1" smtClean="0"/>
              <a:t>    …</a:t>
            </a:r>
          </a:p>
          <a:p>
            <a:pPr>
              <a:defRPr/>
            </a:pPr>
            <a:r>
              <a:rPr lang="en-US" noProof="1" smtClean="0"/>
              <a:t>    &lt;p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/>
              <a:t>="desc"</a:t>
            </a:r>
            <a:r>
              <a:rPr lang="en-US" noProof="1" smtClean="0"/>
              <a:t>&gt;</a:t>
            </a:r>
          </a:p>
          <a:p>
            <a:pPr>
              <a:defRPr/>
            </a:pPr>
            <a:r>
              <a:rPr lang="en-US" noProof="1" smtClean="0"/>
              <a:t>     Unique identifier for &lt;em&gt;RDFS Entailment&lt;/em&gt;.&lt;/p&gt;</a:t>
            </a:r>
          </a:p>
          <a:p>
            <a:pPr>
              <a:defRPr/>
            </a:pPr>
            <a:r>
              <a:rPr lang="en-US" noProof="1" smtClean="0"/>
              <a:t>    &lt;p&gt;…&lt;a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="rdfs:seeAlso" </a:t>
            </a:r>
          </a:p>
          <a:p>
            <a:pPr>
              <a:defRPr/>
            </a:pPr>
            <a:r>
              <a:rPr lang="en-US" noProof="1" smtClean="0"/>
              <a:t>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="http://www.w3.org/TR/2004/REC-rdf-mt-20040210"&gt;</a:t>
            </a:r>
          </a:p>
          <a:p>
            <a:pPr>
              <a:defRPr/>
            </a:pPr>
            <a:r>
              <a:rPr lang="en-US" noProof="1" smtClean="0"/>
              <a:t>     RDFS Semantics&lt;/a&gt;…&lt;/p&gt;</a:t>
            </a:r>
          </a:p>
          <a:p>
            <a:pPr>
              <a:defRPr/>
            </a:pPr>
            <a:r>
              <a:rPr lang="en-US" noProof="1"/>
              <a:t> </a:t>
            </a:r>
            <a:r>
              <a:rPr lang="en-US" noProof="1" smtClean="0"/>
              <a:t>   …</a:t>
            </a:r>
          </a:p>
          <a:p>
            <a:pPr>
              <a:defRPr/>
            </a:pPr>
            <a:r>
              <a:rPr lang="en-US" noProof="1" smtClean="0"/>
              <a:t>  &lt;</a:t>
            </a:r>
            <a:r>
              <a:rPr lang="en-US" noProof="1"/>
              <a:t>address </a:t>
            </a:r>
            <a:r>
              <a:rPr lang="en-US" noProof="1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</a:t>
            </a:r>
            <a:r>
              <a:rPr lang="en-US" noProof="1"/>
              <a:t>://www.ivan-herman.net/foaf#</a:t>
            </a:r>
            <a:r>
              <a:rPr lang="en-US" noProof="1" smtClean="0"/>
              <a:t>me</a:t>
            </a:r>
            <a:r>
              <a:rPr lang="en-US" noProof="1"/>
              <a:t>"</a:t>
            </a:r>
            <a:r>
              <a:rPr lang="en-US" noProof="1" smtClean="0"/>
              <a:t>&gt;</a:t>
            </a:r>
            <a:endParaRPr lang="en-US" noProof="1"/>
          </a:p>
          <a:p>
            <a:pPr>
              <a:defRPr/>
            </a:pPr>
            <a:r>
              <a:rPr lang="en-US" noProof="1"/>
              <a:t>      &lt;span </a:t>
            </a:r>
            <a:r>
              <a:rPr lang="en-US" noProof="1">
                <a:solidFill>
                  <a:srgbClr val="6D1014"/>
                </a:solidFill>
              </a:rPr>
              <a:t>property</a:t>
            </a:r>
            <a:r>
              <a:rPr lang="en-US" noProof="1"/>
              <a:t>="foaf:name"&gt;Ivan Herman&lt;/span&gt;</a:t>
            </a:r>
            <a:r>
              <a:rPr lang="en-US" noProof="1" smtClean="0"/>
              <a:t>,</a:t>
            </a:r>
          </a:p>
          <a:p>
            <a:pPr>
              <a:defRPr/>
            </a:pPr>
            <a:r>
              <a:rPr lang="en-US" noProof="1"/>
              <a:t> </a:t>
            </a:r>
            <a:r>
              <a:rPr lang="en-US" noProof="1" smtClean="0"/>
              <a:t>     … </a:t>
            </a:r>
            <a:endParaRPr lang="en-US" noProof="1"/>
          </a:p>
          <a:p>
            <a:pPr>
              <a:defRPr/>
            </a:pPr>
            <a:r>
              <a:rPr lang="en-US" noProof="1"/>
              <a:t>      </a:t>
            </a:r>
            <a:endParaRPr lang="en-US" noProof="1" smtClean="0"/>
          </a:p>
          <a:p>
            <a:pPr>
              <a:defRPr/>
            </a:pPr>
            <a:r>
              <a:rPr lang="en-US" noProof="1"/>
              <a:t> </a:t>
            </a:r>
            <a:r>
              <a:rPr lang="en-US" noProof="1" smtClean="0"/>
              <a:t>   </a:t>
            </a:r>
          </a:p>
          <a:p>
            <a:pPr>
              <a:defRPr/>
            </a:pPr>
            <a:endParaRPr lang="en-US" noProof="1"/>
          </a:p>
          <a:p>
            <a:pPr>
              <a:defRPr/>
            </a:pPr>
            <a:endParaRPr lang="en-US" noProof="1"/>
          </a:p>
        </p:txBody>
      </p:sp>
      <p:sp>
        <p:nvSpPr>
          <p:cNvPr id="4" name="Oval 3"/>
          <p:cNvSpPr/>
          <p:nvPr/>
        </p:nvSpPr>
        <p:spPr>
          <a:xfrm>
            <a:off x="1166813" y="1628775"/>
            <a:ext cx="3990975" cy="64135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…becomes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762125"/>
            <a:ext cx="8232775" cy="4725988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&lt;html </a:t>
            </a:r>
            <a:r>
              <a:rPr lang="en-US" noProof="1" smtClean="0">
                <a:solidFill>
                  <a:srgbClr val="6D1014"/>
                </a:solidFill>
              </a:rPr>
              <a:t>profile</a:t>
            </a:r>
            <a:r>
              <a:rPr lang="en-US" noProof="1" smtClean="0"/>
              <a:t>=</a:t>
            </a:r>
            <a:r>
              <a:rPr lang="en-US" noProof="1"/>
              <a:t>"http://ex.org/prof"</a:t>
            </a:r>
            <a:r>
              <a:rPr lang="en-US" noProof="1" smtClean="0"/>
              <a:t>&gt;</a:t>
            </a:r>
          </a:p>
          <a:p>
            <a:pPr>
              <a:defRPr/>
            </a:pPr>
            <a:r>
              <a:rPr lang="en-US" noProof="1" smtClean="0"/>
              <a:t>  …</a:t>
            </a:r>
          </a:p>
          <a:p>
            <a:pPr>
              <a:defRPr/>
            </a:pPr>
            <a:r>
              <a:rPr lang="en-US" noProof="1" smtClean="0"/>
              <a:t>  &lt;body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="http://www.w3.org/ns/entailment/RDFS"&gt;</a:t>
            </a:r>
          </a:p>
          <a:p>
            <a:pPr>
              <a:defRPr/>
            </a:pPr>
            <a:r>
              <a:rPr lang="en-US" noProof="1" smtClean="0"/>
              <a:t>    …</a:t>
            </a:r>
          </a:p>
          <a:p>
            <a:pPr>
              <a:defRPr/>
            </a:pPr>
            <a:r>
              <a:rPr lang="en-US" noProof="1" smtClean="0"/>
              <a:t>    &lt;p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/>
              <a:t>="desc"</a:t>
            </a:r>
            <a:r>
              <a:rPr lang="en-US" noProof="1" smtClean="0"/>
              <a:t>&gt;</a:t>
            </a:r>
          </a:p>
          <a:p>
            <a:pPr>
              <a:defRPr/>
            </a:pPr>
            <a:r>
              <a:rPr lang="en-US" noProof="1" smtClean="0"/>
              <a:t>     Unique identifier for &lt;em&gt;RDFS Entailment&lt;/em&gt;.&lt;/p&gt;</a:t>
            </a:r>
          </a:p>
          <a:p>
            <a:pPr>
              <a:defRPr/>
            </a:pPr>
            <a:r>
              <a:rPr lang="en-US" noProof="1" smtClean="0"/>
              <a:t>    &lt;p&gt;…&lt;a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="rdfs:seeAlso" </a:t>
            </a:r>
          </a:p>
          <a:p>
            <a:pPr>
              <a:defRPr/>
            </a:pPr>
            <a:r>
              <a:rPr lang="en-US" noProof="1" smtClean="0"/>
              <a:t>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="http://www.w3.org/TR/2004/REC-rdf-mt-20040210"&gt;</a:t>
            </a:r>
          </a:p>
          <a:p>
            <a:pPr>
              <a:defRPr/>
            </a:pPr>
            <a:r>
              <a:rPr lang="en-US" noProof="1" smtClean="0"/>
              <a:t>     RDFS Semantics&lt;/a&gt;…&lt;/p&gt;</a:t>
            </a:r>
          </a:p>
          <a:p>
            <a:pPr>
              <a:defRPr/>
            </a:pPr>
            <a:r>
              <a:rPr lang="en-US" noProof="1"/>
              <a:t> </a:t>
            </a:r>
            <a:r>
              <a:rPr lang="en-US" noProof="1" smtClean="0"/>
              <a:t>   …</a:t>
            </a:r>
          </a:p>
          <a:p>
            <a:pPr>
              <a:defRPr/>
            </a:pPr>
            <a:r>
              <a:rPr lang="en-US" noProof="1" smtClean="0"/>
              <a:t>  &lt;</a:t>
            </a:r>
            <a:r>
              <a:rPr lang="en-US" noProof="1"/>
              <a:t>address </a:t>
            </a:r>
            <a:r>
              <a:rPr lang="en-US" noProof="1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</a:t>
            </a:r>
            <a:r>
              <a:rPr lang="en-US" noProof="1"/>
              <a:t>://www.ivan-herman.net/foaf#</a:t>
            </a:r>
            <a:r>
              <a:rPr lang="en-US" noProof="1" smtClean="0"/>
              <a:t>me</a:t>
            </a:r>
            <a:r>
              <a:rPr lang="en-US" noProof="1"/>
              <a:t>"</a:t>
            </a:r>
            <a:r>
              <a:rPr lang="en-US" noProof="1" smtClean="0"/>
              <a:t>&gt;</a:t>
            </a:r>
            <a:endParaRPr lang="en-US" noProof="1"/>
          </a:p>
          <a:p>
            <a:pPr>
              <a:defRPr/>
            </a:pPr>
            <a:r>
              <a:rPr lang="en-US" noProof="1"/>
              <a:t>      &lt;span </a:t>
            </a:r>
            <a:r>
              <a:rPr lang="en-US" noProof="1">
                <a:solidFill>
                  <a:srgbClr val="6D1014"/>
                </a:solidFill>
              </a:rPr>
              <a:t>property</a:t>
            </a:r>
            <a:r>
              <a:rPr lang="en-US" noProof="1"/>
              <a:t>="foaf:name"&gt;Ivan Herman&lt;/span&gt;</a:t>
            </a:r>
            <a:r>
              <a:rPr lang="en-US" noProof="1" smtClean="0"/>
              <a:t>,</a:t>
            </a:r>
          </a:p>
          <a:p>
            <a:pPr>
              <a:defRPr/>
            </a:pPr>
            <a:r>
              <a:rPr lang="en-US" noProof="1"/>
              <a:t> </a:t>
            </a:r>
            <a:r>
              <a:rPr lang="en-US" noProof="1" smtClean="0"/>
              <a:t>     … </a:t>
            </a:r>
            <a:endParaRPr lang="en-US" noProof="1"/>
          </a:p>
          <a:p>
            <a:pPr>
              <a:defRPr/>
            </a:pPr>
            <a:r>
              <a:rPr lang="en-US" noProof="1"/>
              <a:t>      </a:t>
            </a:r>
            <a:endParaRPr lang="en-US" noProof="1" smtClean="0"/>
          </a:p>
          <a:p>
            <a:pPr>
              <a:defRPr/>
            </a:pPr>
            <a:r>
              <a:rPr lang="en-US" noProof="1"/>
              <a:t> </a:t>
            </a:r>
            <a:r>
              <a:rPr lang="en-US" noProof="1" smtClean="0"/>
              <a:t>   </a:t>
            </a:r>
          </a:p>
          <a:p>
            <a:pPr>
              <a:defRPr/>
            </a:pPr>
            <a:endParaRPr lang="en-US" noProof="1"/>
          </a:p>
          <a:p>
            <a:pPr>
              <a:defRPr/>
            </a:pPr>
            <a:endParaRPr lang="en-US" noProof="1"/>
          </a:p>
        </p:txBody>
      </p:sp>
      <p:sp>
        <p:nvSpPr>
          <p:cNvPr id="4" name="Oval 3"/>
          <p:cNvSpPr/>
          <p:nvPr/>
        </p:nvSpPr>
        <p:spPr>
          <a:xfrm>
            <a:off x="1166813" y="1628775"/>
            <a:ext cx="3990975" cy="64135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2098675" y="2908300"/>
            <a:ext cx="1603375" cy="382588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Even usage of profiles might be “too much” for many HTML authors</a:t>
            </a:r>
          </a:p>
          <a:p>
            <a:pPr lvl="1">
              <a:defRPr/>
            </a:pPr>
            <a:r>
              <a:rPr lang="en-US" sz="2800" dirty="0" smtClean="0"/>
              <a:t>authors will forget to add the @profile declaration</a:t>
            </a:r>
          </a:p>
          <a:p>
            <a:pPr>
              <a:defRPr/>
            </a:pPr>
            <a:r>
              <a:rPr lang="en-US" sz="3200" dirty="0" smtClean="0"/>
              <a:t>RDFa defines </a:t>
            </a:r>
            <a:r>
              <a:rPr lang="en-US" sz="3200" i="1" dirty="0" smtClean="0"/>
              <a:t>default profiles</a:t>
            </a:r>
            <a:r>
              <a:rPr lang="en-US" sz="3200" dirty="0" smtClean="0"/>
              <a:t>:</a:t>
            </a:r>
          </a:p>
          <a:p>
            <a:pPr lvl="1">
              <a:defRPr/>
            </a:pPr>
            <a:r>
              <a:rPr lang="en-US" sz="2800" dirty="0" smtClean="0"/>
              <a:t>RDFa clients include these profiles automatically 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Default profiles</a:t>
            </a:r>
            <a:endParaRPr lang="en-US" dirty="0"/>
          </a:p>
        </p:txBody>
      </p:sp>
      <p:pic>
        <p:nvPicPr>
          <p:cNvPr id="79875" name="Picture 3" descr="ohw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159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Default for RDFa in general</a:t>
            </a:r>
          </a:p>
          <a:p>
            <a:pPr lvl="1">
              <a:defRPr/>
            </a:pPr>
            <a:r>
              <a:rPr lang="en-US" dirty="0" smtClean="0">
                <a:hlinkClick r:id="rId2"/>
              </a:rPr>
              <a:t>http://www.w3.org/profile/rdfa-1.1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includes some widely used prefixes (</a:t>
            </a:r>
            <a:r>
              <a:rPr lang="en-US" dirty="0" err="1" smtClean="0"/>
              <a:t>rdf</a:t>
            </a:r>
            <a:r>
              <a:rPr lang="en-US" dirty="0" smtClean="0"/>
              <a:t>, </a:t>
            </a:r>
            <a:r>
              <a:rPr lang="en-US" dirty="0" err="1" smtClean="0"/>
              <a:t>rdfs</a:t>
            </a:r>
            <a:r>
              <a:rPr lang="en-US" dirty="0" smtClean="0"/>
              <a:t>, </a:t>
            </a:r>
            <a:r>
              <a:rPr lang="en-US" dirty="0" err="1" smtClean="0"/>
              <a:t>vcard</a:t>
            </a:r>
            <a:r>
              <a:rPr lang="en-US" dirty="0" smtClean="0"/>
              <a:t>, </a:t>
            </a:r>
            <a:r>
              <a:rPr lang="en-US" dirty="0" err="1" smtClean="0"/>
              <a:t>og</a:t>
            </a:r>
            <a:r>
              <a:rPr lang="en-US" dirty="0" smtClean="0"/>
              <a:t>, </a:t>
            </a:r>
            <a:r>
              <a:rPr lang="en-US" dirty="0" err="1" smtClean="0"/>
              <a:t>foaf</a:t>
            </a:r>
            <a:r>
              <a:rPr lang="en-US" dirty="0" smtClean="0"/>
              <a:t>, dc, or </a:t>
            </a:r>
            <a:r>
              <a:rPr lang="en-US" dirty="0" err="1" smtClean="0"/>
              <a:t>dcterms</a:t>
            </a:r>
            <a:r>
              <a:rPr lang="en-US" dirty="0" smtClean="0"/>
              <a:t> are typical candidates)</a:t>
            </a:r>
          </a:p>
          <a:p>
            <a:pPr lvl="1">
              <a:defRPr/>
            </a:pPr>
            <a:r>
              <a:rPr lang="en-US" dirty="0" smtClean="0"/>
              <a:t>the profile is to be updated regularly by </a:t>
            </a:r>
            <a:r>
              <a:rPr lang="en-US" i="1" dirty="0" smtClean="0"/>
              <a:t>adding</a:t>
            </a:r>
            <a:r>
              <a:rPr lang="en-US" dirty="0" smtClean="0"/>
              <a:t> new prefixes</a:t>
            </a:r>
          </a:p>
          <a:p>
            <a:pPr>
              <a:defRPr/>
            </a:pPr>
            <a:r>
              <a:rPr lang="en-US" dirty="0" smtClean="0"/>
              <a:t>Default for (X)HTML</a:t>
            </a:r>
          </a:p>
          <a:p>
            <a:pPr lvl="1">
              <a:defRPr/>
            </a:pPr>
            <a:r>
              <a:rPr lang="en-US" dirty="0" smtClean="0">
                <a:hlinkClick r:id="rId3"/>
              </a:rPr>
              <a:t>http://www.w3.org/profile/html-rdfa-1.1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includes the HTML4 @</a:t>
            </a:r>
            <a:r>
              <a:rPr lang="en-US" dirty="0" err="1" smtClean="0"/>
              <a:t>rel</a:t>
            </a:r>
            <a:r>
              <a:rPr lang="en-US" dirty="0" smtClean="0"/>
              <a:t> values (next, up, license, …)</a:t>
            </a:r>
          </a:p>
          <a:p>
            <a:pPr lvl="1">
              <a:defRPr/>
            </a:pPr>
            <a:r>
              <a:rPr lang="en-US" dirty="0" smtClean="0"/>
              <a:t>the profile is to be updated regularly by </a:t>
            </a:r>
            <a:r>
              <a:rPr lang="en-US" i="1" dirty="0" smtClean="0"/>
              <a:t>adding</a:t>
            </a:r>
            <a:r>
              <a:rPr lang="en-US" dirty="0" smtClean="0"/>
              <a:t> @</a:t>
            </a:r>
            <a:r>
              <a:rPr lang="en-US" dirty="0" err="1" smtClean="0"/>
              <a:t>rel</a:t>
            </a:r>
            <a:r>
              <a:rPr lang="en-US" dirty="0" smtClean="0"/>
              <a:t> values as they evolve in the HTML world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Default profiles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So this…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762125"/>
            <a:ext cx="8232775" cy="3487738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&lt;html </a:t>
            </a:r>
            <a:r>
              <a:rPr lang="en-US" noProof="1" smtClean="0">
                <a:solidFill>
                  <a:srgbClr val="6D1014"/>
                </a:solidFill>
              </a:rPr>
              <a:t>profile</a:t>
            </a:r>
            <a:r>
              <a:rPr lang="en-US" noProof="1" smtClean="0"/>
              <a:t>=</a:t>
            </a:r>
            <a:r>
              <a:rPr lang="en-US" noProof="1"/>
              <a:t>"http://ex.org/prof"</a:t>
            </a:r>
            <a:r>
              <a:rPr lang="en-US" noProof="1" smtClean="0"/>
              <a:t>&gt;</a:t>
            </a:r>
          </a:p>
          <a:p>
            <a:pPr>
              <a:defRPr/>
            </a:pPr>
            <a:r>
              <a:rPr lang="en-US" noProof="1" smtClean="0"/>
              <a:t>  …</a:t>
            </a:r>
          </a:p>
          <a:p>
            <a:pPr>
              <a:defRPr/>
            </a:pPr>
            <a:r>
              <a:rPr lang="en-US" noProof="1" smtClean="0"/>
              <a:t>  &lt;body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="http://www.w3.org/ns/entailment/RDFS"&gt;</a:t>
            </a:r>
          </a:p>
          <a:p>
            <a:pPr>
              <a:defRPr/>
            </a:pPr>
            <a:r>
              <a:rPr lang="en-US" noProof="1" smtClean="0"/>
              <a:t>    …</a:t>
            </a:r>
          </a:p>
          <a:p>
            <a:pPr>
              <a:defRPr/>
            </a:pPr>
            <a:r>
              <a:rPr lang="en-US" noProof="1" smtClean="0"/>
              <a:t>    &lt;p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 smtClean="0"/>
              <a:t>="dcterms:description"&gt;</a:t>
            </a:r>
          </a:p>
          <a:p>
            <a:pPr>
              <a:defRPr/>
            </a:pPr>
            <a:r>
              <a:rPr lang="en-US" noProof="1" smtClean="0"/>
              <a:t>     Unique identifier for &lt;em&gt;RDFS Entailment&lt;/em&gt;.&lt;/p&gt;</a:t>
            </a:r>
          </a:p>
          <a:p>
            <a:pPr>
              <a:defRPr/>
            </a:pPr>
            <a:r>
              <a:rPr lang="en-US" noProof="1" smtClean="0"/>
              <a:t>    &lt;p&gt;…&lt;a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="rdfs:seeAlso" </a:t>
            </a:r>
          </a:p>
          <a:p>
            <a:pPr>
              <a:defRPr/>
            </a:pPr>
            <a:r>
              <a:rPr lang="en-US" noProof="1" smtClean="0"/>
              <a:t>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="http://www.w3.org/TR/2004/REC-rdf-mt-20040210"&gt;</a:t>
            </a:r>
          </a:p>
          <a:p>
            <a:pPr>
              <a:defRPr/>
            </a:pPr>
            <a:r>
              <a:rPr lang="en-US" noProof="1" smtClean="0"/>
              <a:t>     RDFS Semantics&lt;/a&gt;…&lt;/p&gt;</a:t>
            </a:r>
            <a:endParaRPr lang="en-US" noProof="1"/>
          </a:p>
        </p:txBody>
      </p:sp>
      <p:sp>
        <p:nvSpPr>
          <p:cNvPr id="4" name="Oval 3"/>
          <p:cNvSpPr/>
          <p:nvPr/>
        </p:nvSpPr>
        <p:spPr>
          <a:xfrm>
            <a:off x="1166813" y="1628775"/>
            <a:ext cx="3990975" cy="64135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…becomes: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762125"/>
            <a:ext cx="8232775" cy="3487738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&lt;html&gt;</a:t>
            </a:r>
          </a:p>
          <a:p>
            <a:pPr>
              <a:defRPr/>
            </a:pPr>
            <a:r>
              <a:rPr lang="en-US" noProof="1" smtClean="0"/>
              <a:t>  …</a:t>
            </a:r>
          </a:p>
          <a:p>
            <a:pPr>
              <a:defRPr/>
            </a:pPr>
            <a:r>
              <a:rPr lang="en-US" noProof="1" smtClean="0"/>
              <a:t>  &lt;body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="http://www.w3.org/ns/entailment/RDFS"&gt;</a:t>
            </a:r>
          </a:p>
          <a:p>
            <a:pPr>
              <a:defRPr/>
            </a:pPr>
            <a:r>
              <a:rPr lang="en-US" noProof="1" smtClean="0"/>
              <a:t>    …</a:t>
            </a:r>
          </a:p>
          <a:p>
            <a:pPr>
              <a:defRPr/>
            </a:pPr>
            <a:r>
              <a:rPr lang="en-US" noProof="1" smtClean="0"/>
              <a:t>    &lt;p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 smtClean="0"/>
              <a:t>="dcterms:description"&gt;</a:t>
            </a:r>
          </a:p>
          <a:p>
            <a:pPr>
              <a:defRPr/>
            </a:pPr>
            <a:r>
              <a:rPr lang="en-US" noProof="1" smtClean="0"/>
              <a:t>     Unique identifier for &lt;em&gt;RDFS Entailment&lt;/em&gt;.&lt;/p&gt;</a:t>
            </a:r>
          </a:p>
          <a:p>
            <a:pPr>
              <a:defRPr/>
            </a:pPr>
            <a:r>
              <a:rPr lang="en-US" noProof="1" smtClean="0"/>
              <a:t>    &lt;p&gt;…&lt;a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="rdfs:seeAlso" </a:t>
            </a:r>
          </a:p>
          <a:p>
            <a:pPr>
              <a:defRPr/>
            </a:pPr>
            <a:r>
              <a:rPr lang="en-US" noProof="1" smtClean="0"/>
              <a:t>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="http://www.w3.org/TR/2004/REC-rdf-mt-20040210"&gt;</a:t>
            </a:r>
          </a:p>
          <a:p>
            <a:pPr>
              <a:defRPr/>
            </a:pPr>
            <a:r>
              <a:rPr lang="en-US" noProof="1" smtClean="0"/>
              <a:t>     RDFS Semantics&lt;/a&gt;…&lt;/p&gt;</a:t>
            </a:r>
            <a:endParaRPr 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Some authoring tools already have RDFa facilities:</a:t>
            </a:r>
          </a:p>
          <a:p>
            <a:pPr lvl="1">
              <a:defRPr/>
            </a:pPr>
            <a:r>
              <a:rPr lang="en-US" dirty="0" smtClean="0"/>
              <a:t>e.g., it is possible to add the right DTD to Dreamweaver, Amaya has it at its core, etc.</a:t>
            </a:r>
          </a:p>
          <a:p>
            <a:pPr>
              <a:defRPr/>
            </a:pPr>
            <a:r>
              <a:rPr lang="en-US" dirty="0" smtClean="0"/>
              <a:t>There are plugins to, e.g., </a:t>
            </a:r>
            <a:r>
              <a:rPr lang="en-US" dirty="0" err="1" smtClean="0"/>
              <a:t>WordPress</a:t>
            </a:r>
            <a:r>
              <a:rPr lang="en-US" dirty="0" smtClean="0"/>
              <a:t>, to generate RDFa markup</a:t>
            </a:r>
          </a:p>
          <a:p>
            <a:pPr>
              <a:defRPr/>
            </a:pPr>
            <a:r>
              <a:rPr lang="en-US" dirty="0" smtClean="0"/>
              <a:t>CMS systems (like Drupal 7) may have RDFa built in their publication system</a:t>
            </a:r>
          </a:p>
          <a:p>
            <a:pPr lvl="1">
              <a:defRPr/>
            </a:pPr>
            <a:r>
              <a:rPr lang="en-US" dirty="0" smtClean="0"/>
              <a:t>users generate RDFa whether they know about it or not…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Authoring RDFa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Various search engines </a:t>
            </a:r>
            <a:r>
              <a:rPr lang="en-US" dirty="0" smtClean="0"/>
              <a:t>are</a:t>
            </a:r>
            <a:r>
              <a:rPr lang="en-US" dirty="0" smtClean="0"/>
              <a:t> consuming </a:t>
            </a:r>
            <a:r>
              <a:rPr lang="en-US" dirty="0" smtClean="0"/>
              <a:t>RDFa</a:t>
            </a:r>
          </a:p>
          <a:p>
            <a:pPr lvl="1">
              <a:defRPr/>
            </a:pPr>
            <a:r>
              <a:rPr lang="en-US" dirty="0" smtClean="0"/>
              <a:t>Google, Yahoo, </a:t>
            </a:r>
            <a:r>
              <a:rPr lang="en-US" dirty="0" smtClean="0"/>
              <a:t>…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they may specify which vocabularies they “understand”</a:t>
            </a:r>
          </a:p>
          <a:p>
            <a:pPr lvl="2">
              <a:defRPr/>
            </a:pPr>
            <a:r>
              <a:rPr lang="en-US" dirty="0" smtClean="0"/>
              <a:t>this is still an evolving area</a:t>
            </a:r>
          </a:p>
          <a:p>
            <a:pPr>
              <a:defRPr/>
            </a:pPr>
            <a:r>
              <a:rPr lang="en-US" dirty="0" smtClean="0"/>
              <a:t>There are libraries, distillers, etc., to extract RDFa information</a:t>
            </a:r>
          </a:p>
          <a:p>
            <a:pPr lvl="1">
              <a:defRPr/>
            </a:pPr>
            <a:r>
              <a:rPr lang="en-US" dirty="0" smtClean="0"/>
              <a:t>may be part of RDF development environments like Redland, </a:t>
            </a:r>
            <a:r>
              <a:rPr lang="en-US" dirty="0" err="1" smtClean="0"/>
              <a:t>RDFLib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see, for further references, </a:t>
            </a:r>
            <a:r>
              <a:rPr lang="en-US" dirty="0">
                <a:hlinkClick r:id="rId2"/>
              </a:rPr>
              <a:t>http://rdfa.info/wiki/Consume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Facebook’s </a:t>
            </a:r>
            <a:r>
              <a:rPr lang="en-US" dirty="0"/>
              <a:t>“social graph” is based on RDFa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Consuming RDFa</a:t>
            </a:r>
            <a:endParaRPr lang="en-US" dirty="0"/>
          </a:p>
        </p:txBody>
      </p:sp>
      <p:pic>
        <p:nvPicPr>
          <p:cNvPr id="8601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33256"/>
            <a:ext cx="698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RDFa+HTML</a:t>
            </a:r>
            <a:r>
              <a:rPr lang="en-US" dirty="0" smtClean="0"/>
              <a:t> file can just be on a server</a:t>
            </a:r>
          </a:p>
          <a:p>
            <a:pPr lvl="1">
              <a:defRPr/>
            </a:pPr>
            <a:r>
              <a:rPr lang="en-US" dirty="0" smtClean="0"/>
              <a:t>the client extracts the RDF content</a:t>
            </a:r>
          </a:p>
          <a:p>
            <a:pPr>
              <a:defRPr/>
            </a:pPr>
            <a:r>
              <a:rPr lang="en-US" dirty="0" smtClean="0"/>
              <a:t>Content negotiations can be set up on the server side</a:t>
            </a:r>
          </a:p>
          <a:p>
            <a:pPr lvl="1">
              <a:defRPr/>
            </a:pPr>
            <a:r>
              <a:rPr lang="en-US" dirty="0" smtClean="0"/>
              <a:t>the client gets the format he/she asks for</a:t>
            </a:r>
          </a:p>
          <a:p>
            <a:pPr lvl="1">
              <a:defRPr/>
            </a:pPr>
            <a:r>
              <a:rPr lang="en-US" dirty="0" smtClean="0"/>
              <a:t>the RDF content can either be generated on the fly or stored on the server statically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Publishing RDFa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source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&lt;p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 </a:t>
            </a:r>
          </a:p>
          <a:p>
            <a:pPr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dirty="0" smtClean="0"/>
              <a:t>="http://</a:t>
            </a:r>
            <a:r>
              <a:rPr lang="en-US" dirty="0" err="1" smtClean="0"/>
              <a:t>purl.org</a:t>
            </a:r>
            <a:r>
              <a:rPr lang="en-US" dirty="0" smtClean="0"/>
              <a:t>/dc/terms/description"&gt;</a:t>
            </a:r>
          </a:p>
          <a:p>
            <a:pPr>
              <a:defRPr/>
            </a:pPr>
            <a:r>
              <a:rPr lang="en-US" dirty="0" smtClean="0"/>
              <a:t>     Unique identifier for &lt;</a:t>
            </a:r>
            <a:r>
              <a:rPr lang="en-US" dirty="0" err="1" smtClean="0"/>
              <a:t>em</a:t>
            </a:r>
            <a:r>
              <a:rPr lang="en-US" dirty="0" smtClean="0"/>
              <a:t>&gt;RDFS Entailment&lt;/</a:t>
            </a:r>
            <a:r>
              <a:rPr lang="en-US" dirty="0" err="1" smtClean="0"/>
              <a:t>em</a:t>
            </a:r>
            <a:r>
              <a:rPr lang="en-US" dirty="0" smtClean="0"/>
              <a:t>&gt;.&lt;/</a:t>
            </a:r>
            <a:r>
              <a:rPr lang="en-US" dirty="0" err="1" smtClean="0"/>
              <a:t>p</a:t>
            </a:r>
            <a:r>
              <a:rPr lang="en-US" dirty="0" smtClean="0"/>
              <a:t>&gt;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89" name="Group 7"/>
          <p:cNvGrpSpPr>
            <a:grpSpLocks/>
          </p:cNvGrpSpPr>
          <p:nvPr/>
        </p:nvGrpSpPr>
        <p:grpSpPr bwMode="auto">
          <a:xfrm>
            <a:off x="1771650" y="3582988"/>
            <a:ext cx="5497513" cy="2778125"/>
            <a:chOff x="1771129" y="3582714"/>
            <a:chExt cx="5498765" cy="2778946"/>
          </a:xfrm>
        </p:grpSpPr>
        <p:pic>
          <p:nvPicPr>
            <p:cNvPr id="89092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129" y="3582714"/>
              <a:ext cx="5498765" cy="277894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2306239" y="5494629"/>
              <a:ext cx="1883204" cy="579608"/>
            </a:xfrm>
            <a:prstGeom prst="ellips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4781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3200" dirty="0" smtClean="0"/>
              <a:t>Embedded metadata (microdata or RDFa) is used to improve search result page</a:t>
            </a:r>
          </a:p>
          <a:p>
            <a:pPr lvl="1">
              <a:defRPr/>
            </a:pPr>
            <a:r>
              <a:rPr lang="en-US" sz="2800" dirty="0" smtClean="0"/>
              <a:t>at the moment only a few vocabularies are recognized, but that will evolve over the years</a:t>
            </a:r>
            <a:endParaRPr lang="en-US" sz="2800" dirty="0"/>
          </a:p>
        </p:txBody>
      </p:sp>
      <p:sp>
        <p:nvSpPr>
          <p:cNvPr id="24781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Google’s rich snippets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3200" dirty="0" smtClean="0"/>
              <a:t>A number of popular sites publish RDFa as part of their normal pages:</a:t>
            </a:r>
          </a:p>
          <a:p>
            <a:pPr lvl="1">
              <a:defRPr/>
            </a:pPr>
            <a:r>
              <a:rPr lang="en-US" sz="2800" dirty="0" smtClean="0"/>
              <a:t>Tesco, BestBuy, Slideshare, The London Gazette, Newsweek, MSNBC, O’Reilly Catalog, the White House…</a:t>
            </a:r>
          </a:p>
          <a:p>
            <a:pPr lvl="1">
              <a:defRPr/>
            </a:pPr>
            <a:r>
              <a:rPr lang="en-US" sz="2800" dirty="0" smtClean="0"/>
              <a:t>Creative Commons snippets are in RDFa (e.g., on Flickr)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Effects of, e.g., Google of Facebook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5"/>
          <p:cNvSpPr txBox="1">
            <a:spLocks noChangeArrowheads="1"/>
          </p:cNvSpPr>
          <p:nvPr/>
        </p:nvSpPr>
        <p:spPr bwMode="auto">
          <a:xfrm>
            <a:off x="131763" y="6637338"/>
            <a:ext cx="5029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61621" rIns="81639" bIns="40820"/>
          <a:lstStyle>
            <a:lvl1pPr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i="1">
                <a:ea typeface="msmincho" charset="0"/>
                <a:cs typeface="msmincho" charset="0"/>
              </a:rPr>
              <a:t>Courtesy of Jay Myers, BestBuy, SemTech2010 Presentation</a:t>
            </a:r>
            <a:endParaRPr lang="en-US" sz="1000" i="1">
              <a:ea typeface="msmincho" charset="0"/>
              <a:cs typeface="msmincho" charset="0"/>
              <a:hlinkClick r:id="rId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+mn-lt"/>
              </a:rPr>
              <a:t>BestBuy </a:t>
            </a:r>
            <a:r>
              <a:rPr lang="en-US" b="1" dirty="0" err="1" smtClean="0">
                <a:latin typeface="+mn-lt"/>
              </a:rPr>
              <a:t>xxample</a:t>
            </a:r>
            <a:r>
              <a:rPr lang="en-US" b="1" dirty="0" smtClean="0">
                <a:latin typeface="+mn-lt"/>
              </a:rPr>
              <a:t> of RDFa use</a:t>
            </a:r>
            <a:endParaRPr lang="en-US" b="1" dirty="0">
              <a:latin typeface="+mn-lt"/>
            </a:endParaRPr>
          </a:p>
        </p:txBody>
      </p:sp>
      <p:pic>
        <p:nvPicPr>
          <p:cNvPr id="911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1147763"/>
            <a:ext cx="6915150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47763"/>
            <a:ext cx="6921500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+mn-lt"/>
              </a:rPr>
              <a:t>BestBuy </a:t>
            </a:r>
            <a:r>
              <a:rPr lang="en-US" b="1" dirty="0">
                <a:latin typeface="+mn-lt"/>
              </a:rPr>
              <a:t>e</a:t>
            </a:r>
            <a:r>
              <a:rPr lang="en-US" b="1" dirty="0" smtClean="0">
                <a:latin typeface="+mn-lt"/>
              </a:rPr>
              <a:t>xample of RDFa Use</a:t>
            </a:r>
            <a:endParaRPr lang="en-US" b="1" dirty="0">
              <a:latin typeface="+mn-lt"/>
            </a:endParaRPr>
          </a:p>
        </p:txBody>
      </p:sp>
      <p:sp>
        <p:nvSpPr>
          <p:cNvPr id="92163" name="Text Box 5"/>
          <p:cNvSpPr txBox="1">
            <a:spLocks noChangeArrowheads="1"/>
          </p:cNvSpPr>
          <p:nvPr/>
        </p:nvSpPr>
        <p:spPr bwMode="auto">
          <a:xfrm>
            <a:off x="131763" y="6637338"/>
            <a:ext cx="5029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61621" rIns="81639" bIns="40820"/>
          <a:lstStyle>
            <a:lvl1pPr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i="1">
                <a:ea typeface="msmincho" charset="0"/>
                <a:cs typeface="msmincho" charset="0"/>
              </a:rPr>
              <a:t>Courtesy of Jay Myers, BestBuy, SemTech2010 Presentation</a:t>
            </a:r>
            <a:endParaRPr lang="en-US" sz="1000" i="1">
              <a:ea typeface="msmincho" charset="0"/>
              <a:cs typeface="msmincho" charset="0"/>
              <a:hlinkClick r:id="rId3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Reported in a BestBuy blog:</a:t>
            </a:r>
          </a:p>
          <a:p>
            <a:pPr lvl="1">
              <a:defRPr/>
            </a:pPr>
            <a:r>
              <a:rPr lang="en-US" sz="2800" noProof="1" smtClean="0"/>
              <a:t>GoodRelations+RDFa</a:t>
            </a:r>
            <a:r>
              <a:rPr lang="en-US" sz="2800" dirty="0" smtClean="0"/>
              <a:t> improved Google rank tremendously</a:t>
            </a:r>
          </a:p>
          <a:p>
            <a:pPr lvl="1">
              <a:defRPr/>
            </a:pPr>
            <a:r>
              <a:rPr lang="en-US" sz="2800" dirty="0" smtClean="0"/>
              <a:t>30% increase in traffic on BestBuy store pages</a:t>
            </a:r>
          </a:p>
          <a:p>
            <a:pPr lvl="1">
              <a:defRPr/>
            </a:pPr>
            <a:r>
              <a:rPr lang="en-US" sz="2800" dirty="0" smtClean="0"/>
              <a:t>Yahoo observers a 15% increase in click-through rate</a:t>
            </a:r>
          </a:p>
          <a:p>
            <a:pPr>
              <a:defRPr/>
            </a:pPr>
            <a:r>
              <a:rPr lang="en-US" sz="3200" dirty="0" smtClean="0"/>
              <a:t>Today, BestBuy uses RDFa for much more than just snippets</a:t>
            </a:r>
          </a:p>
          <a:p>
            <a:pPr lvl="1">
              <a:defRPr/>
            </a:pPr>
            <a:r>
              <a:rPr lang="en-US" sz="2800" dirty="0" smtClean="0"/>
              <a:t>E.g., to locate shops that have certain products on stock…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Effects on BestBuy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+mn-lt"/>
              </a:rPr>
              <a:t>Library of Congress RDFa use</a:t>
            </a:r>
            <a:endParaRPr lang="en-US" b="1" dirty="0">
              <a:latin typeface="+mn-lt"/>
            </a:endParaRPr>
          </a:p>
        </p:txBody>
      </p:sp>
      <p:pic>
        <p:nvPicPr>
          <p:cNvPr id="94210" name="Pictur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1371600"/>
            <a:ext cx="6305550" cy="4724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+mj-lt"/>
              </a:rPr>
              <a:t>Library of Congress RDFa use</a:t>
            </a:r>
          </a:p>
        </p:txBody>
      </p:sp>
      <p:pic>
        <p:nvPicPr>
          <p:cNvPr id="952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406525"/>
            <a:ext cx="7016750" cy="47053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448425" y="2725738"/>
            <a:ext cx="1347788" cy="468312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76975" y="3683000"/>
            <a:ext cx="1349375" cy="468313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76975" y="4670425"/>
            <a:ext cx="1349375" cy="468313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latin typeface="+mn-lt"/>
              </a:rPr>
              <a:t>Overstock.com</a:t>
            </a:r>
            <a:r>
              <a:rPr lang="en-US" b="1" dirty="0" smtClean="0">
                <a:latin typeface="+mn-lt"/>
              </a:rPr>
              <a:t> example</a:t>
            </a:r>
            <a:endParaRPr lang="en-US" b="1" dirty="0">
              <a:latin typeface="+mn-lt"/>
            </a:endParaRPr>
          </a:p>
        </p:txBody>
      </p:sp>
      <p:pic>
        <p:nvPicPr>
          <p:cNvPr id="96258" name="Picture 2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1217613"/>
            <a:ext cx="5541962" cy="51784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latin typeface="+mn-lt"/>
              </a:rPr>
              <a:t>Overstock.com</a:t>
            </a:r>
            <a:r>
              <a:rPr lang="en-US" b="1" dirty="0" smtClean="0">
                <a:latin typeface="+mn-lt"/>
              </a:rPr>
              <a:t> example</a:t>
            </a:r>
            <a:endParaRPr lang="en-US" b="1" dirty="0">
              <a:latin typeface="+mn-lt"/>
            </a:endParaRPr>
          </a:p>
        </p:txBody>
      </p:sp>
      <p:pic>
        <p:nvPicPr>
          <p:cNvPr id="97282" name="Picture 2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1217613"/>
            <a:ext cx="5541962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283" name="Group 5"/>
          <p:cNvGrpSpPr>
            <a:grpSpLocks/>
          </p:cNvGrpSpPr>
          <p:nvPr/>
        </p:nvGrpSpPr>
        <p:grpSpPr bwMode="auto">
          <a:xfrm>
            <a:off x="217488" y="2668588"/>
            <a:ext cx="7672387" cy="3968750"/>
            <a:chOff x="239712" y="2941637"/>
            <a:chExt cx="8458200" cy="4374288"/>
          </a:xfrm>
        </p:grpSpPr>
        <p:pic>
          <p:nvPicPr>
            <p:cNvPr id="97284" name="Picture 3" descr="turtl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2" y="2941637"/>
              <a:ext cx="8458200" cy="437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239712" y="6141866"/>
              <a:ext cx="5715804" cy="1142565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+mn-lt"/>
              </a:rPr>
              <a:t>Drupal content management system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8064" y="1423988"/>
            <a:ext cx="3768725" cy="49387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RDF support in Drupal v. 7</a:t>
            </a:r>
          </a:p>
          <a:p>
            <a:pPr>
              <a:defRPr/>
            </a:pPr>
            <a:r>
              <a:rPr lang="en-US" dirty="0" smtClean="0"/>
              <a:t>Major CMS system</a:t>
            </a:r>
          </a:p>
          <a:p>
            <a:pPr>
              <a:defRPr/>
            </a:pPr>
            <a:r>
              <a:rPr lang="en-US" dirty="0" smtClean="0"/>
              <a:t>Has RDF at his core, pages contain </a:t>
            </a:r>
            <a:r>
              <a:rPr lang="en-US" dirty="0" err="1" smtClean="0"/>
              <a:t>RDFa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In one step millions of pages of additional RDF data!</a:t>
            </a:r>
            <a:endParaRPr lang="en-US" dirty="0"/>
          </a:p>
        </p:txBody>
      </p:sp>
      <p:pic>
        <p:nvPicPr>
          <p:cNvPr id="98307" name="Picture 3" descr="Drup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355725"/>
            <a:ext cx="4703762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&lt;</a:t>
            </a:r>
            <a:r>
              <a:rPr lang="en-US" dirty="0" err="1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 </a:t>
            </a:r>
          </a:p>
          <a:p>
            <a:pPr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dirty="0" smtClean="0"/>
              <a:t>="http://</a:t>
            </a:r>
            <a:r>
              <a:rPr lang="en-US" dirty="0" err="1" smtClean="0"/>
              <a:t>purl.org</a:t>
            </a:r>
            <a:r>
              <a:rPr lang="en-US" dirty="0" smtClean="0"/>
              <a:t>/dc/terms/description"&gt;</a:t>
            </a:r>
          </a:p>
          <a:p>
            <a:pPr>
              <a:defRPr/>
            </a:pPr>
            <a:r>
              <a:rPr lang="en-US" dirty="0" smtClean="0"/>
              <a:t>     Unique identifier for &lt;</a:t>
            </a:r>
            <a:r>
              <a:rPr lang="en-US" dirty="0" err="1" smtClean="0"/>
              <a:t>em</a:t>
            </a:r>
            <a:r>
              <a:rPr lang="en-US" dirty="0" smtClean="0"/>
              <a:t>&gt;RDFS Entailment&lt;/</a:t>
            </a:r>
            <a:r>
              <a:rPr lang="en-US" dirty="0" err="1" smtClean="0"/>
              <a:t>em</a:t>
            </a:r>
            <a:r>
              <a:rPr lang="en-US" dirty="0" smtClean="0"/>
              <a:t>&gt;.&lt;/</a:t>
            </a:r>
            <a:r>
              <a:rPr lang="en-US" dirty="0" err="1" smtClean="0"/>
              <a:t>p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0" y="4279900"/>
            <a:ext cx="8232775" cy="18272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   … 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54025" y="1371600"/>
            <a:ext cx="1371600" cy="3746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latin typeface="+mn-lt"/>
              </a:rPr>
              <a:t>The </a:t>
            </a:r>
            <a:r>
              <a:rPr lang="en-US" b="1" dirty="0" err="1" smtClean="0">
                <a:latin typeface="+mn-lt"/>
              </a:rPr>
              <a:t>Examiner.com</a:t>
            </a:r>
            <a:endParaRPr lang="en-US" b="1" dirty="0">
              <a:latin typeface="+mn-lt"/>
            </a:endParaRPr>
          </a:p>
        </p:txBody>
      </p:sp>
      <p:pic>
        <p:nvPicPr>
          <p:cNvPr id="99330" name="Picture 7" descr="Examiner-or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311275"/>
            <a:ext cx="8894763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latin typeface="+mj-lt"/>
              </a:rPr>
              <a:t>The </a:t>
            </a:r>
            <a:r>
              <a:rPr lang="en-US" b="1" dirty="0" err="1" smtClean="0">
                <a:latin typeface="+mj-lt"/>
              </a:rPr>
              <a:t>Examiner.com</a:t>
            </a:r>
            <a:endParaRPr lang="en-US" b="1" dirty="0">
              <a:latin typeface="+mj-lt"/>
            </a:endParaRPr>
          </a:p>
        </p:txBody>
      </p:sp>
      <p:pic>
        <p:nvPicPr>
          <p:cNvPr id="100354" name="Picture 7" descr="Examiner-or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311275"/>
            <a:ext cx="8894763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460625"/>
            <a:ext cx="6370637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353425" cy="525648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/>
              <a:t>rdfa</a:t>
            </a:r>
            <a:r>
              <a:rPr lang="en-US" sz="1800" dirty="0"/>
              <a:t>&gt; python </a:t>
            </a:r>
            <a:r>
              <a:rPr lang="en-US" sz="1800" dirty="0" err="1"/>
              <a:t>getdata.py</a:t>
            </a:r>
            <a:r>
              <a:rPr lang="en-US" sz="1800" dirty="0"/>
              <a:t> "http://www.w3.org/ns/entailment/data/</a:t>
            </a:r>
            <a:r>
              <a:rPr lang="en-US" sz="1800" dirty="0" err="1"/>
              <a:t>RDFS.html</a:t>
            </a:r>
            <a:r>
              <a:rPr lang="en-US" sz="1800" dirty="0"/>
              <a:t>"</a:t>
            </a:r>
          </a:p>
          <a:p>
            <a:pPr marL="0" indent="0">
              <a:buNone/>
            </a:pPr>
            <a:r>
              <a:rPr lang="en-US" sz="1400" dirty="0"/>
              <a:t>@prefix dc: &lt;http://</a:t>
            </a:r>
            <a:r>
              <a:rPr lang="en-US" sz="1400" dirty="0" err="1"/>
              <a:t>purl.org</a:t>
            </a:r>
            <a:r>
              <a:rPr lang="en-US" sz="1400" dirty="0"/>
              <a:t>/dc/terms/&gt; .</a:t>
            </a:r>
          </a:p>
          <a:p>
            <a:pPr marL="0" indent="0">
              <a:buNone/>
            </a:pPr>
            <a:r>
              <a:rPr lang="en-US" sz="1400" dirty="0"/>
              <a:t>@prefix </a:t>
            </a:r>
            <a:r>
              <a:rPr lang="en-US" sz="1400" dirty="0" err="1"/>
              <a:t>ent</a:t>
            </a:r>
            <a:r>
              <a:rPr lang="en-US" sz="1400" dirty="0"/>
              <a:t>: &lt;http://www.w3.org/ns/entailment/&gt; .</a:t>
            </a:r>
          </a:p>
          <a:p>
            <a:pPr marL="0" indent="0">
              <a:buNone/>
            </a:pPr>
            <a:r>
              <a:rPr lang="en-US" sz="1400" dirty="0" smtClean="0"/>
              <a:t>…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ent:RDFS</a:t>
            </a:r>
            <a:r>
              <a:rPr lang="en-US" sz="1400" dirty="0"/>
              <a:t> a </a:t>
            </a:r>
            <a:r>
              <a:rPr lang="en-US" sz="1400" dirty="0" err="1"/>
              <a:t>ent:Entailment</a:t>
            </a:r>
            <a:r>
              <a:rPr lang="en-US" sz="1400" dirty="0"/>
              <a:t>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dc:creator</a:t>
            </a:r>
            <a:r>
              <a:rPr lang="en-US" sz="1400" dirty="0"/>
              <a:t> &lt;http://</a:t>
            </a:r>
            <a:r>
              <a:rPr lang="en-US" sz="1400" dirty="0" err="1"/>
              <a:t>www.ivan-herman.net</a:t>
            </a:r>
            <a:r>
              <a:rPr lang="en-US" sz="1400" dirty="0"/>
              <a:t>/</a:t>
            </a:r>
            <a:r>
              <a:rPr lang="en-US" sz="1400" dirty="0" err="1"/>
              <a:t>foaf#me</a:t>
            </a:r>
            <a:r>
              <a:rPr lang="en-US" sz="1400" dirty="0"/>
              <a:t>&gt;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dc:date</a:t>
            </a:r>
            <a:r>
              <a:rPr lang="en-US" sz="1400" dirty="0"/>
              <a:t> "2010-05-03"^^</a:t>
            </a:r>
            <a:r>
              <a:rPr lang="en-US" sz="1400" dirty="0" err="1"/>
              <a:t>xsd:date</a:t>
            </a:r>
            <a:r>
              <a:rPr lang="en-US" sz="1400" dirty="0"/>
              <a:t>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dc:description</a:t>
            </a:r>
            <a:r>
              <a:rPr lang="en-US" sz="1400" dirty="0"/>
              <a:t> "Unique identifier for RDFS Entailment"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rdfs:comment</a:t>
            </a:r>
            <a:r>
              <a:rPr lang="en-US" sz="1400" dirty="0"/>
              <a:t> "The specification for the RDFS entailment is </a:t>
            </a:r>
            <a:r>
              <a:rPr lang="en-US" sz="1400" dirty="0" smtClean="0"/>
              <a:t>… </a:t>
            </a:r>
            <a:r>
              <a:rPr lang="en-US" sz="1400" dirty="0"/>
              <a:t>Semantics W3C Recommendation."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rdfs:isDefinedBy</a:t>
            </a:r>
            <a:r>
              <a:rPr lang="en-US" sz="1400" dirty="0"/>
              <a:t> &lt;http://www.w3.org/TR/2004/REC-rdf-mt-20040210/#</a:t>
            </a:r>
            <a:r>
              <a:rPr lang="en-US" sz="1400" dirty="0" err="1"/>
              <a:t>rdfs_entailment</a:t>
            </a:r>
            <a:r>
              <a:rPr lang="en-US" sz="1400" dirty="0"/>
              <a:t>&gt;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rdfs:seeAlso</a:t>
            </a:r>
            <a:r>
              <a:rPr lang="en-US" sz="1400" dirty="0"/>
              <a:t> &lt;http://www.w3.org/TR/2004/REC-rdf-mt-20040210/&gt; 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&lt;http://www.w3.org/ns/entailment/data/</a:t>
            </a:r>
            <a:r>
              <a:rPr lang="en-US" sz="1400" dirty="0" err="1"/>
              <a:t>RDFS.html</a:t>
            </a:r>
            <a:r>
              <a:rPr lang="en-US" sz="1400" dirty="0"/>
              <a:t>&gt; </a:t>
            </a:r>
            <a:r>
              <a:rPr lang="en-US" sz="1400" dirty="0" err="1"/>
              <a:t>dc:title</a:t>
            </a:r>
            <a:r>
              <a:rPr lang="en-US" sz="1400" dirty="0"/>
              <a:t> "Information Resource RDFS Entailment"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xhv:stylesheet</a:t>
            </a:r>
            <a:r>
              <a:rPr lang="en-US" sz="1400" dirty="0"/>
              <a:t> &lt;http://www.w3.org/</a:t>
            </a:r>
            <a:r>
              <a:rPr lang="en-US" sz="1400" dirty="0" err="1"/>
              <a:t>StyleSheets</a:t>
            </a:r>
            <a:r>
              <a:rPr lang="en-US" sz="1400" dirty="0"/>
              <a:t>/TR/base&gt; 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&lt;http://</a:t>
            </a:r>
            <a:r>
              <a:rPr lang="en-US" sz="1400" dirty="0" err="1"/>
              <a:t>www.ivan-herman.net</a:t>
            </a:r>
            <a:r>
              <a:rPr lang="en-US" sz="1400" dirty="0"/>
              <a:t>/</a:t>
            </a:r>
            <a:r>
              <a:rPr lang="en-US" sz="1400" dirty="0" err="1"/>
              <a:t>foaf#me</a:t>
            </a:r>
            <a:r>
              <a:rPr lang="en-US" sz="1400" dirty="0"/>
              <a:t>&gt; a </a:t>
            </a:r>
            <a:r>
              <a:rPr lang="en-US" sz="1400" dirty="0" err="1"/>
              <a:t>foaf:Person</a:t>
            </a:r>
            <a:r>
              <a:rPr lang="en-US" sz="1400" dirty="0"/>
              <a:t>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rdfs:seeAlso</a:t>
            </a:r>
            <a:r>
              <a:rPr lang="en-US" sz="1400" dirty="0"/>
              <a:t> &lt;http://</a:t>
            </a:r>
            <a:r>
              <a:rPr lang="en-US" sz="1400" dirty="0" err="1"/>
              <a:t>www.ivan-herman.net</a:t>
            </a:r>
            <a:r>
              <a:rPr lang="en-US" sz="1400" dirty="0"/>
              <a:t>/foaf&gt;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foaf:mbox</a:t>
            </a:r>
            <a:r>
              <a:rPr lang="en-US" sz="1400" dirty="0"/>
              <a:t> &lt;mailto:ivan@w3.org&gt;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foaf:name</a:t>
            </a:r>
            <a:r>
              <a:rPr lang="en-US" sz="1400" dirty="0"/>
              <a:t> "Ivan Herman"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foaf:title</a:t>
            </a:r>
            <a:r>
              <a:rPr lang="en-US" sz="1400" dirty="0"/>
              <a:t> "Semantic Web Activity Lead"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foaf:workplaceHomepage</a:t>
            </a:r>
            <a:r>
              <a:rPr lang="en-US" sz="1400" dirty="0"/>
              <a:t> &lt;http://www.w3.org&gt; 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60958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getdata.py</a:t>
            </a:r>
            <a:r>
              <a:rPr lang="en-US" dirty="0" smtClean="0"/>
              <a:t> is very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713216" cy="54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import </a:t>
            </a:r>
            <a:r>
              <a:rPr lang="en-US" sz="2400" dirty="0" err="1"/>
              <a:t>rdflib</a:t>
            </a:r>
            <a:r>
              <a:rPr lang="en-US" sz="2400" dirty="0"/>
              <a:t>, sys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 err="1"/>
              <a:t>nargs</a:t>
            </a:r>
            <a:r>
              <a:rPr lang="en-US" sz="2400" dirty="0"/>
              <a:t> = </a:t>
            </a:r>
            <a:r>
              <a:rPr lang="en-US" sz="2400" dirty="0" err="1"/>
              <a:t>len</a:t>
            </a:r>
            <a:r>
              <a:rPr lang="en-US" sz="2400" dirty="0"/>
              <a:t>(</a:t>
            </a:r>
            <a:r>
              <a:rPr lang="en-US" sz="2400" dirty="0" err="1"/>
              <a:t>sys.argv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if not (1 &lt; </a:t>
            </a:r>
            <a:r>
              <a:rPr lang="en-US" sz="2400" dirty="0" err="1"/>
              <a:t>nargs</a:t>
            </a:r>
            <a:r>
              <a:rPr lang="en-US" sz="2400" dirty="0"/>
              <a:t> &lt; 4):</a:t>
            </a:r>
          </a:p>
          <a:p>
            <a:pPr marL="0" indent="0">
              <a:buNone/>
            </a:pPr>
            <a:r>
              <a:rPr lang="en-US" sz="2400" dirty="0"/>
              <a:t>    print </a:t>
            </a:r>
            <a:r>
              <a:rPr lang="en-US" sz="1600" dirty="0"/>
              <a:t>'usage: python </a:t>
            </a:r>
            <a:r>
              <a:rPr lang="en-US" sz="1600" dirty="0" err="1"/>
              <a:t>getdata.py</a:t>
            </a:r>
            <a:r>
              <a:rPr lang="en-US" sz="1600" dirty="0"/>
              <a:t> </a:t>
            </a:r>
            <a:r>
              <a:rPr lang="en-US" sz="1600" dirty="0" err="1"/>
              <a:t>url</a:t>
            </a:r>
            <a:r>
              <a:rPr lang="en-US" sz="1600" dirty="0"/>
              <a:t> </a:t>
            </a:r>
            <a:r>
              <a:rPr lang="en-US" sz="1600" dirty="0" smtClean="0"/>
              <a:t>[ </a:t>
            </a:r>
            <a:r>
              <a:rPr lang="en-US" sz="1600" dirty="0" err="1" smtClean="0"/>
              <a:t>rdfa</a:t>
            </a:r>
            <a:r>
              <a:rPr lang="en-US" sz="1600" dirty="0" smtClean="0"/>
              <a:t> | rdfa1.1 | </a:t>
            </a:r>
            <a:r>
              <a:rPr lang="en-US" sz="1600" dirty="0" err="1" smtClean="0"/>
              <a:t>microdata</a:t>
            </a:r>
            <a:r>
              <a:rPr lang="en-US" sz="1600" dirty="0" smtClean="0"/>
              <a:t> | html ]'</a:t>
            </a:r>
            <a:endParaRPr lang="en-US" sz="1600" dirty="0"/>
          </a:p>
          <a:p>
            <a:pPr marL="0" indent="0">
              <a:buNone/>
            </a:pPr>
            <a:r>
              <a:rPr lang="en-US" sz="2400" dirty="0"/>
              <a:t>    print </a:t>
            </a:r>
            <a:r>
              <a:rPr lang="en-US" sz="1600" dirty="0"/>
              <a:t>'  </a:t>
            </a:r>
            <a:r>
              <a:rPr lang="en-US" sz="1600" dirty="0" err="1"/>
              <a:t>eg</a:t>
            </a:r>
            <a:r>
              <a:rPr lang="en-US" sz="1600" dirty="0"/>
              <a:t>: python </a:t>
            </a:r>
            <a:r>
              <a:rPr lang="en-US" sz="1600" dirty="0" err="1"/>
              <a:t>getdata.py</a:t>
            </a:r>
            <a:r>
              <a:rPr lang="en-US" sz="1600" dirty="0"/>
              <a:t> "http://www.w3.org/ns/entailment/data/</a:t>
            </a:r>
            <a:r>
              <a:rPr lang="en-US" sz="1600" dirty="0" err="1"/>
              <a:t>RDFS.html</a:t>
            </a:r>
            <a:r>
              <a:rPr lang="en-US" sz="1600" dirty="0"/>
              <a:t>"'</a:t>
            </a:r>
            <a:endParaRPr lang="en-US" sz="1800" dirty="0"/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sys.exit</a:t>
            </a:r>
            <a:r>
              <a:rPr lang="en-US" sz="2400" dirty="0"/>
              <a:t>(0)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2400" dirty="0" err="1"/>
              <a:t>url</a:t>
            </a:r>
            <a:r>
              <a:rPr lang="en-US" sz="2400" dirty="0"/>
              <a:t> = </a:t>
            </a:r>
            <a:r>
              <a:rPr lang="en-US" sz="2400" dirty="0" err="1"/>
              <a:t>sys.argv</a:t>
            </a:r>
            <a:r>
              <a:rPr lang="en-US" sz="2400" dirty="0"/>
              <a:t>[1]</a:t>
            </a:r>
          </a:p>
          <a:p>
            <a:pPr marL="0" indent="0">
              <a:buNone/>
            </a:pPr>
            <a:r>
              <a:rPr lang="en-US" sz="2400" dirty="0"/>
              <a:t>format = </a:t>
            </a:r>
            <a:r>
              <a:rPr lang="en-US" sz="2400" dirty="0" err="1"/>
              <a:t>sys.argv</a:t>
            </a:r>
            <a:r>
              <a:rPr lang="en-US" sz="2400" dirty="0"/>
              <a:t>[2] if </a:t>
            </a:r>
            <a:r>
              <a:rPr lang="en-US" sz="2400" dirty="0" err="1"/>
              <a:t>nargs</a:t>
            </a:r>
            <a:r>
              <a:rPr lang="en-US" sz="2400" dirty="0"/>
              <a:t> == 3 else 'rdfa1.1'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2400" dirty="0"/>
              <a:t>g = </a:t>
            </a:r>
            <a:r>
              <a:rPr lang="en-US" sz="2400" dirty="0" err="1"/>
              <a:t>rdflib.Graph</a:t>
            </a:r>
            <a:r>
              <a:rPr lang="en-US" sz="2400" dirty="0"/>
              <a:t>()</a:t>
            </a:r>
          </a:p>
          <a:p>
            <a:pPr marL="0" indent="0">
              <a:buNone/>
            </a:pPr>
            <a:r>
              <a:rPr lang="en-US" sz="2400" dirty="0" err="1"/>
              <a:t>g.parse</a:t>
            </a:r>
            <a:r>
              <a:rPr lang="en-US" sz="2400" dirty="0"/>
              <a:t>(</a:t>
            </a:r>
            <a:r>
              <a:rPr lang="en-US" sz="2400" dirty="0" err="1"/>
              <a:t>url</a:t>
            </a:r>
            <a:r>
              <a:rPr lang="en-US" sz="2400" dirty="0"/>
              <a:t>, format=format)</a:t>
            </a:r>
          </a:p>
          <a:p>
            <a:pPr marL="0" indent="0">
              <a:buNone/>
            </a:pPr>
            <a:r>
              <a:rPr lang="en-US" sz="2400" dirty="0"/>
              <a:t>print </a:t>
            </a:r>
            <a:r>
              <a:rPr lang="en-US" sz="2400" dirty="0" err="1"/>
              <a:t>g.serialize</a:t>
            </a:r>
            <a:r>
              <a:rPr lang="en-US" sz="2400" dirty="0"/>
              <a:t>(format='n3')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1296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Greenturtle</a:t>
            </a:r>
            <a:r>
              <a:rPr lang="en-US" dirty="0" smtClean="0"/>
              <a:t> Chrome plugin</a:t>
            </a:r>
            <a:endParaRPr lang="en-US" dirty="0"/>
          </a:p>
        </p:txBody>
      </p:sp>
      <p:pic>
        <p:nvPicPr>
          <p:cNvPr id="4" name="Picture 3" descr="Screen Shot 2013-04-22 at 3.26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980728"/>
            <a:ext cx="8705856" cy="658368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3779912" y="1988840"/>
            <a:ext cx="290756" cy="822960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899592" y="5877272"/>
            <a:ext cx="72122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linkClick r:id="rId3"/>
              </a:rPr>
              <a:t>https://</a:t>
            </a:r>
            <a:r>
              <a:rPr lang="en-US" sz="3200" dirty="0" err="1">
                <a:hlinkClick r:id="rId3"/>
              </a:rPr>
              <a:t>code.google.com</a:t>
            </a:r>
            <a:r>
              <a:rPr lang="en-US" sz="3200" dirty="0">
                <a:hlinkClick r:id="rId3"/>
              </a:rPr>
              <a:t>/p/green-turtle/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21920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Greenturtle</a:t>
            </a:r>
            <a:r>
              <a:rPr lang="en-US" dirty="0" smtClean="0"/>
              <a:t> Chrome plugin</a:t>
            </a:r>
            <a:endParaRPr lang="en-US" dirty="0"/>
          </a:p>
        </p:txBody>
      </p:sp>
      <p:pic>
        <p:nvPicPr>
          <p:cNvPr id="3" name="Picture 2" descr="Screen Shot 2013-04-22 at 3.29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464"/>
            <a:ext cx="906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761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Web developers want content providers to add structured data to HTML pages</a:t>
            </a:r>
          </a:p>
          <a:p>
            <a:pPr>
              <a:defRPr/>
            </a:pPr>
            <a:r>
              <a:rPr lang="en-US" dirty="0" smtClean="0"/>
              <a:t>Content providers are </a:t>
            </a:r>
            <a:r>
              <a:rPr lang="en-US" dirty="0" err="1" smtClean="0"/>
              <a:t>incentivsed</a:t>
            </a:r>
            <a:r>
              <a:rPr lang="en-US" dirty="0" smtClean="0"/>
              <a:t> to do so because their content will be better understood, ranked higher, more useful, etc.</a:t>
            </a:r>
          </a:p>
          <a:p>
            <a:pPr>
              <a:defRPr/>
            </a:pPr>
            <a:r>
              <a:rPr lang="en-US" dirty="0" smtClean="0"/>
              <a:t>RDFa is the most powerful and flexible of the knowledge mark up standards understood by search engines</a:t>
            </a:r>
          </a:p>
          <a:p>
            <a:pPr>
              <a:defRPr/>
            </a:pPr>
            <a:r>
              <a:rPr lang="en-US" dirty="0" smtClean="0"/>
              <a:t>RDFa is also an alternative serialization of full RDF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&lt;</a:t>
            </a:r>
            <a:r>
              <a:rPr lang="en-US" dirty="0" err="1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 </a:t>
            </a:r>
          </a:p>
          <a:p>
            <a:pPr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dirty="0" smtClean="0"/>
              <a:t>="http://</a:t>
            </a:r>
            <a:r>
              <a:rPr lang="en-US" dirty="0" err="1" smtClean="0"/>
              <a:t>purl.org</a:t>
            </a:r>
            <a:r>
              <a:rPr lang="en-US" dirty="0" smtClean="0"/>
              <a:t>/dc/terms/description"&gt;</a:t>
            </a:r>
          </a:p>
          <a:p>
            <a:pPr>
              <a:defRPr/>
            </a:pPr>
            <a:r>
              <a:rPr lang="en-US" dirty="0" smtClean="0"/>
              <a:t>     Unique identifier for &lt;</a:t>
            </a:r>
            <a:r>
              <a:rPr lang="en-US" dirty="0" err="1" smtClean="0"/>
              <a:t>em</a:t>
            </a:r>
            <a:r>
              <a:rPr lang="en-US" dirty="0" smtClean="0"/>
              <a:t>&gt;RDFS Entailment&lt;/</a:t>
            </a:r>
            <a:r>
              <a:rPr lang="en-US" dirty="0" err="1" smtClean="0"/>
              <a:t>em</a:t>
            </a:r>
            <a:r>
              <a:rPr lang="en-US" dirty="0" smtClean="0"/>
              <a:t>&gt;.&lt;/</a:t>
            </a:r>
            <a:r>
              <a:rPr lang="en-US" dirty="0" err="1" smtClean="0"/>
              <a:t>p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0" y="4279900"/>
            <a:ext cx="8232775" cy="18272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00FF"/>
                </a:solidFill>
              </a:rPr>
              <a:t>&lt;http://</a:t>
            </a:r>
            <a:r>
              <a:rPr lang="en-US" dirty="0" err="1" smtClean="0">
                <a:solidFill>
                  <a:srgbClr val="0000FF"/>
                </a:solidFill>
              </a:rPr>
              <a:t>purl.org</a:t>
            </a:r>
            <a:r>
              <a:rPr lang="en-US" dirty="0" smtClean="0">
                <a:solidFill>
                  <a:srgbClr val="0000FF"/>
                </a:solidFill>
              </a:rPr>
              <a:t>/dc/terms/description&gt;</a:t>
            </a:r>
          </a:p>
          <a:p>
            <a:pPr>
              <a:defRPr/>
            </a:pPr>
            <a:r>
              <a:rPr lang="en-US" dirty="0" smtClean="0"/>
              <a:t>      … 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68338" y="1677988"/>
            <a:ext cx="1495425" cy="407987"/>
          </a:xfrm>
          <a:prstGeom prst="ellipse">
            <a:avLst/>
          </a:prstGeom>
          <a:noFill/>
          <a:ln w="3175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&lt;</a:t>
            </a:r>
            <a:r>
              <a:rPr lang="en-US" dirty="0" err="1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 </a:t>
            </a:r>
          </a:p>
          <a:p>
            <a:pPr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dirty="0" smtClean="0"/>
              <a:t>="http://</a:t>
            </a:r>
            <a:r>
              <a:rPr lang="en-US" dirty="0" err="1" smtClean="0"/>
              <a:t>purl.org</a:t>
            </a:r>
            <a:r>
              <a:rPr lang="en-US" dirty="0" smtClean="0"/>
              <a:t>/dc/terms/description"&gt;</a:t>
            </a:r>
          </a:p>
          <a:p>
            <a:pPr>
              <a:defRPr/>
            </a:pPr>
            <a:r>
              <a:rPr lang="en-US" dirty="0" smtClean="0"/>
              <a:t>     Unique identifier for &lt;</a:t>
            </a:r>
            <a:r>
              <a:rPr lang="en-US" dirty="0" err="1" smtClean="0"/>
              <a:t>em</a:t>
            </a:r>
            <a:r>
              <a:rPr lang="en-US" dirty="0" smtClean="0"/>
              <a:t>&gt;RDFS Entailment&lt;/</a:t>
            </a:r>
            <a:r>
              <a:rPr lang="en-US" dirty="0" err="1" smtClean="0"/>
              <a:t>em</a:t>
            </a:r>
            <a:r>
              <a:rPr lang="en-US" dirty="0" smtClean="0"/>
              <a:t>&gt;.&lt;/</a:t>
            </a:r>
            <a:r>
              <a:rPr lang="en-US" dirty="0" err="1" smtClean="0"/>
              <a:t>p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0" y="4279900"/>
            <a:ext cx="8232775" cy="18272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00FF"/>
                </a:solidFill>
              </a:rPr>
              <a:t>&lt;http://</a:t>
            </a:r>
            <a:r>
              <a:rPr lang="en-US" dirty="0" err="1" smtClean="0">
                <a:solidFill>
                  <a:srgbClr val="0000FF"/>
                </a:solidFill>
              </a:rPr>
              <a:t>purl.org</a:t>
            </a:r>
            <a:r>
              <a:rPr lang="en-US" dirty="0" smtClean="0">
                <a:solidFill>
                  <a:srgbClr val="0000FF"/>
                </a:solidFill>
              </a:rPr>
              <a:t>/dc/terms/description&gt;</a:t>
            </a:r>
          </a:p>
          <a:p>
            <a:pPr>
              <a:defRPr/>
            </a:pPr>
            <a:r>
              <a:rPr lang="en-US" dirty="0" smtClean="0"/>
              <a:t>      "</a:t>
            </a:r>
            <a:r>
              <a:rPr lang="en-US" dirty="0" smtClean="0">
                <a:solidFill>
                  <a:srgbClr val="008000"/>
                </a:solidFill>
              </a:rPr>
              <a:t>Unique identifier for RDFS Entailment.</a:t>
            </a:r>
            <a:r>
              <a:rPr lang="en-US" dirty="0" smtClean="0"/>
              <a:t>" 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60425" y="1911350"/>
            <a:ext cx="6710363" cy="577850"/>
          </a:xfrm>
          <a:prstGeom prst="ellipse">
            <a:avLst/>
          </a:prstGeom>
          <a:noFill/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page viewed by a person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614488"/>
            <a:ext cx="8272462" cy="37465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1938338" y="3903663"/>
            <a:ext cx="1352550" cy="46037"/>
          </a:xfrm>
          <a:custGeom>
            <a:avLst/>
            <a:gdLst>
              <a:gd name="connsiteX0" fmla="*/ 0 w 4560991"/>
              <a:gd name="connsiteY0" fmla="*/ 120522 h 129793"/>
              <a:gd name="connsiteX1" fmla="*/ 101973 w 4560991"/>
              <a:gd name="connsiteY1" fmla="*/ 83439 h 129793"/>
              <a:gd name="connsiteX2" fmla="*/ 213217 w 4560991"/>
              <a:gd name="connsiteY2" fmla="*/ 64898 h 129793"/>
              <a:gd name="connsiteX3" fmla="*/ 361542 w 4560991"/>
              <a:gd name="connsiteY3" fmla="*/ 27815 h 129793"/>
              <a:gd name="connsiteX4" fmla="*/ 435704 w 4560991"/>
              <a:gd name="connsiteY4" fmla="*/ 18544 h 129793"/>
              <a:gd name="connsiteX5" fmla="*/ 611840 w 4560991"/>
              <a:gd name="connsiteY5" fmla="*/ 3 h 129793"/>
              <a:gd name="connsiteX6" fmla="*/ 815787 w 4560991"/>
              <a:gd name="connsiteY6" fmla="*/ 18544 h 129793"/>
              <a:gd name="connsiteX7" fmla="*/ 843598 w 4560991"/>
              <a:gd name="connsiteY7" fmla="*/ 27815 h 129793"/>
              <a:gd name="connsiteX8" fmla="*/ 899220 w 4560991"/>
              <a:gd name="connsiteY8" fmla="*/ 37086 h 129793"/>
              <a:gd name="connsiteX9" fmla="*/ 927031 w 4560991"/>
              <a:gd name="connsiteY9" fmla="*/ 46356 h 129793"/>
              <a:gd name="connsiteX10" fmla="*/ 1010463 w 4560991"/>
              <a:gd name="connsiteY10" fmla="*/ 55627 h 129793"/>
              <a:gd name="connsiteX11" fmla="*/ 1270032 w 4560991"/>
              <a:gd name="connsiteY11" fmla="*/ 74168 h 129793"/>
              <a:gd name="connsiteX12" fmla="*/ 2011657 w 4560991"/>
              <a:gd name="connsiteY12" fmla="*/ 92710 h 129793"/>
              <a:gd name="connsiteX13" fmla="*/ 2048738 w 4560991"/>
              <a:gd name="connsiteY13" fmla="*/ 101980 h 129793"/>
              <a:gd name="connsiteX14" fmla="*/ 2132171 w 4560991"/>
              <a:gd name="connsiteY14" fmla="*/ 129793 h 129793"/>
              <a:gd name="connsiteX15" fmla="*/ 2530794 w 4560991"/>
              <a:gd name="connsiteY15" fmla="*/ 120522 h 129793"/>
              <a:gd name="connsiteX16" fmla="*/ 2586416 w 4560991"/>
              <a:gd name="connsiteY16" fmla="*/ 111251 h 129793"/>
              <a:gd name="connsiteX17" fmla="*/ 2864525 w 4560991"/>
              <a:gd name="connsiteY17" fmla="*/ 83439 h 129793"/>
              <a:gd name="connsiteX18" fmla="*/ 3383662 w 4560991"/>
              <a:gd name="connsiteY18" fmla="*/ 55627 h 129793"/>
              <a:gd name="connsiteX19" fmla="*/ 3819367 w 4560991"/>
              <a:gd name="connsiteY19" fmla="*/ 64898 h 129793"/>
              <a:gd name="connsiteX20" fmla="*/ 3949151 w 4560991"/>
              <a:gd name="connsiteY20" fmla="*/ 83439 h 129793"/>
              <a:gd name="connsiteX21" fmla="*/ 4088206 w 4560991"/>
              <a:gd name="connsiteY21" fmla="*/ 120522 h 129793"/>
              <a:gd name="connsiteX22" fmla="*/ 4560991 w 4560991"/>
              <a:gd name="connsiteY22" fmla="*/ 120522 h 12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60991" h="129793">
                <a:moveTo>
                  <a:pt x="0" y="120522"/>
                </a:moveTo>
                <a:cubicBezTo>
                  <a:pt x="44729" y="98156"/>
                  <a:pt x="44098" y="95623"/>
                  <a:pt x="101973" y="83439"/>
                </a:cubicBezTo>
                <a:cubicBezTo>
                  <a:pt x="138759" y="75694"/>
                  <a:pt x="177071" y="75226"/>
                  <a:pt x="213217" y="64898"/>
                </a:cubicBezTo>
                <a:cubicBezTo>
                  <a:pt x="270655" y="48486"/>
                  <a:pt x="300279" y="38627"/>
                  <a:pt x="361542" y="27815"/>
                </a:cubicBezTo>
                <a:cubicBezTo>
                  <a:pt x="386076" y="23485"/>
                  <a:pt x="411041" y="22068"/>
                  <a:pt x="435704" y="18544"/>
                </a:cubicBezTo>
                <a:cubicBezTo>
                  <a:pt x="565499" y="0"/>
                  <a:pt x="398782" y="16392"/>
                  <a:pt x="611840" y="3"/>
                </a:cubicBezTo>
                <a:cubicBezTo>
                  <a:pt x="679822" y="6183"/>
                  <a:pt x="748011" y="10411"/>
                  <a:pt x="815787" y="18544"/>
                </a:cubicBezTo>
                <a:cubicBezTo>
                  <a:pt x="825489" y="19708"/>
                  <a:pt x="834059" y="25695"/>
                  <a:pt x="843598" y="27815"/>
                </a:cubicBezTo>
                <a:cubicBezTo>
                  <a:pt x="861947" y="31893"/>
                  <a:pt x="880871" y="33008"/>
                  <a:pt x="899220" y="37086"/>
                </a:cubicBezTo>
                <a:cubicBezTo>
                  <a:pt x="908759" y="39206"/>
                  <a:pt x="917392" y="44749"/>
                  <a:pt x="927031" y="46356"/>
                </a:cubicBezTo>
                <a:cubicBezTo>
                  <a:pt x="954632" y="50956"/>
                  <a:pt x="982652" y="52537"/>
                  <a:pt x="1010463" y="55627"/>
                </a:cubicBezTo>
                <a:cubicBezTo>
                  <a:pt x="1117215" y="82316"/>
                  <a:pt x="1048447" y="67776"/>
                  <a:pt x="1270032" y="74168"/>
                </a:cubicBezTo>
                <a:lnTo>
                  <a:pt x="2011657" y="92710"/>
                </a:lnTo>
                <a:cubicBezTo>
                  <a:pt x="2024017" y="95800"/>
                  <a:pt x="2036561" y="98233"/>
                  <a:pt x="2048738" y="101980"/>
                </a:cubicBezTo>
                <a:cubicBezTo>
                  <a:pt x="2076757" y="110602"/>
                  <a:pt x="2132171" y="129793"/>
                  <a:pt x="2132171" y="129793"/>
                </a:cubicBezTo>
                <a:lnTo>
                  <a:pt x="2530794" y="120522"/>
                </a:lnTo>
                <a:cubicBezTo>
                  <a:pt x="2549575" y="119755"/>
                  <a:pt x="2567735" y="113327"/>
                  <a:pt x="2586416" y="111251"/>
                </a:cubicBezTo>
                <a:cubicBezTo>
                  <a:pt x="2679012" y="100962"/>
                  <a:pt x="2771520" y="88910"/>
                  <a:pt x="2864525" y="83439"/>
                </a:cubicBezTo>
                <a:cubicBezTo>
                  <a:pt x="3247650" y="60902"/>
                  <a:pt x="3074579" y="69677"/>
                  <a:pt x="3383662" y="55627"/>
                </a:cubicBezTo>
                <a:cubicBezTo>
                  <a:pt x="3528897" y="58717"/>
                  <a:pt x="3674275" y="57762"/>
                  <a:pt x="3819367" y="64898"/>
                </a:cubicBezTo>
                <a:cubicBezTo>
                  <a:pt x="3863015" y="67045"/>
                  <a:pt x="3906612" y="73430"/>
                  <a:pt x="3949151" y="83439"/>
                </a:cubicBezTo>
                <a:cubicBezTo>
                  <a:pt x="4090910" y="116795"/>
                  <a:pt x="3687039" y="120522"/>
                  <a:pt x="4088206" y="120522"/>
                </a:cubicBezTo>
                <a:lnTo>
                  <a:pt x="4560991" y="120522"/>
                </a:lnTo>
              </a:path>
            </a:pathLst>
          </a:custGeom>
          <a:ln w="254000" cmpd="sng">
            <a:solidFill>
              <a:srgbClr val="FFFF00">
                <a:alpha val="3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03141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3470</TotalTime>
  <Words>5243</Words>
  <Application>Microsoft Macintosh PowerPoint</Application>
  <PresentationFormat>On-screen Show (4:3)</PresentationFormat>
  <Paragraphs>494</Paragraphs>
  <Slides>66</Slides>
  <Notes>2</Notes>
  <HiddenSlides>21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Capsules</vt:lpstr>
      <vt:lpstr>RDFa: Embedding RDF Knowledge in HTML </vt:lpstr>
      <vt:lpstr>What is RDFa?</vt:lpstr>
      <vt:lpstr>Principles of RDFa</vt:lpstr>
      <vt:lpstr>A Web page viewed by a person</vt:lpstr>
      <vt:lpstr>The source</vt:lpstr>
      <vt:lpstr>Source and generated RDF…</vt:lpstr>
      <vt:lpstr>Source and generated RDF…</vt:lpstr>
      <vt:lpstr>Source and generated RDF…</vt:lpstr>
      <vt:lpstr>The Web page viewed by a person</vt:lpstr>
      <vt:lpstr>The source</vt:lpstr>
      <vt:lpstr>Source and generated RDF…</vt:lpstr>
      <vt:lpstr>Source and generated RDF…</vt:lpstr>
      <vt:lpstr>Source and generated RDF…</vt:lpstr>
      <vt:lpstr>We have Ntriples in HTML </vt:lpstr>
      <vt:lpstr>Turtlizing  RDFa</vt:lpstr>
      <vt:lpstr>CURIE definition and usage</vt:lpstr>
      <vt:lpstr>Details on @prefix in RDFa</vt:lpstr>
      <vt:lpstr>Sharing subjects</vt:lpstr>
      <vt:lpstr>… yielding</vt:lpstr>
      <vt:lpstr>On reusing literals</vt:lpstr>
      <vt:lpstr>Example: dates</vt:lpstr>
      <vt:lpstr>Usage of @content</vt:lpstr>
      <vt:lpstr>On subjects and objects</vt:lpstr>
      <vt:lpstr>We may not always want links…</vt:lpstr>
      <vt:lpstr>More features</vt:lpstr>
      <vt:lpstr>Chaining</vt:lpstr>
      <vt:lpstr>Chaining</vt:lpstr>
      <vt:lpstr>Chaining</vt:lpstr>
      <vt:lpstr>Chaining: when objects become subjects</vt:lpstr>
      <vt:lpstr>Chaining means</vt:lpstr>
      <vt:lpstr>Some extra features</vt:lpstr>
      <vt:lpstr>Typing</vt:lpstr>
      <vt:lpstr>Typing example</vt:lpstr>
      <vt:lpstr>Single-vocabulary case</vt:lpstr>
      <vt:lpstr>@vocab and terms: this…</vt:lpstr>
      <vt:lpstr>…becomes</vt:lpstr>
      <vt:lpstr>…becomes</vt:lpstr>
      <vt:lpstr>…becomes</vt:lpstr>
      <vt:lpstr>Profile files</vt:lpstr>
      <vt:lpstr>Profile usage example: this…</vt:lpstr>
      <vt:lpstr>…becomes</vt:lpstr>
      <vt:lpstr>…becomes</vt:lpstr>
      <vt:lpstr>Default profiles</vt:lpstr>
      <vt:lpstr>Default profiles</vt:lpstr>
      <vt:lpstr>So this…</vt:lpstr>
      <vt:lpstr>…becomes:</vt:lpstr>
      <vt:lpstr>Authoring RDFa</vt:lpstr>
      <vt:lpstr>Consuming RDFa</vt:lpstr>
      <vt:lpstr>Publishing RDFa</vt:lpstr>
      <vt:lpstr>Google’s rich snippets</vt:lpstr>
      <vt:lpstr>Effects of, e.g., Google of Facebook</vt:lpstr>
      <vt:lpstr>BestBuy xxample of RDFa use</vt:lpstr>
      <vt:lpstr>BestBuy example of RDFa Use</vt:lpstr>
      <vt:lpstr>Effects on BestBuy</vt:lpstr>
      <vt:lpstr>Library of Congress RDFa use</vt:lpstr>
      <vt:lpstr>Library of Congress RDFa use</vt:lpstr>
      <vt:lpstr>Overstock.com example</vt:lpstr>
      <vt:lpstr>Overstock.com example</vt:lpstr>
      <vt:lpstr>Drupal content management system</vt:lpstr>
      <vt:lpstr>The Examiner.com</vt:lpstr>
      <vt:lpstr>The Examiner.com</vt:lpstr>
      <vt:lpstr>Extracting the data</vt:lpstr>
      <vt:lpstr>getdata.py is very simple</vt:lpstr>
      <vt:lpstr>Greenturtle Chrome plugin</vt:lpstr>
      <vt:lpstr>Greenturtle Chrome plugin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148</cp:revision>
  <cp:lastPrinted>2013-04-22T19:33:07Z</cp:lastPrinted>
  <dcterms:created xsi:type="dcterms:W3CDTF">2004-05-04T16:01:26Z</dcterms:created>
  <dcterms:modified xsi:type="dcterms:W3CDTF">2013-04-22T19:55:14Z</dcterms:modified>
</cp:coreProperties>
</file>