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23" r:id="rId3"/>
    <p:sldId id="328" r:id="rId4"/>
    <p:sldId id="284" r:id="rId5"/>
    <p:sldId id="285" r:id="rId6"/>
    <p:sldId id="286" r:id="rId7"/>
    <p:sldId id="287" r:id="rId8"/>
    <p:sldId id="288" r:id="rId9"/>
    <p:sldId id="329" r:id="rId10"/>
    <p:sldId id="289" r:id="rId11"/>
    <p:sldId id="290" r:id="rId12"/>
    <p:sldId id="291" r:id="rId13"/>
    <p:sldId id="330" r:id="rId14"/>
    <p:sldId id="292" r:id="rId15"/>
    <p:sldId id="331" r:id="rId16"/>
    <p:sldId id="332" r:id="rId17"/>
    <p:sldId id="333" r:id="rId18"/>
    <p:sldId id="293" r:id="rId19"/>
    <p:sldId id="295" r:id="rId20"/>
    <p:sldId id="296" r:id="rId21"/>
    <p:sldId id="294" r:id="rId22"/>
    <p:sldId id="297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7" r:id="rId48"/>
    <p:sldId id="324" r:id="rId49"/>
    <p:sldId id="325" r:id="rId50"/>
    <p:sldId id="326" r:id="rId5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792" y="-104"/>
      </p:cViewPr>
      <p:guideLst>
        <p:guide orient="horz" pos="1208"/>
        <p:guide pos="39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ED5543-4311-B243-88DF-381CD38C4A8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4486E9-8D5A-FE44-AABF-FB5C473E7C4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1613D-45BF-0D45-BB67-46C249AB6BBA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E2F60-7D26-E24C-9335-C6EBE873253A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453347-63D6-F248-A95B-36E000ADBB4C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B022ED-34B7-FB4F-9917-3020592E24B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774445-09B7-0D43-9A5E-5671F642A039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C7DB81-F8EF-DE49-B3C0-195CDF40349C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97B76F-5CA1-7346-9D7B-14C4C5D76469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8FFC9-BAC2-C548-AD4E-8F8FDC64D38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CFFF06-D83B-D74A-8AA8-0A123E13C38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96B7E-AC54-AA4B-BA1A-BD8B9F5055AA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87ED5-F4A9-D540-9D54-E3E2E28EA550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519113"/>
            <a:ext cx="6072717" cy="25622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FA3034-78F6-4B4E-919B-5F5285575DE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5E085D-E30B-6342-ABF4-B60D27C963AA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A4CAB0-FF4A-FA47-8B2A-828EE1349CAD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D5D75B-CFD5-2B44-81C5-3F733F70A557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53C63-32B8-5344-A399-42950189A755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9C3D3-65CD-0243-BD62-B39874E54C41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95362D-3456-704E-BF2A-AA262124EF0E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E1678F-5B47-574C-AA5A-A1589236441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35439-FBE2-304A-BA72-7183D8FF118B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BE0DCE-6720-404F-B622-03639DF3B228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38CB9-827B-7C48-A6BB-4F49550910BC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68668-C588-4346-9B5B-131E47ADAAD7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D28FE-D5ED-394E-8CF1-9AE99A08D52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80142E-DEA4-0D4F-BD01-CB9B7C2CF10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03200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430338"/>
            <a:ext cx="40386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30338"/>
            <a:ext cx="40386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3.org/Provider/Style/UR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3s.de/~minack/rdf2rdf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http://xmlns.com/foaf/0.1/%23term_depicts" TargetMode="External"/><Relationship Id="rId14" Type="http://schemas.openxmlformats.org/officeDocument/2006/relationships/hyperlink" Target="http://xmlns.com/foaf/0.1/%23term_surname" TargetMode="External"/><Relationship Id="rId15" Type="http://schemas.openxmlformats.org/officeDocument/2006/relationships/hyperlink" Target="http://xmlns.com/foaf/0.1/%23term_family_name" TargetMode="External"/><Relationship Id="rId16" Type="http://schemas.openxmlformats.org/officeDocument/2006/relationships/hyperlink" Target="http://xmlns.com/foaf/0.1/%23term_givenname" TargetMode="External"/><Relationship Id="rId17" Type="http://schemas.openxmlformats.org/officeDocument/2006/relationships/hyperlink" Target="http://xmlns.com/foaf/0.1/%23term_firstName" TargetMode="External"/><Relationship Id="rId18" Type="http://schemas.openxmlformats.org/officeDocument/2006/relationships/hyperlink" Target="http://xmlns.com/foaf/0.1/%23term_weblog" TargetMode="External"/><Relationship Id="rId19" Type="http://schemas.openxmlformats.org/officeDocument/2006/relationships/hyperlink" Target="http://xmlns.com/foaf/0.1/%23term_knows" TargetMode="External"/><Relationship Id="rId63" Type="http://schemas.openxmlformats.org/officeDocument/2006/relationships/hyperlink" Target="http://xmlns.com/foaf/0.1/%23term_yahooChatID" TargetMode="External"/><Relationship Id="rId50" Type="http://schemas.openxmlformats.org/officeDocument/2006/relationships/hyperlink" Target="http://xmlns.com/foaf/0.1/%23term_fundedBy" TargetMode="External"/><Relationship Id="rId51" Type="http://schemas.openxmlformats.org/officeDocument/2006/relationships/hyperlink" Target="http://xmlns.com/foaf/0.1/%23term_theme" TargetMode="External"/><Relationship Id="rId52" Type="http://schemas.openxmlformats.org/officeDocument/2006/relationships/hyperlink" Target="http://xmlns.com/foaf/0.1/%23term_OnlineAccount" TargetMode="External"/><Relationship Id="rId53" Type="http://schemas.openxmlformats.org/officeDocument/2006/relationships/hyperlink" Target="http://xmlns.com/foaf/0.1/%23term_OnlineChatAccount" TargetMode="External"/><Relationship Id="rId54" Type="http://schemas.openxmlformats.org/officeDocument/2006/relationships/hyperlink" Target="http://xmlns.com/foaf/0.1/%23term_OnlineEcommerceAccount" TargetMode="External"/><Relationship Id="rId55" Type="http://schemas.openxmlformats.org/officeDocument/2006/relationships/hyperlink" Target="http://xmlns.com/foaf/0.1/%23term_OnlineGamingAccount" TargetMode="External"/><Relationship Id="rId56" Type="http://schemas.openxmlformats.org/officeDocument/2006/relationships/hyperlink" Target="http://xmlns.com/foaf/0.1/%23term_holdsAccount" TargetMode="External"/><Relationship Id="rId57" Type="http://schemas.openxmlformats.org/officeDocument/2006/relationships/hyperlink" Target="http://xmlns.com/foaf/0.1/%23term_accountServiceHomepage" TargetMode="External"/><Relationship Id="rId58" Type="http://schemas.openxmlformats.org/officeDocument/2006/relationships/hyperlink" Target="http://xmlns.com/foaf/0.1/%23term_accountName" TargetMode="External"/><Relationship Id="rId59" Type="http://schemas.openxmlformats.org/officeDocument/2006/relationships/hyperlink" Target="http://xmlns.com/foaf/0.1/%23term_icqChatID" TargetMode="External"/><Relationship Id="rId40" Type="http://schemas.openxmlformats.org/officeDocument/2006/relationships/hyperlink" Target="http://xmlns.com/foaf/0.1/%23term_sha1" TargetMode="External"/><Relationship Id="rId41" Type="http://schemas.openxmlformats.org/officeDocument/2006/relationships/hyperlink" Target="http://xmlns.com/foaf/0.1/%23term_made" TargetMode="External"/><Relationship Id="rId42" Type="http://schemas.openxmlformats.org/officeDocument/2006/relationships/hyperlink" Target="http://xmlns.com/foaf/0.1/%23term_maker" TargetMode="External"/><Relationship Id="rId43" Type="http://schemas.openxmlformats.org/officeDocument/2006/relationships/hyperlink" Target="http://xmlns.com/foaf/0.1/%23term_thumbnail" TargetMode="External"/><Relationship Id="rId44" Type="http://schemas.openxmlformats.org/officeDocument/2006/relationships/hyperlink" Target="http://xmlns.com/foaf/0.1/%23term_logo" TargetMode="External"/><Relationship Id="rId45" Type="http://schemas.openxmlformats.org/officeDocument/2006/relationships/hyperlink" Target="http://xmlns.com/foaf/0.1/%23term_Project" TargetMode="External"/><Relationship Id="rId46" Type="http://schemas.openxmlformats.org/officeDocument/2006/relationships/hyperlink" Target="http://xmlns.com/foaf/0.1/%23term_Organization" TargetMode="External"/><Relationship Id="rId47" Type="http://schemas.openxmlformats.org/officeDocument/2006/relationships/hyperlink" Target="http://xmlns.com/foaf/0.1/%23term_Group" TargetMode="External"/><Relationship Id="rId48" Type="http://schemas.openxmlformats.org/officeDocument/2006/relationships/hyperlink" Target="http://xmlns.com/foaf/0.1/%23term_member" TargetMode="External"/><Relationship Id="rId49" Type="http://schemas.openxmlformats.org/officeDocument/2006/relationships/hyperlink" Target="http://xmlns.com/foaf/0.1/%23term_membershipCla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xmlns.com/foaf/0.1/%23term_Agent" TargetMode="External"/><Relationship Id="rId4" Type="http://schemas.openxmlformats.org/officeDocument/2006/relationships/hyperlink" Target="http://xmlns.com/foaf/0.1/%23term_Person" TargetMode="External"/><Relationship Id="rId5" Type="http://schemas.openxmlformats.org/officeDocument/2006/relationships/hyperlink" Target="http://xmlns.com/foaf/0.1/%23term_name" TargetMode="External"/><Relationship Id="rId6" Type="http://schemas.openxmlformats.org/officeDocument/2006/relationships/hyperlink" Target="http://xmlns.com/foaf/0.1/%23term_nick" TargetMode="External"/><Relationship Id="rId7" Type="http://schemas.openxmlformats.org/officeDocument/2006/relationships/hyperlink" Target="http://xmlns.com/foaf/0.1/%23term_title" TargetMode="External"/><Relationship Id="rId8" Type="http://schemas.openxmlformats.org/officeDocument/2006/relationships/hyperlink" Target="http://xmlns.com/foaf/0.1/%23term_homepage" TargetMode="External"/><Relationship Id="rId9" Type="http://schemas.openxmlformats.org/officeDocument/2006/relationships/hyperlink" Target="http://xmlns.com/foaf/0.1/%23term_mbox" TargetMode="External"/><Relationship Id="rId30" Type="http://schemas.openxmlformats.org/officeDocument/2006/relationships/hyperlink" Target="http://xmlns.com/foaf/0.1/%23term_geekcode" TargetMode="External"/><Relationship Id="rId31" Type="http://schemas.openxmlformats.org/officeDocument/2006/relationships/hyperlink" Target="http://xmlns.com/foaf/0.1/%23term_myersBriggs" TargetMode="External"/><Relationship Id="rId32" Type="http://schemas.openxmlformats.org/officeDocument/2006/relationships/hyperlink" Target="http://xmlns.com/foaf/0.1/%23term_dnaChecksum" TargetMode="External"/><Relationship Id="rId33" Type="http://schemas.openxmlformats.org/officeDocument/2006/relationships/hyperlink" Target="http://xmlns.com/foaf/0.1/%23term_Document" TargetMode="External"/><Relationship Id="rId34" Type="http://schemas.openxmlformats.org/officeDocument/2006/relationships/hyperlink" Target="http://xmlns.com/foaf/0.1/%23term_Image" TargetMode="External"/><Relationship Id="rId35" Type="http://schemas.openxmlformats.org/officeDocument/2006/relationships/hyperlink" Target="http://xmlns.com/foaf/0.1/%23term_PersonalProfileDocument" TargetMode="External"/><Relationship Id="rId36" Type="http://schemas.openxmlformats.org/officeDocument/2006/relationships/hyperlink" Target="http://xmlns.com/foaf/0.1/%23term_topic" TargetMode="External"/><Relationship Id="rId37" Type="http://schemas.openxmlformats.org/officeDocument/2006/relationships/hyperlink" Target="http://xmlns.com/foaf/0.1/%23term_page" TargetMode="External"/><Relationship Id="rId38" Type="http://schemas.openxmlformats.org/officeDocument/2006/relationships/hyperlink" Target="http://xmlns.com/foaf/0.1/%23term_primaryTopic" TargetMode="External"/><Relationship Id="rId39" Type="http://schemas.openxmlformats.org/officeDocument/2006/relationships/hyperlink" Target="http://xmlns.com/foaf/0.1/%23term_tipjar" TargetMode="External"/><Relationship Id="rId20" Type="http://schemas.openxmlformats.org/officeDocument/2006/relationships/hyperlink" Target="http://xmlns.com/foaf/0.1/%23term_interest" TargetMode="External"/><Relationship Id="rId21" Type="http://schemas.openxmlformats.org/officeDocument/2006/relationships/hyperlink" Target="http://xmlns.com/foaf/0.1/%23term_currentProject" TargetMode="External"/><Relationship Id="rId22" Type="http://schemas.openxmlformats.org/officeDocument/2006/relationships/hyperlink" Target="http://xmlns.com/foaf/0.1/%23term_pastProject" TargetMode="External"/><Relationship Id="rId23" Type="http://schemas.openxmlformats.org/officeDocument/2006/relationships/hyperlink" Target="http://xmlns.com/foaf/0.1/%23term_plan" TargetMode="External"/><Relationship Id="rId24" Type="http://schemas.openxmlformats.org/officeDocument/2006/relationships/hyperlink" Target="http://xmlns.com/foaf/0.1/%23term_based_near" TargetMode="External"/><Relationship Id="rId25" Type="http://schemas.openxmlformats.org/officeDocument/2006/relationships/hyperlink" Target="http://xmlns.com/foaf/0.1/%23term_workplaceHomepage" TargetMode="External"/><Relationship Id="rId26" Type="http://schemas.openxmlformats.org/officeDocument/2006/relationships/hyperlink" Target="http://xmlns.com/foaf/0.1/%23term_workInfoHomepage" TargetMode="External"/><Relationship Id="rId27" Type="http://schemas.openxmlformats.org/officeDocument/2006/relationships/hyperlink" Target="http://xmlns.com/foaf/0.1/%23term_schoolHomepage" TargetMode="External"/><Relationship Id="rId28" Type="http://schemas.openxmlformats.org/officeDocument/2006/relationships/hyperlink" Target="http://xmlns.com/foaf/0.1/%23term_topic_interest" TargetMode="External"/><Relationship Id="rId29" Type="http://schemas.openxmlformats.org/officeDocument/2006/relationships/hyperlink" Target="http://xmlns.com/foaf/0.1/%23term_publications" TargetMode="External"/><Relationship Id="rId60" Type="http://schemas.openxmlformats.org/officeDocument/2006/relationships/hyperlink" Target="http://xmlns.com/foaf/0.1/%23term_msnChatID" TargetMode="External"/><Relationship Id="rId61" Type="http://schemas.openxmlformats.org/officeDocument/2006/relationships/hyperlink" Target="http://xmlns.com/foaf/0.1/%23term_aimChatID" TargetMode="External"/><Relationship Id="rId62" Type="http://schemas.openxmlformats.org/officeDocument/2006/relationships/hyperlink" Target="http://xmlns.com/foaf/0.1/%23term_jabberID" TargetMode="External"/><Relationship Id="rId10" Type="http://schemas.openxmlformats.org/officeDocument/2006/relationships/hyperlink" Target="http://xmlns.com/foaf/0.1/%23term_mbox_sha1sum" TargetMode="External"/><Relationship Id="rId11" Type="http://schemas.openxmlformats.org/officeDocument/2006/relationships/hyperlink" Target="http://xmlns.com/foaf/0.1/%23term_img" TargetMode="External"/><Relationship Id="rId12" Type="http://schemas.openxmlformats.org/officeDocument/2006/relationships/hyperlink" Target="http://xmlns.com/foaf/0.1/%23term_depict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://zemm.ira.uka.de:8080/~xamde/research/Wiki.jsp?page=Rdfs-member" TargetMode="External"/><Relationship Id="rId12" Type="http://schemas.openxmlformats.org/officeDocument/2006/relationships/hyperlink" Target="http://zemm.ira.uka.de:8080/~xamde/research/Wiki.jsp?page=Rdfs-Container" TargetMode="External"/><Relationship Id="rId13" Type="http://schemas.openxmlformats.org/officeDocument/2006/relationships/hyperlink" Target="http://zemm.ira.uka.de:8080/~xamde/research/Wiki.jsp?page=Rdfs-ContainerMembershipProperty" TargetMode="External"/><Relationship Id="rId14" Type="http://schemas.openxmlformats.org/officeDocument/2006/relationships/hyperlink" Target="http://zemm.ira.uka.de:8080/~xamde/research/Wiki.jsp?page=Rdfs-comment" TargetMode="External"/><Relationship Id="rId15" Type="http://schemas.openxmlformats.org/officeDocument/2006/relationships/hyperlink" Target="http://zemm.ira.uka.de:8080/~xamde/research/Wiki.jsp?page=Rdfs-seeAlso" TargetMode="External"/><Relationship Id="rId16" Type="http://schemas.openxmlformats.org/officeDocument/2006/relationships/hyperlink" Target="http://zemm.ira.uka.de:8080/~xamde/research/Wiki.jsp?page=Rdfs-isDefinedBy" TargetMode="External"/><Relationship Id="rId17" Type="http://schemas.openxmlformats.org/officeDocument/2006/relationships/hyperlink" Target="http://zemm.ira.uka.de:8080/~xamde/research/Wiki.jsp?page=Rdfs-lab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zemm.ira.uka.de:8080/~xamde/research/Wiki.jsp?page=Rdfs-Class" TargetMode="External"/><Relationship Id="rId4" Type="http://schemas.openxmlformats.org/officeDocument/2006/relationships/hyperlink" Target="http://zemm.ira.uka.de:8080/~xamde/research/Wiki.jsp?page=Rdfs-subClassOf" TargetMode="External"/><Relationship Id="rId5" Type="http://schemas.openxmlformats.org/officeDocument/2006/relationships/hyperlink" Target="http://zemm.ira.uka.de:8080/~xamde/research/Wiki.jsp?page=Rdfs-domain" TargetMode="External"/><Relationship Id="rId6" Type="http://schemas.openxmlformats.org/officeDocument/2006/relationships/hyperlink" Target="http://zemm.ira.uka.de:8080/~xamde/research/Wiki.jsp?page=Rdfs-range" TargetMode="External"/><Relationship Id="rId7" Type="http://schemas.openxmlformats.org/officeDocument/2006/relationships/hyperlink" Target="http://zemm.ira.uka.de:8080/~xamde/research/Wiki.jsp?page=Rdfs-subPropertyOf" TargetMode="External"/><Relationship Id="rId8" Type="http://schemas.openxmlformats.org/officeDocument/2006/relationships/hyperlink" Target="http://zemm.ira.uka.de:8080/~xamde/research/Wiki.jsp?page=Rdfs-Resource" TargetMode="External"/><Relationship Id="rId9" Type="http://schemas.openxmlformats.org/officeDocument/2006/relationships/hyperlink" Target="http://zemm.ira.uka.de:8080/~xamde/research/Wiki.jsp?page=Rdfs-Literal" TargetMode="External"/><Relationship Id="rId10" Type="http://schemas.openxmlformats.org/officeDocument/2006/relationships/hyperlink" Target="http://zemm.ira.uka.de:8080/~xamde/research/Wiki.jsp?page=Rdfs-Datatyp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jena.apache.org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DFa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tege.stanford.edu/" TargetMode="External"/><Relationship Id="rId3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jena.apache.org/" TargetMode="External"/><Relationship Id="rId4" Type="http://schemas.openxmlformats.org/officeDocument/2006/relationships/hyperlink" Target="http://stardo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rdf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jena/" TargetMode="External"/><Relationship Id="rId4" Type="http://schemas.openxmlformats.org/officeDocument/2006/relationships/hyperlink" Target="http://librdf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rdflib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683"/>
            <a:ext cx="7772400" cy="4077368"/>
          </a:xfrm>
        </p:spPr>
        <p:txBody>
          <a:bodyPr>
            <a:noAutofit/>
          </a:bodyPr>
          <a:lstStyle/>
          <a:p>
            <a:r>
              <a:rPr lang="en-US" dirty="0"/>
              <a:t>An overview of</a:t>
            </a:r>
            <a:br>
              <a:rPr lang="en-US" dirty="0"/>
            </a:br>
            <a:r>
              <a:rPr lang="en-US" sz="5400" dirty="0" smtClean="0"/>
              <a:t>Semantic Web Languages </a:t>
            </a:r>
            <a:r>
              <a:rPr lang="en-US" sz="5400" dirty="0"/>
              <a:t>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What does a URI mean?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86784"/>
          </a:xfrm>
        </p:spPr>
        <p:txBody>
          <a:bodyPr/>
          <a:lstStyle/>
          <a:p>
            <a:pPr marL="227013" indent="-227013" eaLnBrk="1" hangingPunct="1"/>
            <a:r>
              <a:rPr lang="en-US" sz="2800" dirty="0">
                <a:latin typeface="Georgia" charset="0"/>
              </a:rPr>
              <a:t>Sometimes URIs denote a web resource</a:t>
            </a:r>
          </a:p>
          <a:p>
            <a:pPr marL="574675" lvl="1" indent="-233363" eaLnBrk="1" hangingPunct="1"/>
            <a:r>
              <a:rPr lang="en-US" sz="2400" dirty="0">
                <a:latin typeface="Georgia" charset="0"/>
                <a:ea typeface="ＭＳ Ｐゴシック" charset="0"/>
              </a:rPr>
              <a:t>http://umbc.edu/~finin/</a:t>
            </a:r>
            <a:r>
              <a:rPr lang="en-US" sz="2400" dirty="0" err="1">
                <a:latin typeface="Georgia" charset="0"/>
                <a:ea typeface="ＭＳ Ｐゴシック" charset="0"/>
              </a:rPr>
              <a:t>finin.jpg</a:t>
            </a:r>
            <a:r>
              <a:rPr lang="en-US" sz="2400" dirty="0">
                <a:latin typeface="Georgia" charset="0"/>
                <a:ea typeface="ＭＳ Ｐゴシック" charset="0"/>
              </a:rPr>
              <a:t> denotes a file</a:t>
            </a:r>
          </a:p>
          <a:p>
            <a:pPr marL="574675" lvl="1" indent="-233363" eaLnBrk="1" hangingPunct="1"/>
            <a:r>
              <a:rPr lang="en-US" sz="2400" dirty="0">
                <a:latin typeface="Georgia" charset="0"/>
                <a:ea typeface="ＭＳ Ｐゴシック" charset="0"/>
              </a:rPr>
              <a:t>We can use RDF to make assertions about the resource, e.g., it</a:t>
            </a:r>
            <a:r>
              <a:rPr lang="ja-JP" altLang="en-US" sz="2400" dirty="0">
                <a:latin typeface="Georgia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Georgia" charset="0"/>
                <a:ea typeface="ＭＳ Ｐゴシック" charset="0"/>
              </a:rPr>
              <a:t>s an image and depicts a person with name Tim Finin, …</a:t>
            </a:r>
          </a:p>
          <a:p>
            <a:pPr marL="227013" indent="-227013" eaLnBrk="1" hangingPunct="1"/>
            <a:r>
              <a:rPr lang="en-US" sz="2800" dirty="0">
                <a:latin typeface="Georgia" charset="0"/>
              </a:rPr>
              <a:t>Sometimes concepts in the external world</a:t>
            </a:r>
          </a:p>
          <a:p>
            <a:pPr marL="574675" lvl="1" indent="-233363" eaLnBrk="1" hangingPunct="1"/>
            <a:r>
              <a:rPr lang="en-US" sz="2400" dirty="0">
                <a:latin typeface="Georgia" charset="0"/>
                <a:ea typeface="ＭＳ Ｐゴシック" charset="0"/>
              </a:rPr>
              <a:t>E.g., http://umbc.edu/ denotes a particular University located in Baltimore</a:t>
            </a:r>
          </a:p>
          <a:p>
            <a:pPr marL="574675" lvl="1" indent="-233363" eaLnBrk="1" hangingPunct="1"/>
            <a:r>
              <a:rPr lang="en-US" sz="2400" dirty="0">
                <a:latin typeface="Georgia" charset="0"/>
                <a:ea typeface="ＭＳ Ｐゴシック" charset="0"/>
              </a:rPr>
              <a:t>This is done by social convention</a:t>
            </a:r>
          </a:p>
          <a:p>
            <a:pPr marL="227013" indent="-227013" eaLnBrk="1" hangingPunct="1"/>
            <a:r>
              <a:rPr lang="en-US" sz="2800" dirty="0">
                <a:latin typeface="Georgia" charset="0"/>
              </a:rPr>
              <a:t>Cool URIs don</a:t>
            </a:r>
            <a:r>
              <a:rPr lang="ja-JP" altLang="en-US" sz="2800" dirty="0">
                <a:latin typeface="Georgia" charset="0"/>
              </a:rPr>
              <a:t>’</a:t>
            </a:r>
            <a:r>
              <a:rPr lang="en-US" altLang="ja-JP" sz="2800" dirty="0">
                <a:latin typeface="Georgia" charset="0"/>
              </a:rPr>
              <a:t>t change</a:t>
            </a:r>
          </a:p>
          <a:p>
            <a:pPr marL="574675" lvl="1" indent="-233363" eaLnBrk="1" hangingPunct="1"/>
            <a:r>
              <a:rPr lang="en-US" sz="2400" dirty="0">
                <a:latin typeface="Georgia" charset="0"/>
                <a:ea typeface="ＭＳ Ｐゴシック" charset="0"/>
                <a:hlinkClick r:id="rId3"/>
              </a:rPr>
              <a:t>http://www.w3.org/Provider/Style/URI</a:t>
            </a:r>
            <a:endParaRPr lang="en-US" sz="2400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toc-rdf-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5715000" cy="4149725"/>
          </a:xfrm>
          <a:noFill/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</a:rPr>
              <a:t>The RDF Graph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382000" cy="3429000"/>
          </a:xfrm>
        </p:spPr>
        <p:txBody>
          <a:bodyPr/>
          <a:lstStyle/>
          <a:p>
            <a:pPr eaLnBrk="1" hangingPunct="1"/>
            <a:r>
              <a:rPr lang="en-GB" sz="2400">
                <a:latin typeface="Georgia" charset="0"/>
              </a:rPr>
              <a:t>An RDF document is an unordered collection of triples</a:t>
            </a:r>
          </a:p>
          <a:p>
            <a:pPr eaLnBrk="1" hangingPunct="1"/>
            <a:r>
              <a:rPr lang="en-GB" sz="2400">
                <a:latin typeface="Georgia" charset="0"/>
              </a:rPr>
              <a:t>The subject of one triple can be the object of another</a:t>
            </a:r>
          </a:p>
          <a:p>
            <a:pPr eaLnBrk="1" hangingPunct="1"/>
            <a:r>
              <a:rPr lang="en-GB" sz="2400">
                <a:latin typeface="Georgia" charset="0"/>
              </a:rPr>
              <a:t>So the result is a</a:t>
            </a:r>
            <a:br>
              <a:rPr lang="en-GB" sz="2400">
                <a:latin typeface="Georgia" charset="0"/>
              </a:rPr>
            </a:br>
            <a:r>
              <a:rPr lang="en-GB" sz="2400">
                <a:latin typeface="Georgia" charset="0"/>
              </a:rPr>
              <a:t>directed, labelled</a:t>
            </a:r>
            <a:br>
              <a:rPr lang="en-GB" sz="2400">
                <a:latin typeface="Georgia" charset="0"/>
              </a:rPr>
            </a:br>
            <a:r>
              <a:rPr lang="en-GB" sz="2400">
                <a:latin typeface="Georgia" charset="0"/>
              </a:rPr>
              <a:t>graph</a:t>
            </a:r>
          </a:p>
          <a:p>
            <a:pPr eaLnBrk="1" hangingPunct="1"/>
            <a:r>
              <a:rPr lang="en-GB" sz="2400">
                <a:latin typeface="Georgia" charset="0"/>
              </a:rPr>
              <a:t>A triple’s object can</a:t>
            </a:r>
            <a:br>
              <a:rPr lang="en-GB" sz="2400">
                <a:latin typeface="Georgia" charset="0"/>
              </a:rPr>
            </a:br>
            <a:r>
              <a:rPr lang="en-GB" sz="2400">
                <a:latin typeface="Georgia" charset="0"/>
              </a:rPr>
              <a:t>also be a literal, e.g.,</a:t>
            </a:r>
            <a:br>
              <a:rPr lang="en-GB" sz="2400">
                <a:latin typeface="Georgia" charset="0"/>
              </a:rPr>
            </a:br>
            <a:r>
              <a:rPr lang="en-GB" sz="2400">
                <a:latin typeface="Georgia" charset="0"/>
              </a:rPr>
              <a:t>a string.</a:t>
            </a:r>
          </a:p>
        </p:txBody>
      </p:sp>
    </p:spTree>
    <p:extLst>
      <p:ext uri="{BB962C8B-B14F-4D97-AF65-F5344CB8AC3E}">
        <p14:creationId xmlns:p14="http://schemas.microsoft.com/office/powerpoint/2010/main" val="2391353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95275"/>
            <a:ext cx="8156575" cy="85566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Simple RDF Example</a:t>
            </a:r>
          </a:p>
        </p:txBody>
      </p:sp>
      <p:sp>
        <p:nvSpPr>
          <p:cNvPr id="60418" name="Oval 3"/>
          <p:cNvSpPr>
            <a:spLocks noChangeArrowheads="1"/>
          </p:cNvSpPr>
          <p:nvPr/>
        </p:nvSpPr>
        <p:spPr bwMode="auto">
          <a:xfrm>
            <a:off x="685800" y="1219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imes New Roman" charset="0"/>
              </a:rPr>
              <a:t>http://umbc.edu/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~finin/talks/idm02/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2743200" y="2286000"/>
            <a:ext cx="12192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495800" y="1459339"/>
            <a:ext cx="425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Times New Roman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Times New Roman" charset="0"/>
              </a:rPr>
              <a:t>Intelligent Information Systems</a:t>
            </a:r>
            <a:br>
              <a:rPr lang="en-US" altLang="ja-JP" dirty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charset="0"/>
              </a:rPr>
              <a:t>on the </a:t>
            </a:r>
            <a:r>
              <a:rPr lang="en-US" altLang="ja-JP" dirty="0" smtClean="0">
                <a:solidFill>
                  <a:srgbClr val="000000"/>
                </a:solidFill>
                <a:latin typeface="Times New Roman" charset="0"/>
              </a:rPr>
              <a:t>Web</a:t>
            </a:r>
            <a:r>
              <a:rPr lang="ja-JP" altLang="en-US" dirty="0" smtClean="0">
                <a:solidFill>
                  <a:srgbClr val="000000"/>
                </a:solidFill>
                <a:latin typeface="Times New Roman" charset="0"/>
              </a:rPr>
              <a:t>”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3581400" y="3124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304800" y="44196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</a:rPr>
              <a:t>http://umbc.edu/</a:t>
            </a:r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 flipH="1">
            <a:off x="2438400" y="3886200"/>
            <a:ext cx="11430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216275" y="1341438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dc:Title</a:t>
            </a:r>
            <a:endParaRPr lang="en-US" sz="2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2998788" y="2332038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dc:Creator</a:t>
            </a:r>
            <a:endParaRPr lang="en-US" sz="2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2290763" y="3856038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bib:Aff</a:t>
            </a:r>
            <a:endParaRPr lang="en-US" sz="2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3843338" y="5334000"/>
            <a:ext cx="167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>
                <a:solidFill>
                  <a:srgbClr val="000000"/>
                </a:solidFill>
                <a:latin typeface="Times New Roman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Tim Finin</a:t>
            </a:r>
            <a:r>
              <a:rPr lang="ja-JP" altLang="en-US">
                <a:solidFill>
                  <a:srgbClr val="000000"/>
                </a:solidFill>
                <a:latin typeface="Times New Roman" charset="0"/>
              </a:rPr>
              <a:t>”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28" name="Text Box 14"/>
          <p:cNvSpPr txBox="1">
            <a:spLocks noChangeArrowheads="1"/>
          </p:cNvSpPr>
          <p:nvPr/>
        </p:nvSpPr>
        <p:spPr bwMode="auto">
          <a:xfrm>
            <a:off x="5867400" y="52578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Times New Roman" charset="0"/>
              </a:rPr>
              <a:t>finin@umbc.edu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sp>
        <p:nvSpPr>
          <p:cNvPr id="60429" name="Line 15"/>
          <p:cNvSpPr>
            <a:spLocks noChangeShapeType="1"/>
          </p:cNvSpPr>
          <p:nvPr/>
        </p:nvSpPr>
        <p:spPr bwMode="auto">
          <a:xfrm flipH="1">
            <a:off x="4724400" y="4495800"/>
            <a:ext cx="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3346450" y="4618038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bib:name</a:t>
            </a:r>
            <a:endParaRPr lang="en-US" sz="2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>
            <a:off x="5715000" y="4114800"/>
            <a:ext cx="12192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8"/>
          <p:cNvSpPr txBox="1">
            <a:spLocks noChangeArrowheads="1"/>
          </p:cNvSpPr>
          <p:nvPr/>
        </p:nvSpPr>
        <p:spPr bwMode="auto">
          <a:xfrm>
            <a:off x="6237288" y="4389438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bib:email</a:t>
            </a:r>
            <a:endParaRPr lang="en-US" sz="28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2971800" y="1905000"/>
            <a:ext cx="1600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6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graph is an abstract model, we’ll need to serialize it as text for many reasons, e.g., display, editing, exchange</a:t>
            </a:r>
          </a:p>
          <a:p>
            <a:r>
              <a:rPr lang="en-US" dirty="0" smtClean="0"/>
              <a:t>There are several standard RDF serializations, the three most important are: XML, turtle and </a:t>
            </a:r>
            <a:r>
              <a:rPr lang="en-US" dirty="0" err="1" smtClean="0"/>
              <a:t>ntriples</a:t>
            </a:r>
            <a:endParaRPr lang="en-US" dirty="0" smtClean="0"/>
          </a:p>
          <a:p>
            <a:r>
              <a:rPr lang="en-US" dirty="0" smtClean="0"/>
              <a:t>Most Semantic Web tools can read or write in any of these serializations</a:t>
            </a:r>
          </a:p>
        </p:txBody>
      </p:sp>
    </p:spTree>
    <p:extLst>
      <p:ext uri="{BB962C8B-B14F-4D97-AF65-F5344CB8AC3E}">
        <p14:creationId xmlns:p14="http://schemas.microsoft.com/office/powerpoint/2010/main" val="149145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XML encoding for RDF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xmlns:rdf</a:t>
            </a:r>
            <a:r>
              <a:rPr lang="en-US" sz="2200" dirty="0">
                <a:solidFill>
                  <a:srgbClr val="000000"/>
                </a:solidFill>
              </a:rPr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xmlns:dc</a:t>
            </a:r>
            <a:r>
              <a:rPr lang="en-US" sz="2200" dirty="0">
                <a:solidFill>
                  <a:srgbClr val="000000"/>
                </a:solidFill>
              </a:rPr>
              <a:t>="http://</a:t>
            </a:r>
            <a:r>
              <a:rPr lang="en-US" sz="2200" dirty="0" err="1">
                <a:solidFill>
                  <a:srgbClr val="000000"/>
                </a:solidFill>
              </a:rPr>
              <a:t>purl.org</a:t>
            </a:r>
            <a:r>
              <a:rPr lang="en-US" sz="2200" dirty="0">
                <a:solidFill>
                  <a:srgbClr val="000000"/>
                </a:solidFill>
              </a:rPr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xmlns:bib</a:t>
            </a:r>
            <a:r>
              <a:rPr lang="en-US" sz="2200" dirty="0" smtClean="0">
                <a:solidFill>
                  <a:srgbClr val="000000"/>
                </a:solidFill>
              </a:rPr>
              <a:t>=http</a:t>
            </a:r>
            <a:r>
              <a:rPr lang="en-US" sz="2200" dirty="0">
                <a:solidFill>
                  <a:srgbClr val="000000"/>
                </a:solidFill>
              </a:rPr>
              <a:t>://daml.umbc.edu/ontologies/bib</a:t>
            </a:r>
            <a:r>
              <a:rPr lang="en-US" sz="2200" dirty="0" smtClean="0">
                <a:solidFill>
                  <a:srgbClr val="000000"/>
                </a:solidFill>
              </a:rPr>
              <a:t>/&gt; </a:t>
            </a:r>
            <a:endParaRPr lang="en-US" sz="900" dirty="0">
              <a:solidFill>
                <a:srgbClr val="000000"/>
              </a:solidFill>
            </a:endParaRP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rdf:about</a:t>
            </a:r>
            <a:r>
              <a:rPr lang="en-US" sz="2200" dirty="0">
                <a:solidFill>
                  <a:srgbClr val="000000"/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&gt;Intelligent Information Systems on the Web&lt;/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&gt;Tim Finin&lt;/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&gt;finin@umbc.edu&lt;/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bib:Aff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rdf:resource</a:t>
            </a:r>
            <a:r>
              <a:rPr lang="en-US" sz="2200" dirty="0">
                <a:solidFill>
                  <a:srgbClr val="000000"/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&lt;/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44429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eorgia" charset="0"/>
              </a:rPr>
              <a:t>Note the prefix declarations</a:t>
            </a:r>
            <a:endParaRPr lang="en-US" dirty="0">
              <a:latin typeface="Georgia" charset="0"/>
            </a:endParaRP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xmlns:rdf</a:t>
            </a:r>
            <a:r>
              <a:rPr lang="en-US" sz="2200" dirty="0">
                <a:solidFill>
                  <a:srgbClr val="000000"/>
                </a:solidFill>
              </a:rPr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xmlns:dc</a:t>
            </a:r>
            <a:r>
              <a:rPr lang="en-US" sz="2200" dirty="0">
                <a:solidFill>
                  <a:srgbClr val="000000"/>
                </a:solidFill>
              </a:rPr>
              <a:t>="http://</a:t>
            </a:r>
            <a:r>
              <a:rPr lang="en-US" sz="2200" dirty="0" err="1">
                <a:solidFill>
                  <a:srgbClr val="000000"/>
                </a:solidFill>
              </a:rPr>
              <a:t>purl.org</a:t>
            </a:r>
            <a:r>
              <a:rPr lang="en-US" sz="2200" dirty="0">
                <a:solidFill>
                  <a:srgbClr val="000000"/>
                </a:solidFill>
              </a:rPr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xmlns:bib</a:t>
            </a:r>
            <a:r>
              <a:rPr lang="en-US" sz="2200" dirty="0" smtClean="0">
                <a:solidFill>
                  <a:srgbClr val="000000"/>
                </a:solidFill>
              </a:rPr>
              <a:t>=http</a:t>
            </a:r>
            <a:r>
              <a:rPr lang="en-US" sz="2200" dirty="0">
                <a:solidFill>
                  <a:srgbClr val="000000"/>
                </a:solidFill>
              </a:rPr>
              <a:t>://daml.umbc.edu/ontologies/bib</a:t>
            </a:r>
            <a:r>
              <a:rPr lang="en-US" sz="2200" dirty="0" smtClean="0">
                <a:solidFill>
                  <a:srgbClr val="000000"/>
                </a:solidFill>
              </a:rPr>
              <a:t>/&gt; </a:t>
            </a:r>
            <a:endParaRPr lang="en-US" sz="900" dirty="0">
              <a:solidFill>
                <a:srgbClr val="000000"/>
              </a:solidFill>
            </a:endParaRP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rdf:about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&gt;Intelligent Information Systems on the Web&lt;/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&gt;Tim Finin&lt;/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&gt;finin@umbc.edu&lt;/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bib:Aff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rdf:resource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&lt;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23302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/>
              <a:t>An RDF validation service</a:t>
            </a:r>
            <a:endParaRPr lang="en-US" dirty="0"/>
          </a:p>
        </p:txBody>
      </p:sp>
      <p:pic>
        <p:nvPicPr>
          <p:cNvPr id="3" name="Picture 2" descr="Screen Shot 2013-01-30 at 3.0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794932"/>
            <a:ext cx="7207908" cy="5440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59436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http://www.w3.org/RDF/Validator/</a:t>
            </a:r>
          </a:p>
        </p:txBody>
      </p:sp>
    </p:spTree>
    <p:extLst>
      <p:ext uri="{BB962C8B-B14F-4D97-AF65-F5344CB8AC3E}">
        <p14:creationId xmlns:p14="http://schemas.microsoft.com/office/powerpoint/2010/main" val="341857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asy to convert between serializations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software tools can read and write different </a:t>
            </a:r>
            <a:r>
              <a:rPr lang="en-US" dirty="0" err="1" smtClean="0"/>
              <a:t>serilizations</a:t>
            </a:r>
            <a:endParaRPr lang="en-US" dirty="0" smtClean="0"/>
          </a:p>
          <a:p>
            <a:r>
              <a:rPr lang="en-US" dirty="0">
                <a:hlinkClick r:id="rId2"/>
              </a:rPr>
              <a:t>r</a:t>
            </a:r>
            <a:r>
              <a:rPr lang="en-US" dirty="0" smtClean="0">
                <a:hlinkClick r:id="rId2"/>
              </a:rPr>
              <a:t>df2rdf</a:t>
            </a:r>
            <a:r>
              <a:rPr lang="en-US" dirty="0" smtClean="0"/>
              <a:t> is a simple utility that’s handy</a:t>
            </a:r>
          </a:p>
        </p:txBody>
      </p:sp>
    </p:spTree>
    <p:extLst>
      <p:ext uri="{BB962C8B-B14F-4D97-AF65-F5344CB8AC3E}">
        <p14:creationId xmlns:p14="http://schemas.microsoft.com/office/powerpoint/2010/main" val="75597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eorgia" charset="0"/>
              </a:rPr>
              <a:t>N-triple </a:t>
            </a:r>
            <a:r>
              <a:rPr lang="en-US" dirty="0">
                <a:latin typeface="Georgia" charset="0"/>
              </a:rPr>
              <a:t>representation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49400"/>
            <a:ext cx="8648700" cy="4927600"/>
          </a:xfrm>
        </p:spPr>
        <p:txBody>
          <a:bodyPr>
            <a:normAutofit/>
          </a:bodyPr>
          <a:lstStyle/>
          <a:p>
            <a:pPr marL="174625" indent="-174625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</a:rPr>
              <a:t>RDF can be encoded as a set of </a:t>
            </a:r>
            <a:r>
              <a:rPr lang="en-US" sz="2800" b="1" dirty="0">
                <a:latin typeface="Georgia" charset="0"/>
              </a:rPr>
              <a:t>triples</a:t>
            </a:r>
            <a:r>
              <a:rPr lang="en-US" sz="2800" dirty="0">
                <a:latin typeface="Georgia" charset="0"/>
              </a:rPr>
              <a:t>. </a:t>
            </a: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Georgia" charset="0"/>
                <a:ea typeface="ＭＳ Ｐゴシック" charset="0"/>
              </a:rPr>
              <a:t>&lt;</a:t>
            </a:r>
            <a:r>
              <a:rPr lang="en-US" i="1" dirty="0">
                <a:latin typeface="Georgia" charset="0"/>
                <a:ea typeface="ＭＳ Ｐゴシック" charset="0"/>
              </a:rPr>
              <a:t>subject</a:t>
            </a:r>
            <a:r>
              <a:rPr lang="en-US" dirty="0">
                <a:latin typeface="Georgia" charset="0"/>
                <a:ea typeface="ＭＳ Ｐゴシック" charset="0"/>
              </a:rPr>
              <a:t>&gt; &lt;</a:t>
            </a:r>
            <a:r>
              <a:rPr lang="en-US" i="1" dirty="0">
                <a:latin typeface="Georgia" charset="0"/>
                <a:ea typeface="ＭＳ Ｐゴシック" charset="0"/>
              </a:rPr>
              <a:t>predicate</a:t>
            </a:r>
            <a:r>
              <a:rPr lang="en-US" dirty="0">
                <a:latin typeface="Georgia" charset="0"/>
                <a:ea typeface="ＭＳ Ｐゴシック" charset="0"/>
              </a:rPr>
              <a:t>&gt; &lt;</a:t>
            </a:r>
            <a:r>
              <a:rPr lang="en-US" i="1" dirty="0">
                <a:latin typeface="Georgia" charset="0"/>
                <a:ea typeface="ＭＳ Ｐゴシック" charset="0"/>
              </a:rPr>
              <a:t>object</a:t>
            </a:r>
            <a:r>
              <a:rPr lang="en-US" dirty="0">
                <a:latin typeface="Georgia" charset="0"/>
                <a:ea typeface="ＭＳ Ｐゴシック" charset="0"/>
              </a:rPr>
              <a:t>&gt; .</a:t>
            </a: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endParaRPr lang="en-US" sz="2000" dirty="0">
              <a:latin typeface="Georgia" charset="0"/>
              <a:ea typeface="ＭＳ Ｐゴシック" charset="0"/>
            </a:endParaRP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Georgia" charset="0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Georgia" charset="0"/>
                <a:ea typeface="ＭＳ Ｐゴシック" charset="0"/>
              </a:rPr>
              <a:t>purl.org</a:t>
            </a:r>
            <a:r>
              <a:rPr lang="en-US" sz="1800" dirty="0">
                <a:latin typeface="Georgia" charset="0"/>
                <a:ea typeface="ＭＳ Ｐゴシック" charset="0"/>
              </a:rPr>
              <a:t>/dc/elements/1.1/title&gt; "Intelligent Information Systems on the Web"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Georgia" charset="0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Georgia" charset="0"/>
                <a:ea typeface="ＭＳ Ｐゴシック" charset="0"/>
              </a:rPr>
              <a:t>purl.org</a:t>
            </a:r>
            <a:r>
              <a:rPr lang="en-US" sz="1800" dirty="0">
                <a:latin typeface="Georgia" charset="0"/>
                <a:ea typeface="ＭＳ Ｐゴシック" charset="0"/>
              </a:rPr>
              <a:t>/dc/elements/1.1/creator&gt; _:node17i6ht38ux1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Georgia" charset="0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Georgia" charset="0"/>
                <a:ea typeface="ＭＳ Ｐゴシック" charset="0"/>
              </a:rPr>
              <a:t>daml.umbc.edu</a:t>
            </a:r>
            <a:r>
              <a:rPr lang="en-US" sz="1800" dirty="0">
                <a:latin typeface="Georgia" charset="0"/>
                <a:ea typeface="ＭＳ Ｐゴシック" charset="0"/>
              </a:rPr>
              <a:t>/ontologies/bib/Name&gt; "Tim Finin"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Georgia" charset="0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Georgia" charset="0"/>
                <a:ea typeface="ＭＳ Ｐゴシック" charset="0"/>
              </a:rPr>
              <a:t>daml.umbc.edu</a:t>
            </a:r>
            <a:r>
              <a:rPr lang="en-US" sz="1800" dirty="0">
                <a:latin typeface="Georgia" charset="0"/>
                <a:ea typeface="ＭＳ Ｐゴシック" charset="0"/>
              </a:rPr>
              <a:t>/ontologies/bib/Email&gt; "finin@umbc.edu"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Georgia" charset="0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Georgia" charset="0"/>
                <a:ea typeface="ＭＳ Ｐゴシック" charset="0"/>
              </a:rPr>
              <a:t>daml.umbc.edu</a:t>
            </a:r>
            <a:r>
              <a:rPr lang="en-US" sz="1800" dirty="0">
                <a:latin typeface="Georgia" charset="0"/>
                <a:ea typeface="ＭＳ Ｐゴシック" charset="0"/>
              </a:rPr>
              <a:t>/ontologies/bib/</a:t>
            </a:r>
            <a:r>
              <a:rPr lang="en-US" sz="1800" dirty="0" err="1">
                <a:latin typeface="Georgia" charset="0"/>
                <a:ea typeface="ＭＳ Ｐゴシック" charset="0"/>
              </a:rPr>
              <a:t>Aff</a:t>
            </a:r>
            <a:r>
              <a:rPr lang="en-US" sz="1800" dirty="0">
                <a:latin typeface="Georgia" charset="0"/>
                <a:ea typeface="ＭＳ Ｐゴシック" charset="0"/>
              </a:rPr>
              <a:t>&gt; &lt;http://umbc.edu/&gt; .</a:t>
            </a:r>
          </a:p>
          <a:p>
            <a:pPr marL="461963" lvl="1" indent="-173038" eaLnBrk="1" hangingPunct="1">
              <a:lnSpc>
                <a:spcPct val="80000"/>
              </a:lnSpc>
              <a:buFont typeface="Georgia" charset="0"/>
              <a:buNone/>
            </a:pPr>
            <a:endParaRPr lang="en-US" sz="2000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04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N3/Turtle </a:t>
            </a:r>
            <a:r>
              <a:rPr lang="en-US" dirty="0">
                <a:latin typeface="Georgia" charset="0"/>
              </a:rPr>
              <a:t>notation for RDF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077200" cy="4530725"/>
          </a:xfrm>
        </p:spPr>
        <p:txBody>
          <a:bodyPr>
            <a:normAutofit/>
          </a:bodyPr>
          <a:lstStyle/>
          <a:p>
            <a:pPr marL="230188" indent="-230188" eaLnBrk="1" hangingPunct="1"/>
            <a:r>
              <a:rPr lang="en-US" dirty="0">
                <a:latin typeface="Georgia" charset="0"/>
              </a:rPr>
              <a:t>N3 is a compact notation for RDF that is easier for people to read, write and </a:t>
            </a:r>
            <a:r>
              <a:rPr lang="en-US" dirty="0" smtClean="0">
                <a:latin typeface="Georgia" charset="0"/>
              </a:rPr>
              <a:t>edit</a:t>
            </a:r>
            <a:endParaRPr lang="en-US" dirty="0">
              <a:latin typeface="Georgia" charset="0"/>
            </a:endParaRPr>
          </a:p>
          <a:p>
            <a:pPr marL="230188" indent="-230188"/>
            <a:r>
              <a:rPr lang="en-US" dirty="0">
                <a:latin typeface="Georgia" charset="0"/>
              </a:rPr>
              <a:t>It’</a:t>
            </a:r>
            <a:r>
              <a:rPr lang="en-US" altLang="ja-JP" dirty="0">
                <a:latin typeface="Georgia" charset="0"/>
              </a:rPr>
              <a:t>s just </a:t>
            </a:r>
            <a:r>
              <a:rPr lang="ja-JP" altLang="en-US" dirty="0">
                <a:latin typeface="Georgia" charset="0"/>
              </a:rPr>
              <a:t>“</a:t>
            </a:r>
            <a:r>
              <a:rPr lang="en-US" altLang="ja-JP" dirty="0">
                <a:latin typeface="Georgia" charset="0"/>
              </a:rPr>
              <a:t>syntactic sugar</a:t>
            </a:r>
            <a:r>
              <a:rPr lang="ja-JP" altLang="en-US" dirty="0" smtClean="0">
                <a:latin typeface="Georgia" charset="0"/>
              </a:rPr>
              <a:t>”</a:t>
            </a:r>
            <a:endParaRPr lang="en-US" dirty="0">
              <a:latin typeface="Georgia" charset="0"/>
            </a:endParaRPr>
          </a:p>
          <a:p>
            <a:pPr marL="230188" indent="-230188" eaLnBrk="1" hangingPunct="1"/>
            <a:r>
              <a:rPr lang="en-US" dirty="0">
                <a:latin typeface="Georgia" charset="0"/>
              </a:rPr>
              <a:t>Aka Notation 3, developed by TBL </a:t>
            </a:r>
            <a:r>
              <a:rPr lang="en-US" dirty="0" smtClean="0">
                <a:latin typeface="Georgia" charset="0"/>
              </a:rPr>
              <a:t>himself</a:t>
            </a:r>
          </a:p>
          <a:p>
            <a:pPr marL="230188" indent="-230188" eaLnBrk="1" hangingPunct="1"/>
            <a:r>
              <a:rPr lang="en-US" dirty="0" smtClean="0">
                <a:latin typeface="Georgia" charset="0"/>
              </a:rPr>
              <a:t>But</a:t>
            </a:r>
            <a:r>
              <a:rPr lang="en-US" dirty="0">
                <a:latin typeface="Georgia" charset="0"/>
              </a:rPr>
              <a:t>, XML is largely unreadable and even harder to </a:t>
            </a:r>
            <a:r>
              <a:rPr lang="en-US" dirty="0" smtClean="0">
                <a:latin typeface="Georgia" charset="0"/>
              </a:rPr>
              <a:t>write</a:t>
            </a:r>
          </a:p>
          <a:p>
            <a:pPr marL="230188" indent="-230188"/>
            <a:r>
              <a:rPr lang="en-US" dirty="0">
                <a:latin typeface="Georgia" charset="0"/>
              </a:rPr>
              <a:t>Turtle is a W3C standard that covers most of </a:t>
            </a:r>
            <a:r>
              <a:rPr lang="en-US" dirty="0" smtClean="0">
                <a:latin typeface="Georgia" charset="0"/>
              </a:rPr>
              <a:t>N3</a:t>
            </a: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01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102"/>
            <a:ext cx="8229600" cy="55318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W3C “recommendations” </a:t>
            </a:r>
          </a:p>
          <a:p>
            <a:pPr lvl="1"/>
            <a:r>
              <a:rPr lang="en-US" dirty="0" smtClean="0"/>
              <a:t>RDF, RDFS, RDFa, OWL, SPARQL, …</a:t>
            </a:r>
          </a:p>
          <a:p>
            <a:pPr lvl="1"/>
            <a:r>
              <a:rPr lang="en-US" dirty="0" smtClean="0"/>
              <a:t>Under development: recommendations for rules, provenance, database export, etc.</a:t>
            </a:r>
          </a:p>
          <a:p>
            <a:r>
              <a:rPr lang="en-US" dirty="0" smtClean="0"/>
              <a:t>Common tools and systems -- commercial, free and open sourced</a:t>
            </a:r>
          </a:p>
          <a:p>
            <a:pPr lvl="1"/>
            <a:r>
              <a:rPr lang="en-US" dirty="0" smtClean="0"/>
              <a:t>Ontology editors, triple stores, reasoners, etc.</a:t>
            </a:r>
          </a:p>
          <a:p>
            <a:r>
              <a:rPr lang="en-US" dirty="0" smtClean="0"/>
              <a:t>Common ontologies and </a:t>
            </a:r>
            <a:r>
              <a:rPr lang="en-US" dirty="0"/>
              <a:t>d</a:t>
            </a:r>
            <a:r>
              <a:rPr lang="en-US" dirty="0" smtClean="0"/>
              <a:t>ata sets</a:t>
            </a:r>
          </a:p>
          <a:p>
            <a:pPr lvl="1"/>
            <a:r>
              <a:rPr lang="en-US" dirty="0" smtClean="0"/>
              <a:t>Foaf, </a:t>
            </a:r>
            <a:r>
              <a:rPr lang="en-US" dirty="0" err="1" smtClean="0"/>
              <a:t>Dbpedia</a:t>
            </a:r>
            <a:r>
              <a:rPr lang="en-US" dirty="0" smtClean="0"/>
              <a:t>, SKOS, etc.</a:t>
            </a:r>
          </a:p>
          <a:p>
            <a:r>
              <a:rPr lang="en-US" dirty="0" smtClean="0"/>
              <a:t>Infrastructure systems</a:t>
            </a:r>
          </a:p>
          <a:p>
            <a:pPr lvl="1"/>
            <a:r>
              <a:rPr lang="en-US" dirty="0" smtClean="0"/>
              <a:t>Search, ontology metadata, linking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Georgia" charset="0"/>
              </a:rPr>
              <a:t>N3 Example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57300"/>
            <a:ext cx="8610600" cy="50673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@prefix </a:t>
            </a:r>
            <a:r>
              <a:rPr lang="en-US" sz="2400" dirty="0" err="1">
                <a:latin typeface="Georgia" charset="0"/>
              </a:rPr>
              <a:t>rdf</a:t>
            </a:r>
            <a:r>
              <a:rPr lang="en-US" sz="2400" dirty="0">
                <a:latin typeface="Georgia" charset="0"/>
              </a:rPr>
              <a:t>: http://www.w3.org/1999/02/22-rdf-syntax-ns# .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@prefix dc: http://</a:t>
            </a:r>
            <a:r>
              <a:rPr lang="en-US" sz="2400" dirty="0" err="1">
                <a:latin typeface="Georgia" charset="0"/>
              </a:rPr>
              <a:t>purl.org</a:t>
            </a:r>
            <a:r>
              <a:rPr lang="en-US" sz="2400" dirty="0">
                <a:latin typeface="Georgia" charset="0"/>
              </a:rPr>
              <a:t>/dc/elements/1.1/ .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@prefix bib: http://</a:t>
            </a:r>
            <a:r>
              <a:rPr lang="en-US" sz="2400" dirty="0" err="1">
                <a:latin typeface="Georgia" charset="0"/>
              </a:rPr>
              <a:t>daml.umbc.edu</a:t>
            </a:r>
            <a:r>
              <a:rPr lang="en-US" sz="2400" dirty="0">
                <a:latin typeface="Georgia" charset="0"/>
              </a:rPr>
              <a:t>/ontologies/bib/ </a:t>
            </a:r>
            <a:r>
              <a:rPr lang="en-US" sz="2400" dirty="0" smtClean="0">
                <a:latin typeface="Georgia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400" dirty="0">
              <a:latin typeface="Georgia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&lt;http://umbc.edu/~finin/talks/idm02/&gt;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    </a:t>
            </a:r>
            <a:r>
              <a:rPr lang="en-US" sz="2400" dirty="0" err="1">
                <a:latin typeface="Georgia" charset="0"/>
              </a:rPr>
              <a:t>dc:title</a:t>
            </a:r>
            <a:r>
              <a:rPr lang="en-US" sz="2400" dirty="0">
                <a:latin typeface="Georgia" charset="0"/>
              </a:rPr>
              <a:t> "Intelligent Information Systems on the </a:t>
            </a:r>
            <a:r>
              <a:rPr lang="en-US" sz="2400" dirty="0" smtClean="0">
                <a:latin typeface="Georgia" charset="0"/>
              </a:rPr>
              <a:t>Web" </a:t>
            </a:r>
            <a:r>
              <a:rPr lang="en-US" sz="2400" dirty="0">
                <a:latin typeface="Georgia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  </a:t>
            </a:r>
            <a:r>
              <a:rPr lang="en-US" sz="2400" dirty="0" err="1">
                <a:latin typeface="Georgia" charset="0"/>
              </a:rPr>
              <a:t>dc:creator</a:t>
            </a:r>
            <a:r>
              <a:rPr lang="en-US" sz="2400" dirty="0">
                <a:latin typeface="Georgia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      [ </a:t>
            </a:r>
            <a:r>
              <a:rPr lang="en-US" sz="2400" dirty="0" err="1">
                <a:latin typeface="Georgia" charset="0"/>
              </a:rPr>
              <a:t>bib:Name</a:t>
            </a:r>
            <a:r>
              <a:rPr lang="en-US" sz="2400" dirty="0">
                <a:latin typeface="Georgia" charset="0"/>
              </a:rPr>
              <a:t> "Tim Finin";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        </a:t>
            </a:r>
            <a:r>
              <a:rPr lang="en-US" sz="2400" dirty="0" err="1">
                <a:latin typeface="Georgia" charset="0"/>
              </a:rPr>
              <a:t>bib:Email</a:t>
            </a:r>
            <a:r>
              <a:rPr lang="en-US" sz="2400" dirty="0">
                <a:latin typeface="Georgia" charset="0"/>
              </a:rPr>
              <a:t> "finin@umbc.edu"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Georgia" charset="0"/>
              </a:rPr>
              <a:t>        </a:t>
            </a:r>
            <a:r>
              <a:rPr lang="en-US" sz="2400" dirty="0" err="1">
                <a:latin typeface="Georgia" charset="0"/>
              </a:rPr>
              <a:t>bib:Aff</a:t>
            </a:r>
            <a:r>
              <a:rPr lang="en-US" sz="2400" dirty="0">
                <a:latin typeface="Georgia" charset="0"/>
              </a:rPr>
              <a:t>: "http://umbc.edu/" ] .</a:t>
            </a:r>
          </a:p>
        </p:txBody>
      </p:sp>
    </p:spTree>
    <p:extLst>
      <p:ext uri="{BB962C8B-B14F-4D97-AF65-F5344CB8AC3E}">
        <p14:creationId xmlns:p14="http://schemas.microsoft.com/office/powerpoint/2010/main" val="113715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Triple Notes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sz="2400" b="1">
                <a:latin typeface="Georgia" charset="0"/>
              </a:rPr>
              <a:t>RDF triples have one of two forms:</a:t>
            </a:r>
          </a:p>
          <a:p>
            <a:pPr marL="573088" lvl="1" indent="-228600" eaLnBrk="1" hangingPunct="1"/>
            <a:r>
              <a:rPr lang="en-US" sz="1800">
                <a:latin typeface="Georgia" charset="0"/>
                <a:ea typeface="ＭＳ Ｐゴシック" charset="0"/>
              </a:rPr>
              <a:t>&lt;URI&gt; &lt;URI&gt; &lt;URI&gt;</a:t>
            </a:r>
          </a:p>
          <a:p>
            <a:pPr marL="573088" lvl="1" indent="-228600" eaLnBrk="1" hangingPunct="1"/>
            <a:r>
              <a:rPr lang="en-US" sz="1800">
                <a:latin typeface="Georgia" charset="0"/>
                <a:ea typeface="ＭＳ Ｐゴシック" charset="0"/>
              </a:rPr>
              <a:t>&lt;URI&gt; &lt;URI&gt; &lt;quoted string&gt;</a:t>
            </a:r>
          </a:p>
          <a:p>
            <a:pPr marL="230188" indent="-230188" eaLnBrk="1" hangingPunct="1"/>
            <a:r>
              <a:rPr lang="en-US" sz="2400" b="1">
                <a:latin typeface="Georgia" charset="0"/>
              </a:rPr>
              <a:t>Triples are also easily mapped into logic</a:t>
            </a:r>
          </a:p>
          <a:p>
            <a:pPr marL="573088" lvl="1" indent="-228600" eaLnBrk="1" hangingPunct="1"/>
            <a:r>
              <a:rPr lang="en-US" sz="1800">
                <a:latin typeface="Georgia" charset="0"/>
                <a:ea typeface="ＭＳ Ｐゴシック" charset="0"/>
              </a:rPr>
              <a:t>&lt;subject&gt; &lt;predicate&gt; &lt;object&gt; becoming: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&lt;predicate&gt;(&lt;subject&gt;,&lt;object&gt;)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With type(&lt;S&gt;,&lt;O&gt;) becoming &lt;O&gt;(&lt;S&gt;)</a:t>
            </a:r>
          </a:p>
          <a:p>
            <a:pPr marL="573088" lvl="1" indent="-228600" eaLnBrk="1" hangingPunct="1"/>
            <a:r>
              <a:rPr lang="en-US" sz="1800">
                <a:latin typeface="Georgia" charset="0"/>
                <a:ea typeface="ＭＳ Ｐゴシック" charset="0"/>
              </a:rPr>
              <a:t>Example: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subclass(man,person)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sex(man,male)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domain(sex,animal)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man(adam)</a:t>
            </a:r>
          </a:p>
          <a:p>
            <a:pPr lvl="2" indent="-227013" eaLnBrk="1" hangingPunct="1"/>
            <a:r>
              <a:rPr lang="en-US" sz="1800">
                <a:latin typeface="Georgia" charset="0"/>
                <a:ea typeface="ＭＳ Ｐゴシック" charset="0"/>
              </a:rPr>
              <a:t>age(adam,100)</a:t>
            </a:r>
          </a:p>
          <a:p>
            <a:pPr marL="230188" indent="-230188" eaLnBrk="1" hangingPunct="1"/>
            <a:r>
              <a:rPr lang="en-US" sz="2400" b="1">
                <a:latin typeface="Georgia" charset="0"/>
              </a:rPr>
              <a:t>Triples are easily stored and managed in DBMS</a:t>
            </a:r>
          </a:p>
          <a:p>
            <a:pPr marL="573088" lvl="1" indent="-228600" eaLnBrk="1" hangingPunct="1"/>
            <a:r>
              <a:rPr lang="en-US" sz="2000">
                <a:latin typeface="Georgia" charset="0"/>
                <a:ea typeface="ＭＳ Ｐゴシック" charset="0"/>
              </a:rPr>
              <a:t>Flat nature of a triple a good match for relational DBs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251325" y="4068763"/>
            <a:ext cx="291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latin typeface="Times New Roman" charset="0"/>
              </a:rPr>
              <a:t>; Note: we</a:t>
            </a:r>
            <a:r>
              <a:rPr lang="ja-JP" altLang="en-US" sz="2000" i="1">
                <a:latin typeface="Times New Roman" charset="0"/>
              </a:rPr>
              <a:t>’</a:t>
            </a:r>
            <a:r>
              <a:rPr lang="en-US" altLang="ja-JP" sz="2000" i="1">
                <a:latin typeface="Times New Roman" charset="0"/>
              </a:rPr>
              <a:t>re not </a:t>
            </a:r>
            <a:br>
              <a:rPr lang="en-US" altLang="ja-JP" sz="2000" i="1">
                <a:latin typeface="Times New Roman" charset="0"/>
              </a:rPr>
            </a:br>
            <a:r>
              <a:rPr lang="en-US" altLang="ja-JP" sz="2000" i="1">
                <a:latin typeface="Times New Roman" charset="0"/>
              </a:rPr>
              <a:t>; showing the actual </a:t>
            </a:r>
            <a:br>
              <a:rPr lang="en-US" altLang="ja-JP" sz="2000" i="1">
                <a:latin typeface="Times New Roman" charset="0"/>
              </a:rPr>
            </a:br>
            <a:r>
              <a:rPr lang="en-US" altLang="ja-JP" sz="2000" i="1">
                <a:latin typeface="Times New Roman" charset="0"/>
              </a:rPr>
              <a:t>; URIs for clarity</a:t>
            </a:r>
            <a:endParaRPr lang="en-US" sz="2000" i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24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5724525" cy="1016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 usecase: FOAF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27138"/>
            <a:ext cx="8153400" cy="3167062"/>
          </a:xfrm>
        </p:spPr>
        <p:txBody>
          <a:bodyPr>
            <a:normAutofit/>
          </a:bodyPr>
          <a:lstStyle/>
          <a:p>
            <a:pPr eaLnBrk="1" hangingPunct="1">
              <a:lnSpc>
                <a:spcPts val="2740"/>
              </a:lnSpc>
            </a:pPr>
            <a:r>
              <a:rPr lang="en-US" sz="2200" dirty="0">
                <a:latin typeface="Georgia" charset="0"/>
              </a:rPr>
              <a:t>FOAF (Friend of a Friend) is a simple ontology to describe people and their social networks.</a:t>
            </a:r>
          </a:p>
          <a:p>
            <a:pPr lvl="1" eaLnBrk="1" hangingPunct="1">
              <a:lnSpc>
                <a:spcPts val="2740"/>
              </a:lnSpc>
            </a:pPr>
            <a:r>
              <a:rPr lang="en-US" sz="2200" dirty="0">
                <a:latin typeface="Georgia" charset="0"/>
                <a:ea typeface="ＭＳ Ｐゴシック" charset="0"/>
              </a:rPr>
              <a:t>See the foaf project page: http://</a:t>
            </a:r>
            <a:r>
              <a:rPr lang="en-US" sz="2200" dirty="0" err="1">
                <a:latin typeface="Georgia" charset="0"/>
                <a:ea typeface="ＭＳ Ｐゴシック" charset="0"/>
              </a:rPr>
              <a:t>www.foaf-project.org</a:t>
            </a:r>
            <a:r>
              <a:rPr lang="en-US" sz="2200" dirty="0">
                <a:latin typeface="Georgia" charset="0"/>
                <a:ea typeface="ＭＳ Ｐゴシック" charset="0"/>
              </a:rPr>
              <a:t>/</a:t>
            </a:r>
          </a:p>
          <a:p>
            <a:pPr eaLnBrk="1" hangingPunct="1">
              <a:lnSpc>
                <a:spcPts val="2740"/>
              </a:lnSpc>
            </a:pPr>
            <a:r>
              <a:rPr lang="en-US" sz="2200" dirty="0" smtClean="0">
                <a:latin typeface="Georgia" charset="0"/>
              </a:rPr>
              <a:t>In 2008 we crawled </a:t>
            </a:r>
            <a:r>
              <a:rPr lang="en-US" sz="2200" dirty="0">
                <a:latin typeface="Georgia" charset="0"/>
              </a:rPr>
              <a:t>the web and discovered over 1,000,000 valid RDF FOAF files.</a:t>
            </a:r>
          </a:p>
          <a:p>
            <a:pPr lvl="1" eaLnBrk="1" hangingPunct="1">
              <a:lnSpc>
                <a:spcPts val="2740"/>
              </a:lnSpc>
            </a:pPr>
            <a:r>
              <a:rPr lang="en-US" sz="2200" dirty="0">
                <a:latin typeface="Georgia" charset="0"/>
                <a:ea typeface="ＭＳ Ｐゴシック" charset="0"/>
              </a:rPr>
              <a:t>Most of these are from the http://</a:t>
            </a:r>
            <a:r>
              <a:rPr lang="en-US" sz="2200" dirty="0" err="1">
                <a:latin typeface="Georgia" charset="0"/>
                <a:ea typeface="ＭＳ Ｐゴシック" charset="0"/>
              </a:rPr>
              <a:t>liveJournal.com</a:t>
            </a:r>
            <a:r>
              <a:rPr lang="en-US" sz="2200" dirty="0">
                <a:latin typeface="Georgia" charset="0"/>
                <a:ea typeface="ＭＳ Ｐゴシック" charset="0"/>
              </a:rPr>
              <a:t>/ blogging system which encodes basic user info in foaf</a:t>
            </a:r>
          </a:p>
          <a:p>
            <a:pPr lvl="1" eaLnBrk="1" hangingPunct="1">
              <a:lnSpc>
                <a:spcPts val="2740"/>
              </a:lnSpc>
            </a:pPr>
            <a:r>
              <a:rPr lang="en-US" sz="2200" dirty="0">
                <a:latin typeface="Georgia" charset="0"/>
                <a:ea typeface="ＭＳ Ｐゴシック" charset="0"/>
              </a:rPr>
              <a:t>See http://</a:t>
            </a:r>
            <a:r>
              <a:rPr lang="en-US" sz="2200" dirty="0" err="1">
                <a:latin typeface="Georgia" charset="0"/>
                <a:ea typeface="ＭＳ Ｐゴシック" charset="0"/>
              </a:rPr>
              <a:t>apple.cs.umbc.edu</a:t>
            </a:r>
            <a:r>
              <a:rPr lang="en-US" sz="2200" dirty="0">
                <a:latin typeface="Georgia" charset="0"/>
                <a:ea typeface="ＭＳ Ｐゴシック" charset="0"/>
              </a:rPr>
              <a:t>/</a:t>
            </a:r>
            <a:r>
              <a:rPr lang="en-US" sz="2200" dirty="0" err="1">
                <a:latin typeface="Georgia" charset="0"/>
                <a:ea typeface="ＭＳ Ｐゴシック" charset="0"/>
              </a:rPr>
              <a:t>semdis</a:t>
            </a:r>
            <a:r>
              <a:rPr lang="en-US" sz="2200" dirty="0">
                <a:latin typeface="Georgia" charset="0"/>
                <a:ea typeface="ＭＳ Ｐゴシック" charset="0"/>
              </a:rPr>
              <a:t>/</a:t>
            </a:r>
            <a:r>
              <a:rPr lang="en-US" sz="2200" dirty="0" err="1">
                <a:latin typeface="Georgia" charset="0"/>
                <a:ea typeface="ＭＳ Ｐゴシック" charset="0"/>
              </a:rPr>
              <a:t>wob</a:t>
            </a:r>
            <a:r>
              <a:rPr lang="en-US" sz="2200" dirty="0">
                <a:latin typeface="Georgia" charset="0"/>
                <a:ea typeface="ＭＳ Ｐゴシック" charset="0"/>
              </a:rPr>
              <a:t>/foaf/</a:t>
            </a:r>
          </a:p>
        </p:txBody>
      </p:sp>
      <p:pic>
        <p:nvPicPr>
          <p:cNvPr id="72707" name="Picture 4" descr="foafle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76200"/>
            <a:ext cx="1981200" cy="1174750"/>
          </a:xfrm>
          <a:noFill/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609600" y="4508500"/>
            <a:ext cx="8001000" cy="2163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</a:t>
            </a:r>
            <a:r>
              <a:rPr lang="en-US" sz="2000" dirty="0" err="1">
                <a:latin typeface="Times New Roman" charset="0"/>
              </a:rPr>
              <a:t>foaf:Person</a:t>
            </a:r>
            <a:r>
              <a:rPr lang="en-US" sz="2000" dirty="0">
                <a:latin typeface="Times New Roman" charset="0"/>
              </a:rPr>
              <a:t>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</a:t>
            </a:r>
            <a:r>
              <a:rPr lang="en-US" sz="2000" dirty="0" err="1">
                <a:latin typeface="Times New Roman" charset="0"/>
              </a:rPr>
              <a:t>foaf:name</a:t>
            </a:r>
            <a:r>
              <a:rPr lang="en-US" sz="2000" dirty="0">
                <a:latin typeface="Times New Roman" charset="0"/>
              </a:rPr>
              <a:t>&gt;Tim Finin&lt;/</a:t>
            </a:r>
            <a:r>
              <a:rPr lang="en-US" sz="2000" dirty="0" err="1">
                <a:latin typeface="Times New Roman" charset="0"/>
              </a:rPr>
              <a:t>foaf:name</a:t>
            </a:r>
            <a:r>
              <a:rPr lang="en-US" sz="2000" dirty="0">
                <a:latin typeface="Times New Roman" charset="0"/>
              </a:rPr>
              <a:t>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&lt;foaf:mbox_sha1sum&gt;2410…37262c252e&lt;/foaf:mbox_sha1sum&gt;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</a:t>
            </a:r>
            <a:r>
              <a:rPr lang="en-US" sz="2000" dirty="0" err="1">
                <a:latin typeface="Times New Roman" charset="0"/>
              </a:rPr>
              <a:t>foaf:homepage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rdf:resource</a:t>
            </a:r>
            <a:r>
              <a:rPr lang="en-US" sz="2000" dirty="0">
                <a:latin typeface="Times New Roman" charset="0"/>
              </a:rPr>
              <a:t>="http://umbc.edu/~finin/" /&gt;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</a:t>
            </a:r>
            <a:r>
              <a:rPr lang="en-US" sz="2000" dirty="0" err="1">
                <a:latin typeface="Times New Roman" charset="0"/>
              </a:rPr>
              <a:t>foaf:img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rdf:resource</a:t>
            </a:r>
            <a:r>
              <a:rPr lang="en-US" sz="2000" dirty="0">
                <a:latin typeface="Times New Roman" charset="0"/>
              </a:rPr>
              <a:t>="http://umbc.edu/~finin/images/</a:t>
            </a:r>
            <a:r>
              <a:rPr lang="en-US" sz="2000" dirty="0" err="1">
                <a:latin typeface="Times New Roman" charset="0"/>
              </a:rPr>
              <a:t>passport.gif</a:t>
            </a:r>
            <a:r>
              <a:rPr lang="en-US" sz="2000" dirty="0">
                <a:latin typeface="Times New Roman" charset="0"/>
              </a:rPr>
              <a:t>" /&gt;</a:t>
            </a:r>
          </a:p>
          <a:p>
            <a:pPr>
              <a:lnSpc>
                <a:spcPts val="2700"/>
              </a:lnSpc>
            </a:pPr>
            <a:r>
              <a:rPr lang="en-US" sz="2000" dirty="0">
                <a:latin typeface="Times New Roman" charset="0"/>
              </a:rPr>
              <a:t>&lt;/</a:t>
            </a:r>
            <a:r>
              <a:rPr lang="en-US" sz="2000" dirty="0" err="1">
                <a:latin typeface="Times New Roman" charset="0"/>
              </a:rPr>
              <a:t>foaf:Person</a:t>
            </a:r>
            <a:r>
              <a:rPr lang="en-US" sz="2000" dirty="0">
                <a:latin typeface="Times New Roman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3070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17513"/>
            <a:ext cx="5795963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>
                <a:latin typeface="Georgia" charset="0"/>
              </a:rPr>
              <a:t>FOAF Vocabulary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828800" cy="3276600"/>
          </a:xfrm>
          <a:ln>
            <a:solidFill>
              <a:srgbClr val="A8B4A2"/>
            </a:solidFill>
            <a:miter lim="800000"/>
            <a:headEnd/>
            <a:tailEnd/>
          </a:ln>
        </p:spPr>
        <p:txBody>
          <a:bodyPr/>
          <a:lstStyle/>
          <a:p>
            <a:pPr marL="111125" indent="-111125" algn="ctr"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Georgia" charset="0"/>
              </a:rPr>
              <a:t>Basics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3"/>
              </a:rPr>
              <a:t>Agent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4"/>
              </a:rPr>
              <a:t>Person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5"/>
              </a:rPr>
              <a:t>name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6"/>
              </a:rPr>
              <a:t>nick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7"/>
              </a:rPr>
              <a:t>title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8"/>
              </a:rPr>
              <a:t>homepage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9"/>
              </a:rPr>
              <a:t>mbox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0"/>
              </a:rPr>
              <a:t>mbox_sha1sum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1"/>
              </a:rPr>
              <a:t>img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2"/>
              </a:rPr>
              <a:t>depiction</a:t>
            </a:r>
            <a:r>
              <a:rPr lang="en-US" sz="1400">
                <a:latin typeface="Georgia" charset="0"/>
              </a:rPr>
              <a:t> (</a:t>
            </a:r>
            <a:r>
              <a:rPr lang="en-US" sz="1400">
                <a:latin typeface="Georgia" charset="0"/>
                <a:hlinkClick r:id="rId13"/>
              </a:rPr>
              <a:t>depicts</a:t>
            </a:r>
            <a:r>
              <a:rPr lang="en-US" sz="1400">
                <a:latin typeface="Georgia" charset="0"/>
              </a:rPr>
              <a:t>)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4"/>
              </a:rPr>
              <a:t>surname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5"/>
              </a:rPr>
              <a:t>family_name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6"/>
              </a:rPr>
              <a:t>givenname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Georgia" charset="0"/>
                <a:hlinkClick r:id="rId17"/>
              </a:rPr>
              <a:t>firstName</a:t>
            </a:r>
            <a:r>
              <a:rPr lang="en-US" sz="1400">
                <a:latin typeface="Georgia" charset="0"/>
              </a:rPr>
              <a:t> 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2057400" y="1143000"/>
            <a:ext cx="2209800" cy="41148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atin typeface="Georgia" charset="0"/>
              </a:rPr>
              <a:t>Personal Info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18"/>
              </a:rPr>
              <a:t>weblog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19"/>
              </a:rPr>
              <a:t>knows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0"/>
              </a:rPr>
              <a:t>interest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1"/>
              </a:rPr>
              <a:t>currentProject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2"/>
              </a:rPr>
              <a:t>pastProject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3"/>
              </a:rPr>
              <a:t>plan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4"/>
              </a:rPr>
              <a:t>based_near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5"/>
              </a:rPr>
              <a:t>workplaceHomepage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6"/>
              </a:rPr>
              <a:t>workInfoHomepage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7"/>
              </a:rPr>
              <a:t>schoolHomepage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8"/>
              </a:rPr>
              <a:t>topic_interest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29"/>
              </a:rPr>
              <a:t>publications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0"/>
              </a:rPr>
              <a:t>geekcode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1"/>
              </a:rPr>
              <a:t>myersBriggs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2"/>
              </a:rPr>
              <a:t>dnaChecksum</a:t>
            </a:r>
            <a:r>
              <a:rPr lang="en-US" sz="1400">
                <a:latin typeface="Georgia" charset="0"/>
              </a:rPr>
              <a:t> 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4343400" y="1143000"/>
            <a:ext cx="2057400" cy="32766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atin typeface="Georgia" charset="0"/>
              </a:rPr>
              <a:t>Documents &amp; Images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3"/>
              </a:rPr>
              <a:t>Document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4"/>
              </a:rPr>
              <a:t>Image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5"/>
              </a:rPr>
              <a:t>PersonalProfileDocument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6"/>
              </a:rPr>
              <a:t>topic</a:t>
            </a:r>
            <a:r>
              <a:rPr lang="en-US" sz="1400">
                <a:latin typeface="Georgia" charset="0"/>
              </a:rPr>
              <a:t> (</a:t>
            </a:r>
            <a:r>
              <a:rPr lang="en-US" sz="1400">
                <a:latin typeface="Georgia" charset="0"/>
                <a:hlinkClick r:id="rId37"/>
              </a:rPr>
              <a:t>page</a:t>
            </a:r>
            <a:r>
              <a:rPr lang="en-US" sz="1400">
                <a:latin typeface="Georgia" charset="0"/>
              </a:rPr>
              <a:t>)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8"/>
              </a:rPr>
              <a:t>primaryTopic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39"/>
              </a:rPr>
              <a:t>tipjar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0"/>
              </a:rPr>
              <a:t>sha1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1"/>
              </a:rPr>
              <a:t>made</a:t>
            </a:r>
            <a:r>
              <a:rPr lang="en-US" sz="1400">
                <a:latin typeface="Georgia" charset="0"/>
              </a:rPr>
              <a:t> (</a:t>
            </a:r>
            <a:r>
              <a:rPr lang="en-US" sz="1400">
                <a:latin typeface="Georgia" charset="0"/>
                <a:hlinkClick r:id="rId42"/>
              </a:rPr>
              <a:t>maker</a:t>
            </a:r>
            <a:r>
              <a:rPr lang="en-US" sz="1400">
                <a:latin typeface="Georgia" charset="0"/>
              </a:rPr>
              <a:t>)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3"/>
              </a:rPr>
              <a:t>thumbnail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4"/>
              </a:rPr>
              <a:t>logo</a:t>
            </a:r>
            <a:r>
              <a:rPr lang="en-US" sz="1400">
                <a:latin typeface="Georgia" charset="0"/>
              </a:rPr>
              <a:t> 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343400" y="4572000"/>
            <a:ext cx="3124200" cy="12954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atin typeface="Georgia" charset="0"/>
              </a:rPr>
              <a:t>Projects &amp; Groups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5"/>
              </a:rPr>
              <a:t>Project</a:t>
            </a:r>
            <a:r>
              <a:rPr lang="en-US" sz="1400">
                <a:latin typeface="Georgia" charset="0"/>
              </a:rPr>
              <a:t>         </a:t>
            </a:r>
            <a:r>
              <a:rPr lang="en-US" sz="1400">
                <a:latin typeface="Georgia" charset="0"/>
                <a:hlinkClick r:id="rId46"/>
              </a:rPr>
              <a:t>Organization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7"/>
              </a:rPr>
              <a:t>Group</a:t>
            </a:r>
            <a:r>
              <a:rPr lang="en-US" sz="1400">
                <a:latin typeface="Georgia" charset="0"/>
              </a:rPr>
              <a:t>           </a:t>
            </a:r>
            <a:r>
              <a:rPr lang="en-US" sz="1400">
                <a:latin typeface="Georgia" charset="0"/>
                <a:hlinkClick r:id="rId48"/>
              </a:rPr>
              <a:t>member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49"/>
              </a:rPr>
              <a:t>membershipClass</a:t>
            </a:r>
            <a:r>
              <a:rPr lang="en-US" sz="1400">
                <a:latin typeface="Georgia" charset="0"/>
              </a:rPr>
              <a:t>   </a:t>
            </a:r>
            <a:r>
              <a:rPr lang="en-US" sz="1400">
                <a:latin typeface="Georgia" charset="0"/>
                <a:hlinkClick r:id="rId50"/>
              </a:rPr>
              <a:t>fundedBy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1"/>
              </a:rPr>
              <a:t>theme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endParaRPr lang="en-US" sz="1400">
              <a:latin typeface="Georgia" charset="0"/>
            </a:endParaRP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6477000" y="1143000"/>
            <a:ext cx="2438400" cy="33528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atin typeface="Georgia" charset="0"/>
              </a:rPr>
              <a:t>Online Accts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2"/>
              </a:rPr>
              <a:t>OnlineAccount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3"/>
              </a:rPr>
              <a:t>OnlineChatAccount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4"/>
              </a:rPr>
              <a:t>OnlineEcommerceAccount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5"/>
              </a:rPr>
              <a:t>OnlineGamingAccount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6"/>
              </a:rPr>
              <a:t>holdsAccount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7"/>
              </a:rPr>
              <a:t>accountServiceHomepage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8"/>
              </a:rPr>
              <a:t>accountName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59"/>
              </a:rPr>
              <a:t>icqChatID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60"/>
              </a:rPr>
              <a:t>msnChatID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61"/>
              </a:rPr>
              <a:t>aimChatID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62"/>
              </a:rPr>
              <a:t>jabberID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>
                <a:latin typeface="Georgia" charset="0"/>
                <a:hlinkClick r:id="rId63"/>
              </a:rPr>
              <a:t>yahooChatID</a:t>
            </a:r>
            <a:r>
              <a:rPr lang="en-US" sz="1400">
                <a:latin typeface="Georgia" charset="0"/>
              </a:rPr>
              <a:t> </a:t>
            </a:r>
          </a:p>
          <a:p>
            <a:pPr marL="111125" indent="-111125">
              <a:spcBef>
                <a:spcPct val="20000"/>
              </a:spcBef>
              <a:buFont typeface="Wingdings" charset="0"/>
              <a:buNone/>
            </a:pPr>
            <a:endParaRPr lang="en-US" sz="14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4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FOAF: why RDF? Extensibility!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40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FOAF vocabulary provides 50+ basic terms for making simple claims about people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FOAF files can use other RDF terms too: RSS, MusicBrainz, Dublin Core, Wordnet, Creative Commons, blood types, starsigns, …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RDF guarantees freedom of independent extension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Georgia" charset="0"/>
                <a:ea typeface="ＭＳ Ｐゴシック" charset="0"/>
              </a:rPr>
              <a:t>OWL provides fancier data-merging facilities 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Georgia" charset="0"/>
              </a:rPr>
              <a:t>Result:</a:t>
            </a:r>
            <a:r>
              <a:rPr lang="en-US" sz="2800">
                <a:latin typeface="Georgia" charset="0"/>
              </a:rPr>
              <a:t> Freedom to say what you like, using any RDF markup you want, and have RDF crawlers merge your FOAF documents with other</a:t>
            </a:r>
            <a:r>
              <a:rPr lang="ja-JP" altLang="en-US" sz="2800">
                <a:latin typeface="Georgia" charset="0"/>
              </a:rPr>
              <a:t>’</a:t>
            </a:r>
            <a:r>
              <a:rPr lang="en-US" altLang="ja-JP" sz="2800">
                <a:latin typeface="Georgia" charset="0"/>
              </a:rPr>
              <a:t>s and know when you</a:t>
            </a:r>
            <a:r>
              <a:rPr lang="ja-JP" altLang="en-US" sz="2800">
                <a:latin typeface="Georgia" charset="0"/>
              </a:rPr>
              <a:t>’</a:t>
            </a:r>
            <a:r>
              <a:rPr lang="en-US" altLang="ja-JP" sz="2800">
                <a:latin typeface="Georgia" charset="0"/>
              </a:rPr>
              <a:t>re talking about the same entities. </a:t>
            </a:r>
            <a:endParaRPr lang="en-US" sz="2800">
              <a:latin typeface="Georgia" charset="0"/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5943600" y="6096000"/>
            <a:ext cx="300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latin typeface="Times New Roman" charset="0"/>
              </a:rPr>
              <a:t>After Dan Brickley, danbri@w3.org  </a:t>
            </a:r>
          </a:p>
        </p:txBody>
      </p:sp>
    </p:spTree>
    <p:extLst>
      <p:ext uri="{BB962C8B-B14F-4D97-AF65-F5344CB8AC3E}">
        <p14:creationId xmlns:p14="http://schemas.microsoft.com/office/powerpoint/2010/main" val="104359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latin typeface="Georgia" charset="0"/>
              </a:rPr>
              <a:t>No free lunch!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latin typeface="Georgia" charset="0"/>
              </a:rPr>
              <a:t>Consequence:</a:t>
            </a:r>
          </a:p>
          <a:p>
            <a:pPr eaLnBrk="1" hangingPunct="1"/>
            <a:r>
              <a:rPr lang="en-US" sz="2800">
                <a:latin typeface="Georgia" charset="0"/>
              </a:rPr>
              <a:t>We must plan for lies, mischief, mistakes, stale data, slander</a:t>
            </a:r>
          </a:p>
          <a:p>
            <a:pPr eaLnBrk="1" hangingPunct="1"/>
            <a:r>
              <a:rPr lang="en-US" sz="2800">
                <a:latin typeface="Georgia" charset="0"/>
              </a:rPr>
              <a:t>Dataset is out of control, distributed, dynamic</a:t>
            </a:r>
          </a:p>
          <a:p>
            <a:pPr eaLnBrk="1" hangingPunct="1"/>
            <a:r>
              <a:rPr lang="en-US" sz="2800">
                <a:latin typeface="Georgia" charset="0"/>
              </a:rPr>
              <a:t>Importance of knowing who-said-what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Anyone can describe anyone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We must record data provenance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Modeling and reasoning about trust is critical</a:t>
            </a:r>
          </a:p>
          <a:p>
            <a:pPr eaLnBrk="1" hangingPunct="1"/>
            <a:r>
              <a:rPr lang="en-US" sz="2800">
                <a:latin typeface="Georgia" charset="0"/>
              </a:rPr>
              <a:t>Legal, privacy and etiquette issues emerge</a:t>
            </a:r>
          </a:p>
          <a:p>
            <a:pPr eaLnBrk="1" hangingPunct="1"/>
            <a:r>
              <a:rPr lang="en-US" sz="2800">
                <a:latin typeface="Georgia" charset="0"/>
              </a:rPr>
              <a:t>Welcome to the real world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943600" y="6096000"/>
            <a:ext cx="300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latin typeface="Times New Roman" charset="0"/>
              </a:rPr>
              <a:t>After Dan Brickley, danbri@w3.org  </a:t>
            </a:r>
          </a:p>
        </p:txBody>
      </p:sp>
    </p:spTree>
    <p:extLst>
      <p:ext uri="{BB962C8B-B14F-4D97-AF65-F5344CB8AC3E}">
        <p14:creationId xmlns:p14="http://schemas.microsoft.com/office/powerpoint/2010/main" val="30471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RDF has terms for describing lists, bags, sequences, etc.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RDF also can describe triples through reification</a:t>
            </a: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Enabling statements about statements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:john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bdi:believes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_:s.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_:s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rdf:type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rdf:Statement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_:s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rdf:subject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&lt;http:/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/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ex.com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/catalog/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widgetX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&gt;.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_:s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rdf:predicate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cat:salePrice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_:s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rdf:object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</a:rPr>
              <a:t> "19.95" . </a:t>
            </a:r>
          </a:p>
        </p:txBody>
      </p:sp>
    </p:spTree>
    <p:extLst>
      <p:ext uri="{BB962C8B-B14F-4D97-AF65-F5344CB8AC3E}">
        <p14:creationId xmlns:p14="http://schemas.microsoft.com/office/powerpoint/2010/main" val="217818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112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RDF Schema (RDFS)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352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>
                <a:latin typeface="Georgia" charset="0"/>
              </a:rPr>
              <a:t>RDF Schema adds taxonomies for</a:t>
            </a:r>
            <a:br>
              <a:rPr lang="en-US" sz="2200" b="1" dirty="0">
                <a:latin typeface="Georgia" charset="0"/>
              </a:rPr>
            </a:br>
            <a:r>
              <a:rPr lang="en-US" sz="2200" b="1" dirty="0">
                <a:latin typeface="Georgia" charset="0"/>
              </a:rPr>
              <a:t>classes &amp; properties</a:t>
            </a:r>
          </a:p>
          <a:p>
            <a:pPr lvl="1" eaLnBrk="1" hangingPunct="1"/>
            <a:r>
              <a:rPr lang="en-US" sz="2200" dirty="0" err="1">
                <a:latin typeface="Georgia" charset="0"/>
                <a:ea typeface="ＭＳ Ｐゴシック" charset="0"/>
              </a:rPr>
              <a:t>subClass</a:t>
            </a:r>
            <a:r>
              <a:rPr lang="en-US" sz="2200" dirty="0">
                <a:latin typeface="Georgia" charset="0"/>
                <a:ea typeface="ＭＳ Ｐゴシック" charset="0"/>
              </a:rPr>
              <a:t> and </a:t>
            </a:r>
            <a:r>
              <a:rPr lang="en-US" sz="2200" dirty="0" err="1">
                <a:latin typeface="Georgia" charset="0"/>
                <a:ea typeface="ＭＳ Ｐゴシック" charset="0"/>
              </a:rPr>
              <a:t>subProperty</a:t>
            </a:r>
            <a:endParaRPr lang="en-US" sz="2200" dirty="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US" sz="2200" b="1" dirty="0">
                <a:latin typeface="Georgia" charset="0"/>
              </a:rPr>
              <a:t>and some metadata.</a:t>
            </a:r>
          </a:p>
          <a:p>
            <a:pPr lvl="1" eaLnBrk="1" hangingPunct="1"/>
            <a:r>
              <a:rPr lang="en-US" sz="2200" dirty="0">
                <a:latin typeface="Georgia" charset="0"/>
                <a:ea typeface="ＭＳ Ｐゴシック" charset="0"/>
              </a:rPr>
              <a:t>domain and range</a:t>
            </a:r>
            <a:br>
              <a:rPr lang="en-US" sz="2200" dirty="0">
                <a:latin typeface="Georgia" charset="0"/>
                <a:ea typeface="ＭＳ Ｐゴシック" charset="0"/>
              </a:rPr>
            </a:br>
            <a:r>
              <a:rPr lang="en-US" sz="2200" dirty="0">
                <a:latin typeface="Georgia" charset="0"/>
                <a:ea typeface="ＭＳ Ｐゴシック" charset="0"/>
              </a:rPr>
              <a:t>constraints on properties</a:t>
            </a:r>
          </a:p>
          <a:p>
            <a:pPr eaLnBrk="1" hangingPunct="1"/>
            <a:r>
              <a:rPr lang="en-US" sz="2200" b="1" dirty="0">
                <a:latin typeface="Georgia" charset="0"/>
              </a:rPr>
              <a:t>Several widely used</a:t>
            </a:r>
            <a:br>
              <a:rPr lang="en-US" sz="2200" b="1" dirty="0">
                <a:latin typeface="Georgia" charset="0"/>
              </a:rPr>
            </a:br>
            <a:r>
              <a:rPr lang="en-US" sz="2200" b="1" dirty="0">
                <a:latin typeface="Georgia" charset="0"/>
              </a:rPr>
              <a:t>KB tools can import</a:t>
            </a:r>
            <a:br>
              <a:rPr lang="en-US" sz="2200" b="1" dirty="0">
                <a:latin typeface="Georgia" charset="0"/>
              </a:rPr>
            </a:br>
            <a:r>
              <a:rPr lang="en-US" sz="2200" b="1" dirty="0">
                <a:latin typeface="Georgia" charset="0"/>
              </a:rPr>
              <a:t>and export in RDFS</a:t>
            </a:r>
          </a:p>
        </p:txBody>
      </p:sp>
      <p:pic>
        <p:nvPicPr>
          <p:cNvPr id="84995" name="Picture 4" descr="protege_screens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143000"/>
            <a:ext cx="5486400" cy="3902075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657600" y="5181600"/>
            <a:ext cx="533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Georgia" charset="0"/>
              </a:rPr>
              <a:t>Stanford Protégé KB editor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Georgia" charset="0"/>
              </a:rPr>
              <a:t>Java, open sourced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Georgia" charset="0"/>
              </a:rPr>
              <a:t>extensible, lots of plug-ins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Georgia" charset="0"/>
              </a:rPr>
              <a:t>provides reasoning &amp; server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2493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Georgia" charset="0"/>
              </a:rPr>
              <a:t>RDFS Vocabulary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79638"/>
            <a:ext cx="3657600" cy="4186237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</a:rPr>
              <a:t>Terms for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3"/>
              </a:rPr>
              <a:t>rdfs:Class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4"/>
              </a:rPr>
              <a:t>rdfs:subClassOf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</a:rPr>
              <a:t>Terms for properties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5"/>
              </a:rPr>
              <a:t>rdfs:domain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6"/>
              </a:rPr>
              <a:t>rdfs:range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7"/>
              </a:rPr>
              <a:t>rdfs:subPropertyOf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</a:rPr>
              <a:t>Special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8"/>
              </a:rPr>
              <a:t>rdfs:Resource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9"/>
              </a:rPr>
              <a:t>rdfs:Literal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Georgia" charset="0"/>
                <a:ea typeface="ＭＳ Ｐゴシック" charset="0"/>
                <a:hlinkClick r:id="rId10"/>
              </a:rPr>
              <a:t>rdfs:Datatype</a:t>
            </a:r>
            <a:r>
              <a:rPr lang="en-US" sz="2400" dirty="0">
                <a:latin typeface="Georgia" charset="0"/>
                <a:ea typeface="ＭＳ Ｐゴシック" charset="0"/>
              </a:rPr>
              <a:t>  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876800" y="2171700"/>
            <a:ext cx="3987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Georgia" charset="0"/>
              </a:rPr>
              <a:t>Terms for collections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1"/>
              </a:rPr>
              <a:t>rdfs:member</a:t>
            </a:r>
            <a:r>
              <a:rPr lang="en-US" sz="2400" dirty="0">
                <a:latin typeface="Georgia" charset="0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2"/>
              </a:rPr>
              <a:t>rdfs:Container</a:t>
            </a:r>
            <a:r>
              <a:rPr lang="en-US" sz="2400" dirty="0">
                <a:latin typeface="Georgia" charset="0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 smtClean="0">
                <a:latin typeface="Georgia" charset="0"/>
                <a:hlinkClick r:id="rId13"/>
              </a:rPr>
              <a:t>rdfs:ContainerMem-bershipProperty</a:t>
            </a:r>
            <a:r>
              <a:rPr lang="en-US" sz="2400" dirty="0" smtClean="0">
                <a:latin typeface="Georgia" charset="0"/>
              </a:rPr>
              <a:t>  </a:t>
            </a:r>
            <a:endParaRPr lang="en-US" sz="2400" dirty="0">
              <a:latin typeface="Georgia" charset="0"/>
            </a:endParaRP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Georgia" charset="0"/>
              </a:rPr>
              <a:t>Special properties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4"/>
              </a:rPr>
              <a:t>rdfs:comment</a:t>
            </a:r>
            <a:r>
              <a:rPr lang="en-US" sz="2400" dirty="0">
                <a:latin typeface="Georgia" charset="0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5"/>
              </a:rPr>
              <a:t>rdfs:seeAlso</a:t>
            </a:r>
            <a:r>
              <a:rPr lang="en-US" sz="2400" dirty="0">
                <a:latin typeface="Georgia" charset="0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6"/>
              </a:rPr>
              <a:t>rdfs:isDefinedBy</a:t>
            </a:r>
            <a:r>
              <a:rPr lang="en-US" sz="2400" dirty="0">
                <a:latin typeface="Georgia" charset="0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Georgia" charset="0"/>
                <a:hlinkClick r:id="rId17"/>
              </a:rPr>
              <a:t>rdfs:label</a:t>
            </a:r>
            <a:endParaRPr lang="en-US" sz="2400" dirty="0">
              <a:latin typeface="Georgia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39775" y="1143000"/>
            <a:ext cx="779462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RDFS introduces the following terms and gives each a meaning w.r.t. the rdf data model</a:t>
            </a:r>
          </a:p>
        </p:txBody>
      </p:sp>
    </p:spTree>
    <p:extLst>
      <p:ext uri="{BB962C8B-B14F-4D97-AF65-F5344CB8AC3E}">
        <p14:creationId xmlns:p14="http://schemas.microsoft.com/office/powerpoint/2010/main" val="9074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9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588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>
                <a:latin typeface="Georgia" charset="0"/>
              </a:rPr>
              <a:t>RDF and RDF Schema</a:t>
            </a:r>
          </a:p>
        </p:txBody>
      </p:sp>
      <p:sp>
        <p:nvSpPr>
          <p:cNvPr id="89090" name="Rectangle 16"/>
          <p:cNvSpPr>
            <a:spLocks noChangeArrowheads="1"/>
          </p:cNvSpPr>
          <p:nvPr/>
        </p:nvSpPr>
        <p:spPr bwMode="auto">
          <a:xfrm>
            <a:off x="5153025" y="3606800"/>
            <a:ext cx="3609975" cy="1803400"/>
          </a:xfrm>
          <a:prstGeom prst="rect">
            <a:avLst/>
          </a:prstGeom>
          <a:solidFill>
            <a:srgbClr val="DDE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&lt;rdf:RDF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    xmlns:g=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http://schema.org/gen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/>
            </a:r>
            <a:br>
              <a:rPr lang="en-US" altLang="ja-JP" sz="1600">
                <a:solidFill>
                  <a:srgbClr val="000000"/>
                </a:solidFill>
              </a:rPr>
            </a:br>
            <a:r>
              <a:rPr lang="en-US" altLang="ja-JP" sz="1600">
                <a:solidFill>
                  <a:srgbClr val="000000"/>
                </a:solidFill>
              </a:rPr>
              <a:t>      xmlns:u=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http://schema.org/univ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&lt;u:Chair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john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&lt;g:name&gt;John Smith&lt;/g:name&gt;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&lt;/u:Chair&gt;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&lt;/rdf:RDF&gt;</a:t>
            </a:r>
          </a:p>
        </p:txBody>
      </p:sp>
      <p:sp>
        <p:nvSpPr>
          <p:cNvPr id="89091" name="Rectangle 31"/>
          <p:cNvSpPr>
            <a:spLocks noChangeArrowheads="1"/>
          </p:cNvSpPr>
          <p:nvPr/>
        </p:nvSpPr>
        <p:spPr bwMode="auto">
          <a:xfrm>
            <a:off x="5105400" y="1295400"/>
            <a:ext cx="3754438" cy="2047875"/>
          </a:xfrm>
          <a:prstGeom prst="rect">
            <a:avLst/>
          </a:prstGeom>
          <a:solidFill>
            <a:srgbClr val="FFC5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&lt;rdfs:Property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name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&lt;rdfs:domain rdf:resource=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Person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&lt;/rdfs:Property&gt;</a:t>
            </a:r>
          </a:p>
          <a:p>
            <a:pPr eaLnBrk="0" hangingPunct="0"/>
            <a:endParaRPr lang="en-US" sz="1600">
              <a:solidFill>
                <a:srgbClr val="000000"/>
              </a:solidFill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&lt;rdfs:Class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Chair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&lt;rdfs:subclassOf  rdf:resource=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   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http://schema.org/gen#Person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&lt;/rdfs:Class&gt;</a:t>
            </a:r>
          </a:p>
        </p:txBody>
      </p:sp>
      <p:grpSp>
        <p:nvGrpSpPr>
          <p:cNvPr id="89092" name="Group 34"/>
          <p:cNvGrpSpPr>
            <a:grpSpLocks/>
          </p:cNvGrpSpPr>
          <p:nvPr/>
        </p:nvGrpSpPr>
        <p:grpSpPr bwMode="auto">
          <a:xfrm>
            <a:off x="381000" y="1143000"/>
            <a:ext cx="4419600" cy="4724400"/>
            <a:chOff x="288" y="864"/>
            <a:chExt cx="2832" cy="3024"/>
          </a:xfrm>
        </p:grpSpPr>
        <p:sp>
          <p:nvSpPr>
            <p:cNvPr id="89093" name="Oval 2"/>
            <p:cNvSpPr>
              <a:spLocks noChangeArrowheads="1"/>
            </p:cNvSpPr>
            <p:nvPr/>
          </p:nvSpPr>
          <p:spPr bwMode="auto">
            <a:xfrm>
              <a:off x="517" y="2788"/>
              <a:ext cx="823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4" name="Rectangle 3"/>
            <p:cNvSpPr>
              <a:spLocks noChangeArrowheads="1"/>
            </p:cNvSpPr>
            <p:nvPr/>
          </p:nvSpPr>
          <p:spPr bwMode="auto">
            <a:xfrm>
              <a:off x="1909" y="3409"/>
              <a:ext cx="1048" cy="283"/>
            </a:xfrm>
            <a:prstGeom prst="rect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Oval 4"/>
            <p:cNvSpPr>
              <a:spLocks noChangeArrowheads="1"/>
            </p:cNvSpPr>
            <p:nvPr/>
          </p:nvSpPr>
          <p:spPr bwMode="auto">
            <a:xfrm>
              <a:off x="661" y="3460"/>
              <a:ext cx="568" cy="232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Oval 5"/>
            <p:cNvSpPr>
              <a:spLocks noChangeArrowheads="1"/>
            </p:cNvSpPr>
            <p:nvPr/>
          </p:nvSpPr>
          <p:spPr bwMode="auto">
            <a:xfrm>
              <a:off x="1252" y="1972"/>
              <a:ext cx="952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Oval 6"/>
            <p:cNvSpPr>
              <a:spLocks noChangeArrowheads="1"/>
            </p:cNvSpPr>
            <p:nvPr/>
          </p:nvSpPr>
          <p:spPr bwMode="auto">
            <a:xfrm>
              <a:off x="2101" y="2788"/>
              <a:ext cx="727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Oval 7"/>
            <p:cNvSpPr>
              <a:spLocks noChangeArrowheads="1"/>
            </p:cNvSpPr>
            <p:nvPr/>
          </p:nvSpPr>
          <p:spPr bwMode="auto">
            <a:xfrm>
              <a:off x="517" y="1204"/>
              <a:ext cx="904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Oval 8"/>
            <p:cNvSpPr>
              <a:spLocks noChangeArrowheads="1"/>
            </p:cNvSpPr>
            <p:nvPr/>
          </p:nvSpPr>
          <p:spPr bwMode="auto">
            <a:xfrm>
              <a:off x="1813" y="1204"/>
              <a:ext cx="1096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Rectangle 10"/>
            <p:cNvSpPr>
              <a:spLocks noChangeArrowheads="1"/>
            </p:cNvSpPr>
            <p:nvPr/>
          </p:nvSpPr>
          <p:spPr bwMode="auto">
            <a:xfrm>
              <a:off x="647" y="2817"/>
              <a:ext cx="55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u:Chair</a:t>
              </a:r>
            </a:p>
          </p:txBody>
        </p:sp>
        <p:sp>
          <p:nvSpPr>
            <p:cNvPr id="89101" name="Rectangle 11"/>
            <p:cNvSpPr>
              <a:spLocks noChangeArrowheads="1"/>
            </p:cNvSpPr>
            <p:nvPr/>
          </p:nvSpPr>
          <p:spPr bwMode="auto">
            <a:xfrm>
              <a:off x="2039" y="3441"/>
              <a:ext cx="78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John Smith</a:t>
              </a:r>
            </a:p>
          </p:txBody>
        </p:sp>
        <p:sp>
          <p:nvSpPr>
            <p:cNvPr id="89102" name="Line 12"/>
            <p:cNvSpPr>
              <a:spLocks noChangeShapeType="1"/>
            </p:cNvSpPr>
            <p:nvPr/>
          </p:nvSpPr>
          <p:spPr bwMode="auto">
            <a:xfrm flipV="1">
              <a:off x="960" y="3072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Line 13"/>
            <p:cNvSpPr>
              <a:spLocks noChangeShapeType="1"/>
            </p:cNvSpPr>
            <p:nvPr/>
          </p:nvSpPr>
          <p:spPr bwMode="auto">
            <a:xfrm>
              <a:off x="1233" y="3552"/>
              <a:ext cx="62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Rectangle 14"/>
            <p:cNvSpPr>
              <a:spLocks noChangeArrowheads="1"/>
            </p:cNvSpPr>
            <p:nvPr/>
          </p:nvSpPr>
          <p:spPr bwMode="auto">
            <a:xfrm>
              <a:off x="407" y="3153"/>
              <a:ext cx="58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rdf:type</a:t>
              </a:r>
            </a:p>
          </p:txBody>
        </p:sp>
        <p:sp>
          <p:nvSpPr>
            <p:cNvPr id="89105" name="Rectangle 15"/>
            <p:cNvSpPr>
              <a:spLocks noChangeArrowheads="1"/>
            </p:cNvSpPr>
            <p:nvPr/>
          </p:nvSpPr>
          <p:spPr bwMode="auto">
            <a:xfrm>
              <a:off x="1271" y="3297"/>
              <a:ext cx="54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g:name</a:t>
              </a:r>
            </a:p>
          </p:txBody>
        </p:sp>
        <p:sp>
          <p:nvSpPr>
            <p:cNvPr id="89106" name="Rectangle 17"/>
            <p:cNvSpPr>
              <a:spLocks noChangeArrowheads="1"/>
            </p:cNvSpPr>
            <p:nvPr/>
          </p:nvSpPr>
          <p:spPr bwMode="auto">
            <a:xfrm>
              <a:off x="1415" y="2001"/>
              <a:ext cx="63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g:Person</a:t>
              </a:r>
            </a:p>
          </p:txBody>
        </p:sp>
        <p:sp>
          <p:nvSpPr>
            <p:cNvPr id="89107" name="Rectangle 18"/>
            <p:cNvSpPr>
              <a:spLocks noChangeArrowheads="1"/>
            </p:cNvSpPr>
            <p:nvPr/>
          </p:nvSpPr>
          <p:spPr bwMode="auto">
            <a:xfrm>
              <a:off x="2231" y="2817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g:name</a:t>
              </a:r>
            </a:p>
          </p:txBody>
        </p:sp>
        <p:sp>
          <p:nvSpPr>
            <p:cNvPr id="89108" name="Rectangle 19"/>
            <p:cNvSpPr>
              <a:spLocks noChangeArrowheads="1"/>
            </p:cNvSpPr>
            <p:nvPr/>
          </p:nvSpPr>
          <p:spPr bwMode="auto">
            <a:xfrm>
              <a:off x="647" y="1233"/>
              <a:ext cx="70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rdfs:Class</a:t>
              </a:r>
            </a:p>
          </p:txBody>
        </p:sp>
        <p:sp>
          <p:nvSpPr>
            <p:cNvPr id="89109" name="Rectangle 20"/>
            <p:cNvSpPr>
              <a:spLocks noChangeArrowheads="1"/>
            </p:cNvSpPr>
            <p:nvPr/>
          </p:nvSpPr>
          <p:spPr bwMode="auto">
            <a:xfrm>
              <a:off x="1943" y="1233"/>
              <a:ext cx="89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rdfs:Property</a:t>
              </a:r>
            </a:p>
          </p:txBody>
        </p:sp>
        <p:sp>
          <p:nvSpPr>
            <p:cNvPr id="89110" name="Line 21"/>
            <p:cNvSpPr>
              <a:spLocks noChangeShapeType="1"/>
            </p:cNvSpPr>
            <p:nvPr/>
          </p:nvSpPr>
          <p:spPr bwMode="auto">
            <a:xfrm flipV="1">
              <a:off x="864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22"/>
            <p:cNvSpPr>
              <a:spLocks noChangeShapeType="1"/>
            </p:cNvSpPr>
            <p:nvPr/>
          </p:nvSpPr>
          <p:spPr bwMode="auto">
            <a:xfrm flipH="1" flipV="1">
              <a:off x="1152" y="1488"/>
              <a:ext cx="321" cy="4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23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 flipV="1">
              <a:off x="1056" y="2208"/>
              <a:ext cx="240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25"/>
            <p:cNvSpPr>
              <a:spLocks noChangeShapeType="1"/>
            </p:cNvSpPr>
            <p:nvPr/>
          </p:nvSpPr>
          <p:spPr bwMode="auto">
            <a:xfrm flipH="1" flipV="1">
              <a:off x="2112" y="2208"/>
              <a:ext cx="288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Rectangle 26"/>
            <p:cNvSpPr>
              <a:spLocks noChangeArrowheads="1"/>
            </p:cNvSpPr>
            <p:nvPr/>
          </p:nvSpPr>
          <p:spPr bwMode="auto">
            <a:xfrm>
              <a:off x="2471" y="1706"/>
              <a:ext cx="58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rdf:type</a:t>
              </a:r>
            </a:p>
          </p:txBody>
        </p:sp>
        <p:sp>
          <p:nvSpPr>
            <p:cNvPr id="89116" name="Rectangle 27"/>
            <p:cNvSpPr>
              <a:spLocks noChangeArrowheads="1"/>
            </p:cNvSpPr>
            <p:nvPr/>
          </p:nvSpPr>
          <p:spPr bwMode="auto">
            <a:xfrm>
              <a:off x="1319" y="1569"/>
              <a:ext cx="58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rdf:type</a:t>
              </a:r>
            </a:p>
          </p:txBody>
        </p:sp>
        <p:sp>
          <p:nvSpPr>
            <p:cNvPr id="89117" name="Rectangle 28"/>
            <p:cNvSpPr>
              <a:spLocks noChangeArrowheads="1"/>
            </p:cNvSpPr>
            <p:nvPr/>
          </p:nvSpPr>
          <p:spPr bwMode="auto">
            <a:xfrm>
              <a:off x="311" y="2001"/>
              <a:ext cx="58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rdf:type</a:t>
              </a:r>
            </a:p>
          </p:txBody>
        </p:sp>
        <p:sp>
          <p:nvSpPr>
            <p:cNvPr id="89118" name="Rectangle 29"/>
            <p:cNvSpPr>
              <a:spLocks noChangeArrowheads="1"/>
            </p:cNvSpPr>
            <p:nvPr/>
          </p:nvSpPr>
          <p:spPr bwMode="auto">
            <a:xfrm>
              <a:off x="1079" y="2577"/>
              <a:ext cx="103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rdfs:subclassOf</a:t>
              </a:r>
            </a:p>
          </p:txBody>
        </p:sp>
        <p:sp>
          <p:nvSpPr>
            <p:cNvPr id="89119" name="Rectangle 30"/>
            <p:cNvSpPr>
              <a:spLocks noChangeArrowheads="1"/>
            </p:cNvSpPr>
            <p:nvPr/>
          </p:nvSpPr>
          <p:spPr bwMode="auto">
            <a:xfrm>
              <a:off x="1415" y="2337"/>
              <a:ext cx="82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rdfs:domain</a:t>
              </a:r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288" y="864"/>
              <a:ext cx="2688" cy="2352"/>
            </a:xfrm>
            <a:custGeom>
              <a:avLst/>
              <a:gdLst>
                <a:gd name="T0" fmla="*/ 96 w 2688"/>
                <a:gd name="T1" fmla="*/ 288 h 2352"/>
                <a:gd name="T2" fmla="*/ 1200 w 2688"/>
                <a:gd name="T3" fmla="*/ 0 h 2352"/>
                <a:gd name="T4" fmla="*/ 1824 w 2688"/>
                <a:gd name="T5" fmla="*/ 48 h 2352"/>
                <a:gd name="T6" fmla="*/ 2304 w 2688"/>
                <a:gd name="T7" fmla="*/ 96 h 2352"/>
                <a:gd name="T8" fmla="*/ 2640 w 2688"/>
                <a:gd name="T9" fmla="*/ 288 h 2352"/>
                <a:gd name="T10" fmla="*/ 2688 w 2688"/>
                <a:gd name="T11" fmla="*/ 528 h 2352"/>
                <a:gd name="T12" fmla="*/ 2688 w 2688"/>
                <a:gd name="T13" fmla="*/ 816 h 2352"/>
                <a:gd name="T14" fmla="*/ 2640 w 2688"/>
                <a:gd name="T15" fmla="*/ 1152 h 2352"/>
                <a:gd name="T16" fmla="*/ 2592 w 2688"/>
                <a:gd name="T17" fmla="*/ 1776 h 2352"/>
                <a:gd name="T18" fmla="*/ 2544 w 2688"/>
                <a:gd name="T19" fmla="*/ 2208 h 2352"/>
                <a:gd name="T20" fmla="*/ 2256 w 2688"/>
                <a:gd name="T21" fmla="*/ 2352 h 2352"/>
                <a:gd name="T22" fmla="*/ 1872 w 2688"/>
                <a:gd name="T23" fmla="*/ 2304 h 2352"/>
                <a:gd name="T24" fmla="*/ 1584 w 2688"/>
                <a:gd name="T25" fmla="*/ 2064 h 2352"/>
                <a:gd name="T26" fmla="*/ 1056 w 2688"/>
                <a:gd name="T27" fmla="*/ 1680 h 2352"/>
                <a:gd name="T28" fmla="*/ 720 w 2688"/>
                <a:gd name="T29" fmla="*/ 1440 h 2352"/>
                <a:gd name="T30" fmla="*/ 432 w 2688"/>
                <a:gd name="T31" fmla="*/ 1200 h 2352"/>
                <a:gd name="T32" fmla="*/ 0 w 2688"/>
                <a:gd name="T33" fmla="*/ 768 h 2352"/>
                <a:gd name="T34" fmla="*/ 0 w 2688"/>
                <a:gd name="T35" fmla="*/ 576 h 2352"/>
                <a:gd name="T36" fmla="*/ 96 w 2688"/>
                <a:gd name="T37" fmla="*/ 288 h 2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8"/>
                <a:gd name="T58" fmla="*/ 0 h 2352"/>
                <a:gd name="T59" fmla="*/ 2688 w 2688"/>
                <a:gd name="T60" fmla="*/ 2352 h 2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8" h="2352">
                  <a:moveTo>
                    <a:pt x="96" y="288"/>
                  </a:moveTo>
                  <a:lnTo>
                    <a:pt x="1200" y="0"/>
                  </a:lnTo>
                  <a:lnTo>
                    <a:pt x="1824" y="48"/>
                  </a:lnTo>
                  <a:lnTo>
                    <a:pt x="2304" y="96"/>
                  </a:lnTo>
                  <a:lnTo>
                    <a:pt x="2640" y="288"/>
                  </a:lnTo>
                  <a:lnTo>
                    <a:pt x="2688" y="528"/>
                  </a:lnTo>
                  <a:lnTo>
                    <a:pt x="2688" y="816"/>
                  </a:lnTo>
                  <a:lnTo>
                    <a:pt x="2640" y="1152"/>
                  </a:lnTo>
                  <a:lnTo>
                    <a:pt x="2592" y="1776"/>
                  </a:lnTo>
                  <a:lnTo>
                    <a:pt x="2544" y="2208"/>
                  </a:lnTo>
                  <a:lnTo>
                    <a:pt x="2256" y="2352"/>
                  </a:lnTo>
                  <a:lnTo>
                    <a:pt x="1872" y="2304"/>
                  </a:lnTo>
                  <a:lnTo>
                    <a:pt x="1584" y="2064"/>
                  </a:lnTo>
                  <a:lnTo>
                    <a:pt x="1056" y="1680"/>
                  </a:lnTo>
                  <a:lnTo>
                    <a:pt x="720" y="1440"/>
                  </a:lnTo>
                  <a:lnTo>
                    <a:pt x="432" y="1200"/>
                  </a:lnTo>
                  <a:lnTo>
                    <a:pt x="0" y="768"/>
                  </a:lnTo>
                  <a:lnTo>
                    <a:pt x="0" y="576"/>
                  </a:lnTo>
                  <a:lnTo>
                    <a:pt x="96" y="288"/>
                  </a:lnTo>
                  <a:close/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auto">
            <a:xfrm>
              <a:off x="288" y="2304"/>
              <a:ext cx="2832" cy="1584"/>
            </a:xfrm>
            <a:custGeom>
              <a:avLst/>
              <a:gdLst>
                <a:gd name="T0" fmla="*/ 144 w 2832"/>
                <a:gd name="T1" fmla="*/ 144 h 1584"/>
                <a:gd name="T2" fmla="*/ 0 w 2832"/>
                <a:gd name="T3" fmla="*/ 816 h 1584"/>
                <a:gd name="T4" fmla="*/ 144 w 2832"/>
                <a:gd name="T5" fmla="*/ 1344 h 1584"/>
                <a:gd name="T6" fmla="*/ 624 w 2832"/>
                <a:gd name="T7" fmla="*/ 1536 h 1584"/>
                <a:gd name="T8" fmla="*/ 1296 w 2832"/>
                <a:gd name="T9" fmla="*/ 1584 h 1584"/>
                <a:gd name="T10" fmla="*/ 1968 w 2832"/>
                <a:gd name="T11" fmla="*/ 1584 h 1584"/>
                <a:gd name="T12" fmla="*/ 2448 w 2832"/>
                <a:gd name="T13" fmla="*/ 1536 h 1584"/>
                <a:gd name="T14" fmla="*/ 2832 w 2832"/>
                <a:gd name="T15" fmla="*/ 1488 h 1584"/>
                <a:gd name="T16" fmla="*/ 2784 w 2832"/>
                <a:gd name="T17" fmla="*/ 1056 h 1584"/>
                <a:gd name="T18" fmla="*/ 2544 w 2832"/>
                <a:gd name="T19" fmla="*/ 864 h 1584"/>
                <a:gd name="T20" fmla="*/ 2160 w 2832"/>
                <a:gd name="T21" fmla="*/ 1008 h 1584"/>
                <a:gd name="T22" fmla="*/ 1536 w 2832"/>
                <a:gd name="T23" fmla="*/ 960 h 1584"/>
                <a:gd name="T24" fmla="*/ 1104 w 2832"/>
                <a:gd name="T25" fmla="*/ 624 h 1584"/>
                <a:gd name="T26" fmla="*/ 1008 w 2832"/>
                <a:gd name="T27" fmla="*/ 384 h 1584"/>
                <a:gd name="T28" fmla="*/ 816 w 2832"/>
                <a:gd name="T29" fmla="*/ 192 h 1584"/>
                <a:gd name="T30" fmla="*/ 384 w 2832"/>
                <a:gd name="T31" fmla="*/ 0 h 1584"/>
                <a:gd name="T32" fmla="*/ 192 w 2832"/>
                <a:gd name="T33" fmla="*/ 144 h 1584"/>
                <a:gd name="T34" fmla="*/ 144 w 2832"/>
                <a:gd name="T35" fmla="*/ 144 h 15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2"/>
                <a:gd name="T55" fmla="*/ 0 h 1584"/>
                <a:gd name="T56" fmla="*/ 2832 w 2832"/>
                <a:gd name="T57" fmla="*/ 1584 h 15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2" h="1584">
                  <a:moveTo>
                    <a:pt x="144" y="144"/>
                  </a:moveTo>
                  <a:lnTo>
                    <a:pt x="0" y="816"/>
                  </a:lnTo>
                  <a:lnTo>
                    <a:pt x="144" y="1344"/>
                  </a:lnTo>
                  <a:lnTo>
                    <a:pt x="624" y="1536"/>
                  </a:lnTo>
                  <a:lnTo>
                    <a:pt x="1296" y="1584"/>
                  </a:lnTo>
                  <a:lnTo>
                    <a:pt x="1968" y="1584"/>
                  </a:lnTo>
                  <a:lnTo>
                    <a:pt x="2448" y="1536"/>
                  </a:lnTo>
                  <a:lnTo>
                    <a:pt x="2832" y="1488"/>
                  </a:lnTo>
                  <a:lnTo>
                    <a:pt x="2784" y="1056"/>
                  </a:lnTo>
                  <a:lnTo>
                    <a:pt x="2544" y="864"/>
                  </a:lnTo>
                  <a:lnTo>
                    <a:pt x="2160" y="1008"/>
                  </a:lnTo>
                  <a:lnTo>
                    <a:pt x="1536" y="960"/>
                  </a:lnTo>
                  <a:lnTo>
                    <a:pt x="1104" y="624"/>
                  </a:lnTo>
                  <a:lnTo>
                    <a:pt x="1008" y="384"/>
                  </a:lnTo>
                  <a:lnTo>
                    <a:pt x="816" y="192"/>
                  </a:lnTo>
                  <a:lnTo>
                    <a:pt x="384" y="0"/>
                  </a:lnTo>
                  <a:lnTo>
                    <a:pt x="192" y="144"/>
                  </a:lnTo>
                  <a:lnTo>
                    <a:pt x="144" y="14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9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18500" cy="513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Knowledge representation (KR) has always been an important part of AI and other disciplines</a:t>
            </a:r>
          </a:p>
          <a:p>
            <a:r>
              <a:rPr lang="en-US" sz="2800" dirty="0" smtClean="0"/>
              <a:t>Many approaches have been developed, implemented and evolved since the 1960s</a:t>
            </a:r>
          </a:p>
          <a:p>
            <a:r>
              <a:rPr lang="en-US" sz="2800" dirty="0" smtClean="0"/>
              <a:t>Most were one-offs, used only by the developers</a:t>
            </a:r>
          </a:p>
          <a:p>
            <a:r>
              <a:rPr lang="en-US" sz="2800" dirty="0" smtClean="0"/>
              <a:t>Starting in the 1990s, there was an interest in developing a common KR language to support knowledge reuse and distributed KB systems</a:t>
            </a:r>
          </a:p>
          <a:p>
            <a:r>
              <a:rPr lang="en-US" sz="2800" dirty="0" smtClean="0"/>
              <a:t>The Semantic Web languages are the current generation of this idea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80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84455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Georgia" charset="0"/>
              </a:rPr>
              <a:t>RDFS supports simple inferences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An RDF ontology plus some RDF statements may imply additional RDF statements.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This is not true of XML.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Note that this is </a:t>
            </a:r>
            <a:r>
              <a:rPr lang="en-US" sz="2400" b="1">
                <a:latin typeface="Georgia" charset="0"/>
              </a:rPr>
              <a:t>part of the data model</a:t>
            </a:r>
            <a:r>
              <a:rPr lang="en-US" sz="2400">
                <a:latin typeface="Georgia" charset="0"/>
              </a:rPr>
              <a:t> and not of the accessing or processing code.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4130675" cy="31369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@prefix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rdfs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: &lt;http://www.....&gt;.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@prefix : &lt;genesis.n3&gt;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:parent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rdfs:domain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rdfs:range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:Person.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:mother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rdfs:subProperty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parent;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rdfs:domain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oman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    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rdfs:range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Person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:eve :mother :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cain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4648200" y="3263900"/>
            <a:ext cx="4343400" cy="304698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:parent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:Person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rdf:Class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:Woman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rdfs:subClassOf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erson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:mother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:eve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a :Woman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:parent :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cain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cain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91141" name="AutoShape 6"/>
          <p:cNvSpPr>
            <a:spLocks noChangeArrowheads="1"/>
          </p:cNvSpPr>
          <p:nvPr/>
        </p:nvSpPr>
        <p:spPr bwMode="auto">
          <a:xfrm>
            <a:off x="4191000" y="4191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391400" y="76200"/>
            <a:ext cx="1600200" cy="12954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New and </a:t>
            </a:r>
            <a:br>
              <a:rPr lang="en-US" sz="1400" b="1">
                <a:solidFill>
                  <a:schemeClr val="bg1"/>
                </a:solidFill>
                <a:latin typeface="Trebuchet MS" charset="0"/>
              </a:rPr>
            </a:b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Improved!</a:t>
            </a:r>
          </a:p>
          <a:p>
            <a:pPr algn="ctr" eaLnBrk="0" hangingPunct="0">
              <a:defRPr/>
            </a:pP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100% Better</a:t>
            </a:r>
            <a:br>
              <a:rPr lang="en-US" sz="1000" b="1">
                <a:solidFill>
                  <a:schemeClr val="bg1"/>
                </a:solidFill>
                <a:latin typeface="Trebuchet MS" charset="0"/>
              </a:rPr>
            </a:b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than XML!!</a:t>
            </a:r>
          </a:p>
        </p:txBody>
      </p:sp>
    </p:spTree>
    <p:extLst>
      <p:ext uri="{BB962C8B-B14F-4D97-AF65-F5344CB8AC3E}">
        <p14:creationId xmlns:p14="http://schemas.microsoft.com/office/powerpoint/2010/main" val="304593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76200"/>
            <a:ext cx="2667000" cy="685800"/>
          </a:xfrm>
        </p:spPr>
        <p:txBody>
          <a:bodyPr/>
          <a:lstStyle/>
          <a:p>
            <a:pPr algn="r" eaLnBrk="1" hangingPunct="1"/>
            <a:r>
              <a:rPr lang="en-US" sz="3200">
                <a:latin typeface="Georgia" charset="0"/>
              </a:rPr>
              <a:t>N3 example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5438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@prefix rdf: &lt;http://www.w3.org/1999/02/22-rdf-syntax-ns#&gt;. 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@prefix rdfs: &lt;http://www.w3.org/2000/01/rdf-schema#&gt;. 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@prefix : &lt;#&gt; 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&lt;&gt; rdfs:comment </a:t>
            </a:r>
            <a:r>
              <a:rPr lang="ja-JP" altLang="en-US" sz="2000">
                <a:latin typeface="Georgia" charset="0"/>
              </a:rPr>
              <a:t>“</a:t>
            </a:r>
            <a:r>
              <a:rPr lang="en-US" altLang="ja-JP" sz="2000">
                <a:latin typeface="Georgia" charset="0"/>
              </a:rPr>
              <a:t>This is an N3 example</a:t>
            </a:r>
            <a:r>
              <a:rPr lang="ja-JP" altLang="en-US" sz="2000">
                <a:latin typeface="Georgia" charset="0"/>
              </a:rPr>
              <a:t>”</a:t>
            </a:r>
            <a:r>
              <a:rPr lang="en-US" altLang="ja-JP" sz="2000">
                <a:latin typeface="Georgia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:Person a rdfs:Class.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:Woman a rdfs:Class; rdfs:subClassOf :Person.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:eve a :Woman; :age </a:t>
            </a:r>
            <a:r>
              <a:rPr lang="ja-JP" altLang="en-US" sz="2000">
                <a:latin typeface="Georgia" charset="0"/>
              </a:rPr>
              <a:t>“</a:t>
            </a:r>
            <a:r>
              <a:rPr lang="en-US" altLang="ja-JP" sz="2000">
                <a:latin typeface="Georgia" charset="0"/>
              </a:rPr>
              <a:t>100</a:t>
            </a:r>
            <a:r>
              <a:rPr lang="ja-JP" altLang="en-US" sz="2000">
                <a:latin typeface="Georgia" charset="0"/>
              </a:rPr>
              <a:t>”</a:t>
            </a:r>
            <a:r>
              <a:rPr lang="en-US" altLang="ja-JP" sz="2000">
                <a:latin typeface="Georgia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:sister a rdf:Property;  rdfs:domain :Person; </a:t>
            </a:r>
            <a:br>
              <a:rPr lang="en-US" sz="2000">
                <a:latin typeface="Georgia" charset="0"/>
              </a:rPr>
            </a:br>
            <a:r>
              <a:rPr lang="en-US" sz="2000">
                <a:latin typeface="Georgia" charset="0"/>
              </a:rPr>
              <a:t>      rdfs:range :Woman.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:eve :sister [a :Woman; :age 98].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:eve :believe {:eve :age </a:t>
            </a:r>
            <a:r>
              <a:rPr lang="ja-JP" altLang="en-US" sz="2000">
                <a:latin typeface="Georgia" charset="0"/>
              </a:rPr>
              <a:t>“</a:t>
            </a:r>
            <a:r>
              <a:rPr lang="en-US" altLang="ja-JP" sz="2000">
                <a:latin typeface="Georgia" charset="0"/>
              </a:rPr>
              <a:t>100</a:t>
            </a:r>
            <a:r>
              <a:rPr lang="ja-JP" altLang="en-US" sz="2000">
                <a:latin typeface="Georgia" charset="0"/>
              </a:rPr>
              <a:t>”</a:t>
            </a:r>
            <a:r>
              <a:rPr lang="en-US" altLang="ja-JP" sz="2000">
                <a:latin typeface="Georgia" charset="0"/>
              </a:rPr>
              <a:t>}.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[is :spouse of [is :sister of :eve]] :age 99.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Georgia" charset="0"/>
              </a:rPr>
              <a:t>:eve.:sister.:spouse :age 99.</a:t>
            </a: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133600" y="990600"/>
            <a:ext cx="2971800" cy="609600"/>
          </a:xfrm>
          <a:prstGeom prst="wedgeRectCallout">
            <a:avLst>
              <a:gd name="adj1" fmla="val -64639"/>
              <a:gd name="adj2" fmla="val 112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Times New Roman" charset="0"/>
              </a:rPr>
              <a:t>This defines the </a:t>
            </a:r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empty prefix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 as refering to </a:t>
            </a:r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this document</a:t>
            </a:r>
            <a:r>
              <a:rPr lang="ja-JP" altLang="en-US" sz="1600">
                <a:latin typeface="Times New Roman" charset="0"/>
              </a:rPr>
              <a:t>”</a:t>
            </a:r>
            <a:endParaRPr lang="en-US" sz="1600">
              <a:latin typeface="Times New Roman" charset="0"/>
            </a:endParaRP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2590800" y="533400"/>
            <a:ext cx="2971800" cy="609600"/>
          </a:xfrm>
          <a:prstGeom prst="wedgeRectCallout">
            <a:avLst>
              <a:gd name="adj1" fmla="val -63407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Times New Roman" charset="0"/>
              </a:rPr>
              <a:t>Here</a:t>
            </a:r>
            <a:r>
              <a:rPr lang="ja-JP" altLang="en-US" sz="1600">
                <a:latin typeface="Times New Roman" charset="0"/>
              </a:rPr>
              <a:t>’</a:t>
            </a:r>
            <a:r>
              <a:rPr lang="en-US" altLang="ja-JP" sz="1600">
                <a:latin typeface="Times New Roman" charset="0"/>
              </a:rPr>
              <a:t>s how you declare a namespace.</a:t>
            </a:r>
            <a:endParaRPr lang="en-US" sz="1600">
              <a:latin typeface="Times New Roman" charset="0"/>
            </a:endParaRP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3886200" y="838200"/>
            <a:ext cx="2971800" cy="609600"/>
          </a:xfrm>
          <a:prstGeom prst="wedgeRectCallout">
            <a:avLst>
              <a:gd name="adj1" fmla="val -156356"/>
              <a:gd name="adj2" fmla="val 212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Times New Roman" charset="0"/>
              </a:rPr>
              <a:t>&lt;&gt; Is an alias for the URI of this document.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2971800" y="1676400"/>
            <a:ext cx="3352800" cy="609600"/>
          </a:xfrm>
          <a:prstGeom prst="wedgeRectCallout">
            <a:avLst>
              <a:gd name="adj1" fmla="val -62972"/>
              <a:gd name="adj2" fmla="val 125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person is a class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The </a:t>
            </a:r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a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 syntax is sugar for rdf:type property.</a:t>
            </a:r>
            <a:endParaRPr lang="en-US" sz="1600">
              <a:latin typeface="Times New Roman" charset="0"/>
            </a:endParaRP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4572000" y="1905000"/>
            <a:ext cx="3352800" cy="609600"/>
          </a:xfrm>
          <a:prstGeom prst="wedgeRectCallout">
            <a:avLst>
              <a:gd name="adj1" fmla="val -87833"/>
              <a:gd name="adj2" fmla="val 148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Woman is a class and a subclass of person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Note the ; syntax.</a:t>
            </a:r>
            <a:endParaRPr lang="en-US" sz="1600">
              <a:latin typeface="Times New Roman" charset="0"/>
            </a:endParaRP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4419600" y="2667000"/>
            <a:ext cx="2133600" cy="609600"/>
          </a:xfrm>
          <a:prstGeom prst="wedgeRectCallout">
            <a:avLst>
              <a:gd name="adj1" fmla="val -97245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eve is a woman whose age is 100.</a:t>
            </a:r>
            <a:r>
              <a:rPr lang="ja-JP" altLang="en-US" sz="1600">
                <a:latin typeface="Times New Roman" charset="0"/>
              </a:rPr>
              <a:t>”</a:t>
            </a:r>
            <a:endParaRPr lang="en-US" sz="1600">
              <a:latin typeface="Times New Roman" charset="0"/>
            </a:endParaRPr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3352800" y="3200400"/>
            <a:ext cx="2438400" cy="609600"/>
          </a:xfrm>
          <a:prstGeom prst="wedgeRectCallout">
            <a:avLst>
              <a:gd name="adj1" fmla="val -78384"/>
              <a:gd name="adj2" fmla="val 6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sister is a property from person to woman</a:t>
            </a:r>
            <a:r>
              <a:rPr lang="ja-JP" altLang="en-US" sz="1600">
                <a:latin typeface="Times New Roman" charset="0"/>
              </a:rPr>
              <a:t>”</a:t>
            </a:r>
            <a:endParaRPr lang="en-US" sz="1600">
              <a:latin typeface="Times New Roman" charset="0"/>
            </a:endParaRP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4191000" y="3810000"/>
            <a:ext cx="3429000" cy="838200"/>
          </a:xfrm>
          <a:prstGeom prst="wedgeRectCallout">
            <a:avLst>
              <a:gd name="adj1" fmla="val -70185"/>
              <a:gd name="adj2" fmla="val 33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eve has a sister who is a 98 year old woman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The brackets introduce an anonymous resource.</a:t>
            </a:r>
            <a:endParaRPr lang="en-US" sz="1600">
              <a:latin typeface="Times New Roman" charset="0"/>
            </a:endParaRP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4953000" y="3810000"/>
            <a:ext cx="2514600" cy="838200"/>
          </a:xfrm>
          <a:prstGeom prst="wedgeRectCallout">
            <a:avLst>
              <a:gd name="adj1" fmla="val -114014"/>
              <a:gd name="adj2" fmla="val 84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eve believes that her age is 100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The braces introduce a reified triple. </a:t>
            </a:r>
            <a:endParaRPr lang="en-US" sz="1600">
              <a:latin typeface="Times New Roman" charset="0"/>
            </a:endParaRP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5334000" y="4267200"/>
            <a:ext cx="2514600" cy="609600"/>
          </a:xfrm>
          <a:prstGeom prst="wedgeRectCallout">
            <a:avLst>
              <a:gd name="adj1" fmla="val -66792"/>
              <a:gd name="adj2" fmla="val 12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the spouse of the sister of eve is 99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</a:t>
            </a:r>
            <a:endParaRPr lang="en-US" sz="1600">
              <a:latin typeface="Times New Roman" charset="0"/>
            </a:endParaRP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4724400" y="4876800"/>
            <a:ext cx="2514600" cy="609600"/>
          </a:xfrm>
          <a:prstGeom prst="wedgeRectCallout">
            <a:avLst>
              <a:gd name="adj1" fmla="val -102019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>
                <a:latin typeface="Times New Roman" charset="0"/>
              </a:rPr>
              <a:t>“</a:t>
            </a:r>
            <a:r>
              <a:rPr lang="en-US" altLang="ja-JP" sz="1600">
                <a:latin typeface="Times New Roman" charset="0"/>
              </a:rPr>
              <a:t>the spouse of the sister of eve is 99</a:t>
            </a:r>
            <a:r>
              <a:rPr lang="ja-JP" altLang="en-US" sz="1600">
                <a:latin typeface="Times New Roman" charset="0"/>
              </a:rPr>
              <a:t>”</a:t>
            </a:r>
            <a:r>
              <a:rPr lang="en-US" altLang="ja-JP" sz="1600">
                <a:latin typeface="Times New Roman" charset="0"/>
              </a:rPr>
              <a:t>.  </a:t>
            </a:r>
            <a:endParaRPr lang="en-US" sz="16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9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19" grpId="1" animBg="1"/>
      <p:bldP spid="115720" grpId="0" animBg="1"/>
      <p:bldP spid="115720" grpId="1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95275"/>
            <a:ext cx="8229600" cy="85566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Is RDF(S) better than XML?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54112"/>
            <a:ext cx="7929563" cy="55006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charset="0"/>
              </a:rPr>
              <a:t>Q: For a specific application, should I use XML or RDF?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charset="0"/>
              </a:rPr>
              <a:t>A: It depends…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XML's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a tree, i.e., a strong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applications may rely on hierarchy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relatively simple syntax and structure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not easy to </a:t>
            </a:r>
            <a:r>
              <a:rPr lang="en-US" sz="2400" i="1" dirty="0">
                <a:latin typeface="Georgia" charset="0"/>
                <a:ea typeface="ＭＳ Ｐゴシック" charset="0"/>
              </a:rPr>
              <a:t>combine</a:t>
            </a:r>
            <a:r>
              <a:rPr lang="en-US" sz="2400" dirty="0">
                <a:latin typeface="Georgia" charset="0"/>
                <a:ea typeface="ＭＳ Ｐゴシック" charset="0"/>
              </a:rPr>
              <a:t> trees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RDF's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a </a:t>
            </a:r>
            <a:r>
              <a:rPr lang="en-US" sz="2400" i="1" dirty="0">
                <a:latin typeface="Georgia" charset="0"/>
                <a:ea typeface="ＭＳ Ｐゴシック" charset="0"/>
              </a:rPr>
              <a:t>loose</a:t>
            </a:r>
            <a:r>
              <a:rPr lang="en-US" sz="2400" dirty="0">
                <a:latin typeface="Georgia" charset="0"/>
                <a:ea typeface="ＭＳ Ｐゴシック" charset="0"/>
              </a:rPr>
              <a:t> collections of relations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applications may do </a:t>
            </a:r>
            <a:r>
              <a:rPr lang="en-US" altLang="ja-JP" sz="2400" dirty="0" smtClean="0">
                <a:latin typeface="Georgia" charset="0"/>
                <a:ea typeface="ＭＳ Ｐゴシック" charset="0"/>
              </a:rPr>
              <a:t>database-</a:t>
            </a:r>
            <a:r>
              <a:rPr lang="en-US" altLang="ja-JP" sz="2400" dirty="0">
                <a:latin typeface="Georgia" charset="0"/>
                <a:ea typeface="ＭＳ Ｐゴシック" charset="0"/>
              </a:rPr>
              <a:t>like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not easy to recover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easy to combine relations in one big collection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  <a:ea typeface="ＭＳ Ｐゴシック" charset="0"/>
              </a:rPr>
              <a:t>great for the integration of heterogeneous information </a:t>
            </a:r>
          </a:p>
        </p:txBody>
      </p:sp>
    </p:spTree>
    <p:extLst>
      <p:ext uri="{BB962C8B-B14F-4D97-AF65-F5344CB8AC3E}">
        <p14:creationId xmlns:p14="http://schemas.microsoft.com/office/powerpoint/2010/main" val="67148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0"/>
            <a:ext cx="8758238" cy="844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From where will the markup come?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498678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Georgia" charset="0"/>
              </a:rPr>
              <a:t>A few authors will add it manually.</a:t>
            </a:r>
          </a:p>
          <a:p>
            <a:pPr eaLnBrk="1" hangingPunct="1"/>
            <a:r>
              <a:rPr lang="en-US" sz="2800" dirty="0">
                <a:latin typeface="Georgia" charset="0"/>
              </a:rPr>
              <a:t>More will use annotation tools.</a:t>
            </a:r>
          </a:p>
          <a:p>
            <a:pPr lvl="1" eaLnBrk="1" hangingPunct="1"/>
            <a:r>
              <a:rPr lang="en-US" dirty="0">
                <a:latin typeface="Georgia" charset="0"/>
                <a:ea typeface="ＭＳ Ｐゴシック" charset="0"/>
              </a:rPr>
              <a:t>SMORE: Semantic Markup, Ontology and RDF Editor </a:t>
            </a:r>
          </a:p>
          <a:p>
            <a:pPr eaLnBrk="1" hangingPunct="1"/>
            <a:r>
              <a:rPr lang="en-US" sz="2800" dirty="0">
                <a:latin typeface="Georgia" charset="0"/>
              </a:rPr>
              <a:t>Intelligent processors (e.g., NLP) can understand documents and add markup (hard) </a:t>
            </a:r>
          </a:p>
          <a:p>
            <a:pPr lvl="1" eaLnBrk="1" hangingPunct="1"/>
            <a:r>
              <a:rPr lang="en-US" dirty="0">
                <a:latin typeface="Georgia" charset="0"/>
                <a:ea typeface="ＭＳ Ｐゴシック" charset="0"/>
              </a:rPr>
              <a:t>Machine learning powered information extraction tools show promise</a:t>
            </a:r>
          </a:p>
          <a:p>
            <a:pPr eaLnBrk="1" hangingPunct="1"/>
            <a:r>
              <a:rPr lang="en-US" sz="2800" dirty="0">
                <a:latin typeface="Georgia" charset="0"/>
              </a:rPr>
              <a:t>Lots of web content comes from databases &amp; we can generate SW markup along with the HTML</a:t>
            </a:r>
          </a:p>
          <a:p>
            <a:pPr lvl="1" eaLnBrk="1" hangingPunct="1"/>
            <a:r>
              <a:rPr lang="en-US" dirty="0">
                <a:latin typeface="Georgia" charset="0"/>
                <a:ea typeface="ＭＳ Ｐゴシック" charset="0"/>
              </a:rPr>
              <a:t>See http://</a:t>
            </a:r>
            <a:r>
              <a:rPr lang="en-US" dirty="0" err="1">
                <a:latin typeface="Georgia" charset="0"/>
                <a:ea typeface="ＭＳ Ｐゴシック" charset="0"/>
              </a:rPr>
              <a:t>ebiquity.umbc.edu</a:t>
            </a:r>
            <a:r>
              <a:rPr lang="en-US" dirty="0">
                <a:latin typeface="Georgia" charset="0"/>
                <a:ea typeface="ＭＳ Ｐゴシック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8109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0"/>
            <a:ext cx="8758238" cy="844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From where will the markup come?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Georgia" charset="0"/>
              </a:rPr>
              <a:t>In many tools, part of the metadata information is present, but thrown away at output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e.g., a business chart can be generated by a tool…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…it </a:t>
            </a:r>
            <a:r>
              <a:rPr lang="ja-JP" altLang="en-US" sz="2400">
                <a:latin typeface="Georgia" charset="0"/>
                <a:ea typeface="ＭＳ Ｐゴシック" charset="0"/>
              </a:rPr>
              <a:t>“</a:t>
            </a:r>
            <a:r>
              <a:rPr lang="en-US" altLang="ja-JP" sz="2400">
                <a:latin typeface="Georgia" charset="0"/>
                <a:ea typeface="ＭＳ Ｐゴシック" charset="0"/>
              </a:rPr>
              <a:t>knows</a:t>
            </a:r>
            <a:r>
              <a:rPr lang="ja-JP" altLang="en-US" sz="2400">
                <a:latin typeface="Georgia" charset="0"/>
                <a:ea typeface="ＭＳ Ｐゴシック" charset="0"/>
              </a:rPr>
              <a:t>”</a:t>
            </a:r>
            <a:r>
              <a:rPr lang="en-US" altLang="ja-JP" sz="2400">
                <a:latin typeface="Georgia" charset="0"/>
                <a:ea typeface="ＭＳ Ｐゴシック" charset="0"/>
              </a:rPr>
              <a:t> the structure, the classification, etc. of the chart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…but, usually, this information is lost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…storing it in metadata is easy! </a:t>
            </a:r>
          </a:p>
          <a:p>
            <a:pPr eaLnBrk="1" hangingPunct="1"/>
            <a:r>
              <a:rPr lang="en-US" sz="2400">
                <a:latin typeface="Georgia" charset="0"/>
              </a:rPr>
              <a:t>So </a:t>
            </a:r>
            <a:r>
              <a:rPr lang="ja-JP" altLang="en-US" sz="2400" i="1">
                <a:latin typeface="Georgia" charset="0"/>
              </a:rPr>
              <a:t>“</a:t>
            </a:r>
            <a:r>
              <a:rPr lang="en-US" altLang="ja-JP" sz="2400" i="1">
                <a:latin typeface="Georgia" charset="0"/>
              </a:rPr>
              <a:t>semantic web aware</a:t>
            </a:r>
            <a:r>
              <a:rPr lang="ja-JP" altLang="en-US" sz="2400" i="1">
                <a:latin typeface="Georgia" charset="0"/>
              </a:rPr>
              <a:t>”</a:t>
            </a:r>
            <a:r>
              <a:rPr lang="en-US" altLang="ja-JP" sz="2400">
                <a:latin typeface="Georgia" charset="0"/>
              </a:rPr>
              <a:t>   tools can produce lots of metadata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E.g., Adobe</a:t>
            </a:r>
            <a:r>
              <a:rPr lang="ja-JP" altLang="en-US" sz="2400">
                <a:latin typeface="Georgia" charset="0"/>
                <a:ea typeface="ＭＳ Ｐゴシック" charset="0"/>
              </a:rPr>
              <a:t>’</a:t>
            </a:r>
            <a:r>
              <a:rPr lang="en-US" altLang="ja-JP" sz="2400">
                <a:latin typeface="Georgia" charset="0"/>
                <a:ea typeface="ＭＳ Ｐゴシック" charset="0"/>
              </a:rPr>
              <a:t>s use of its XMP platform</a:t>
            </a:r>
            <a:endParaRPr lang="en-US" sz="240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3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Georgia" charset="0"/>
              </a:rPr>
              <a:t>Problems with RDFS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648200"/>
          </a:xfrm>
        </p:spPr>
        <p:txBody>
          <a:bodyPr>
            <a:noAutofit/>
          </a:bodyPr>
          <a:lstStyle/>
          <a:p>
            <a:pPr marL="168275" indent="-168275" eaLnBrk="1" hangingPunct="1"/>
            <a:r>
              <a:rPr lang="en-GB" sz="2800" dirty="0">
                <a:latin typeface="Georgia" charset="0"/>
              </a:rPr>
              <a:t>RDFS </a:t>
            </a:r>
            <a:r>
              <a:rPr lang="en-GB" sz="2800" b="1" dirty="0">
                <a:latin typeface="Georgia" charset="0"/>
              </a:rPr>
              <a:t>too weak</a:t>
            </a:r>
            <a:r>
              <a:rPr lang="en-GB" sz="2800" dirty="0">
                <a:latin typeface="Georgia" charset="0"/>
              </a:rPr>
              <a:t> to describe resources </a:t>
            </a:r>
            <a:r>
              <a:rPr lang="en-GB" sz="2800" dirty="0" smtClean="0">
                <a:latin typeface="Georgia" charset="0"/>
              </a:rPr>
              <a:t>in detail, e.g.</a:t>
            </a:r>
            <a:endParaRPr lang="en-GB" sz="2800" dirty="0">
              <a:latin typeface="Georgia" charset="0"/>
            </a:endParaRPr>
          </a:p>
          <a:p>
            <a:pPr marL="400050" lvl="1" indent="-117475" eaLnBrk="1" hangingPunct="1"/>
            <a:r>
              <a:rPr lang="en-GB" dirty="0">
                <a:latin typeface="Georgia" charset="0"/>
                <a:ea typeface="ＭＳ Ｐゴシック" charset="0"/>
              </a:rPr>
              <a:t>No </a:t>
            </a:r>
            <a:r>
              <a:rPr lang="en-GB" i="1" dirty="0">
                <a:latin typeface="Georgia" charset="0"/>
                <a:ea typeface="ＭＳ Ｐゴシック" charset="0"/>
              </a:rPr>
              <a:t>localised range and domain</a:t>
            </a:r>
            <a:r>
              <a:rPr lang="en-GB" dirty="0">
                <a:latin typeface="Georgia" charset="0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Georgia" charset="0"/>
                <a:ea typeface="ＭＳ Ｐゴシック" charset="0"/>
              </a:rPr>
              <a:t>Can’t say that the range of </a:t>
            </a:r>
            <a:r>
              <a:rPr lang="en-GB" dirty="0" err="1">
                <a:latin typeface="Georgia" charset="0"/>
                <a:ea typeface="ＭＳ Ｐゴシック" charset="0"/>
              </a:rPr>
              <a:t>hasChild</a:t>
            </a:r>
            <a:r>
              <a:rPr lang="en-GB" dirty="0">
                <a:latin typeface="Georgia" charset="0"/>
                <a:ea typeface="ＭＳ Ｐゴシック" charset="0"/>
              </a:rPr>
              <a:t> is person when applied to persons and </a:t>
            </a:r>
            <a:r>
              <a:rPr lang="en-GB" dirty="0" smtClean="0">
                <a:latin typeface="Georgia" charset="0"/>
                <a:ea typeface="ＭＳ Ｐゴシック" charset="0"/>
              </a:rPr>
              <a:t>dog </a:t>
            </a:r>
            <a:r>
              <a:rPr lang="en-GB" dirty="0">
                <a:latin typeface="Georgia" charset="0"/>
                <a:ea typeface="ＭＳ Ｐゴシック" charset="0"/>
              </a:rPr>
              <a:t>when applied to </a:t>
            </a:r>
            <a:r>
              <a:rPr lang="en-GB" dirty="0" smtClean="0">
                <a:latin typeface="Georgia" charset="0"/>
                <a:ea typeface="ＭＳ Ｐゴシック" charset="0"/>
              </a:rPr>
              <a:t>dogs</a:t>
            </a:r>
            <a:endParaRPr lang="en-GB" dirty="0">
              <a:latin typeface="Georgia" charset="0"/>
              <a:ea typeface="ＭＳ Ｐゴシック" charset="0"/>
            </a:endParaRPr>
          </a:p>
          <a:p>
            <a:pPr marL="400050" lvl="1" indent="-117475" eaLnBrk="1" hangingPunct="1"/>
            <a:r>
              <a:rPr lang="en-GB" dirty="0">
                <a:latin typeface="Georgia" charset="0"/>
                <a:ea typeface="ＭＳ Ｐゴシック" charset="0"/>
              </a:rPr>
              <a:t>No </a:t>
            </a:r>
            <a:r>
              <a:rPr lang="en-GB" i="1" dirty="0">
                <a:latin typeface="Georgia" charset="0"/>
                <a:ea typeface="ＭＳ Ｐゴシック" charset="0"/>
              </a:rPr>
              <a:t>existence/cardinality</a:t>
            </a:r>
            <a:r>
              <a:rPr lang="en-GB" dirty="0">
                <a:latin typeface="Georgia" charset="0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Georgia" charset="0"/>
                <a:ea typeface="ＭＳ Ｐゴシック" charset="0"/>
              </a:rPr>
              <a:t>Can’t say that all </a:t>
            </a:r>
            <a:r>
              <a:rPr lang="en-GB" i="1" dirty="0">
                <a:latin typeface="Georgia" charset="0"/>
                <a:ea typeface="ＭＳ Ｐゴシック" charset="0"/>
              </a:rPr>
              <a:t>instances</a:t>
            </a:r>
            <a:r>
              <a:rPr lang="en-GB" dirty="0">
                <a:latin typeface="Georgia" charset="0"/>
                <a:ea typeface="ＭＳ Ｐゴシック" charset="0"/>
              </a:rPr>
              <a:t> of person have a mother that is also a person, or that persons have exactly 2 parents</a:t>
            </a:r>
          </a:p>
          <a:p>
            <a:pPr marL="400050" lvl="1" indent="-117475" eaLnBrk="1" hangingPunct="1"/>
            <a:r>
              <a:rPr lang="en-GB" dirty="0">
                <a:latin typeface="Georgia" charset="0"/>
                <a:ea typeface="ＭＳ Ｐゴシック" charset="0"/>
              </a:rPr>
              <a:t>No </a:t>
            </a:r>
            <a:r>
              <a:rPr lang="en-GB" i="1" dirty="0">
                <a:latin typeface="Georgia" charset="0"/>
                <a:ea typeface="ＭＳ Ｐゴシック" charset="0"/>
              </a:rPr>
              <a:t>transitive, inverse or symmetrical</a:t>
            </a:r>
            <a:r>
              <a:rPr lang="en-GB" dirty="0">
                <a:latin typeface="Georgia" charset="0"/>
                <a:ea typeface="ＭＳ Ｐゴシック" charset="0"/>
              </a:rPr>
              <a:t> properties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Georgia" charset="0"/>
                <a:ea typeface="ＭＳ Ｐゴシック" charset="0"/>
              </a:rPr>
              <a:t>Can’t </a:t>
            </a:r>
            <a:r>
              <a:rPr lang="en-GB" dirty="0" smtClean="0">
                <a:latin typeface="Georgia" charset="0"/>
                <a:ea typeface="ＭＳ Ｐゴシック" charset="0"/>
              </a:rPr>
              <a:t>say </a:t>
            </a:r>
            <a:r>
              <a:rPr lang="en-GB" dirty="0" err="1">
                <a:latin typeface="Georgia" charset="0"/>
                <a:ea typeface="ＭＳ Ｐゴシック" charset="0"/>
              </a:rPr>
              <a:t>isPartOf</a:t>
            </a:r>
            <a:r>
              <a:rPr lang="en-GB" dirty="0">
                <a:latin typeface="Georgia" charset="0"/>
                <a:ea typeface="ＭＳ Ｐゴシック" charset="0"/>
              </a:rPr>
              <a:t> is a transitive property</a:t>
            </a:r>
            <a:r>
              <a:rPr lang="en-GB" dirty="0" smtClean="0">
                <a:latin typeface="Georgia" charset="0"/>
                <a:ea typeface="ＭＳ Ｐゴシック" charset="0"/>
              </a:rPr>
              <a:t>, </a:t>
            </a:r>
            <a:r>
              <a:rPr lang="en-GB" dirty="0" err="1">
                <a:latin typeface="Georgia" charset="0"/>
                <a:ea typeface="ＭＳ Ｐゴシック" charset="0"/>
              </a:rPr>
              <a:t>hasPart</a:t>
            </a:r>
            <a:r>
              <a:rPr lang="en-GB" dirty="0">
                <a:latin typeface="Georgia" charset="0"/>
                <a:ea typeface="ＭＳ Ｐゴシック" charset="0"/>
              </a:rPr>
              <a:t> is the inverse of </a:t>
            </a:r>
            <a:r>
              <a:rPr lang="en-GB" dirty="0" err="1">
                <a:latin typeface="Georgia" charset="0"/>
                <a:ea typeface="ＭＳ Ｐゴシック" charset="0"/>
              </a:rPr>
              <a:t>isPartOf</a:t>
            </a:r>
            <a:r>
              <a:rPr lang="en-GB" dirty="0">
                <a:latin typeface="Georgia" charset="0"/>
                <a:ea typeface="ＭＳ Ｐゴシック" charset="0"/>
              </a:rPr>
              <a:t> </a:t>
            </a:r>
            <a:r>
              <a:rPr lang="en-GB" dirty="0" smtClean="0">
                <a:latin typeface="Georgia" charset="0"/>
                <a:ea typeface="ＭＳ Ｐゴシック" charset="0"/>
              </a:rPr>
              <a:t>or </a:t>
            </a:r>
            <a:r>
              <a:rPr lang="en-GB" dirty="0">
                <a:latin typeface="Georgia" charset="0"/>
                <a:ea typeface="ＭＳ Ｐゴシック" charset="0"/>
              </a:rPr>
              <a:t>touches is symmetrical</a:t>
            </a:r>
          </a:p>
          <a:p>
            <a:pPr marL="168275" indent="-168275" eaLnBrk="1" hangingPunct="1"/>
            <a:r>
              <a:rPr lang="en-GB" sz="2800" dirty="0">
                <a:latin typeface="Georgia" charset="0"/>
              </a:rPr>
              <a:t>We need RDF terms providing these and other features.</a:t>
            </a:r>
          </a:p>
        </p:txBody>
      </p:sp>
    </p:spTree>
    <p:extLst>
      <p:ext uri="{BB962C8B-B14F-4D97-AF65-F5344CB8AC3E}">
        <p14:creationId xmlns:p14="http://schemas.microsoft.com/office/powerpoint/2010/main" val="722984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3200"/>
            <a:ext cx="8086725" cy="858838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DAML+OIL = RDF + KR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534400" cy="4648200"/>
          </a:xfrm>
        </p:spPr>
        <p:txBody>
          <a:bodyPr/>
          <a:lstStyle/>
          <a:p>
            <a:pPr marL="111125" indent="-111125" eaLnBrk="1" hangingPunct="1"/>
            <a:r>
              <a:rPr lang="en-US" sz="2000">
                <a:latin typeface="Georgia" charset="0"/>
              </a:rPr>
              <a:t>DAML = Darpa Agent Markup Language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DARPA program with 17 projects &amp; an integrator developing language spec, tools, applications for SW.</a:t>
            </a:r>
          </a:p>
          <a:p>
            <a:pPr marL="111125" indent="-111125" eaLnBrk="1" hangingPunct="1"/>
            <a:r>
              <a:rPr lang="en-US" sz="2000">
                <a:latin typeface="Georgia" charset="0"/>
              </a:rPr>
              <a:t>OIL = Ontology Inference Layer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An EU effort aimed at developing a layered approach to representing knowledge on the web.</a:t>
            </a:r>
          </a:p>
          <a:p>
            <a:pPr marL="111125" indent="-111125" eaLnBrk="1" hangingPunct="1"/>
            <a:r>
              <a:rPr lang="en-US" sz="2000">
                <a:latin typeface="Georgia" charset="0"/>
              </a:rPr>
              <a:t>Process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Joint Committee: US DAML and EU Semantic Web Technologies participants 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DAML+OIL specs released in 2001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See http://www.daml.org/</a:t>
            </a:r>
          </a:p>
          <a:p>
            <a:pPr marL="457200" lvl="1" indent="-220663" eaLnBrk="1" hangingPunct="1"/>
            <a:r>
              <a:rPr lang="en-US" sz="2000">
                <a:latin typeface="Georgia" charset="0"/>
                <a:ea typeface="ＭＳ Ｐゴシック" charset="0"/>
              </a:rPr>
              <a:t>Includes model theoretic and axiomatic </a:t>
            </a:r>
            <a:br>
              <a:rPr lang="en-US" sz="2000">
                <a:latin typeface="Georgia" charset="0"/>
                <a:ea typeface="ＭＳ Ｐゴシック" charset="0"/>
              </a:rPr>
            </a:br>
            <a:r>
              <a:rPr lang="en-US" sz="2000">
                <a:latin typeface="Georgia" charset="0"/>
                <a:ea typeface="ＭＳ Ｐゴシック" charset="0"/>
              </a:rPr>
              <a:t>semantics</a:t>
            </a:r>
          </a:p>
        </p:txBody>
      </p:sp>
      <p:pic>
        <p:nvPicPr>
          <p:cNvPr id="103427" name="Picture 5" descr="sweb-st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111625"/>
            <a:ext cx="2514600" cy="1679575"/>
          </a:xfrm>
          <a:noFill/>
        </p:spPr>
      </p:pic>
      <p:sp>
        <p:nvSpPr>
          <p:cNvPr id="103428" name="Line 6"/>
          <p:cNvSpPr>
            <a:spLocks noChangeShapeType="1"/>
          </p:cNvSpPr>
          <p:nvPr/>
        </p:nvSpPr>
        <p:spPr bwMode="auto">
          <a:xfrm>
            <a:off x="6553200" y="4343400"/>
            <a:ext cx="12954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5638800" y="4038600"/>
            <a:ext cx="1431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DAML+OIL</a:t>
            </a:r>
          </a:p>
        </p:txBody>
      </p:sp>
    </p:spTree>
    <p:extLst>
      <p:ext uri="{BB962C8B-B14F-4D97-AF65-F5344CB8AC3E}">
        <p14:creationId xmlns:p14="http://schemas.microsoft.com/office/powerpoint/2010/main" val="294655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7000"/>
            <a:ext cx="8305800" cy="844550"/>
          </a:xfrm>
        </p:spPr>
        <p:txBody>
          <a:bodyPr/>
          <a:lstStyle/>
          <a:p>
            <a:pPr eaLnBrk="1" hangingPunct="1"/>
            <a:r>
              <a:rPr lang="en-US" sz="3200">
                <a:latin typeface="Georgia" charset="0"/>
              </a:rPr>
              <a:t>W3C</a:t>
            </a:r>
            <a:r>
              <a:rPr lang="ja-JP" altLang="en-US" sz="3200">
                <a:latin typeface="Georgia" charset="0"/>
              </a:rPr>
              <a:t>’</a:t>
            </a:r>
            <a:r>
              <a:rPr lang="en-US" altLang="ja-JP" sz="3200">
                <a:latin typeface="Georgia" charset="0"/>
              </a:rPr>
              <a:t>s Web Ontology Language (OWL)</a:t>
            </a:r>
            <a:endParaRPr lang="en-US" sz="3200">
              <a:latin typeface="Georgia" charset="0"/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73711"/>
            <a:ext cx="8610600" cy="578428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Georgia" charset="0"/>
              </a:rPr>
              <a:t>DAML+OIL begat OWL.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Georgia" charset="0"/>
              </a:rPr>
              <a:t>OWL released as W3C recommendation 2/10/04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Georgia" charset="0"/>
              </a:rPr>
              <a:t>See </a:t>
            </a:r>
            <a:r>
              <a:rPr lang="en-US" sz="2400" dirty="0" smtClean="0">
                <a:latin typeface="Georgia" charset="0"/>
              </a:rPr>
              <a:t>the </a:t>
            </a:r>
            <a:r>
              <a:rPr lang="en-US" sz="2400" dirty="0" smtClean="0">
                <a:latin typeface="Georgia" charset="0"/>
                <a:hlinkClick r:id="rId3"/>
              </a:rPr>
              <a:t>W3C OWL pages</a:t>
            </a:r>
            <a:r>
              <a:rPr lang="en-US" sz="2400" dirty="0">
                <a:latin typeface="Georgia" charset="0"/>
                <a:hlinkClick r:id="rId3"/>
              </a:rPr>
              <a:t> </a:t>
            </a:r>
            <a:r>
              <a:rPr lang="en-US" sz="2400" dirty="0" smtClean="0">
                <a:latin typeface="Georgia" charset="0"/>
              </a:rPr>
              <a:t>for overview</a:t>
            </a:r>
            <a:r>
              <a:rPr lang="en-US" sz="2400" dirty="0">
                <a:latin typeface="Georgia" charset="0"/>
              </a:rPr>
              <a:t>, guide, specification, test cases, etc.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latin typeface="Georgia" charset="0"/>
              </a:rPr>
              <a:t>Three layers of OWL are defined of decreasing levels of complexity and expressiveness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b="1" dirty="0">
                <a:latin typeface="Georgia" charset="0"/>
                <a:ea typeface="ＭＳ Ｐゴシック" charset="0"/>
              </a:rPr>
              <a:t>OWL Full</a:t>
            </a:r>
            <a:r>
              <a:rPr lang="en-US" sz="2200" dirty="0">
                <a:latin typeface="Georgia" charset="0"/>
                <a:ea typeface="ＭＳ Ｐゴシック" charset="0"/>
              </a:rPr>
              <a:t> is the whole thing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b="1" dirty="0">
                <a:latin typeface="Georgia" charset="0"/>
                <a:ea typeface="ＭＳ Ｐゴシック" charset="0"/>
              </a:rPr>
              <a:t>OWL DL</a:t>
            </a:r>
            <a:r>
              <a:rPr lang="en-US" sz="2200" dirty="0">
                <a:latin typeface="Georgia" charset="0"/>
                <a:ea typeface="ＭＳ Ｐゴシック" charset="0"/>
              </a:rPr>
              <a:t> (Description Logic) introduces</a:t>
            </a:r>
            <a:br>
              <a:rPr lang="en-US" sz="2200" dirty="0">
                <a:latin typeface="Georgia" charset="0"/>
                <a:ea typeface="ＭＳ Ｐゴシック" charset="0"/>
              </a:rPr>
            </a:br>
            <a:r>
              <a:rPr lang="en-US" sz="2200" dirty="0">
                <a:latin typeface="Georgia" charset="0"/>
                <a:ea typeface="ＭＳ Ｐゴシック" charset="0"/>
              </a:rPr>
              <a:t>restrictions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b="1" dirty="0">
                <a:latin typeface="Georgia" charset="0"/>
                <a:ea typeface="ＭＳ Ｐゴシック" charset="0"/>
              </a:rPr>
              <a:t>OWL Lite</a:t>
            </a:r>
            <a:r>
              <a:rPr lang="en-US" sz="2200" dirty="0">
                <a:latin typeface="Georgia" charset="0"/>
                <a:ea typeface="ＭＳ Ｐゴシック" charset="0"/>
              </a:rPr>
              <a:t> is an entry level language</a:t>
            </a:r>
            <a:br>
              <a:rPr lang="en-US" sz="2200" dirty="0">
                <a:latin typeface="Georgia" charset="0"/>
                <a:ea typeface="ＭＳ Ｐゴシック" charset="0"/>
              </a:rPr>
            </a:br>
            <a:r>
              <a:rPr lang="en-US" sz="2200" dirty="0">
                <a:latin typeface="Georgia" charset="0"/>
                <a:ea typeface="ＭＳ Ｐゴシック" charset="0"/>
              </a:rPr>
              <a:t>intended to be easy to understand</a:t>
            </a:r>
            <a:br>
              <a:rPr lang="en-US" sz="2200" dirty="0">
                <a:latin typeface="Georgia" charset="0"/>
                <a:ea typeface="ＭＳ Ｐゴシック" charset="0"/>
              </a:rPr>
            </a:br>
            <a:r>
              <a:rPr lang="en-US" sz="2200" dirty="0">
                <a:latin typeface="Georgia" charset="0"/>
                <a:ea typeface="ＭＳ Ｐゴシック" charset="0"/>
              </a:rPr>
              <a:t>and </a:t>
            </a:r>
            <a:r>
              <a:rPr lang="en-US" sz="2200" dirty="0" smtClean="0">
                <a:latin typeface="Georgia" charset="0"/>
                <a:ea typeface="ＭＳ Ｐゴシック" charset="0"/>
              </a:rPr>
              <a:t>implement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Georgia" charset="0"/>
                <a:ea typeface="ＭＳ Ｐゴシック" charset="0"/>
              </a:rPr>
              <a:t>Owl 2 became a W3C recommendation in 2009</a:t>
            </a:r>
            <a:endParaRPr lang="en-US" sz="2400" dirty="0">
              <a:latin typeface="Georgia" charset="0"/>
              <a:ea typeface="ＭＳ Ｐゴシック" charset="0"/>
            </a:endParaRPr>
          </a:p>
        </p:txBody>
      </p:sp>
      <p:grpSp>
        <p:nvGrpSpPr>
          <p:cNvPr id="105475" name="Group 4"/>
          <p:cNvGrpSpPr>
            <a:grpSpLocks/>
          </p:cNvGrpSpPr>
          <p:nvPr/>
        </p:nvGrpSpPr>
        <p:grpSpPr bwMode="auto">
          <a:xfrm>
            <a:off x="6246813" y="3733800"/>
            <a:ext cx="2514600" cy="2133600"/>
            <a:chOff x="4176" y="2976"/>
            <a:chExt cx="1584" cy="1344"/>
          </a:xfrm>
        </p:grpSpPr>
        <p:pic>
          <p:nvPicPr>
            <p:cNvPr id="105476" name="Picture 5" descr="sweb-st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262"/>
              <a:ext cx="158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7" name="Line 6"/>
            <p:cNvSpPr>
              <a:spLocks noChangeShapeType="1"/>
            </p:cNvSpPr>
            <p:nvPr/>
          </p:nvSpPr>
          <p:spPr bwMode="auto">
            <a:xfrm>
              <a:off x="4800" y="3168"/>
              <a:ext cx="336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Text Box 7"/>
            <p:cNvSpPr txBox="1">
              <a:spLocks noChangeArrowheads="1"/>
            </p:cNvSpPr>
            <p:nvPr/>
          </p:nvSpPr>
          <p:spPr bwMode="auto">
            <a:xfrm>
              <a:off x="4464" y="2976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  <a:latin typeface="Times New Roman" charset="0"/>
                </a:rPr>
                <a:t>OWL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7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>
                <a:latin typeface="Georgia" charset="0"/>
              </a:rPr>
              <a:t>OWL </a:t>
            </a:r>
            <a:r>
              <a:rPr lang="en-GB">
                <a:latin typeface="Georgia" charset="0"/>
                <a:sym typeface="Symbol" charset="0"/>
              </a:rPr>
              <a:t></a:t>
            </a:r>
            <a:r>
              <a:rPr lang="en-GB">
                <a:latin typeface="Georgia" charset="0"/>
                <a:sym typeface="Wingdings 3" charset="0"/>
              </a:rPr>
              <a:t> RDF</a:t>
            </a:r>
            <a:endParaRPr lang="en-GB">
              <a:latin typeface="Georgia" charset="0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67700" cy="4724400"/>
          </a:xfrm>
        </p:spPr>
        <p:txBody>
          <a:bodyPr>
            <a:noAutofit/>
          </a:bodyPr>
          <a:lstStyle/>
          <a:p>
            <a:pPr marL="225425" indent="-225425" eaLnBrk="1" hangingPunct="1"/>
            <a:r>
              <a:rPr lang="en-GB" sz="2400" dirty="0">
                <a:latin typeface="Georgia" charset="0"/>
              </a:rPr>
              <a:t>An OWL ontology is a set of RDF statements</a:t>
            </a:r>
          </a:p>
          <a:p>
            <a:pPr marL="565150" lvl="1" indent="-225425" eaLnBrk="1" hangingPunct="1"/>
            <a:r>
              <a:rPr lang="en-GB" sz="2400" dirty="0">
                <a:latin typeface="Georgia" charset="0"/>
                <a:ea typeface="ＭＳ Ｐゴシック" charset="0"/>
              </a:rPr>
              <a:t>OWL defines semantics for certain statements</a:t>
            </a:r>
          </a:p>
          <a:p>
            <a:pPr marL="565150" lvl="1" indent="-225425" eaLnBrk="1" hangingPunct="1"/>
            <a:r>
              <a:rPr lang="en-GB" sz="2400" dirty="0">
                <a:latin typeface="Georgia" charset="0"/>
                <a:ea typeface="ＭＳ Ｐゴシック" charset="0"/>
              </a:rPr>
              <a:t>Does </a:t>
            </a:r>
            <a:r>
              <a:rPr lang="en-GB" sz="2400" b="1" dirty="0">
                <a:latin typeface="Georgia" charset="0"/>
                <a:ea typeface="ＭＳ Ｐゴシック" charset="0"/>
              </a:rPr>
              <a:t>NOT</a:t>
            </a:r>
            <a:r>
              <a:rPr lang="en-GB" sz="2400" dirty="0">
                <a:latin typeface="Georgia" charset="0"/>
                <a:ea typeface="ＭＳ Ｐゴシック" charset="0"/>
              </a:rPr>
              <a:t> restrict what can be said -- documents can include arbitrary RDF</a:t>
            </a:r>
          </a:p>
          <a:p>
            <a:pPr marL="565150" lvl="1" indent="-225425" eaLnBrk="1" hangingPunct="1"/>
            <a:r>
              <a:rPr lang="en-GB" sz="2400" dirty="0">
                <a:latin typeface="Georgia" charset="0"/>
                <a:ea typeface="ＭＳ Ｐゴシック" charset="0"/>
              </a:rPr>
              <a:t>But no OWL semantics for non-OWL statements</a:t>
            </a:r>
          </a:p>
          <a:p>
            <a:pPr marL="225425" indent="-225425" eaLnBrk="1" hangingPunct="1"/>
            <a:r>
              <a:rPr lang="en-GB" sz="2400" dirty="0">
                <a:latin typeface="Georgia" charset="0"/>
              </a:rPr>
              <a:t>Adds capabilities common to description </a:t>
            </a:r>
            <a:r>
              <a:rPr lang="en-GB" sz="2400" dirty="0" smtClean="0">
                <a:latin typeface="Georgia" charset="0"/>
              </a:rPr>
              <a:t>logics, e.g., </a:t>
            </a:r>
            <a:r>
              <a:rPr lang="en-GB" sz="2400" dirty="0" smtClean="0">
                <a:latin typeface="Georgia" charset="0"/>
                <a:ea typeface="ＭＳ Ｐゴシック" charset="0"/>
              </a:rPr>
              <a:t>cardinality </a:t>
            </a:r>
            <a:r>
              <a:rPr lang="en-GB" sz="2400" dirty="0">
                <a:latin typeface="Georgia" charset="0"/>
                <a:ea typeface="ＭＳ Ｐゴシック" charset="0"/>
              </a:rPr>
              <a:t>constraints, defined </a:t>
            </a:r>
            <a:r>
              <a:rPr lang="en-GB" sz="2400" dirty="0" smtClean="0">
                <a:latin typeface="Georgia" charset="0"/>
                <a:ea typeface="ＭＳ Ｐゴシック" charset="0"/>
              </a:rPr>
              <a:t>classes, equivalence, </a:t>
            </a:r>
            <a:r>
              <a:rPr lang="en-GB" sz="2400" dirty="0">
                <a:latin typeface="Georgia" charset="0"/>
                <a:ea typeface="ＭＳ Ｐゴシック" charset="0"/>
              </a:rPr>
              <a:t>disjoint classes, etc.</a:t>
            </a:r>
          </a:p>
          <a:p>
            <a:pPr marL="225425" indent="-225425" eaLnBrk="1" hangingPunct="1"/>
            <a:r>
              <a:rPr lang="en-GB" sz="2400" dirty="0">
                <a:latin typeface="Georgia" charset="0"/>
              </a:rPr>
              <a:t>S</a:t>
            </a:r>
            <a:r>
              <a:rPr lang="en-GB" sz="2400" dirty="0" smtClean="0">
                <a:latin typeface="Georgia" charset="0"/>
              </a:rPr>
              <a:t>upport </a:t>
            </a:r>
            <a:r>
              <a:rPr lang="en-GB" sz="2400" dirty="0">
                <a:latin typeface="Georgia" charset="0"/>
              </a:rPr>
              <a:t>for </a:t>
            </a:r>
            <a:r>
              <a:rPr lang="en-GB" sz="2400" dirty="0" smtClean="0">
                <a:latin typeface="Georgia" charset="0"/>
              </a:rPr>
              <a:t>ontologies as objects (e.g.,</a:t>
            </a:r>
            <a:r>
              <a:rPr lang="en-GB" sz="2400" dirty="0" smtClean="0">
                <a:latin typeface="Georgia" charset="0"/>
                <a:ea typeface="ＭＳ Ｐゴシック" charset="0"/>
              </a:rPr>
              <a:t> importing, versioning</a:t>
            </a:r>
            <a:r>
              <a:rPr lang="en-GB" sz="2400" dirty="0">
                <a:latin typeface="Georgia" charset="0"/>
                <a:ea typeface="ＭＳ Ｐゴシック" charset="0"/>
              </a:rPr>
              <a:t>, …</a:t>
            </a:r>
          </a:p>
          <a:p>
            <a:pPr marL="225425" indent="-225425" eaLnBrk="1" hangingPunct="1"/>
            <a:r>
              <a:rPr lang="en-GB" sz="2400" dirty="0">
                <a:latin typeface="Georgia" charset="0"/>
              </a:rPr>
              <a:t>But not (yet) variables, quantification, &amp; rules</a:t>
            </a:r>
          </a:p>
          <a:p>
            <a:pPr marL="225425" indent="-225425" eaLnBrk="1" hangingPunct="1"/>
            <a:r>
              <a:rPr lang="en-GB" sz="2400" dirty="0">
                <a:latin typeface="Georgia" charset="0"/>
              </a:rPr>
              <a:t>A complete OWL reasoning is significantly more complex than a complete RDFS reasoner.</a:t>
            </a:r>
          </a:p>
        </p:txBody>
      </p:sp>
    </p:spTree>
    <p:extLst>
      <p:ext uri="{BB962C8B-B14F-4D97-AF65-F5344CB8AC3E}">
        <p14:creationId xmlns:p14="http://schemas.microsoft.com/office/powerpoint/2010/main" val="3403464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</a:rPr>
              <a:t>Owl is based on Description Logic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4986784"/>
          </a:xfrm>
        </p:spPr>
        <p:txBody>
          <a:bodyPr>
            <a:noAutofit/>
          </a:bodyPr>
          <a:lstStyle/>
          <a:p>
            <a:pPr marL="173038" indent="-173038" eaLnBrk="1" hangingPunct="1"/>
            <a:r>
              <a:rPr lang="en-US" sz="2400" dirty="0">
                <a:latin typeface="Georgia" charset="0"/>
              </a:rPr>
              <a:t>DL is a family of KR languages that might be described as </a:t>
            </a:r>
            <a:r>
              <a:rPr lang="ja-JP" altLang="en-US" sz="2400" b="1" dirty="0">
                <a:latin typeface="Georgia" charset="0"/>
              </a:rPr>
              <a:t>“</a:t>
            </a:r>
            <a:r>
              <a:rPr lang="en-US" altLang="ja-JP" sz="2400" b="1" dirty="0">
                <a:latin typeface="Georgia" charset="0"/>
              </a:rPr>
              <a:t>Logic meets Objects</a:t>
            </a:r>
            <a:r>
              <a:rPr lang="ja-JP" altLang="en-US" sz="2400" b="1" dirty="0">
                <a:latin typeface="Georgia" charset="0"/>
              </a:rPr>
              <a:t>”</a:t>
            </a:r>
            <a:endParaRPr lang="en-US" altLang="ja-JP" sz="2400" b="1" dirty="0">
              <a:latin typeface="Georgia" charset="0"/>
            </a:endParaRPr>
          </a:p>
          <a:p>
            <a:pPr marL="173038" indent="-173038" eaLnBrk="1" hangingPunct="1"/>
            <a:r>
              <a:rPr lang="en-US" sz="2400" dirty="0" smtClean="0">
                <a:latin typeface="Georgia" charset="0"/>
              </a:rPr>
              <a:t>DL </a:t>
            </a:r>
            <a:r>
              <a:rPr lang="en-US" sz="2400" dirty="0">
                <a:latin typeface="Georgia" charset="0"/>
              </a:rPr>
              <a:t>is characterized by a set of constructors that allow one to build complex </a:t>
            </a:r>
            <a:r>
              <a:rPr lang="en-US" sz="2400" b="1" dirty="0">
                <a:latin typeface="Georgia" charset="0"/>
              </a:rPr>
              <a:t>concepts</a:t>
            </a:r>
            <a:r>
              <a:rPr lang="en-US" sz="2400" dirty="0">
                <a:latin typeface="Georgia" charset="0"/>
              </a:rPr>
              <a:t> and </a:t>
            </a:r>
            <a:r>
              <a:rPr lang="en-US" sz="2400" b="1" dirty="0">
                <a:latin typeface="Georgia" charset="0"/>
              </a:rPr>
              <a:t>roles</a:t>
            </a:r>
            <a:r>
              <a:rPr lang="en-US" sz="2400" dirty="0">
                <a:latin typeface="Georgia" charset="0"/>
              </a:rPr>
              <a:t> from atomic ones</a:t>
            </a:r>
          </a:p>
          <a:p>
            <a:pPr marL="461963" lvl="1" indent="-174625" eaLnBrk="1" hangingPunct="1"/>
            <a:r>
              <a:rPr lang="en-US" sz="2400" b="1" dirty="0">
                <a:latin typeface="Georgia" charset="0"/>
                <a:ea typeface="ＭＳ Ｐゴシック" charset="0"/>
              </a:rPr>
              <a:t>Concepts</a:t>
            </a:r>
            <a:r>
              <a:rPr lang="en-US" sz="2400" dirty="0">
                <a:latin typeface="Georgia" charset="0"/>
                <a:ea typeface="ＭＳ Ｐゴシック" charset="0"/>
              </a:rPr>
              <a:t> correspond to classes; interpreted as sets of objects</a:t>
            </a:r>
          </a:p>
          <a:p>
            <a:pPr marL="461963" lvl="1" indent="-174625" eaLnBrk="1" hangingPunct="1"/>
            <a:r>
              <a:rPr lang="en-US" sz="2400" b="1" dirty="0">
                <a:latin typeface="Georgia" charset="0"/>
                <a:ea typeface="ＭＳ Ｐゴシック" charset="0"/>
              </a:rPr>
              <a:t>Roles</a:t>
            </a:r>
            <a:r>
              <a:rPr lang="en-US" sz="2400" dirty="0">
                <a:latin typeface="Georgia" charset="0"/>
                <a:ea typeface="ＭＳ Ｐゴシック" charset="0"/>
              </a:rPr>
              <a:t> correspond to relations; interpreted as binary relations on objects</a:t>
            </a:r>
          </a:p>
          <a:p>
            <a:pPr marL="173038" indent="-173038" eaLnBrk="1" hangingPunct="1"/>
            <a:r>
              <a:rPr lang="en-GB" sz="2400" dirty="0">
                <a:latin typeface="Georgia" charset="0"/>
              </a:rPr>
              <a:t>Axioms assert </a:t>
            </a:r>
            <a:r>
              <a:rPr lang="en-GB" sz="2400" b="1" dirty="0">
                <a:latin typeface="Georgia" charset="0"/>
              </a:rPr>
              <a:t>facts</a:t>
            </a:r>
            <a:r>
              <a:rPr lang="en-GB" sz="2400" dirty="0">
                <a:latin typeface="Georgia" charset="0"/>
              </a:rPr>
              <a:t> about concepts, roles &amp;</a:t>
            </a:r>
            <a:r>
              <a:rPr lang="en-GB" sz="2400" dirty="0" smtClean="0">
                <a:latin typeface="Georgia" charset="0"/>
              </a:rPr>
              <a:t> </a:t>
            </a:r>
            <a:r>
              <a:rPr lang="en-GB" sz="2400" b="1" dirty="0">
                <a:latin typeface="Georgia" charset="0"/>
              </a:rPr>
              <a:t>individuals</a:t>
            </a:r>
          </a:p>
          <a:p>
            <a:pPr marL="173038" indent="-173038" eaLnBrk="1" hangingPunct="1"/>
            <a:r>
              <a:rPr lang="en-US" sz="2400" dirty="0">
                <a:latin typeface="Georgia" charset="0"/>
              </a:rPr>
              <a:t>Distinguished by:</a:t>
            </a:r>
          </a:p>
          <a:p>
            <a:pPr marL="461963" lvl="1" indent="-174625" eaLnBrk="1" hangingPunct="1"/>
            <a:r>
              <a:rPr lang="en-US" sz="2400" dirty="0">
                <a:latin typeface="Georgia" charset="0"/>
                <a:ea typeface="ＭＳ Ｐゴシック" charset="0"/>
              </a:rPr>
              <a:t>Formal semantics for a decidable fragment of FOL</a:t>
            </a:r>
          </a:p>
          <a:p>
            <a:pPr marL="461963" lvl="1" indent="-174625" eaLnBrk="1" hangingPunct="1"/>
            <a:r>
              <a:rPr lang="en-US" sz="2400" dirty="0">
                <a:latin typeface="Georgia" charset="0"/>
                <a:ea typeface="ＭＳ Ｐゴシック" charset="0"/>
              </a:rPr>
              <a:t>Sound and </a:t>
            </a:r>
            <a:r>
              <a:rPr lang="en-US" sz="2400" dirty="0" smtClean="0">
                <a:latin typeface="Georgia" charset="0"/>
                <a:ea typeface="ＭＳ Ｐゴシック" charset="0"/>
              </a:rPr>
              <a:t>complete </a:t>
            </a:r>
            <a:r>
              <a:rPr lang="en-US" sz="2400" dirty="0">
                <a:latin typeface="Georgia" charset="0"/>
                <a:ea typeface="ＭＳ Ｐゴシック" charset="0"/>
              </a:rPr>
              <a:t>procedures for key problems</a:t>
            </a:r>
          </a:p>
          <a:p>
            <a:pPr marL="461963" lvl="1" indent="-174625" eaLnBrk="1" hangingPunct="1"/>
            <a:r>
              <a:rPr lang="en-US" sz="2400" dirty="0">
                <a:latin typeface="Georgia" charset="0"/>
                <a:ea typeface="ＭＳ Ｐゴシック" charset="0"/>
              </a:rPr>
              <a:t>Many implemented systems, some highly optimized</a:t>
            </a:r>
          </a:p>
        </p:txBody>
      </p:sp>
    </p:spTree>
    <p:extLst>
      <p:ext uri="{BB962C8B-B14F-4D97-AF65-F5344CB8AC3E}">
        <p14:creationId xmlns:p14="http://schemas.microsoft.com/office/powerpoint/2010/main" val="405924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25438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eorgia" charset="0"/>
              </a:rPr>
              <a:t>Semantic web languages today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Today there are, IOHO, two semantic web languages</a:t>
            </a:r>
          </a:p>
          <a:p>
            <a:pPr lvl="1" eaLnBrk="1" hangingPunct="1"/>
            <a:r>
              <a:rPr lang="en-US" sz="2000" b="1">
                <a:latin typeface="Georgia" charset="0"/>
                <a:ea typeface="ＭＳ Ｐゴシック" charset="0"/>
              </a:rPr>
              <a:t>RDF </a:t>
            </a:r>
            <a:r>
              <a:rPr lang="en-US" sz="2000">
                <a:latin typeface="Georgia" charset="0"/>
                <a:ea typeface="ＭＳ Ｐゴシック" charset="0"/>
              </a:rPr>
              <a:t>– Resource Description Framework</a:t>
            </a:r>
            <a:br>
              <a:rPr lang="en-US" sz="2000">
                <a:latin typeface="Georgia" charset="0"/>
                <a:ea typeface="ＭＳ Ｐゴシック" charset="0"/>
              </a:rPr>
            </a:br>
            <a:r>
              <a:rPr lang="en-US" sz="2000">
                <a:latin typeface="Georgia" charset="0"/>
                <a:ea typeface="ＭＳ Ｐゴシック" charset="0"/>
              </a:rPr>
              <a:t>http://www.w3.org/RDF/</a:t>
            </a:r>
          </a:p>
          <a:p>
            <a:pPr lvl="1" eaLnBrk="1" hangingPunct="1"/>
            <a:r>
              <a:rPr lang="en-US" sz="2000" b="1">
                <a:solidFill>
                  <a:srgbClr val="969696"/>
                </a:solidFill>
                <a:latin typeface="Georgia" charset="0"/>
                <a:ea typeface="ＭＳ Ｐゴシック" charset="0"/>
              </a:rPr>
              <a:t>DAML+OIL</a:t>
            </a:r>
            <a:r>
              <a:rPr lang="en-US" sz="2000">
                <a:solidFill>
                  <a:srgbClr val="969696"/>
                </a:solidFill>
                <a:latin typeface="Georgia" charset="0"/>
                <a:ea typeface="ＭＳ Ｐゴシック" charset="0"/>
              </a:rPr>
              <a:t> – Darpa Agent Markup Language http://www.daml.org/ </a:t>
            </a:r>
            <a:r>
              <a:rPr lang="en-US" sz="2000">
                <a:solidFill>
                  <a:srgbClr val="FF3300"/>
                </a:solidFill>
                <a:latin typeface="Georgia" charset="0"/>
                <a:ea typeface="ＭＳ Ｐゴシック" charset="0"/>
              </a:rPr>
              <a:t>(deprecated)</a:t>
            </a:r>
          </a:p>
          <a:p>
            <a:pPr lvl="1" eaLnBrk="1" hangingPunct="1"/>
            <a:r>
              <a:rPr lang="en-US" sz="2000" b="1">
                <a:latin typeface="Georgia" charset="0"/>
                <a:ea typeface="ＭＳ Ｐゴシック" charset="0"/>
              </a:rPr>
              <a:t>OWL</a:t>
            </a:r>
            <a:r>
              <a:rPr lang="en-US" sz="2000">
                <a:latin typeface="Georgia" charset="0"/>
                <a:ea typeface="ＭＳ Ｐゴシック" charset="0"/>
              </a:rPr>
              <a:t> – Ontology Web Language</a:t>
            </a:r>
            <a:br>
              <a:rPr lang="en-US" sz="2000">
                <a:latin typeface="Georgia" charset="0"/>
                <a:ea typeface="ＭＳ Ｐゴシック" charset="0"/>
              </a:rPr>
            </a:br>
            <a:r>
              <a:rPr lang="en-US" sz="2000">
                <a:latin typeface="Georgia" charset="0"/>
                <a:ea typeface="ＭＳ Ｐゴシック" charset="0"/>
              </a:rPr>
              <a:t>http://www.w3.org/2001/sw/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Georgia" charset="0"/>
              </a:rPr>
              <a:t>Topic maps</a:t>
            </a:r>
            <a:r>
              <a:rPr lang="en-US" sz="2800">
                <a:latin typeface="Georgia" charset="0"/>
              </a:rPr>
              <a:t> (http://topicmaps.org/) are another species, not based on RDF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Microformats, Common Logic, etc. offer other possibilities</a:t>
            </a:r>
          </a:p>
        </p:txBody>
      </p:sp>
    </p:spTree>
    <p:extLst>
      <p:ext uri="{BB962C8B-B14F-4D97-AF65-F5344CB8AC3E}">
        <p14:creationId xmlns:p14="http://schemas.microsoft.com/office/powerpoint/2010/main" val="4083550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OWL Class Constructors</a:t>
            </a:r>
          </a:p>
        </p:txBody>
      </p:sp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1163"/>
            <a:ext cx="65913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5472113" y="5764213"/>
            <a:ext cx="313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latin typeface="Times New Roman" charset="0"/>
              </a:rPr>
              <a:t>borrowed from Ian Horrocks</a:t>
            </a:r>
          </a:p>
        </p:txBody>
      </p:sp>
    </p:spTree>
    <p:extLst>
      <p:ext uri="{BB962C8B-B14F-4D97-AF65-F5344CB8AC3E}">
        <p14:creationId xmlns:p14="http://schemas.microsoft.com/office/powerpoint/2010/main" val="176954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OWL Axioms</a:t>
            </a:r>
          </a:p>
        </p:txBody>
      </p:sp>
      <p:pic>
        <p:nvPicPr>
          <p:cNvPr id="1126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724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5472113" y="5764213"/>
            <a:ext cx="313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latin typeface="Times New Roman" charset="0"/>
              </a:rPr>
              <a:t>borrowed from Ian Horrocks</a:t>
            </a:r>
          </a:p>
        </p:txBody>
      </p:sp>
    </p:spTree>
    <p:extLst>
      <p:ext uri="{BB962C8B-B14F-4D97-AF65-F5344CB8AC3E}">
        <p14:creationId xmlns:p14="http://schemas.microsoft.com/office/powerpoint/2010/main" val="145919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</a:rPr>
              <a:t>OWL Language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495800"/>
          </a:xfrm>
        </p:spPr>
        <p:txBody>
          <a:bodyPr/>
          <a:lstStyle/>
          <a:p>
            <a:pPr eaLnBrk="1" hangingPunct="1"/>
            <a:r>
              <a:rPr lang="en-GB" sz="2000">
                <a:latin typeface="Georgia" charset="0"/>
              </a:rPr>
              <a:t>Three species of OWL</a:t>
            </a:r>
          </a:p>
          <a:p>
            <a:pPr lvl="1" eaLnBrk="1" hangingPunct="1"/>
            <a:r>
              <a:rPr lang="en-GB" sz="2000" i="1">
                <a:latin typeface="Georgia" charset="0"/>
                <a:ea typeface="ＭＳ Ｐゴシック" charset="0"/>
              </a:rPr>
              <a:t>OWL Full</a:t>
            </a:r>
            <a:r>
              <a:rPr lang="en-GB" sz="2000">
                <a:latin typeface="Georgia" charset="0"/>
                <a:ea typeface="ＭＳ Ｐゴシック" charset="0"/>
              </a:rPr>
              <a:t> is union of OWL syntax and RDF</a:t>
            </a:r>
          </a:p>
          <a:p>
            <a:pPr lvl="1" eaLnBrk="1" hangingPunct="1"/>
            <a:r>
              <a:rPr lang="en-GB" sz="2000" i="1">
                <a:latin typeface="Georgia" charset="0"/>
                <a:ea typeface="ＭＳ Ｐゴシック" charset="0"/>
              </a:rPr>
              <a:t>OWL DL</a:t>
            </a:r>
            <a:r>
              <a:rPr lang="en-GB" sz="2000">
                <a:latin typeface="Georgia" charset="0"/>
                <a:ea typeface="ＭＳ Ｐゴシック" charset="0"/>
              </a:rPr>
              <a:t> restricted to FOL fragment (</a:t>
            </a:r>
            <a:r>
              <a:rPr lang="en-GB" sz="2000">
                <a:latin typeface="Georgia" charset="0"/>
                <a:ea typeface="ＭＳ Ｐゴシック" charset="0"/>
                <a:sym typeface="Symbol" charset="0"/>
              </a:rPr>
              <a:t></a:t>
            </a:r>
            <a:r>
              <a:rPr lang="en-GB" sz="2000">
                <a:latin typeface="Georgia" charset="0"/>
                <a:ea typeface="ＭＳ Ｐゴシック" charset="0"/>
              </a:rPr>
              <a:t> DAML+OIL)</a:t>
            </a:r>
          </a:p>
          <a:p>
            <a:pPr lvl="1" eaLnBrk="1" hangingPunct="1"/>
            <a:r>
              <a:rPr lang="en-GB" sz="2000" i="1">
                <a:latin typeface="Georgia" charset="0"/>
                <a:ea typeface="ＭＳ Ｐゴシック" charset="0"/>
              </a:rPr>
              <a:t>OWL Lite</a:t>
            </a:r>
            <a:r>
              <a:rPr lang="en-GB" sz="2000">
                <a:latin typeface="Georgia" charset="0"/>
                <a:ea typeface="ＭＳ Ｐゴシック" charset="0"/>
              </a:rPr>
              <a:t> is “simpler” subset of OWL DL </a:t>
            </a:r>
          </a:p>
          <a:p>
            <a:pPr eaLnBrk="1" hangingPunct="1"/>
            <a:r>
              <a:rPr lang="en-GB" sz="2000">
                <a:latin typeface="Georgia" charset="0"/>
              </a:rPr>
              <a:t>Semantic layering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OWL DL </a:t>
            </a:r>
            <a:r>
              <a:rPr lang="en-GB" sz="2000">
                <a:latin typeface="Georgia" charset="0"/>
                <a:ea typeface="ＭＳ Ｐゴシック" charset="0"/>
                <a:sym typeface="Symbol" charset="0"/>
              </a:rPr>
              <a:t> </a:t>
            </a:r>
            <a:r>
              <a:rPr lang="en-GB" sz="2000">
                <a:latin typeface="Georgia" charset="0"/>
                <a:ea typeface="ＭＳ Ｐゴシック" charset="0"/>
              </a:rPr>
              <a:t>OWL full within DL fragment</a:t>
            </a:r>
          </a:p>
          <a:p>
            <a:pPr eaLnBrk="1" hangingPunct="1"/>
            <a:r>
              <a:rPr lang="en-GB" sz="2000">
                <a:latin typeface="Georgia" charset="0"/>
              </a:rPr>
              <a:t>OWL DL based on SHIQ Description Logic</a:t>
            </a:r>
          </a:p>
          <a:p>
            <a:pPr eaLnBrk="1" hangingPunct="1"/>
            <a:r>
              <a:rPr lang="en-GB" sz="2000">
                <a:latin typeface="Georgia" charset="0"/>
              </a:rPr>
              <a:t>OWL DL Benefits from many years of DL research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Well defined semantics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Formal properties well understood (complexity, decidability)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Known reasoning algorithms</a:t>
            </a:r>
          </a:p>
          <a:p>
            <a:pPr lvl="1" eaLnBrk="1" hangingPunct="1"/>
            <a:r>
              <a:rPr lang="en-GB" sz="2000">
                <a:latin typeface="Georgia" charset="0"/>
                <a:ea typeface="ＭＳ Ｐゴシック" charset="0"/>
              </a:rPr>
              <a:t>Implemented systems (highly optimised)</a:t>
            </a:r>
          </a:p>
        </p:txBody>
      </p:sp>
    </p:spTree>
    <p:extLst>
      <p:ext uri="{BB962C8B-B14F-4D97-AF65-F5344CB8AC3E}">
        <p14:creationId xmlns:p14="http://schemas.microsoft.com/office/powerpoint/2010/main" val="2761744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25438"/>
            <a:ext cx="7299325" cy="78105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OWL Lite Features 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Georgia" charset="0"/>
              </a:rPr>
              <a:t>RDF Schema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Class, rdfs:subClassOf , Individual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rdf:Property, rdfs:subPropertyOf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rdfs:domain , rdfs:range </a:t>
            </a:r>
            <a:endParaRPr lang="en-US" sz="1600" b="1" i="1"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Georgia" charset="0"/>
              </a:rPr>
              <a:t> Equality and Inequality</a:t>
            </a:r>
            <a:endParaRPr lang="en-US" sz="1800" b="1" i="1">
              <a:latin typeface="Georgi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sameClassAs , samePropertyAs , sameIndividualAs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differentIndividualFrom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Georgia" charset="0"/>
              </a:rPr>
              <a:t>Restricted Cardinality</a:t>
            </a:r>
            <a:r>
              <a:rPr lang="en-US" sz="1800" b="1" i="1">
                <a:latin typeface="Georgia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minCardinality, maxCardinality (restricted to 0 or 1)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cardinality (restricted to 0 or 1)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Georgia" charset="0"/>
              </a:rPr>
              <a:t>Property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inverseOf , TransitiveProperty , SymmetricProperty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FunctionalProperty(unique) , InverseFunctionalProperty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allValuesFrom, someValuesFrom (universal and existential local range restrictions)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i="1">
                <a:latin typeface="Georgia" charset="0"/>
              </a:rPr>
              <a:t>Datatypes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Following the decisions of RDF Core.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i="1">
                <a:latin typeface="Georgia" charset="0"/>
              </a:rPr>
              <a:t>Header Information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>
                <a:latin typeface="Georgia" charset="0"/>
                <a:ea typeface="ＭＳ Ｐゴシック" charset="0"/>
              </a:rPr>
              <a:t>imports , Dublin Core Metadata , versionInfo</a:t>
            </a:r>
          </a:p>
        </p:txBody>
      </p:sp>
    </p:spTree>
    <p:extLst>
      <p:ext uri="{BB962C8B-B14F-4D97-AF65-F5344CB8AC3E}">
        <p14:creationId xmlns:p14="http://schemas.microsoft.com/office/powerpoint/2010/main" val="331202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OWL Features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Georgia" charset="0"/>
              </a:rPr>
              <a:t>Class Axioms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oneOf</a:t>
            </a:r>
            <a:r>
              <a:rPr lang="en-US" sz="2000">
                <a:latin typeface="Georgia" charset="0"/>
                <a:ea typeface="ＭＳ Ｐゴシック" charset="0"/>
              </a:rPr>
              <a:t> (enumerated classes)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disjointWith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sameClassAs</a:t>
            </a:r>
            <a:r>
              <a:rPr lang="en-US" sz="2000">
                <a:latin typeface="Georgia" charset="0"/>
                <a:ea typeface="ＭＳ Ｐゴシック" charset="0"/>
              </a:rPr>
              <a:t> applied to class expressions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rdfs:subClassOf</a:t>
            </a:r>
            <a:r>
              <a:rPr lang="en-US" sz="2000">
                <a:latin typeface="Georgia" charset="0"/>
                <a:ea typeface="ＭＳ Ｐゴシック" charset="0"/>
              </a:rPr>
              <a:t> applied to class expressions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Georgia" charset="0"/>
              </a:rPr>
              <a:t>Boolean Combinations of Class Expressions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unionOf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intersectionOf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complementOf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Georgia" charset="0"/>
              </a:rPr>
              <a:t>Arbitrary Cardinality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minCardinality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maxCardinality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cardinality</a:t>
            </a:r>
            <a:r>
              <a:rPr lang="en-US" sz="2000">
                <a:latin typeface="Georgi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Georgia" charset="0"/>
              </a:rPr>
              <a:t>Filler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>
                <a:latin typeface="Georgia" charset="0"/>
                <a:ea typeface="ＭＳ Ｐゴシック" charset="0"/>
              </a:rPr>
              <a:t>hasValue</a:t>
            </a:r>
            <a:r>
              <a:rPr lang="en-US" sz="2000">
                <a:latin typeface="Georgia" charset="0"/>
                <a:ea typeface="ＭＳ Ｐゴシック" charset="0"/>
              </a:rPr>
              <a:t> Descriptions can include specific value information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9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OWL Ontologies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Georgia" charset="0"/>
              </a:rPr>
              <a:t>The owl:Ontology class describes an ontology</a:t>
            </a:r>
          </a:p>
          <a:p>
            <a:pPr eaLnBrk="1" hangingPunct="1"/>
            <a:r>
              <a:rPr lang="en-US" sz="2800">
                <a:latin typeface="Georgia" charset="0"/>
              </a:rPr>
              <a:t>An ontology file should be one instance of owl:Ontology</a:t>
            </a:r>
          </a:p>
          <a:p>
            <a:pPr eaLnBrk="1" hangingPunct="1"/>
            <a:r>
              <a:rPr lang="en-US" sz="2800">
                <a:latin typeface="Georgia" charset="0"/>
              </a:rPr>
              <a:t>Ontology properties include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owl:imports, owl:versionInfo, owl:priorVersion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owl:backwardCompatibleWith, owl:incompatibleWith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rdfs:label, rdfs:comment can also be used </a:t>
            </a:r>
          </a:p>
          <a:p>
            <a:pPr eaLnBrk="1" hangingPunct="1"/>
            <a:r>
              <a:rPr lang="en-US" sz="2800">
                <a:latin typeface="Georgia" charset="0"/>
              </a:rPr>
              <a:t>Deprecation control classes</a:t>
            </a:r>
            <a:r>
              <a:rPr lang="en-US" sz="2400">
                <a:latin typeface="Georgia" charset="0"/>
              </a:rPr>
              <a:t>: </a:t>
            </a:r>
          </a:p>
          <a:p>
            <a:pPr lvl="1" eaLnBrk="1" hangingPunct="1"/>
            <a:r>
              <a:rPr lang="en-US" sz="2400">
                <a:latin typeface="Georgia" charset="0"/>
                <a:ea typeface="ＭＳ Ｐゴシック" charset="0"/>
              </a:rPr>
              <a:t>owl:DeprecatedClass, owl:DeprecatedProperty types </a:t>
            </a:r>
          </a:p>
        </p:txBody>
      </p:sp>
    </p:spTree>
    <p:extLst>
      <p:ext uri="{BB962C8B-B14F-4D97-AF65-F5344CB8AC3E}">
        <p14:creationId xmlns:p14="http://schemas.microsoft.com/office/powerpoint/2010/main" val="2241425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25438"/>
            <a:ext cx="4267200" cy="641350"/>
          </a:xfrm>
        </p:spPr>
        <p:txBody>
          <a:bodyPr/>
          <a:lstStyle/>
          <a:p>
            <a:pPr eaLnBrk="1" hangingPunct="1"/>
            <a:r>
              <a:rPr lang="en-US" sz="3200">
                <a:latin typeface="Georgia" charset="0"/>
              </a:rPr>
              <a:t>OWL in One Slide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447800"/>
            <a:ext cx="4267200" cy="4229100"/>
          </a:xfrm>
          <a:solidFill>
            <a:srgbClr val="DDDDDD"/>
          </a:solidFill>
        </p:spPr>
        <p:txBody>
          <a:bodyPr/>
          <a:lstStyle/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0000CC"/>
                </a:solidFill>
                <a:latin typeface="Georgia" charset="0"/>
              </a:rPr>
              <a:t>&lt;rdf:RDF xmlns:rdf ="http://w3.org/22-rdf-syntax-ns#"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0000CC"/>
                </a:solidFill>
                <a:latin typeface="Georgia" charset="0"/>
              </a:rPr>
              <a:t>    xmlns:rdfs=http://w3.org/rdf-schema#&gt;    xmlns:owl="http://www.w3.org/2002/07/owl#</a:t>
            </a:r>
            <a:r>
              <a:rPr lang="ja-JP" altLang="en-US" sz="1200">
                <a:solidFill>
                  <a:srgbClr val="0000CC"/>
                </a:solidFill>
                <a:latin typeface="Georgia" charset="0"/>
              </a:rPr>
              <a:t>”</a:t>
            </a:r>
            <a:r>
              <a:rPr lang="en-US" altLang="ja-JP" sz="1200">
                <a:solidFill>
                  <a:srgbClr val="0000CC"/>
                </a:solidFill>
                <a:latin typeface="Georgia" charset="0"/>
              </a:rPr>
              <a:t>&gt; 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008080"/>
                </a:solidFill>
                <a:latin typeface="Georgia" charset="0"/>
              </a:rPr>
              <a:t>&lt;owl:Ontology rdf:about=""&gt;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008080"/>
                </a:solidFill>
                <a:latin typeface="Georgia" charset="0"/>
              </a:rPr>
              <a:t>     &lt;owl:imports rdf:resource="http://owl.org/owl+oil"/&gt;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008080"/>
                </a:solidFill>
                <a:latin typeface="Georgia" charset="0"/>
              </a:rPr>
              <a:t>&lt;/owl:Ontology&gt;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&lt;owl:Class rdf:ID="Person"&gt;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&lt;rdfs:subClassOf rdf:resource="#Animal"/&gt;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&lt;rdfs:subClassOf&gt;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&lt;owl:Restriction&gt;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  &lt;owl:onProperty rdf:resource="#hasParent"/&gt;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  &lt;owl:allValuesFrom rdf:resource="#Person"/&gt;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&lt;/owl:Restriction&gt;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&lt;/rdfs:subClassOf&gt;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&lt;rdfs:subClassOf&gt;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&lt;owl:Restriction owl:cardinality="1"&gt;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  &lt;owl:onProperty rdf:resource="#hasFather"/&gt;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   &lt;/owl:Restriction&gt;  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 &lt;/rdfs:subClassOf&gt; 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latin typeface="Georgia" charset="0"/>
              </a:rPr>
              <a:t>&lt;/owl:Class&gt;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663300"/>
                </a:solidFill>
                <a:latin typeface="Georgia" charset="0"/>
              </a:rPr>
              <a:t>&lt;Person rdf:about=</a:t>
            </a:r>
            <a:r>
              <a:rPr lang="ja-JP" altLang="en-US" sz="1200">
                <a:solidFill>
                  <a:srgbClr val="663300"/>
                </a:solidFill>
                <a:latin typeface="Georgia" charset="0"/>
              </a:rPr>
              <a:t>“</a:t>
            </a:r>
            <a:r>
              <a:rPr lang="en-US" altLang="ja-JP" sz="1200">
                <a:solidFill>
                  <a:srgbClr val="663300"/>
                </a:solidFill>
                <a:latin typeface="Georgia" charset="0"/>
              </a:rPr>
              <a:t>http://umbc.edu/~finin/"&gt;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663300"/>
                </a:solidFill>
                <a:latin typeface="Georgia" charset="0"/>
              </a:rPr>
              <a:t>  &lt;rdfs:comment&gt;Finin is a person.&lt;/rdfs:comment&gt;</a:t>
            </a:r>
          </a:p>
          <a:p>
            <a:pPr marL="225425" indent="-225425" eaLnBrk="1" hangingPunct="1"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663300"/>
                </a:solidFill>
                <a:latin typeface="Georgia" charset="0"/>
              </a:rPr>
              <a:t>&lt;/Person&gt;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2895600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OWL is built on top of XML and RDF</a:t>
            </a:r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914400" y="3810000"/>
            <a:ext cx="2895600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It can be used to add metadata about anything which has a URI.</a:t>
            </a:r>
          </a:p>
        </p:txBody>
      </p:sp>
      <p:sp>
        <p:nvSpPr>
          <p:cNvPr id="117765" name="Text Box 6"/>
          <p:cNvSpPr txBox="1">
            <a:spLocks noChangeArrowheads="1"/>
          </p:cNvSpPr>
          <p:nvPr/>
        </p:nvSpPr>
        <p:spPr bwMode="auto">
          <a:xfrm>
            <a:off x="914400" y="5334000"/>
            <a:ext cx="2895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everything has a URI</a:t>
            </a:r>
          </a:p>
        </p:txBody>
      </p:sp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914400" y="3124200"/>
            <a:ext cx="2895600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OWL is ~= a frame based knowledge representation language</a:t>
            </a:r>
          </a:p>
        </p:txBody>
      </p:sp>
      <p:sp>
        <p:nvSpPr>
          <p:cNvPr id="117767" name="Line 8"/>
          <p:cNvSpPr>
            <a:spLocks noChangeShapeType="1"/>
          </p:cNvSpPr>
          <p:nvPr/>
        </p:nvSpPr>
        <p:spPr bwMode="auto">
          <a:xfrm flipV="1">
            <a:off x="3581400" y="1676400"/>
            <a:ext cx="1143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914400" y="2362200"/>
            <a:ext cx="2895600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It allows the definition, sharing, composition and use of ontologies</a:t>
            </a:r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 flipV="1">
            <a:off x="3657600" y="2209800"/>
            <a:ext cx="990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 flipV="1">
            <a:off x="3733800" y="3200400"/>
            <a:ext cx="990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 flipV="1">
            <a:off x="3657600" y="5181600"/>
            <a:ext cx="914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Text Box 13"/>
          <p:cNvSpPr txBox="1">
            <a:spLocks noChangeArrowheads="1"/>
          </p:cNvSpPr>
          <p:nvPr/>
        </p:nvSpPr>
        <p:spPr bwMode="auto">
          <a:xfrm>
            <a:off x="914400" y="4572000"/>
            <a:ext cx="2895600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Times New Roman" charset="0"/>
              </a:rPr>
              <a:t>URIs are a W3C standard generalizing URLs</a:t>
            </a:r>
          </a:p>
        </p:txBody>
      </p:sp>
    </p:spTree>
    <p:extLst>
      <p:ext uri="{BB962C8B-B14F-4D97-AF65-F5344CB8AC3E}">
        <p14:creationId xmlns:p14="http://schemas.microsoft.com/office/powerpoint/2010/main" val="3551873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RDFa</a:t>
            </a:r>
            <a:r>
              <a:rPr lang="en-US" dirty="0" smtClean="0"/>
              <a:t> is a W3C recommendation for embed-ding SW markup in HTML as tag attributed</a:t>
            </a:r>
          </a:p>
          <a:p>
            <a:r>
              <a:rPr lang="en-US" dirty="0" smtClean="0"/>
              <a:t>= RDF 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number of editors available for creating and editing ontologies and data</a:t>
            </a:r>
          </a:p>
          <a:p>
            <a:r>
              <a:rPr lang="en-US" dirty="0" smtClean="0"/>
              <a:t>We recommend using </a:t>
            </a:r>
            <a:r>
              <a:rPr lang="en-US" dirty="0" smtClean="0">
                <a:hlinkClick r:id="rId2"/>
              </a:rPr>
              <a:t>Protégé</a:t>
            </a:r>
            <a:r>
              <a:rPr lang="en-US" dirty="0" smtClean="0"/>
              <a:t>, a java-based free system developed at Stanford</a:t>
            </a:r>
          </a:p>
          <a:p>
            <a:pPr lvl="1"/>
            <a:r>
              <a:rPr lang="en-US" dirty="0" smtClean="0"/>
              <a:t>Good support for reasoning</a:t>
            </a:r>
          </a:p>
          <a:p>
            <a:pPr lvl="1"/>
            <a:r>
              <a:rPr lang="en-US" dirty="0" smtClean="0"/>
              <a:t>Lots of plugins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78" y="4306700"/>
            <a:ext cx="3992573" cy="2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6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triple store is a database for RDF triples</a:t>
            </a:r>
          </a:p>
          <a:p>
            <a:r>
              <a:rPr lang="en-US" dirty="0" smtClean="0"/>
              <a:t>It usually has a native API and often accepts SPARQL queries</a:t>
            </a:r>
          </a:p>
          <a:p>
            <a:r>
              <a:rPr lang="en-US" dirty="0" smtClean="0"/>
              <a:t>It might do reasoning, either in an eager manner (as triples are loaded) or on demand (to answer queries),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Some stores focus on scalability and others on flexibility and features</a:t>
            </a:r>
          </a:p>
          <a:p>
            <a:r>
              <a:rPr lang="en-US" dirty="0" smtClean="0"/>
              <a:t>We’ll look at several, including </a:t>
            </a:r>
            <a:r>
              <a:rPr lang="en-US" dirty="0" smtClean="0">
                <a:hlinkClick r:id="rId2"/>
              </a:rPr>
              <a:t>Sesame</a:t>
            </a:r>
            <a:r>
              <a:rPr lang="en-US" dirty="0" smtClean="0"/>
              <a:t>, Apache </a:t>
            </a:r>
            <a:r>
              <a:rPr lang="en-US" dirty="0" smtClean="0">
                <a:hlinkClick r:id="rId3"/>
              </a:rPr>
              <a:t>Jena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stardog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26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Two Semantic Web Notions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48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Georgia" charset="0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I</a:t>
            </a:r>
            <a:r>
              <a:rPr lang="en-US" sz="2400" dirty="0" smtClean="0">
                <a:latin typeface="Georgia" charset="0"/>
                <a:ea typeface="ＭＳ Ｐゴシック" charset="0"/>
              </a:rPr>
              <a:t>dea </a:t>
            </a:r>
            <a:r>
              <a:rPr lang="en-US" sz="2400" dirty="0">
                <a:latin typeface="Georgia" charset="0"/>
                <a:ea typeface="ＭＳ Ｐゴシック" charset="0"/>
              </a:rPr>
              <a:t>of a web of machine understandable information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Agnostic about the technology used to support it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May involve more AI (e.g., NLP)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Human end users in the center</a:t>
            </a:r>
          </a:p>
          <a:p>
            <a:pPr eaLnBrk="1" hangingPunct="1"/>
            <a:r>
              <a:rPr lang="en-US" sz="2800" b="1" dirty="0">
                <a:latin typeface="Georgia" charset="0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The current vision of a semantic web as defined by the W3C community: a web of data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Using W3C supported </a:t>
            </a:r>
            <a:r>
              <a:rPr lang="en-US" sz="2400" dirty="0" smtClean="0">
                <a:latin typeface="Georgia" charset="0"/>
                <a:ea typeface="ＭＳ Ｐゴシック" charset="0"/>
              </a:rPr>
              <a:t>standards, i.e</a:t>
            </a:r>
            <a:r>
              <a:rPr lang="en-US" sz="2400" dirty="0">
                <a:latin typeface="Georgia" charset="0"/>
                <a:ea typeface="ＭＳ Ｐゴシック" charset="0"/>
              </a:rPr>
              <a:t>., RDF, OWL, SPARQL, XML, RIF, etc.</a:t>
            </a:r>
          </a:p>
          <a:p>
            <a:pPr lvl="1" eaLnBrk="1" hangingPunct="1"/>
            <a:r>
              <a:rPr lang="en-US" sz="2400" dirty="0">
                <a:latin typeface="Georgia" charset="0"/>
                <a:ea typeface="ＭＳ Ｐゴシック" charset="0"/>
              </a:rPr>
              <a:t>By machines for machines with human oriented applications on </a:t>
            </a:r>
            <a:r>
              <a:rPr lang="en-US" sz="2400" dirty="0" smtClean="0">
                <a:latin typeface="Georgia" charset="0"/>
                <a:ea typeface="ＭＳ Ｐゴシック" charset="0"/>
              </a:rPr>
              <a:t>top</a:t>
            </a:r>
            <a:endParaRPr lang="en-US" sz="2400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1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 and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frameworks, libraries and packages for most programming languages</a:t>
            </a:r>
          </a:p>
          <a:p>
            <a:r>
              <a:rPr lang="en-US" dirty="0" smtClean="0">
                <a:hlinkClick r:id="rId2"/>
              </a:rPr>
              <a:t>RDFLib</a:t>
            </a:r>
            <a:r>
              <a:rPr lang="en-US" dirty="0" smtClean="0"/>
              <a:t> is a popular library for Python that we will study</a:t>
            </a:r>
          </a:p>
          <a:p>
            <a:r>
              <a:rPr lang="en-US" dirty="0">
                <a:hlinkClick r:id="rId3"/>
              </a:rPr>
              <a:t>Jena</a:t>
            </a:r>
            <a:r>
              <a:rPr lang="en-US" dirty="0"/>
              <a:t> is a very comprehensive Java framework </a:t>
            </a:r>
            <a:r>
              <a:rPr lang="en-US" dirty="0" smtClean="0"/>
              <a:t>originally </a:t>
            </a:r>
            <a:r>
              <a:rPr lang="en-US" dirty="0"/>
              <a:t>developed by HP and now </a:t>
            </a:r>
            <a:r>
              <a:rPr lang="en-US" dirty="0" smtClean="0"/>
              <a:t>Apache</a:t>
            </a:r>
          </a:p>
          <a:p>
            <a:r>
              <a:rPr lang="en-US" dirty="0" smtClean="0">
                <a:hlinkClick r:id="rId4"/>
              </a:rPr>
              <a:t>Redlands</a:t>
            </a:r>
            <a:r>
              <a:rPr lang="en-US" dirty="0" smtClean="0"/>
              <a:t> is set of libraries for using RDF in C</a:t>
            </a:r>
          </a:p>
          <a:p>
            <a:r>
              <a:rPr lang="en-US" dirty="0" smtClean="0"/>
              <a:t>Others are available for Ruby, C#, Perl, PHP, Lisp,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RDF is the first SW language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gray">
          <a:xfrm>
            <a:off x="533400" y="1684338"/>
            <a:ext cx="1905000" cy="1079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Courier New" charset="0"/>
              </a:rPr>
              <a:t>&lt;rdf:RDF ……..&gt;</a:t>
            </a:r>
          </a:p>
          <a:p>
            <a:r>
              <a:rPr lang="en-US" sz="160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>
                <a:solidFill>
                  <a:srgbClr val="000000"/>
                </a:solidFill>
                <a:latin typeface="Courier New" charset="0"/>
              </a:rPr>
              <a:t>&lt;/rdf:RDF&gt;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gray">
          <a:xfrm>
            <a:off x="557213" y="1304925"/>
            <a:ext cx="192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000000"/>
                </a:solidFill>
                <a:latin typeface="Georgia" charset="0"/>
              </a:rPr>
              <a:t>XML Encoding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6553200" y="1500188"/>
            <a:ext cx="1905000" cy="1066800"/>
            <a:chOff x="3264" y="1104"/>
            <a:chExt cx="2016" cy="912"/>
          </a:xfrm>
        </p:grpSpPr>
        <p:grpSp>
          <p:nvGrpSpPr>
            <p:cNvPr id="50192" name="Group 6"/>
            <p:cNvGrpSpPr>
              <a:grpSpLocks/>
            </p:cNvGrpSpPr>
            <p:nvPr/>
          </p:nvGrpSpPr>
          <p:grpSpPr bwMode="auto">
            <a:xfrm>
              <a:off x="3408" y="1296"/>
              <a:ext cx="1680" cy="624"/>
              <a:chOff x="2784" y="1392"/>
              <a:chExt cx="1680" cy="624"/>
            </a:xfrm>
          </p:grpSpPr>
          <p:sp>
            <p:nvSpPr>
              <p:cNvPr id="50194" name="Oval 7"/>
              <p:cNvSpPr>
                <a:spLocks noChangeArrowheads="1"/>
              </p:cNvSpPr>
              <p:nvPr/>
            </p:nvSpPr>
            <p:spPr bwMode="gray">
              <a:xfrm>
                <a:off x="2784" y="158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Oval 8"/>
              <p:cNvSpPr>
                <a:spLocks noChangeArrowheads="1"/>
              </p:cNvSpPr>
              <p:nvPr/>
            </p:nvSpPr>
            <p:spPr bwMode="gray">
              <a:xfrm>
                <a:off x="3792" y="1392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" name="Oval 9"/>
              <p:cNvSpPr>
                <a:spLocks noChangeArrowheads="1"/>
              </p:cNvSpPr>
              <p:nvPr/>
            </p:nvSpPr>
            <p:spPr bwMode="gray">
              <a:xfrm>
                <a:off x="3792" y="182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Line 10"/>
              <p:cNvSpPr>
                <a:spLocks noChangeShapeType="1"/>
              </p:cNvSpPr>
              <p:nvPr/>
            </p:nvSpPr>
            <p:spPr bwMode="gray">
              <a:xfrm flipV="1">
                <a:off x="3408" y="1488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Line 11"/>
              <p:cNvSpPr>
                <a:spLocks noChangeShapeType="1"/>
              </p:cNvSpPr>
              <p:nvPr/>
            </p:nvSpPr>
            <p:spPr bwMode="gray">
              <a:xfrm>
                <a:off x="3408" y="1776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3" name="Rectangle 12"/>
            <p:cNvSpPr>
              <a:spLocks noChangeArrowheads="1"/>
            </p:cNvSpPr>
            <p:nvPr/>
          </p:nvSpPr>
          <p:spPr bwMode="gray">
            <a:xfrm>
              <a:off x="3264" y="1104"/>
              <a:ext cx="2016" cy="9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Text Box 13"/>
          <p:cNvSpPr txBox="1">
            <a:spLocks noChangeArrowheads="1"/>
          </p:cNvSpPr>
          <p:nvPr/>
        </p:nvSpPr>
        <p:spPr bwMode="gray">
          <a:xfrm>
            <a:off x="7031038" y="1120775"/>
            <a:ext cx="93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000000"/>
                </a:solidFill>
                <a:latin typeface="Georgia" charset="0"/>
              </a:rPr>
              <a:t>Graph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gray">
          <a:xfrm>
            <a:off x="3200400" y="3933825"/>
            <a:ext cx="2743200" cy="10144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stmt(docInst, rdf_type, Document)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rdf_type, Person)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rdf_type, InRoom)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holding, docInst)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person, personInst)</a:t>
            </a:r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gray">
          <a:xfrm>
            <a:off x="3962400" y="3581400"/>
            <a:ext cx="1019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rgbClr val="000000"/>
                </a:solidFill>
                <a:latin typeface="Georgia" charset="0"/>
              </a:rPr>
              <a:t>Triples</a:t>
            </a:r>
          </a:p>
        </p:txBody>
      </p:sp>
      <p:sp>
        <p:nvSpPr>
          <p:cNvPr id="50184" name="Oval 16"/>
          <p:cNvSpPr>
            <a:spLocks noChangeArrowheads="1"/>
          </p:cNvSpPr>
          <p:nvPr/>
        </p:nvSpPr>
        <p:spPr bwMode="gray">
          <a:xfrm>
            <a:off x="3581400" y="1524000"/>
            <a:ext cx="1905000" cy="1212850"/>
          </a:xfrm>
          <a:prstGeom prst="ellipse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Futura Lt" charset="0"/>
              </a:rPr>
              <a:t>RDF</a:t>
            </a:r>
          </a:p>
          <a:p>
            <a:pPr algn="ctr" eaLnBrk="0" hangingPunct="0"/>
            <a:r>
              <a:rPr lang="en-US" sz="2400" b="1">
                <a:latin typeface="Futura Lt" charset="0"/>
              </a:rPr>
              <a:t>Data Model</a:t>
            </a:r>
          </a:p>
        </p:txBody>
      </p:sp>
      <p:sp>
        <p:nvSpPr>
          <p:cNvPr id="50185" name="Line 17"/>
          <p:cNvSpPr>
            <a:spLocks noChangeShapeType="1"/>
          </p:cNvSpPr>
          <p:nvPr/>
        </p:nvSpPr>
        <p:spPr bwMode="gray">
          <a:xfrm>
            <a:off x="2590800" y="1981200"/>
            <a:ext cx="129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8"/>
          <p:cNvSpPr>
            <a:spLocks noChangeShapeType="1"/>
          </p:cNvSpPr>
          <p:nvPr/>
        </p:nvSpPr>
        <p:spPr bwMode="gray">
          <a:xfrm>
            <a:off x="5105400" y="2051050"/>
            <a:ext cx="1295400" cy="6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9"/>
          <p:cNvSpPr>
            <a:spLocks noChangeShapeType="1"/>
          </p:cNvSpPr>
          <p:nvPr/>
        </p:nvSpPr>
        <p:spPr bwMode="gray">
          <a:xfrm>
            <a:off x="4495800" y="25908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gray">
          <a:xfrm>
            <a:off x="644525" y="2879725"/>
            <a:ext cx="160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Good for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Machine</a:t>
            </a:r>
            <a:br>
              <a:rPr lang="en-US" sz="2000" b="1">
                <a:solidFill>
                  <a:srgbClr val="000000"/>
                </a:solidFill>
                <a:latin typeface="Georgia" charset="0"/>
              </a:rPr>
            </a:br>
            <a:r>
              <a:rPr lang="en-US" sz="2000" b="1">
                <a:solidFill>
                  <a:srgbClr val="000000"/>
                </a:solidFill>
                <a:latin typeface="Georgia" charset="0"/>
              </a:rPr>
              <a:t>Processing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gray">
          <a:xfrm>
            <a:off x="6784975" y="2695575"/>
            <a:ext cx="1474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Good For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Human</a:t>
            </a:r>
            <a:br>
              <a:rPr lang="en-US" sz="2000" b="1">
                <a:solidFill>
                  <a:srgbClr val="000000"/>
                </a:solidFill>
                <a:latin typeface="Georgia" charset="0"/>
              </a:rPr>
            </a:br>
            <a:r>
              <a:rPr lang="en-US" sz="2000" b="1">
                <a:solidFill>
                  <a:srgbClr val="000000"/>
                </a:solidFill>
                <a:latin typeface="Georgia" charset="0"/>
              </a:rPr>
              <a:t>Viewing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gray">
          <a:xfrm>
            <a:off x="3792538" y="4937125"/>
            <a:ext cx="1560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Good For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Georgia" charset="0"/>
              </a:rPr>
              <a:t>Reasoning</a:t>
            </a:r>
          </a:p>
        </p:txBody>
      </p: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6629400" y="4419600"/>
            <a:ext cx="2209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>
                <a:latin typeface="Times New Roman" charset="0"/>
              </a:rPr>
              <a:t>RDF is a simple language for building graph based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67599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 autoUpdateAnimBg="0"/>
      <p:bldP spid="93205" grpId="0" autoUpdateAnimBg="0"/>
      <p:bldP spid="9320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Georgia" charset="0"/>
              </a:rPr>
              <a:t>The RDF Data Model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22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800" dirty="0">
                <a:latin typeface="Georgia" charset="0"/>
              </a:rPr>
              <a:t>An RDF document is an unordered collection of statements, each with a </a:t>
            </a:r>
            <a:r>
              <a:rPr lang="en-GB" sz="2800" b="1" dirty="0">
                <a:latin typeface="Georgia" charset="0"/>
              </a:rPr>
              <a:t>subject</a:t>
            </a:r>
            <a:r>
              <a:rPr lang="en-GB" sz="2800" dirty="0">
                <a:latin typeface="Georgia" charset="0"/>
              </a:rPr>
              <a:t>, </a:t>
            </a:r>
            <a:r>
              <a:rPr lang="en-GB" sz="2800" b="1" dirty="0">
                <a:latin typeface="Georgia" charset="0"/>
              </a:rPr>
              <a:t>predicate</a:t>
            </a:r>
            <a:r>
              <a:rPr lang="en-GB" sz="2800" dirty="0">
                <a:latin typeface="Georgia" charset="0"/>
              </a:rPr>
              <a:t> and </a:t>
            </a:r>
            <a:r>
              <a:rPr lang="en-GB" sz="2800" b="1" dirty="0">
                <a:latin typeface="Georgia" charset="0"/>
              </a:rPr>
              <a:t>object</a:t>
            </a:r>
            <a:r>
              <a:rPr lang="en-GB" sz="2800" dirty="0">
                <a:latin typeface="Georgia" charset="0"/>
              </a:rPr>
              <a:t> (aka </a:t>
            </a:r>
            <a:r>
              <a:rPr lang="en-GB" sz="2800" b="1" dirty="0">
                <a:latin typeface="Georgia" charset="0"/>
              </a:rPr>
              <a:t>triples</a:t>
            </a:r>
            <a:r>
              <a:rPr lang="en-GB" sz="2800" dirty="0">
                <a:latin typeface="Georgia" charset="0"/>
              </a:rPr>
              <a:t>)</a:t>
            </a:r>
          </a:p>
          <a:p>
            <a:pPr eaLnBrk="1" hangingPunct="1"/>
            <a:r>
              <a:rPr lang="en-GB" sz="2800" dirty="0">
                <a:latin typeface="Georgia" charset="0"/>
              </a:rPr>
              <a:t>A triple can be thought of as a labelled arc in a graph</a:t>
            </a:r>
          </a:p>
          <a:p>
            <a:pPr eaLnBrk="1" hangingPunct="1"/>
            <a:r>
              <a:rPr lang="en-GB" sz="2800" dirty="0">
                <a:latin typeface="Georgia" charset="0"/>
              </a:rPr>
              <a:t>Statements describe properties of web </a:t>
            </a:r>
            <a:r>
              <a:rPr lang="en-GB" sz="2800" b="1" dirty="0">
                <a:latin typeface="Georgia" charset="0"/>
              </a:rPr>
              <a:t>resources</a:t>
            </a:r>
          </a:p>
          <a:p>
            <a:pPr eaLnBrk="1" hangingPunct="1"/>
            <a:r>
              <a:rPr lang="en-GB" sz="2800" dirty="0">
                <a:latin typeface="Georgia" charset="0"/>
              </a:rPr>
              <a:t>A resource is any object that can be pointed to by a </a:t>
            </a:r>
            <a:r>
              <a:rPr lang="en-GB" sz="2800" b="1" dirty="0">
                <a:latin typeface="Georgia" charset="0"/>
              </a:rPr>
              <a:t>URI</a:t>
            </a:r>
            <a:r>
              <a:rPr lang="en-GB" sz="2800" dirty="0">
                <a:latin typeface="Georgia" charset="0"/>
              </a:rPr>
              <a:t>:</a:t>
            </a:r>
          </a:p>
          <a:p>
            <a:pPr lvl="1" eaLnBrk="1" hangingPunct="1"/>
            <a:r>
              <a:rPr lang="en-GB" sz="2000" dirty="0">
                <a:latin typeface="Georgia" charset="0"/>
                <a:ea typeface="ＭＳ Ｐゴシック" charset="0"/>
              </a:rPr>
              <a:t>a document, a picture, a paragraph on the Web, …</a:t>
            </a:r>
          </a:p>
          <a:p>
            <a:pPr lvl="1" eaLnBrk="1" hangingPunct="1"/>
            <a:r>
              <a:rPr lang="en-GB" sz="2000" dirty="0">
                <a:latin typeface="Georgia" charset="0"/>
                <a:ea typeface="ＭＳ Ｐゴシック" charset="0"/>
              </a:rPr>
              <a:t>E.g., http://umbc.edu/~finin/</a:t>
            </a:r>
            <a:r>
              <a:rPr lang="en-GB" sz="2000" dirty="0" err="1">
                <a:latin typeface="Georgia" charset="0"/>
                <a:ea typeface="ＭＳ Ｐゴシック" charset="0"/>
              </a:rPr>
              <a:t>cv.html</a:t>
            </a:r>
            <a:r>
              <a:rPr lang="en-GB" sz="2000" dirty="0">
                <a:latin typeface="Georgia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GB" sz="2000" dirty="0">
                <a:latin typeface="Georgia" charset="0"/>
                <a:ea typeface="ＭＳ Ｐゴシック" charset="0"/>
              </a:rPr>
              <a:t>a book in the library, a real person (?)</a:t>
            </a:r>
          </a:p>
          <a:p>
            <a:pPr lvl="1" eaLnBrk="1" hangingPunct="1"/>
            <a:r>
              <a:rPr lang="en-GB" sz="2000" dirty="0" err="1">
                <a:latin typeface="Georgia" charset="0"/>
                <a:ea typeface="ＭＳ Ｐゴシック" charset="0"/>
              </a:rPr>
              <a:t>isbn</a:t>
            </a:r>
            <a:r>
              <a:rPr lang="en-GB" sz="2000" dirty="0">
                <a:latin typeface="Georgia" charset="0"/>
                <a:ea typeface="ＭＳ Ｐゴシック" charset="0"/>
              </a:rPr>
              <a:t>://5031-4444-</a:t>
            </a:r>
            <a:r>
              <a:rPr lang="en-GB" sz="2000" dirty="0" smtClean="0">
                <a:latin typeface="Georgia" charset="0"/>
                <a:ea typeface="ＭＳ Ｐゴシック" charset="0"/>
              </a:rPr>
              <a:t>3333</a:t>
            </a:r>
            <a:endParaRPr lang="en-GB" sz="2000" dirty="0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GB" sz="3000" dirty="0">
                <a:latin typeface="Georgia" charset="0"/>
              </a:rPr>
              <a:t>Properties themselves are also resources (URIs)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85800" y="37338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Tx/>
              <a:buChar char="•"/>
            </a:pP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2928807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>
                <a:latin typeface="Georgia" charset="0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48600" cy="4348162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GB" sz="2800" dirty="0">
                <a:latin typeface="Georgia" charset="0"/>
              </a:rPr>
              <a:t>URI = </a:t>
            </a:r>
            <a:r>
              <a:rPr lang="en-GB" sz="2800" b="1" dirty="0">
                <a:latin typeface="Georgia" charset="0"/>
              </a:rPr>
              <a:t>Uniform Resource Identifier</a:t>
            </a:r>
          </a:p>
          <a:p>
            <a:pPr lvl="1" eaLnBrk="1" hangingPunct="1">
              <a:lnSpc>
                <a:spcPct val="115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"The generic set of all names/addresses that are short strings that refer to resources"</a:t>
            </a:r>
          </a:p>
          <a:p>
            <a:pPr lvl="1" eaLnBrk="1" hangingPunct="1">
              <a:lnSpc>
                <a:spcPct val="115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URLs (Uniform Resource Locators) are a subset of URIs, used for resources that can be </a:t>
            </a:r>
            <a:r>
              <a:rPr lang="en-GB" sz="2400" i="1" dirty="0">
                <a:latin typeface="Georgia" charset="0"/>
                <a:ea typeface="ＭＳ Ｐゴシック" charset="0"/>
              </a:rPr>
              <a:t>accessed</a:t>
            </a:r>
            <a:r>
              <a:rPr lang="en-GB" sz="2400" dirty="0">
                <a:latin typeface="Georgia" charset="0"/>
                <a:ea typeface="ＭＳ Ｐゴシック" charset="0"/>
              </a:rPr>
              <a:t> on the web </a:t>
            </a:r>
          </a:p>
          <a:p>
            <a:pPr eaLnBrk="1" hangingPunct="1">
              <a:lnSpc>
                <a:spcPct val="115000"/>
              </a:lnSpc>
            </a:pPr>
            <a:r>
              <a:rPr lang="en-GB" sz="2800" dirty="0">
                <a:latin typeface="Georgia" charset="0"/>
              </a:rPr>
              <a:t>URIs look like “normal” URLs, often with fragment identifiers to point to a document part:</a:t>
            </a:r>
          </a:p>
          <a:p>
            <a:pPr lvl="1" eaLnBrk="1" hangingPunct="1">
              <a:lnSpc>
                <a:spcPct val="115000"/>
              </a:lnSpc>
            </a:pPr>
            <a:r>
              <a:rPr lang="en-GB" sz="2400" dirty="0">
                <a:latin typeface="Georgia" charset="0"/>
                <a:ea typeface="ＭＳ Ｐゴシック" charset="0"/>
              </a:rPr>
              <a:t>http://</a:t>
            </a:r>
            <a:r>
              <a:rPr lang="en-GB" sz="2400" dirty="0" err="1">
                <a:latin typeface="Georgia" charset="0"/>
                <a:ea typeface="ＭＳ Ｐゴシック" charset="0"/>
              </a:rPr>
              <a:t>foo.com</a:t>
            </a:r>
            <a:r>
              <a:rPr lang="en-GB" sz="2400" dirty="0">
                <a:latin typeface="Georgia" charset="0"/>
                <a:ea typeface="ＭＳ Ｐゴシック" charset="0"/>
              </a:rPr>
              <a:t>/bar/</a:t>
            </a:r>
            <a:r>
              <a:rPr lang="en-GB" sz="2400" dirty="0" err="1">
                <a:latin typeface="Georgia" charset="0"/>
                <a:ea typeface="ＭＳ Ｐゴシック" charset="0"/>
              </a:rPr>
              <a:t>mumble.html#</a:t>
            </a:r>
            <a:r>
              <a:rPr lang="en-GB" sz="2400" dirty="0" err="1" smtClean="0">
                <a:latin typeface="Georgia" charset="0"/>
                <a:ea typeface="ＭＳ Ｐゴシック" charset="0"/>
              </a:rPr>
              <a:t>pitch</a:t>
            </a:r>
            <a:endParaRPr lang="en-GB" sz="2400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27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>
                <a:latin typeface="Georgia" charset="0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74000" cy="51355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latin typeface="Georgia" charset="0"/>
              </a:rPr>
              <a:t>URIs are unambiguous, unlike natural language </a:t>
            </a:r>
            <a:r>
              <a:rPr lang="en-GB" sz="2800" dirty="0" smtClean="0">
                <a:latin typeface="Georgia" charset="0"/>
              </a:rPr>
              <a:t>terms -- </a:t>
            </a:r>
            <a:r>
              <a:rPr lang="en-GB" sz="2800" dirty="0" smtClean="0">
                <a:latin typeface="Georgia" charset="0"/>
                <a:ea typeface="ＭＳ Ｐゴシック" charset="0"/>
              </a:rPr>
              <a:t>the </a:t>
            </a:r>
            <a:r>
              <a:rPr lang="en-GB" sz="2800" dirty="0">
                <a:latin typeface="Georgia" charset="0"/>
                <a:ea typeface="ＭＳ Ｐゴシック" charset="0"/>
              </a:rPr>
              <a:t>web provides a global </a:t>
            </a:r>
            <a:r>
              <a:rPr lang="en-GB" sz="2800" b="1" dirty="0" smtClean="0">
                <a:latin typeface="Georgia" charset="0"/>
                <a:ea typeface="ＭＳ Ｐゴシック" charset="0"/>
              </a:rPr>
              <a:t>namespace</a:t>
            </a:r>
          </a:p>
          <a:p>
            <a:pPr>
              <a:lnSpc>
                <a:spcPct val="115000"/>
              </a:lnSpc>
            </a:pPr>
            <a:r>
              <a:rPr lang="en-GB" sz="2800" dirty="0" smtClean="0">
                <a:latin typeface="Georgia" charset="0"/>
                <a:ea typeface="ＭＳ Ｐゴシック" charset="0"/>
              </a:rPr>
              <a:t>A URI denotes something, e.g.,  a concept, entity or relation</a:t>
            </a:r>
          </a:p>
          <a:p>
            <a:pPr>
              <a:lnSpc>
                <a:spcPct val="115000"/>
              </a:lnSpc>
            </a:pPr>
            <a:r>
              <a:rPr lang="en-GB" sz="2800" dirty="0" smtClean="0">
                <a:latin typeface="Georgia" charset="0"/>
                <a:ea typeface="ＭＳ Ｐゴシック" charset="0"/>
              </a:rPr>
              <a:t>We usually </a:t>
            </a:r>
            <a:r>
              <a:rPr lang="en-GB" sz="2800" dirty="0">
                <a:latin typeface="Georgia" charset="0"/>
                <a:ea typeface="ＭＳ Ｐゴシック" charset="0"/>
              </a:rPr>
              <a:t>assume references to the same URI are to the same </a:t>
            </a:r>
            <a:r>
              <a:rPr lang="en-GB" sz="2800" dirty="0" smtClean="0">
                <a:latin typeface="Georgia" charset="0"/>
                <a:ea typeface="ＭＳ Ｐゴシック" charset="0"/>
              </a:rPr>
              <a:t>thing</a:t>
            </a:r>
          </a:p>
          <a:p>
            <a:pPr lvl="1">
              <a:lnSpc>
                <a:spcPct val="115000"/>
              </a:lnSpc>
            </a:pPr>
            <a:endParaRPr lang="en-GB" sz="2400" dirty="0">
              <a:latin typeface="Georgia" charset="0"/>
              <a:ea typeface="ＭＳ Ｐゴシック" charset="0"/>
            </a:endParaRPr>
          </a:p>
          <a:p>
            <a:pPr>
              <a:lnSpc>
                <a:spcPct val="115000"/>
              </a:lnSpc>
            </a:pPr>
            <a:endParaRPr lang="en-GB" sz="2800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5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4093</Words>
  <Application>Microsoft Macintosh PowerPoint</Application>
  <PresentationFormat>On-screen Show (4:3)</PresentationFormat>
  <Paragraphs>608</Paragraphs>
  <Slides>50</Slides>
  <Notes>32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An overview of Semantic Web Languages and Technologies</vt:lpstr>
      <vt:lpstr>Semantic Web Technologies</vt:lpstr>
      <vt:lpstr>Common KR languages</vt:lpstr>
      <vt:lpstr>Semantic web languages today</vt:lpstr>
      <vt:lpstr>Two Semantic Web Notions</vt:lpstr>
      <vt:lpstr>RDF is the first SW language</vt:lpstr>
      <vt:lpstr>The RDF Data Model</vt:lpstr>
      <vt:lpstr>URIs are a foundation</vt:lpstr>
      <vt:lpstr>URIs are a foundation</vt:lpstr>
      <vt:lpstr>What does a URI mean?</vt:lpstr>
      <vt:lpstr>The RDF Graph</vt:lpstr>
      <vt:lpstr>Simple RDF Example</vt:lpstr>
      <vt:lpstr>Serialization</vt:lpstr>
      <vt:lpstr>XML encoding for RDF</vt:lpstr>
      <vt:lpstr>Note the prefix declarations</vt:lpstr>
      <vt:lpstr>An RDF validation service</vt:lpstr>
      <vt:lpstr>Easy to convert between serializations</vt:lpstr>
      <vt:lpstr>N-triple representation</vt:lpstr>
      <vt:lpstr>N3/Turtle notation for RDF</vt:lpstr>
      <vt:lpstr>N3 Example</vt:lpstr>
      <vt:lpstr>Triple Notes</vt:lpstr>
      <vt:lpstr>A usecase: FOAF</vt:lpstr>
      <vt:lpstr>FOAF Vocabulary</vt:lpstr>
      <vt:lpstr>FOAF: why RDF? Extensibility!</vt:lpstr>
      <vt:lpstr>No free lunch!</vt:lpstr>
      <vt:lpstr>More RDF Vocabulary</vt:lpstr>
      <vt:lpstr>RDF Schema (RDFS)</vt:lpstr>
      <vt:lpstr>RDFS Vocabulary</vt:lpstr>
      <vt:lpstr>RDF and RDF Schema</vt:lpstr>
      <vt:lpstr>RDFS supports simple inferences</vt:lpstr>
      <vt:lpstr>N3 example</vt:lpstr>
      <vt:lpstr>Is RDF(S) better than XML?</vt:lpstr>
      <vt:lpstr>From where will the markup come?</vt:lpstr>
      <vt:lpstr>From where will the markup come?</vt:lpstr>
      <vt:lpstr>Problems with RDFS</vt:lpstr>
      <vt:lpstr>DAML+OIL = RDF + KR</vt:lpstr>
      <vt:lpstr>W3C’s Web Ontology Language (OWL)</vt:lpstr>
      <vt:lpstr>OWL  RDF</vt:lpstr>
      <vt:lpstr>Owl is based on Description Logic</vt:lpstr>
      <vt:lpstr>OWL Class Constructors</vt:lpstr>
      <vt:lpstr>OWL Axioms</vt:lpstr>
      <vt:lpstr>OWL Language</vt:lpstr>
      <vt:lpstr>OWL Lite Features </vt:lpstr>
      <vt:lpstr>OWL Features</vt:lpstr>
      <vt:lpstr>OWL Ontologies</vt:lpstr>
      <vt:lpstr>OWL in One Slide</vt:lpstr>
      <vt:lpstr>RDFa</vt:lpstr>
      <vt:lpstr>Ontology Editor</vt:lpstr>
      <vt:lpstr>Triple Stores</vt:lpstr>
      <vt:lpstr>Frameworks and Libraries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30</cp:revision>
  <cp:lastPrinted>2013-01-30T20:46:36Z</cp:lastPrinted>
  <dcterms:created xsi:type="dcterms:W3CDTF">2012-01-31T16:11:02Z</dcterms:created>
  <dcterms:modified xsi:type="dcterms:W3CDTF">2013-02-04T20:39:13Z</dcterms:modified>
</cp:coreProperties>
</file>