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1792" y="-104"/>
      </p:cViewPr>
      <p:guideLst>
        <p:guide orient="horz" pos="2124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893C-F6F2-1C4F-8689-76ADC4738B76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4704-552D-6949-A23D-2936261C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AAAC-08AA-4B4D-AB79-FC662BBA0169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45BC-E45D-0248-9C6A-66F5353B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B8D7576-5FD4-0642-BCD2-338B75797653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7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77D3C2E8-9FB1-7F46-8D5C-EF3343EB1DA4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11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632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3D7B563-DC62-1C4E-9F63-978A1F333A1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837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56952C39-9DAE-0A44-B79C-F1BA75C0F02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EF7A4ECB-5972-684E-AD30-B44A7E37C243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14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246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BC38337-BB50-D543-9C5C-A87D10D91A7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15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0E8F8482-DA18-DA46-85A5-E9FEB3D6069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16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65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F488BF5-42DF-E841-A746-FA45E011E8B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17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86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AA67A23-DACA-7D4A-B045-A2BBA4525DAE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06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A01D668F-EAEB-F349-A116-1A3EFBEB4366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19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6B59DB3-9244-9B4C-8974-F8D1989E6D0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20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475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C46C771C-CDF9-8843-A64C-3473202D407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89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8229AF45-D3DE-6C40-97EF-D6E961B0FA5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21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68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AE3D26F8-FB26-ED41-AC66-7C6EAAF8EA9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885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4CEB592-F8AC-7A40-A706-2640CEF8BC6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829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B4954E9-E35A-2948-ACB1-48708B2F67FB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4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D9421075-E9F7-4547-831E-519C1696DC86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5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19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83E48934-A372-4D41-AA22-3AEEAC7A52EE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6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07B036B1-4AA5-0445-AC16-51F1F6402085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7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4"/>
            <a:ext cx="7315968" cy="302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94070AB4-1DAB-1044-B6C5-03112810BF61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8ED947F-CE07-DC49-AA98-2601D7CDFCD3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9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140418D9-7D0E-8744-BD83-6EBEC3ACB42C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10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42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7338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bpedia.org/Abou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879"/>
            <a:ext cx="7772400" cy="3037785"/>
          </a:xfrm>
        </p:spPr>
        <p:txBody>
          <a:bodyPr>
            <a:noAutofit/>
          </a:bodyPr>
          <a:lstStyle/>
          <a:p>
            <a:r>
              <a:rPr lang="en-US" sz="7200" dirty="0" smtClean="0"/>
              <a:t>Semantic Web</a:t>
            </a:r>
            <a:br>
              <a:rPr lang="en-US" sz="7200" dirty="0" smtClean="0"/>
            </a:br>
            <a:r>
              <a:rPr lang="en-US" sz="7200" dirty="0" smtClean="0"/>
              <a:t>Motivating </a:t>
            </a:r>
            <a:r>
              <a:rPr lang="en-US" sz="7200" dirty="0"/>
              <a:t>E</a:t>
            </a:r>
            <a:r>
              <a:rPr lang="en-US" sz="7200" dirty="0" smtClean="0"/>
              <a:t>xample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49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Bookman Old Style" charset="0"/>
              </a:rPr>
              <a:t>S</a:t>
            </a:r>
            <a:r>
              <a:rPr lang="en-US" dirty="0" smtClean="0">
                <a:latin typeface="Bookman Old Style" charset="0"/>
              </a:rPr>
              <a:t>tart </a:t>
            </a:r>
            <a:r>
              <a:rPr lang="en-US" dirty="0">
                <a:latin typeface="Bookman Old Style" charset="0"/>
              </a:rPr>
              <a:t>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95521" y="3429001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10240" y="51571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32000" y="5550343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77440" y="5917582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5920" y="6261778"/>
            <a:ext cx="1455840" cy="208822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95201" y="4042506"/>
            <a:ext cx="145440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53257" name="Straight Arrow Connector 10"/>
          <p:cNvCxnSpPr>
            <a:cxnSpLocks noChangeShapeType="1"/>
            <a:stCxn id="5" idx="4"/>
            <a:endCxn id="6" idx="0"/>
          </p:cNvCxnSpPr>
          <p:nvPr/>
        </p:nvCxnSpPr>
        <p:spPr bwMode="auto">
          <a:xfrm rot="5400000">
            <a:off x="4489845" y="4146226"/>
            <a:ext cx="1435831" cy="586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58" name="TextBox 11"/>
          <p:cNvSpPr txBox="1">
            <a:spLocks noChangeArrowheads="1"/>
          </p:cNvSpPr>
          <p:nvPr/>
        </p:nvSpPr>
        <p:spPr bwMode="auto">
          <a:xfrm rot="3478347">
            <a:off x="6503721" y="4105162"/>
            <a:ext cx="747438" cy="2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4433761" y="5612270"/>
            <a:ext cx="5601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53260" name="TextBox 13"/>
          <p:cNvSpPr txBox="1">
            <a:spLocks noChangeArrowheads="1"/>
          </p:cNvSpPr>
          <p:nvPr/>
        </p:nvSpPr>
        <p:spPr bwMode="auto">
          <a:xfrm>
            <a:off x="7449121" y="5227749"/>
            <a:ext cx="8078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53261" name="TextBox 14"/>
          <p:cNvSpPr txBox="1">
            <a:spLocks noChangeArrowheads="1"/>
          </p:cNvSpPr>
          <p:nvPr/>
        </p:nvSpPr>
        <p:spPr bwMode="auto">
          <a:xfrm>
            <a:off x="5194080" y="4535037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53262" name="TextBox 15"/>
          <p:cNvSpPr txBox="1">
            <a:spLocks noChangeArrowheads="1"/>
          </p:cNvSpPr>
          <p:nvPr/>
        </p:nvSpPr>
        <p:spPr bwMode="auto">
          <a:xfrm rot="-1997886">
            <a:off x="7620480" y="4451508"/>
            <a:ext cx="613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8641" y="4884993"/>
            <a:ext cx="2410560" cy="29235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53264" name="Straight Arrow Connector 17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650454" y="5653315"/>
            <a:ext cx="518454" cy="1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5" name="Straight Arrow Connector 18"/>
          <p:cNvCxnSpPr>
            <a:cxnSpLocks noChangeShapeType="1"/>
            <a:stCxn id="17" idx="4"/>
            <a:endCxn id="7" idx="1"/>
          </p:cNvCxnSpPr>
          <p:nvPr/>
        </p:nvCxnSpPr>
        <p:spPr bwMode="auto">
          <a:xfrm rot="16200000" flipH="1">
            <a:off x="7217979" y="5113285"/>
            <a:ext cx="409003" cy="537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6" name="Straight Arrow Connector 1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7804054" y="5932711"/>
            <a:ext cx="505493" cy="152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7" name="Straight Arrow Connector 20"/>
          <p:cNvCxnSpPr>
            <a:cxnSpLocks noChangeShapeType="1"/>
            <a:stCxn id="17" idx="0"/>
            <a:endCxn id="10" idx="2"/>
          </p:cNvCxnSpPr>
          <p:nvPr/>
        </p:nvCxnSpPr>
        <p:spPr bwMode="auto">
          <a:xfrm rot="5400000" flipH="1" flipV="1">
            <a:off x="7371327" y="4033920"/>
            <a:ext cx="633667" cy="1068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8" name="Straight Arrow Connector 21"/>
          <p:cNvCxnSpPr>
            <a:cxnSpLocks noChangeShapeType="1"/>
            <a:stCxn id="17" idx="0"/>
            <a:endCxn id="5" idx="5"/>
          </p:cNvCxnSpPr>
          <p:nvPr/>
        </p:nvCxnSpPr>
        <p:spPr bwMode="auto">
          <a:xfrm rot="16200000" flipV="1">
            <a:off x="6150897" y="3881970"/>
            <a:ext cx="1205406" cy="800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69" name="TextBox 22"/>
          <p:cNvSpPr txBox="1">
            <a:spLocks noChangeArrowheads="1"/>
          </p:cNvSpPr>
          <p:nvPr/>
        </p:nvSpPr>
        <p:spPr bwMode="auto">
          <a:xfrm>
            <a:off x="8131680" y="5826852"/>
            <a:ext cx="5875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579840" y="1408468"/>
            <a:ext cx="2508480" cy="29235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876320" y="4396782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53279" name="Curved Connector 20"/>
          <p:cNvCxnSpPr>
            <a:cxnSpLocks noChangeShapeType="1"/>
            <a:stCxn id="25" idx="4"/>
            <a:endCxn id="26" idx="6"/>
          </p:cNvCxnSpPr>
          <p:nvPr/>
        </p:nvCxnSpPr>
        <p:spPr bwMode="auto">
          <a:xfrm rot="5400000">
            <a:off x="3532265" y="1463275"/>
            <a:ext cx="1064271" cy="15393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0" name="Curved Connector 34"/>
          <p:cNvCxnSpPr>
            <a:cxnSpLocks noChangeShapeType="1"/>
            <a:stCxn id="25" idx="4"/>
            <a:endCxn id="27" idx="6"/>
          </p:cNvCxnSpPr>
          <p:nvPr/>
        </p:nvCxnSpPr>
        <p:spPr bwMode="auto">
          <a:xfrm rot="5400000">
            <a:off x="3704325" y="2027055"/>
            <a:ext cx="1455992" cy="8035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1" name="Curved Connector 3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2" name="Straight Arrow Connector 37"/>
          <p:cNvCxnSpPr>
            <a:cxnSpLocks noChangeShapeType="1"/>
            <a:stCxn id="26" idx="2"/>
            <a:endCxn id="32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3" name="Straight Arrow Connector 38"/>
          <p:cNvCxnSpPr>
            <a:cxnSpLocks noChangeShapeType="1"/>
            <a:stCxn id="26" idx="2"/>
            <a:endCxn id="33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4" name="Straight Arrow Connector 39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10800000">
            <a:off x="1732320" y="1445912"/>
            <a:ext cx="1847520" cy="108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5" name="Straight Arrow Connector 40"/>
          <p:cNvCxnSpPr>
            <a:cxnSpLocks noChangeShapeType="1"/>
            <a:stCxn id="25" idx="2"/>
            <a:endCxn id="31" idx="3"/>
          </p:cNvCxnSpPr>
          <p:nvPr/>
        </p:nvCxnSpPr>
        <p:spPr bwMode="auto">
          <a:xfrm rot="10800000" flipV="1">
            <a:off x="1732320" y="1553924"/>
            <a:ext cx="1847520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86" name="TextBox 41"/>
          <p:cNvSpPr txBox="1">
            <a:spLocks noChangeArrowheads="1"/>
          </p:cNvSpPr>
          <p:nvPr/>
        </p:nvSpPr>
        <p:spPr bwMode="auto">
          <a:xfrm rot="238339">
            <a:off x="2309760" y="1314858"/>
            <a:ext cx="6019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53287" name="TextBox 42"/>
          <p:cNvSpPr txBox="1">
            <a:spLocks noChangeArrowheads="1"/>
          </p:cNvSpPr>
          <p:nvPr/>
        </p:nvSpPr>
        <p:spPr bwMode="auto">
          <a:xfrm rot="-384205">
            <a:off x="2321280" y="1637452"/>
            <a:ext cx="5126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53288" name="TextBox 43"/>
          <p:cNvSpPr txBox="1">
            <a:spLocks noChangeArrowheads="1"/>
          </p:cNvSpPr>
          <p:nvPr/>
        </p:nvSpPr>
        <p:spPr bwMode="auto">
          <a:xfrm rot="610119">
            <a:off x="2072160" y="2418014"/>
            <a:ext cx="5054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53289" name="TextBox 44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53290" name="TextBox 45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53291" name="TextBox 46"/>
          <p:cNvSpPr txBox="1">
            <a:spLocks noChangeArrowheads="1"/>
          </p:cNvSpPr>
          <p:nvPr/>
        </p:nvSpPr>
        <p:spPr bwMode="auto">
          <a:xfrm>
            <a:off x="28296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53292" name="TextBox 47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53293" name="TextBox 48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53294" name="Straight Arrow Connector 61"/>
          <p:cNvCxnSpPr>
            <a:cxnSpLocks noChangeShapeType="1"/>
            <a:stCxn id="27" idx="4"/>
            <a:endCxn id="29" idx="0"/>
          </p:cNvCxnSpPr>
          <p:nvPr/>
        </p:nvCxnSpPr>
        <p:spPr bwMode="auto">
          <a:xfrm rot="5400000">
            <a:off x="2995863" y="3575205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2" y="1752185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Bookman Old Style" charset="0"/>
              </a:rPr>
              <a:t>M</a:t>
            </a:r>
            <a:r>
              <a:rPr lang="en-US" dirty="0" smtClean="0">
                <a:latin typeface="Bookman Old Style" charset="0"/>
              </a:rPr>
              <a:t>erging </a:t>
            </a:r>
            <a:r>
              <a:rPr lang="en-US" dirty="0">
                <a:latin typeface="Bookman Old Style" charset="0"/>
              </a:rPr>
              <a:t>your </a:t>
            </a:r>
            <a:r>
              <a:rPr lang="en-US" dirty="0" smtClean="0">
                <a:latin typeface="Bookman Old Style" charset="0"/>
              </a:rPr>
              <a:t>data</a:t>
            </a:r>
            <a:endParaRPr lang="en-US" dirty="0">
              <a:latin typeface="Bookman Old Style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295521" y="3429001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10240" y="51571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32000" y="5550343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77440" y="5917582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5920" y="6261778"/>
            <a:ext cx="1455840" cy="208822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95201" y="4042506"/>
            <a:ext cx="145440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55305" name="Straight Arrow Connector 10"/>
          <p:cNvCxnSpPr>
            <a:cxnSpLocks noChangeShapeType="1"/>
            <a:stCxn id="5" idx="4"/>
            <a:endCxn id="6" idx="0"/>
          </p:cNvCxnSpPr>
          <p:nvPr/>
        </p:nvCxnSpPr>
        <p:spPr bwMode="auto">
          <a:xfrm rot="5400000">
            <a:off x="4489845" y="4146226"/>
            <a:ext cx="1435831" cy="586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06" name="TextBox 11"/>
          <p:cNvSpPr txBox="1">
            <a:spLocks noChangeArrowheads="1"/>
          </p:cNvSpPr>
          <p:nvPr/>
        </p:nvSpPr>
        <p:spPr bwMode="auto">
          <a:xfrm rot="3478347">
            <a:off x="6518125" y="4079240"/>
            <a:ext cx="688392" cy="2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55307" name="TextBox 12"/>
          <p:cNvSpPr txBox="1">
            <a:spLocks noChangeArrowheads="1"/>
          </p:cNvSpPr>
          <p:nvPr/>
        </p:nvSpPr>
        <p:spPr bwMode="auto">
          <a:xfrm>
            <a:off x="4433761" y="5612270"/>
            <a:ext cx="5601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55308" name="TextBox 13"/>
          <p:cNvSpPr txBox="1">
            <a:spLocks noChangeArrowheads="1"/>
          </p:cNvSpPr>
          <p:nvPr/>
        </p:nvSpPr>
        <p:spPr bwMode="auto">
          <a:xfrm>
            <a:off x="7449121" y="5227749"/>
            <a:ext cx="8078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55309" name="TextBox 14"/>
          <p:cNvSpPr txBox="1">
            <a:spLocks noChangeArrowheads="1"/>
          </p:cNvSpPr>
          <p:nvPr/>
        </p:nvSpPr>
        <p:spPr bwMode="auto">
          <a:xfrm>
            <a:off x="5194080" y="4535037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55310" name="TextBox 15"/>
          <p:cNvSpPr txBox="1">
            <a:spLocks noChangeArrowheads="1"/>
          </p:cNvSpPr>
          <p:nvPr/>
        </p:nvSpPr>
        <p:spPr bwMode="auto">
          <a:xfrm rot="-1997886">
            <a:off x="7620480" y="4451508"/>
            <a:ext cx="613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8641" y="4884993"/>
            <a:ext cx="2410560" cy="29235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55312" name="Straight Arrow Connector 17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650454" y="5653315"/>
            <a:ext cx="518454" cy="1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3" name="Straight Arrow Connector 18"/>
          <p:cNvCxnSpPr>
            <a:cxnSpLocks noChangeShapeType="1"/>
            <a:stCxn id="17" idx="4"/>
            <a:endCxn id="7" idx="1"/>
          </p:cNvCxnSpPr>
          <p:nvPr/>
        </p:nvCxnSpPr>
        <p:spPr bwMode="auto">
          <a:xfrm rot="16200000" flipH="1">
            <a:off x="7217979" y="5113285"/>
            <a:ext cx="409003" cy="537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4" name="Straight Arrow Connector 1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7804054" y="5932711"/>
            <a:ext cx="505493" cy="152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5" name="Straight Arrow Connector 20"/>
          <p:cNvCxnSpPr>
            <a:cxnSpLocks noChangeShapeType="1"/>
            <a:stCxn id="17" idx="0"/>
            <a:endCxn id="10" idx="2"/>
          </p:cNvCxnSpPr>
          <p:nvPr/>
        </p:nvCxnSpPr>
        <p:spPr bwMode="auto">
          <a:xfrm rot="5400000" flipH="1" flipV="1">
            <a:off x="7371327" y="4033920"/>
            <a:ext cx="633667" cy="1068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6" name="Straight Arrow Connector 21"/>
          <p:cNvCxnSpPr>
            <a:cxnSpLocks noChangeShapeType="1"/>
            <a:stCxn id="17" idx="0"/>
            <a:endCxn id="5" idx="5"/>
          </p:cNvCxnSpPr>
          <p:nvPr/>
        </p:nvCxnSpPr>
        <p:spPr bwMode="auto">
          <a:xfrm rot="16200000" flipV="1">
            <a:off x="6150897" y="3881970"/>
            <a:ext cx="1205406" cy="800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17" name="TextBox 22"/>
          <p:cNvSpPr txBox="1">
            <a:spLocks noChangeArrowheads="1"/>
          </p:cNvSpPr>
          <p:nvPr/>
        </p:nvSpPr>
        <p:spPr bwMode="auto">
          <a:xfrm>
            <a:off x="8131680" y="5826852"/>
            <a:ext cx="51840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579840" y="1408468"/>
            <a:ext cx="2508480" cy="29235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876320" y="4396782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55327" name="Curved Connector 20"/>
          <p:cNvCxnSpPr>
            <a:cxnSpLocks noChangeShapeType="1"/>
            <a:stCxn id="25" idx="4"/>
            <a:endCxn id="26" idx="6"/>
          </p:cNvCxnSpPr>
          <p:nvPr/>
        </p:nvCxnSpPr>
        <p:spPr bwMode="auto">
          <a:xfrm rot="5400000">
            <a:off x="3532265" y="1463275"/>
            <a:ext cx="1064271" cy="15393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28" name="Curved Connector 34"/>
          <p:cNvCxnSpPr>
            <a:cxnSpLocks noChangeShapeType="1"/>
            <a:stCxn id="25" idx="4"/>
            <a:endCxn id="27" idx="6"/>
          </p:cNvCxnSpPr>
          <p:nvPr/>
        </p:nvCxnSpPr>
        <p:spPr bwMode="auto">
          <a:xfrm rot="5400000">
            <a:off x="3704325" y="2027055"/>
            <a:ext cx="1455992" cy="8035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29" name="Curved Connector 3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0" name="Straight Arrow Connector 37"/>
          <p:cNvCxnSpPr>
            <a:cxnSpLocks noChangeShapeType="1"/>
            <a:stCxn id="26" idx="2"/>
            <a:endCxn id="32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1" name="Straight Arrow Connector 38"/>
          <p:cNvCxnSpPr>
            <a:cxnSpLocks noChangeShapeType="1"/>
            <a:stCxn id="26" idx="2"/>
            <a:endCxn id="33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2" name="Straight Arrow Connector 39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10800000">
            <a:off x="1732320" y="1445912"/>
            <a:ext cx="1847520" cy="108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3" name="Straight Arrow Connector 40"/>
          <p:cNvCxnSpPr>
            <a:cxnSpLocks noChangeShapeType="1"/>
            <a:stCxn id="25" idx="2"/>
            <a:endCxn id="31" idx="3"/>
          </p:cNvCxnSpPr>
          <p:nvPr/>
        </p:nvCxnSpPr>
        <p:spPr bwMode="auto">
          <a:xfrm rot="10800000" flipV="1">
            <a:off x="1732320" y="1553924"/>
            <a:ext cx="1847520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34" name="TextBox 41"/>
          <p:cNvSpPr txBox="1">
            <a:spLocks noChangeArrowheads="1"/>
          </p:cNvSpPr>
          <p:nvPr/>
        </p:nvSpPr>
        <p:spPr bwMode="auto">
          <a:xfrm rot="238339">
            <a:off x="2311201" y="1313418"/>
            <a:ext cx="5313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55335" name="TextBox 42"/>
          <p:cNvSpPr txBox="1">
            <a:spLocks noChangeArrowheads="1"/>
          </p:cNvSpPr>
          <p:nvPr/>
        </p:nvSpPr>
        <p:spPr bwMode="auto">
          <a:xfrm rot="-384205">
            <a:off x="2321280" y="1651855"/>
            <a:ext cx="512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55336" name="TextBox 43"/>
          <p:cNvSpPr txBox="1">
            <a:spLocks noChangeArrowheads="1"/>
          </p:cNvSpPr>
          <p:nvPr/>
        </p:nvSpPr>
        <p:spPr bwMode="auto">
          <a:xfrm rot="610119">
            <a:off x="2072160" y="2418014"/>
            <a:ext cx="5054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55337" name="TextBox 44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55338" name="TextBox 45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55339" name="TextBox 46"/>
          <p:cNvSpPr txBox="1">
            <a:spLocks noChangeArrowheads="1"/>
          </p:cNvSpPr>
          <p:nvPr/>
        </p:nvSpPr>
        <p:spPr bwMode="auto">
          <a:xfrm>
            <a:off x="28296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55340" name="TextBox 47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55341" name="TextBox 48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55342" name="Straight Arrow Connector 61"/>
          <p:cNvCxnSpPr>
            <a:cxnSpLocks noChangeShapeType="1"/>
            <a:stCxn id="27" idx="4"/>
            <a:endCxn id="29" idx="0"/>
          </p:cNvCxnSpPr>
          <p:nvPr/>
        </p:nvCxnSpPr>
        <p:spPr bwMode="auto">
          <a:xfrm rot="5400000">
            <a:off x="2995863" y="3575205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43" name="Freeform 51"/>
          <p:cNvSpPr>
            <a:spLocks noChangeArrowheads="1"/>
          </p:cNvSpPr>
          <p:nvPr/>
        </p:nvSpPr>
        <p:spPr bwMode="auto">
          <a:xfrm>
            <a:off x="3388321" y="1123318"/>
            <a:ext cx="2819520" cy="849689"/>
          </a:xfrm>
          <a:custGeom>
            <a:avLst/>
            <a:gdLst>
              <a:gd name="T0" fmla="*/ 258305 w 3108870"/>
              <a:gd name="T1" fmla="*/ 86104 h 936383"/>
              <a:gd name="T2" fmla="*/ 150678 w 3108870"/>
              <a:gd name="T3" fmla="*/ 107630 h 936383"/>
              <a:gd name="T4" fmla="*/ 118390 w 3108870"/>
              <a:gd name="T5" fmla="*/ 118393 h 936383"/>
              <a:gd name="T6" fmla="*/ 64576 w 3108870"/>
              <a:gd name="T7" fmla="*/ 172208 h 936383"/>
              <a:gd name="T8" fmla="*/ 21525 w 3108870"/>
              <a:gd name="T9" fmla="*/ 236787 h 936383"/>
              <a:gd name="T10" fmla="*/ 0 w 3108870"/>
              <a:gd name="T11" fmla="*/ 269076 h 936383"/>
              <a:gd name="T12" fmla="*/ 10763 w 3108870"/>
              <a:gd name="T13" fmla="*/ 430521 h 936383"/>
              <a:gd name="T14" fmla="*/ 21525 w 3108870"/>
              <a:gd name="T15" fmla="*/ 462810 h 936383"/>
              <a:gd name="T16" fmla="*/ 53814 w 3108870"/>
              <a:gd name="T17" fmla="*/ 484336 h 936383"/>
              <a:gd name="T18" fmla="*/ 107627 w 3108870"/>
              <a:gd name="T19" fmla="*/ 548914 h 936383"/>
              <a:gd name="T20" fmla="*/ 139915 w 3108870"/>
              <a:gd name="T21" fmla="*/ 570440 h 936383"/>
              <a:gd name="T22" fmla="*/ 182966 w 3108870"/>
              <a:gd name="T23" fmla="*/ 613492 h 936383"/>
              <a:gd name="T24" fmla="*/ 204492 w 3108870"/>
              <a:gd name="T25" fmla="*/ 645781 h 936383"/>
              <a:gd name="T26" fmla="*/ 290593 w 3108870"/>
              <a:gd name="T27" fmla="*/ 678070 h 936383"/>
              <a:gd name="T28" fmla="*/ 398220 w 3108870"/>
              <a:gd name="T29" fmla="*/ 731885 h 936383"/>
              <a:gd name="T30" fmla="*/ 527373 w 3108870"/>
              <a:gd name="T31" fmla="*/ 774937 h 936383"/>
              <a:gd name="T32" fmla="*/ 559661 w 3108870"/>
              <a:gd name="T33" fmla="*/ 785700 h 936383"/>
              <a:gd name="T34" fmla="*/ 688814 w 3108870"/>
              <a:gd name="T35" fmla="*/ 807226 h 936383"/>
              <a:gd name="T36" fmla="*/ 753390 w 3108870"/>
              <a:gd name="T37" fmla="*/ 817990 h 936383"/>
              <a:gd name="T38" fmla="*/ 828729 w 3108870"/>
              <a:gd name="T39" fmla="*/ 839516 h 936383"/>
              <a:gd name="T40" fmla="*/ 871780 w 3108870"/>
              <a:gd name="T41" fmla="*/ 861042 h 936383"/>
              <a:gd name="T42" fmla="*/ 957881 w 3108870"/>
              <a:gd name="T43" fmla="*/ 871805 h 936383"/>
              <a:gd name="T44" fmla="*/ 1108559 w 3108870"/>
              <a:gd name="T45" fmla="*/ 893331 h 936383"/>
              <a:gd name="T46" fmla="*/ 1205424 w 3108870"/>
              <a:gd name="T47" fmla="*/ 904094 h 936383"/>
              <a:gd name="T48" fmla="*/ 1291525 w 3108870"/>
              <a:gd name="T49" fmla="*/ 914857 h 936383"/>
              <a:gd name="T50" fmla="*/ 1872712 w 3108870"/>
              <a:gd name="T51" fmla="*/ 936383 h 936383"/>
              <a:gd name="T52" fmla="*/ 2690678 w 3108870"/>
              <a:gd name="T53" fmla="*/ 925620 h 936383"/>
              <a:gd name="T54" fmla="*/ 2733729 w 3108870"/>
              <a:gd name="T55" fmla="*/ 914857 h 936383"/>
              <a:gd name="T56" fmla="*/ 2852119 w 3108870"/>
              <a:gd name="T57" fmla="*/ 850279 h 936383"/>
              <a:gd name="T58" fmla="*/ 2884407 w 3108870"/>
              <a:gd name="T59" fmla="*/ 817990 h 936383"/>
              <a:gd name="T60" fmla="*/ 2916695 w 3108870"/>
              <a:gd name="T61" fmla="*/ 796463 h 936383"/>
              <a:gd name="T62" fmla="*/ 3024322 w 3108870"/>
              <a:gd name="T63" fmla="*/ 678070 h 936383"/>
              <a:gd name="T64" fmla="*/ 3088898 w 3108870"/>
              <a:gd name="T65" fmla="*/ 570440 h 936383"/>
              <a:gd name="T66" fmla="*/ 3088898 w 3108870"/>
              <a:gd name="T67" fmla="*/ 376706 h 936383"/>
              <a:gd name="T68" fmla="*/ 3067373 w 3108870"/>
              <a:gd name="T69" fmla="*/ 333654 h 936383"/>
              <a:gd name="T70" fmla="*/ 3056610 w 3108870"/>
              <a:gd name="T71" fmla="*/ 301365 h 936383"/>
              <a:gd name="T72" fmla="*/ 3035085 w 3108870"/>
              <a:gd name="T73" fmla="*/ 269076 h 936383"/>
              <a:gd name="T74" fmla="*/ 3013559 w 3108870"/>
              <a:gd name="T75" fmla="*/ 226023 h 936383"/>
              <a:gd name="T76" fmla="*/ 3002797 w 3108870"/>
              <a:gd name="T77" fmla="*/ 182971 h 936383"/>
              <a:gd name="T78" fmla="*/ 2948983 w 3108870"/>
              <a:gd name="T79" fmla="*/ 150682 h 936383"/>
              <a:gd name="T80" fmla="*/ 2916695 w 3108870"/>
              <a:gd name="T81" fmla="*/ 129156 h 936383"/>
              <a:gd name="T82" fmla="*/ 2766017 w 3108870"/>
              <a:gd name="T83" fmla="*/ 64578 h 936383"/>
              <a:gd name="T84" fmla="*/ 2690678 w 3108870"/>
              <a:gd name="T85" fmla="*/ 32289 h 936383"/>
              <a:gd name="T86" fmla="*/ 2561525 w 3108870"/>
              <a:gd name="T87" fmla="*/ 10763 h 936383"/>
              <a:gd name="T88" fmla="*/ 2098729 w 3108870"/>
              <a:gd name="T89" fmla="*/ 0 h 936383"/>
              <a:gd name="T90" fmla="*/ 613475 w 3108870"/>
              <a:gd name="T91" fmla="*/ 10763 h 936383"/>
              <a:gd name="T92" fmla="*/ 419746 w 3108870"/>
              <a:gd name="T93" fmla="*/ 21526 h 936383"/>
              <a:gd name="T94" fmla="*/ 355170 w 3108870"/>
              <a:gd name="T95" fmla="*/ 43052 h 936383"/>
              <a:gd name="T96" fmla="*/ 247542 w 3108870"/>
              <a:gd name="T97" fmla="*/ 96867 h 936383"/>
              <a:gd name="T98" fmla="*/ 204492 w 3108870"/>
              <a:gd name="T99" fmla="*/ 118393 h 9363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108870"/>
              <a:gd name="T151" fmla="*/ 0 h 936383"/>
              <a:gd name="T152" fmla="*/ 3108870 w 3108870"/>
              <a:gd name="T153" fmla="*/ 936383 h 9363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/>
          </a:p>
        </p:txBody>
      </p:sp>
      <p:sp>
        <p:nvSpPr>
          <p:cNvPr id="55344" name="Freeform 53"/>
          <p:cNvSpPr>
            <a:spLocks noChangeArrowheads="1"/>
          </p:cNvSpPr>
          <p:nvPr/>
        </p:nvSpPr>
        <p:spPr bwMode="auto">
          <a:xfrm>
            <a:off x="4226400" y="3269144"/>
            <a:ext cx="2661120" cy="643748"/>
          </a:xfrm>
          <a:custGeom>
            <a:avLst/>
            <a:gdLst>
              <a:gd name="T0" fmla="*/ 594988 w 2933706"/>
              <a:gd name="T1" fmla="*/ 53815 h 710359"/>
              <a:gd name="T2" fmla="*/ 315158 w 2933706"/>
              <a:gd name="T3" fmla="*/ 75341 h 710359"/>
              <a:gd name="T4" fmla="*/ 293632 w 2933706"/>
              <a:gd name="T5" fmla="*/ 96867 h 710359"/>
              <a:gd name="T6" fmla="*/ 239819 w 2933706"/>
              <a:gd name="T7" fmla="*/ 107630 h 710359"/>
              <a:gd name="T8" fmla="*/ 196768 w 2933706"/>
              <a:gd name="T9" fmla="*/ 129156 h 710359"/>
              <a:gd name="T10" fmla="*/ 153717 w 2933706"/>
              <a:gd name="T11" fmla="*/ 139919 h 710359"/>
              <a:gd name="T12" fmla="*/ 78378 w 2933706"/>
              <a:gd name="T13" fmla="*/ 172208 h 710359"/>
              <a:gd name="T14" fmla="*/ 56853 w 2933706"/>
              <a:gd name="T15" fmla="*/ 430521 h 710359"/>
              <a:gd name="T16" fmla="*/ 153717 w 2933706"/>
              <a:gd name="T17" fmla="*/ 516625 h 710359"/>
              <a:gd name="T18" fmla="*/ 282870 w 2933706"/>
              <a:gd name="T19" fmla="*/ 591966 h 710359"/>
              <a:gd name="T20" fmla="*/ 487361 w 2933706"/>
              <a:gd name="T21" fmla="*/ 656544 h 710359"/>
              <a:gd name="T22" fmla="*/ 562700 w 2933706"/>
              <a:gd name="T23" fmla="*/ 678070 h 710359"/>
              <a:gd name="T24" fmla="*/ 831768 w 2933706"/>
              <a:gd name="T25" fmla="*/ 699596 h 710359"/>
              <a:gd name="T26" fmla="*/ 1725073 w 2933706"/>
              <a:gd name="T27" fmla="*/ 710359 h 710359"/>
              <a:gd name="T28" fmla="*/ 2478463 w 2933706"/>
              <a:gd name="T29" fmla="*/ 699596 h 710359"/>
              <a:gd name="T30" fmla="*/ 2532277 w 2933706"/>
              <a:gd name="T31" fmla="*/ 688833 h 710359"/>
              <a:gd name="T32" fmla="*/ 2575327 w 2933706"/>
              <a:gd name="T33" fmla="*/ 656544 h 710359"/>
              <a:gd name="T34" fmla="*/ 2618378 w 2933706"/>
              <a:gd name="T35" fmla="*/ 645781 h 710359"/>
              <a:gd name="T36" fmla="*/ 2661429 w 2933706"/>
              <a:gd name="T37" fmla="*/ 624255 h 710359"/>
              <a:gd name="T38" fmla="*/ 2736768 w 2933706"/>
              <a:gd name="T39" fmla="*/ 570440 h 710359"/>
              <a:gd name="T40" fmla="*/ 2758294 w 2933706"/>
              <a:gd name="T41" fmla="*/ 548914 h 710359"/>
              <a:gd name="T42" fmla="*/ 2822870 w 2933706"/>
              <a:gd name="T43" fmla="*/ 516625 h 710359"/>
              <a:gd name="T44" fmla="*/ 2908971 w 2933706"/>
              <a:gd name="T45" fmla="*/ 419758 h 710359"/>
              <a:gd name="T46" fmla="*/ 2908971 w 2933706"/>
              <a:gd name="T47" fmla="*/ 279838 h 710359"/>
              <a:gd name="T48" fmla="*/ 2876683 w 2933706"/>
              <a:gd name="T49" fmla="*/ 247549 h 710359"/>
              <a:gd name="T50" fmla="*/ 2801344 w 2933706"/>
              <a:gd name="T51" fmla="*/ 172208 h 710359"/>
              <a:gd name="T52" fmla="*/ 2715243 w 2933706"/>
              <a:gd name="T53" fmla="*/ 139919 h 710359"/>
              <a:gd name="T54" fmla="*/ 2639904 w 2933706"/>
              <a:gd name="T55" fmla="*/ 107630 h 710359"/>
              <a:gd name="T56" fmla="*/ 2553802 w 2933706"/>
              <a:gd name="T57" fmla="*/ 86104 h 710359"/>
              <a:gd name="T58" fmla="*/ 2467700 w 2933706"/>
              <a:gd name="T59" fmla="*/ 53815 h 710359"/>
              <a:gd name="T60" fmla="*/ 2284734 w 2933706"/>
              <a:gd name="T61" fmla="*/ 21526 h 710359"/>
              <a:gd name="T62" fmla="*/ 2187870 w 2933706"/>
              <a:gd name="T63" fmla="*/ 10763 h 710359"/>
              <a:gd name="T64" fmla="*/ 1466768 w 2933706"/>
              <a:gd name="T65" fmla="*/ 0 h 710359"/>
              <a:gd name="T66" fmla="*/ 788717 w 2933706"/>
              <a:gd name="T67" fmla="*/ 10763 h 710359"/>
              <a:gd name="T68" fmla="*/ 605751 w 2933706"/>
              <a:gd name="T69" fmla="*/ 43052 h 710359"/>
              <a:gd name="T70" fmla="*/ 519649 w 2933706"/>
              <a:gd name="T71" fmla="*/ 43052 h 7103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33706"/>
              <a:gd name="T109" fmla="*/ 0 h 710359"/>
              <a:gd name="T110" fmla="*/ 2933706 w 2933706"/>
              <a:gd name="T111" fmla="*/ 710359 h 7103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/>
          </a:p>
        </p:txBody>
      </p:sp>
      <p:sp>
        <p:nvSpPr>
          <p:cNvPr id="55345" name="TextBox 54"/>
          <p:cNvSpPr txBox="1">
            <a:spLocks noChangeArrowheads="1"/>
          </p:cNvSpPr>
          <p:nvPr/>
        </p:nvSpPr>
        <p:spPr bwMode="auto">
          <a:xfrm>
            <a:off x="5284800" y="2222875"/>
            <a:ext cx="2121120" cy="4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900" b="1" i="1" dirty="0">
                <a:solidFill>
                  <a:schemeClr val="tx1"/>
                </a:solidFill>
              </a:rPr>
              <a:t>Same URI!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2" y="1752185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27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Bookman Old Style" charset="0"/>
              </a:rPr>
              <a:t>M</a:t>
            </a:r>
            <a:r>
              <a:rPr lang="en-US" dirty="0" smtClean="0">
                <a:latin typeface="Bookman Old Style" charset="0"/>
              </a:rPr>
              <a:t>erging </a:t>
            </a:r>
            <a:r>
              <a:rPr lang="en-US" dirty="0">
                <a:latin typeface="Bookman Old Style" charset="0"/>
              </a:rPr>
              <a:t>your data</a:t>
            </a:r>
          </a:p>
        </p:txBody>
      </p:sp>
      <p:grpSp>
        <p:nvGrpSpPr>
          <p:cNvPr id="57347" name="Group 50"/>
          <p:cNvGrpSpPr>
            <a:grpSpLocks/>
          </p:cNvGrpSpPr>
          <p:nvPr/>
        </p:nvGrpSpPr>
        <p:grpSpPr bwMode="auto">
          <a:xfrm>
            <a:off x="217440" y="1302438"/>
            <a:ext cx="8732160" cy="5171665"/>
            <a:chOff x="239712" y="1436367"/>
            <a:chExt cx="9627268" cy="5700131"/>
          </a:xfrm>
        </p:grpSpPr>
        <p:sp>
          <p:nvSpPr>
            <p:cNvPr id="57348" name="TextBox 41"/>
            <p:cNvSpPr txBox="1">
              <a:spLocks noChangeArrowheads="1"/>
            </p:cNvSpPr>
            <p:nvPr/>
          </p:nvSpPr>
          <p:spPr bwMode="auto">
            <a:xfrm rot="238339">
              <a:off x="2547204" y="1436367"/>
              <a:ext cx="587248" cy="23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900" b="1" noProof="1">
                  <a:solidFill>
                    <a:srgbClr val="0D0D0D"/>
                  </a:solidFill>
                </a:rPr>
                <a:t>a:title</a:t>
              </a:r>
            </a:p>
          </p:txBody>
        </p:sp>
        <p:grpSp>
          <p:nvGrpSpPr>
            <p:cNvPr id="57349" name="Group 69"/>
            <p:cNvGrpSpPr>
              <a:grpSpLocks/>
            </p:cNvGrpSpPr>
            <p:nvPr/>
          </p:nvGrpSpPr>
          <p:grpSpPr bwMode="auto">
            <a:xfrm>
              <a:off x="239712" y="1460438"/>
              <a:ext cx="9627268" cy="5676060"/>
              <a:chOff x="239712" y="1460438"/>
              <a:chExt cx="9627268" cy="567606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3056" y="5685008"/>
                <a:ext cx="450881" cy="26666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2729" y="6118344"/>
                <a:ext cx="450881" cy="26666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640" y="6519248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5062" y="6898616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Besse, Christianne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3494" y="4452567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900" b="1">
                    <a:solidFill>
                      <a:srgbClr val="0D0D0D"/>
                    </a:solidFill>
                  </a:rPr>
                  <a:t>Le palais des miroirs</a:t>
                </a:r>
              </a:p>
            </p:txBody>
          </p:sp>
          <p:cxnSp>
            <p:nvCxnSpPr>
              <p:cNvPr id="57355" name="Straight Arrow Connector 10"/>
              <p:cNvCxnSpPr>
                <a:cxnSpLocks noChangeShapeType="1"/>
                <a:stCxn id="50" idx="4"/>
                <a:endCxn id="6" idx="0"/>
              </p:cNvCxnSpPr>
              <p:nvPr/>
            </p:nvCxnSpPr>
            <p:spPr bwMode="auto">
              <a:xfrm flipH="1">
                <a:off x="5418496" y="1899059"/>
                <a:ext cx="797774" cy="378594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56" name="TextBox 11"/>
              <p:cNvSpPr txBox="1">
                <a:spLocks noChangeArrowheads="1"/>
              </p:cNvSpPr>
              <p:nvPr/>
            </p:nvSpPr>
            <p:spPr bwMode="auto">
              <a:xfrm>
                <a:off x="7554912" y="3170237"/>
                <a:ext cx="762000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f:original</a:t>
                </a:r>
              </a:p>
            </p:txBody>
          </p:sp>
          <p:sp>
            <p:nvSpPr>
              <p:cNvPr id="57357" name="TextBox 12"/>
              <p:cNvSpPr txBox="1">
                <a:spLocks noChangeArrowheads="1"/>
              </p:cNvSpPr>
              <p:nvPr/>
            </p:nvSpPr>
            <p:spPr bwMode="auto">
              <a:xfrm>
                <a:off x="4887912" y="6186949"/>
                <a:ext cx="541404" cy="3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57358" name="TextBox 13"/>
              <p:cNvSpPr txBox="1">
                <a:spLocks noChangeArrowheads="1"/>
              </p:cNvSpPr>
              <p:nvPr/>
            </p:nvSpPr>
            <p:spPr bwMode="auto">
              <a:xfrm>
                <a:off x="8212639" y="5762279"/>
                <a:ext cx="889632" cy="3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f:traducteur</a:t>
                </a:r>
              </a:p>
            </p:txBody>
          </p:sp>
          <p:sp>
            <p:nvSpPr>
              <p:cNvPr id="57359" name="TextBox 14"/>
              <p:cNvSpPr txBox="1">
                <a:spLocks noChangeArrowheads="1"/>
              </p:cNvSpPr>
              <p:nvPr/>
            </p:nvSpPr>
            <p:spPr bwMode="auto">
              <a:xfrm>
                <a:off x="5878512" y="3779837"/>
                <a:ext cx="762000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f:auteur</a:t>
                </a:r>
              </a:p>
            </p:txBody>
          </p:sp>
          <p:sp>
            <p:nvSpPr>
              <p:cNvPr id="57360" name="TextBox 15"/>
              <p:cNvSpPr txBox="1">
                <a:spLocks noChangeArrowheads="1"/>
              </p:cNvSpPr>
              <p:nvPr/>
            </p:nvSpPr>
            <p:spPr bwMode="auto">
              <a:xfrm rot="19602114">
                <a:off x="8400639" y="4903425"/>
                <a:ext cx="675917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f:titre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400" y="5378864"/>
                <a:ext cx="2657659" cy="33450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http://…isbn/2020386682</a:t>
                </a:r>
              </a:p>
            </p:txBody>
          </p:sp>
          <p:cxnSp>
            <p:nvCxnSpPr>
              <p:cNvPr id="57362" name="Straight Arrow Connector 17"/>
              <p:cNvCxnSpPr>
                <a:cxnSpLocks noChangeShapeType="1"/>
                <a:stCxn id="6" idx="4"/>
                <a:endCxn id="8" idx="0"/>
              </p:cNvCxnSpPr>
              <p:nvPr/>
            </p:nvCxnSpPr>
            <p:spPr bwMode="auto">
              <a:xfrm flipH="1">
                <a:off x="5407383" y="5951677"/>
                <a:ext cx="11113" cy="56757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3" name="Straight Arrow Connector 18"/>
              <p:cNvCxnSpPr>
                <a:cxnSpLocks noChangeShapeType="1"/>
                <a:stCxn id="17" idx="4"/>
                <a:endCxn id="7" idx="1"/>
              </p:cNvCxnSpPr>
              <p:nvPr/>
            </p:nvCxnSpPr>
            <p:spPr bwMode="auto">
              <a:xfrm>
                <a:off x="7887230" y="5713372"/>
                <a:ext cx="591529" cy="44402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4" name="Straight Arrow Connector 19"/>
              <p:cNvCxnSpPr>
                <a:cxnSpLocks noChangeShapeType="1"/>
                <a:stCxn id="7" idx="5"/>
                <a:endCxn id="9" idx="0"/>
              </p:cNvCxnSpPr>
              <p:nvPr/>
            </p:nvCxnSpPr>
            <p:spPr bwMode="auto">
              <a:xfrm>
                <a:off x="8797580" y="6345960"/>
                <a:ext cx="169225" cy="55265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5" name="Straight Arrow Connector 20"/>
              <p:cNvCxnSpPr>
                <a:cxnSpLocks noChangeShapeType="1"/>
                <a:stCxn id="17" idx="0"/>
                <a:endCxn id="10" idx="2"/>
              </p:cNvCxnSpPr>
              <p:nvPr/>
            </p:nvCxnSpPr>
            <p:spPr bwMode="auto">
              <a:xfrm flipV="1">
                <a:off x="7887230" y="4690449"/>
                <a:ext cx="1178007" cy="68841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6" name="Straight Arrow Connector 21"/>
              <p:cNvCxnSpPr>
                <a:cxnSpLocks noChangeShapeType="1"/>
                <a:stCxn id="17" idx="0"/>
                <a:endCxn id="50" idx="5"/>
              </p:cNvCxnSpPr>
              <p:nvPr/>
            </p:nvCxnSpPr>
            <p:spPr bwMode="auto">
              <a:xfrm flipH="1" flipV="1">
                <a:off x="7155333" y="1850071"/>
                <a:ext cx="731897" cy="35287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67" name="TextBox 22"/>
              <p:cNvSpPr txBox="1">
                <a:spLocks noChangeArrowheads="1"/>
              </p:cNvSpPr>
              <p:nvPr/>
            </p:nvSpPr>
            <p:spPr bwMode="auto">
              <a:xfrm>
                <a:off x="8964610" y="6422740"/>
                <a:ext cx="571501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502" y="2891337"/>
                <a:ext cx="469933" cy="3127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771" y="3323086"/>
                <a:ext cx="469933" cy="3127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0663"/>
                <a:ext cx="1670166" cy="2378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639" y="4840764"/>
                <a:ext cx="3079964" cy="334509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http://www.amitavghosh.com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0438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The Glass Palace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1393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2000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0446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London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1243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Harper Collins</a:t>
                </a:r>
              </a:p>
            </p:txBody>
          </p:sp>
          <p:cxnSp>
            <p:nvCxnSpPr>
              <p:cNvPr id="57376" name="Curved Connector 20"/>
              <p:cNvCxnSpPr>
                <a:cxnSpLocks noChangeShapeType="1"/>
                <a:stCxn id="50" idx="3"/>
                <a:endCxn id="26" idx="6"/>
              </p:cNvCxnSpPr>
              <p:nvPr/>
            </p:nvCxnSpPr>
            <p:spPr bwMode="auto">
              <a:xfrm rot="5400000">
                <a:off x="3856013" y="1626494"/>
                <a:ext cx="1197616" cy="1644772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7" name="Curved Connector 34"/>
              <p:cNvCxnSpPr>
                <a:cxnSpLocks noChangeShapeType="1"/>
                <a:stCxn id="50" idx="3"/>
                <a:endCxn id="27" idx="6"/>
              </p:cNvCxnSpPr>
              <p:nvPr/>
            </p:nvCxnSpPr>
            <p:spPr bwMode="auto">
              <a:xfrm rot="5400000">
                <a:off x="4045774" y="2248002"/>
                <a:ext cx="1629365" cy="833503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8" name="Curved Connector 35"/>
              <p:cNvCxnSpPr>
                <a:cxnSpLocks noChangeShapeType="1"/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795" y="3479437"/>
                <a:ext cx="2898976" cy="1211226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9" name="Straight Arrow Connector 37"/>
              <p:cNvCxnSpPr>
                <a:cxnSpLocks noChangeShapeType="1"/>
                <a:stCxn id="26" idx="2"/>
                <a:endCxn id="32" idx="3"/>
              </p:cNvCxnSpPr>
              <p:nvPr/>
            </p:nvCxnSpPr>
            <p:spPr bwMode="auto">
              <a:xfrm flipH="1" flipV="1">
                <a:off x="1909878" y="2844511"/>
                <a:ext cx="1252624" cy="20317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0" name="Straight Arrow Connector 38"/>
              <p:cNvCxnSpPr>
                <a:cxnSpLocks noChangeShapeType="1"/>
                <a:stCxn id="26" idx="2"/>
                <a:endCxn id="33" idx="3"/>
              </p:cNvCxnSpPr>
              <p:nvPr/>
            </p:nvCxnSpPr>
            <p:spPr bwMode="auto">
              <a:xfrm flipH="1">
                <a:off x="1909878" y="3047688"/>
                <a:ext cx="1252624" cy="19762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1" name="Straight Arrow Connector 39"/>
              <p:cNvCxnSpPr>
                <a:cxnSpLocks noChangeShapeType="1"/>
                <a:stCxn id="50" idx="2"/>
                <a:endCxn id="30" idx="3"/>
              </p:cNvCxnSpPr>
              <p:nvPr/>
            </p:nvCxnSpPr>
            <p:spPr bwMode="auto">
              <a:xfrm flipH="1" flipV="1">
                <a:off x="1909878" y="1594503"/>
                <a:ext cx="2978357" cy="13730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2" name="Straight Arrow Connector 40"/>
              <p:cNvCxnSpPr>
                <a:cxnSpLocks noChangeShapeType="1"/>
                <a:stCxn id="50" idx="2"/>
                <a:endCxn id="31" idx="3"/>
              </p:cNvCxnSpPr>
              <p:nvPr/>
            </p:nvCxnSpPr>
            <p:spPr bwMode="auto">
              <a:xfrm flipH="1">
                <a:off x="1909878" y="1731805"/>
                <a:ext cx="2978357" cy="24365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83" name="TextBox 42"/>
              <p:cNvSpPr txBox="1">
                <a:spLocks noChangeArrowheads="1"/>
              </p:cNvSpPr>
              <p:nvPr/>
            </p:nvSpPr>
            <p:spPr bwMode="auto">
              <a:xfrm rot="21215795">
                <a:off x="2558864" y="1772471"/>
                <a:ext cx="565992" cy="3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a:year</a:t>
                </a:r>
              </a:p>
            </p:txBody>
          </p:sp>
          <p:sp>
            <p:nvSpPr>
              <p:cNvPr id="57384" name="TextBox 43"/>
              <p:cNvSpPr txBox="1">
                <a:spLocks noChangeArrowheads="1"/>
              </p:cNvSpPr>
              <p:nvPr/>
            </p:nvSpPr>
            <p:spPr bwMode="auto">
              <a:xfrm rot="610119">
                <a:off x="2284446" y="2659603"/>
                <a:ext cx="543645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a:city</a:t>
                </a:r>
              </a:p>
            </p:txBody>
          </p:sp>
          <p:sp>
            <p:nvSpPr>
              <p:cNvPr id="57385" name="TextBox 44"/>
              <p:cNvSpPr txBox="1">
                <a:spLocks noChangeArrowheads="1"/>
              </p:cNvSpPr>
              <p:nvPr/>
            </p:nvSpPr>
            <p:spPr bwMode="auto">
              <a:xfrm rot="21074880">
                <a:off x="2183932" y="3122285"/>
                <a:ext cx="829823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a:p_name</a:t>
                </a:r>
              </a:p>
            </p:txBody>
          </p:sp>
          <p:sp>
            <p:nvSpPr>
              <p:cNvPr id="57386" name="TextBox 45"/>
              <p:cNvSpPr txBox="1">
                <a:spLocks noChangeArrowheads="1"/>
              </p:cNvSpPr>
              <p:nvPr/>
            </p:nvSpPr>
            <p:spPr bwMode="auto">
              <a:xfrm>
                <a:off x="1109776" y="3779837"/>
                <a:ext cx="653936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57387" name="TextBox 46"/>
              <p:cNvSpPr txBox="1">
                <a:spLocks noChangeArrowheads="1"/>
              </p:cNvSpPr>
              <p:nvPr/>
            </p:nvSpPr>
            <p:spPr bwMode="auto">
              <a:xfrm>
                <a:off x="3120201" y="3932237"/>
                <a:ext cx="1005711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a:homepage</a:t>
                </a:r>
              </a:p>
            </p:txBody>
          </p:sp>
          <p:sp>
            <p:nvSpPr>
              <p:cNvPr id="57388" name="TextBox 47"/>
              <p:cNvSpPr txBox="1">
                <a:spLocks noChangeArrowheads="1"/>
              </p:cNvSpPr>
              <p:nvPr/>
            </p:nvSpPr>
            <p:spPr bwMode="auto">
              <a:xfrm>
                <a:off x="4278312" y="3017837"/>
                <a:ext cx="706748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57389" name="TextBox 48"/>
              <p:cNvSpPr txBox="1">
                <a:spLocks noChangeArrowheads="1"/>
              </p:cNvSpPr>
              <p:nvPr/>
            </p:nvSpPr>
            <p:spPr bwMode="auto">
              <a:xfrm rot="20242754">
                <a:off x="3903794" y="2530181"/>
                <a:ext cx="900086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a:publisher</a:t>
                </a:r>
              </a:p>
            </p:txBody>
          </p:sp>
          <p:cxnSp>
            <p:nvCxnSpPr>
              <p:cNvPr id="57390" name="Straight Arrow Connector 61"/>
              <p:cNvCxnSpPr>
                <a:cxnSpLocks noChangeShapeType="1"/>
                <a:stCxn id="27" idx="4"/>
                <a:endCxn id="29" idx="0"/>
              </p:cNvCxnSpPr>
              <p:nvPr/>
            </p:nvCxnSpPr>
            <p:spPr bwMode="auto">
              <a:xfrm flipH="1">
                <a:off x="3608621" y="3635786"/>
                <a:ext cx="600117" cy="120497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8235" y="1564550"/>
                <a:ext cx="2656071" cy="33450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http://…isbn/000651409X</a:t>
                </a:r>
              </a:p>
            </p:txBody>
          </p:sp>
        </p:grp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2" y="1752185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447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charset="0"/>
              </a:rPr>
              <a:t>Start making queries…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927797"/>
            <a:ext cx="8231040" cy="3729476"/>
          </a:xfrm>
        </p:spPr>
        <p:txBody>
          <a:bodyPr/>
          <a:lstStyle/>
          <a:p>
            <a:r>
              <a:rPr lang="en-US" dirty="0">
                <a:latin typeface="+mj-lt"/>
              </a:rPr>
              <a:t>User of data “F” can now ask </a:t>
            </a:r>
            <a:r>
              <a:rPr lang="en-US" dirty="0" smtClean="0">
                <a:latin typeface="+mj-lt"/>
              </a:rPr>
              <a:t>about </a:t>
            </a:r>
            <a:r>
              <a:rPr lang="en-US" dirty="0" smtClean="0">
                <a:latin typeface="+mj-lt"/>
              </a:rPr>
              <a:t>the title of the original</a:t>
            </a:r>
          </a:p>
          <a:p>
            <a:r>
              <a:rPr lang="en-US" dirty="0" smtClean="0">
                <a:latin typeface="+mj-lt"/>
              </a:rPr>
              <a:t>This </a:t>
            </a:r>
            <a:r>
              <a:rPr lang="en-US" dirty="0">
                <a:latin typeface="+mj-lt"/>
              </a:rPr>
              <a:t>information is not in the dataset “F”…</a:t>
            </a:r>
          </a:p>
          <a:p>
            <a:r>
              <a:rPr lang="en-US" dirty="0">
                <a:latin typeface="+mj-lt"/>
              </a:rPr>
              <a:t>…but can be retrieved by merging with dataset “A”!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6767876" y="4788911"/>
            <a:ext cx="1794240" cy="1276015"/>
            <a:chOff x="239712" y="959322"/>
            <a:chExt cx="9677400" cy="6529572"/>
          </a:xfrm>
        </p:grpSpPr>
        <p:sp>
          <p:nvSpPr>
            <p:cNvPr id="7" name="Oval 6"/>
            <p:cNvSpPr/>
            <p:nvPr/>
          </p:nvSpPr>
          <p:spPr bwMode="auto">
            <a:xfrm>
              <a:off x="5191819" y="5683414"/>
              <a:ext cx="453628" cy="27104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1317" y="6118345"/>
              <a:ext cx="453628" cy="26474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883" y="6166048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0508" y="6544247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0105" y="4098556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sz="900" dirty="0">
                <a:solidFill>
                  <a:srgbClr val="0D0D0D"/>
                </a:solidFill>
              </a:endParaRPr>
            </a:p>
          </p:txBody>
        </p:sp>
        <p:cxnSp>
          <p:nvCxnSpPr>
            <p:cNvPr id="59403" name="Straight Arrow Connector 11"/>
            <p:cNvCxnSpPr>
              <a:cxnSpLocks noChangeShapeType="1"/>
              <a:stCxn id="36" idx="4"/>
              <a:endCxn id="7" idx="0"/>
            </p:cNvCxnSpPr>
            <p:nvPr/>
          </p:nvCxnSpPr>
          <p:spPr bwMode="auto">
            <a:xfrm flipH="1">
              <a:off x="5418633" y="2395410"/>
              <a:ext cx="796999" cy="32880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3" name="Oval 12"/>
            <p:cNvSpPr/>
            <p:nvPr/>
          </p:nvSpPr>
          <p:spPr bwMode="auto">
            <a:xfrm>
              <a:off x="6559004" y="4965019"/>
              <a:ext cx="2658765" cy="115944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7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59405" name="Straight Arrow Connector 13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 flipH="1">
              <a:off x="5409187" y="5954458"/>
              <a:ext cx="9446" cy="2115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6" name="Straight Arrow Connector 14"/>
            <p:cNvCxnSpPr>
              <a:cxnSpLocks noChangeShapeType="1"/>
              <a:stCxn id="13" idx="4"/>
              <a:endCxn id="8" idx="1"/>
            </p:cNvCxnSpPr>
            <p:nvPr/>
          </p:nvCxnSpPr>
          <p:spPr bwMode="auto">
            <a:xfrm>
              <a:off x="7888386" y="6124468"/>
              <a:ext cx="589367" cy="3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7" name="Straight Arrow Connector 15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8798513" y="6344313"/>
              <a:ext cx="315300" cy="19993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8" name="Straight Arrow Connector 16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>
              <a:off x="7888386" y="4965019"/>
              <a:ext cx="1175023" cy="78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9" name="Straight Arrow Connector 17"/>
            <p:cNvCxnSpPr>
              <a:cxnSpLocks noChangeShapeType="1"/>
              <a:stCxn id="13" idx="0"/>
              <a:endCxn id="36" idx="5"/>
            </p:cNvCxnSpPr>
            <p:nvPr/>
          </p:nvCxnSpPr>
          <p:spPr bwMode="auto">
            <a:xfrm flipH="1" flipV="1">
              <a:off x="7153415" y="2200877"/>
              <a:ext cx="734971" cy="27641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9" name="Oval 18"/>
            <p:cNvSpPr/>
            <p:nvPr/>
          </p:nvSpPr>
          <p:spPr bwMode="auto">
            <a:xfrm>
              <a:off x="3163093" y="2891042"/>
              <a:ext cx="472527" cy="31516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5842" y="3319668"/>
              <a:ext cx="466229" cy="31516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338083"/>
              <a:ext cx="1669604" cy="94464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6825" y="4344784"/>
              <a:ext cx="3080891" cy="132835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959322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630626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311383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2903895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cxnSp>
          <p:nvCxnSpPr>
            <p:cNvPr id="59418" name="Curved Connector 20"/>
            <p:cNvCxnSpPr>
              <a:cxnSpLocks noChangeShapeType="1"/>
              <a:stCxn id="36" idx="3"/>
              <a:endCxn id="19" idx="6"/>
            </p:cNvCxnSpPr>
            <p:nvPr/>
          </p:nvCxnSpPr>
          <p:spPr bwMode="auto">
            <a:xfrm rot="5400000">
              <a:off x="4032862" y="1803637"/>
              <a:ext cx="847748" cy="16422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19" name="Curved Connector 34"/>
            <p:cNvCxnSpPr>
              <a:cxnSpLocks noChangeShapeType="1"/>
              <a:stCxn id="36" idx="3"/>
              <a:endCxn id="20" idx="6"/>
            </p:cNvCxnSpPr>
            <p:nvPr/>
          </p:nvCxnSpPr>
          <p:spPr bwMode="auto">
            <a:xfrm rot="5400000">
              <a:off x="4221771" y="2421178"/>
              <a:ext cx="1276377" cy="83577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0" name="Curved Connector 35"/>
            <p:cNvCxnSpPr>
              <a:cxnSpLocks noChangeShapeType="1"/>
              <a:stCxn id="20" idx="2"/>
              <a:endCxn id="21" idx="0"/>
            </p:cNvCxnSpPr>
            <p:nvPr/>
          </p:nvCxnSpPr>
          <p:spPr bwMode="auto">
            <a:xfrm rot="10800000" flipV="1">
              <a:off x="1074514" y="3477253"/>
              <a:ext cx="2901330" cy="8608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1" name="Straight Arrow Connector 29"/>
            <p:cNvCxnSpPr>
              <a:cxnSpLocks noChangeShapeType="1"/>
              <a:stCxn id="19" idx="2"/>
              <a:endCxn id="25" idx="3"/>
            </p:cNvCxnSpPr>
            <p:nvPr/>
          </p:nvCxnSpPr>
          <p:spPr bwMode="auto">
            <a:xfrm flipH="1" flipV="1">
              <a:off x="1909316" y="2843766"/>
              <a:ext cx="1253778" cy="2048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2" name="Straight Arrow Connector 30"/>
            <p:cNvCxnSpPr>
              <a:cxnSpLocks noChangeShapeType="1"/>
              <a:stCxn id="19" idx="2"/>
              <a:endCxn id="26" idx="3"/>
            </p:cNvCxnSpPr>
            <p:nvPr/>
          </p:nvCxnSpPr>
          <p:spPr bwMode="auto">
            <a:xfrm flipH="1">
              <a:off x="1909316" y="3048624"/>
              <a:ext cx="1253778" cy="3876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3" name="Straight Arrow Connector 31"/>
            <p:cNvCxnSpPr>
              <a:cxnSpLocks noChangeShapeType="1"/>
              <a:stCxn id="36" idx="2"/>
              <a:endCxn id="23" idx="3"/>
            </p:cNvCxnSpPr>
            <p:nvPr/>
          </p:nvCxnSpPr>
          <p:spPr bwMode="auto">
            <a:xfrm flipH="1" flipV="1">
              <a:off x="1909316" y="1491704"/>
              <a:ext cx="2980085" cy="2395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4" name="Straight Arrow Connector 32"/>
            <p:cNvCxnSpPr>
              <a:cxnSpLocks noChangeShapeType="1"/>
              <a:stCxn id="36" idx="2"/>
              <a:endCxn id="24" idx="3"/>
            </p:cNvCxnSpPr>
            <p:nvPr/>
          </p:nvCxnSpPr>
          <p:spPr bwMode="auto">
            <a:xfrm flipH="1">
              <a:off x="1909316" y="1731232"/>
              <a:ext cx="2980085" cy="4317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59425" name="TextBox 33"/>
            <p:cNvSpPr txBox="1">
              <a:spLocks noChangeArrowheads="1"/>
            </p:cNvSpPr>
            <p:nvPr/>
          </p:nvSpPr>
          <p:spPr bwMode="auto">
            <a:xfrm>
              <a:off x="3120202" y="3932236"/>
              <a:ext cx="1005713" cy="94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endParaRPr sz="900" noProof="1">
                <a:solidFill>
                  <a:srgbClr val="0D0D0D"/>
                </a:solidFill>
              </a:endParaRPr>
            </a:p>
          </p:txBody>
        </p:sp>
        <p:cxnSp>
          <p:nvCxnSpPr>
            <p:cNvPr id="59426" name="Straight Arrow Connector 34"/>
            <p:cNvCxnSpPr>
              <a:cxnSpLocks noChangeShapeType="1"/>
              <a:stCxn id="20" idx="4"/>
              <a:endCxn id="22" idx="0"/>
            </p:cNvCxnSpPr>
            <p:nvPr/>
          </p:nvCxnSpPr>
          <p:spPr bwMode="auto">
            <a:xfrm flipH="1">
              <a:off x="3607271" y="3634837"/>
              <a:ext cx="601687" cy="7099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36" name="Oval 35"/>
            <p:cNvSpPr/>
            <p:nvPr/>
          </p:nvSpPr>
          <p:spPr bwMode="auto">
            <a:xfrm>
              <a:off x="4889400" y="1067054"/>
              <a:ext cx="2652460" cy="1328356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7451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more can </a:t>
            </a:r>
            <a:r>
              <a:rPr lang="en-US" dirty="0" smtClean="0"/>
              <a:t>be achieved</a:t>
            </a:r>
            <a:r>
              <a:rPr lang="en-US" dirty="0"/>
              <a:t>…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31040" cy="5440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Maybe </a:t>
            </a:r>
            <a:r>
              <a:rPr lang="en-US" dirty="0" err="1" smtClean="0">
                <a:latin typeface="+mj-lt"/>
              </a:rPr>
              <a:t>a:author</a:t>
            </a:r>
            <a:r>
              <a:rPr lang="en-US" dirty="0" smtClean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f:auteur</a:t>
            </a:r>
            <a:r>
              <a:rPr lang="en-US" dirty="0">
                <a:latin typeface="+mj-lt"/>
              </a:rPr>
              <a:t> should be the same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But an automatic merge </a:t>
            </a:r>
            <a:r>
              <a:rPr lang="en-US" dirty="0" smtClean="0">
                <a:latin typeface="+mj-lt"/>
              </a:rPr>
              <a:t>doesn’t know </a:t>
            </a:r>
            <a:r>
              <a:rPr lang="en-US" dirty="0">
                <a:latin typeface="+mj-lt"/>
              </a:rPr>
              <a:t>that!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Add </a:t>
            </a:r>
            <a:r>
              <a:rPr lang="en-US" dirty="0">
                <a:latin typeface="+mj-lt"/>
              </a:rPr>
              <a:t>extra information to the merged data: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+mj-lt"/>
              </a:rPr>
              <a:t>a:author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same as </a:t>
            </a:r>
            <a:r>
              <a:rPr lang="en-US" dirty="0" err="1">
                <a:latin typeface="+mj-lt"/>
              </a:rPr>
              <a:t>f:auteur</a:t>
            </a: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both identify a “Person”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Where </a:t>
            </a:r>
            <a:r>
              <a:rPr lang="en-US" i="1" dirty="0">
                <a:latin typeface="+mj-lt"/>
              </a:rPr>
              <a:t>P</a:t>
            </a:r>
            <a:r>
              <a:rPr lang="en-US" i="1" dirty="0" smtClean="0">
                <a:latin typeface="+mj-lt"/>
              </a:rPr>
              <a:t>erson</a:t>
            </a:r>
            <a:r>
              <a:rPr lang="en-US" dirty="0" smtClean="0">
                <a:latin typeface="+mj-lt"/>
              </a:rPr>
              <a:t> is a </a:t>
            </a:r>
            <a:r>
              <a:rPr lang="en-US" dirty="0">
                <a:latin typeface="+mj-lt"/>
              </a:rPr>
              <a:t>term </a:t>
            </a:r>
            <a:r>
              <a:rPr lang="en-US" dirty="0" smtClean="0">
                <a:latin typeface="+mj-lt"/>
              </a:rPr>
              <a:t>that </a:t>
            </a:r>
            <a:r>
              <a:rPr lang="en-US" dirty="0">
                <a:latin typeface="+mj-lt"/>
              </a:rPr>
              <a:t>may have already </a:t>
            </a:r>
            <a:r>
              <a:rPr lang="en-US" dirty="0" smtClean="0">
                <a:latin typeface="+mj-lt"/>
              </a:rPr>
              <a:t>been defined, e.g.:</a:t>
            </a:r>
            <a:endParaRPr lang="en-US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sz="2600" dirty="0" smtClean="0">
                <a:latin typeface="+mj-lt"/>
              </a:rPr>
              <a:t>A </a:t>
            </a:r>
            <a:r>
              <a:rPr lang="en-US" sz="2600" dirty="0">
                <a:latin typeface="+mj-lt"/>
              </a:rPr>
              <a:t>“Person” is uniquely identified by </a:t>
            </a:r>
            <a:r>
              <a:rPr lang="en-US" sz="2600" dirty="0" smtClean="0">
                <a:latin typeface="+mj-lt"/>
              </a:rPr>
              <a:t>a full name, a homepage, </a:t>
            </a:r>
            <a:r>
              <a:rPr lang="en-US" sz="2600" dirty="0" err="1" smtClean="0">
                <a:latin typeface="+mj-lt"/>
              </a:rPr>
              <a:t>facebook</a:t>
            </a:r>
            <a:r>
              <a:rPr lang="en-US" sz="2600" dirty="0" smtClean="0">
                <a:latin typeface="+mj-lt"/>
              </a:rPr>
              <a:t> page, G+ page or email address</a:t>
            </a:r>
            <a:endParaRPr lang="en-US" sz="2600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sz="2600" dirty="0" smtClean="0">
                <a:latin typeface="+mj-lt"/>
              </a:rPr>
              <a:t>It </a:t>
            </a:r>
            <a:r>
              <a:rPr lang="en-US" sz="2600" dirty="0">
                <a:latin typeface="+mj-lt"/>
              </a:rPr>
              <a:t>can be used as a “category” for certain type of resources</a:t>
            </a:r>
          </a:p>
        </p:txBody>
      </p:sp>
    </p:spTree>
    <p:extLst>
      <p:ext uri="{BB962C8B-B14F-4D97-AF65-F5344CB8AC3E}">
        <p14:creationId xmlns:p14="http://schemas.microsoft.com/office/powerpoint/2010/main" val="1661378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6576480" y="5192388"/>
            <a:ext cx="2419200" cy="1520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>
                <a:latin typeface="Bookman Old Style" charset="0"/>
              </a:rPr>
              <a:t>Use this </a:t>
            </a:r>
            <a:r>
              <a:rPr lang="en-US" dirty="0">
                <a:latin typeface="Bookman Old Style" charset="0"/>
              </a:rPr>
              <a:t>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948097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431989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2219916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63495" name="TextBox 10"/>
          <p:cNvSpPr txBox="1">
            <a:spLocks noChangeArrowheads="1"/>
          </p:cNvSpPr>
          <p:nvPr/>
        </p:nvSpPr>
        <p:spPr bwMode="auto">
          <a:xfrm>
            <a:off x="6714720" y="2289044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63496" name="TextBox 11"/>
          <p:cNvSpPr txBox="1">
            <a:spLocks noChangeArrowheads="1"/>
          </p:cNvSpPr>
          <p:nvPr/>
        </p:nvSpPr>
        <p:spPr bwMode="auto">
          <a:xfrm>
            <a:off x="701280" y="3948098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63497" name="TextBox 12"/>
          <p:cNvSpPr txBox="1">
            <a:spLocks noChangeArrowheads="1"/>
          </p:cNvSpPr>
          <p:nvPr/>
        </p:nvSpPr>
        <p:spPr bwMode="auto">
          <a:xfrm>
            <a:off x="7544160" y="3533334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63498" name="TextBox 13"/>
          <p:cNvSpPr txBox="1">
            <a:spLocks noChangeArrowheads="1"/>
          </p:cNvSpPr>
          <p:nvPr/>
        </p:nvSpPr>
        <p:spPr bwMode="auto">
          <a:xfrm>
            <a:off x="4364640" y="3186257"/>
            <a:ext cx="69120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63499" name="TextBox 14"/>
          <p:cNvSpPr txBox="1">
            <a:spLocks noChangeArrowheads="1"/>
          </p:cNvSpPr>
          <p:nvPr/>
        </p:nvSpPr>
        <p:spPr bwMode="auto">
          <a:xfrm rot="-1725264">
            <a:off x="7136640" y="2578513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3049443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63501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371347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2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4174214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3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2183251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4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2218508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05" name="TextBox 21"/>
          <p:cNvSpPr txBox="1">
            <a:spLocks noChangeArrowheads="1"/>
          </p:cNvSpPr>
          <p:nvPr/>
        </p:nvSpPr>
        <p:spPr bwMode="auto">
          <a:xfrm>
            <a:off x="8304480" y="4086352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934231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325953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570243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708497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640976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986612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775815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3138733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63514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785789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5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349569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6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468526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7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892466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8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3076805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9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757627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20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882921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21" name="TextBox 37"/>
          <p:cNvSpPr txBox="1">
            <a:spLocks noChangeArrowheads="1"/>
          </p:cNvSpPr>
          <p:nvPr/>
        </p:nvSpPr>
        <p:spPr bwMode="auto">
          <a:xfrm rot="238339">
            <a:off x="2311201" y="1607851"/>
            <a:ext cx="5313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63522" name="TextBox 38"/>
          <p:cNvSpPr txBox="1">
            <a:spLocks noChangeArrowheads="1"/>
          </p:cNvSpPr>
          <p:nvPr/>
        </p:nvSpPr>
        <p:spPr bwMode="auto">
          <a:xfrm rot="-280414">
            <a:off x="2321280" y="1990931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63523" name="TextBox 39"/>
          <p:cNvSpPr txBox="1">
            <a:spLocks noChangeArrowheads="1"/>
          </p:cNvSpPr>
          <p:nvPr/>
        </p:nvSpPr>
        <p:spPr bwMode="auto">
          <a:xfrm rot="610119">
            <a:off x="2072161" y="2735490"/>
            <a:ext cx="5731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63524" name="TextBox 40"/>
          <p:cNvSpPr txBox="1">
            <a:spLocks noChangeArrowheads="1"/>
          </p:cNvSpPr>
          <p:nvPr/>
        </p:nvSpPr>
        <p:spPr bwMode="auto">
          <a:xfrm rot="-525120">
            <a:off x="1981440" y="3147374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63525" name="TextBox 41"/>
          <p:cNvSpPr txBox="1">
            <a:spLocks noChangeArrowheads="1"/>
          </p:cNvSpPr>
          <p:nvPr/>
        </p:nvSpPr>
        <p:spPr bwMode="auto">
          <a:xfrm>
            <a:off x="1006560" y="3740716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63526" name="TextBox 42"/>
          <p:cNvSpPr txBox="1">
            <a:spLocks noChangeArrowheads="1"/>
          </p:cNvSpPr>
          <p:nvPr/>
        </p:nvSpPr>
        <p:spPr bwMode="auto">
          <a:xfrm>
            <a:off x="2844001" y="3878971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63527" name="TextBox 43"/>
          <p:cNvSpPr txBox="1">
            <a:spLocks noChangeArrowheads="1"/>
          </p:cNvSpPr>
          <p:nvPr/>
        </p:nvSpPr>
        <p:spPr bwMode="auto">
          <a:xfrm>
            <a:off x="3880801" y="3049444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63528" name="TextBox 44"/>
          <p:cNvSpPr txBox="1">
            <a:spLocks noChangeArrowheads="1"/>
          </p:cNvSpPr>
          <p:nvPr/>
        </p:nvSpPr>
        <p:spPr bwMode="auto">
          <a:xfrm rot="-1357246">
            <a:off x="3540960" y="2610196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63529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2995863" y="3886920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736025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641121" y="3794001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63532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119101" y="3417437"/>
            <a:ext cx="371559" cy="672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33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498721" y="3939457"/>
            <a:ext cx="111456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34" name="TextBox 64"/>
          <p:cNvSpPr txBox="1">
            <a:spLocks noChangeArrowheads="1"/>
          </p:cNvSpPr>
          <p:nvPr/>
        </p:nvSpPr>
        <p:spPr bwMode="auto">
          <a:xfrm>
            <a:off x="6645601" y="367158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3535" name="TextBox 65"/>
          <p:cNvSpPr txBox="1">
            <a:spLocks noChangeArrowheads="1"/>
          </p:cNvSpPr>
          <p:nvPr/>
        </p:nvSpPr>
        <p:spPr bwMode="auto">
          <a:xfrm>
            <a:off x="4226401" y="3533334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grpSp>
        <p:nvGrpSpPr>
          <p:cNvPr id="63536" name="Group 66"/>
          <p:cNvGrpSpPr>
            <a:grpSpLocks/>
          </p:cNvGrpSpPr>
          <p:nvPr/>
        </p:nvGrpSpPr>
        <p:grpSpPr bwMode="auto">
          <a:xfrm>
            <a:off x="6645600" y="5206127"/>
            <a:ext cx="2211840" cy="1491842"/>
            <a:chOff x="239712" y="961390"/>
            <a:chExt cx="9677400" cy="6527312"/>
          </a:xfrm>
        </p:grpSpPr>
        <p:sp>
          <p:nvSpPr>
            <p:cNvPr id="68" name="Oval 67"/>
            <p:cNvSpPr/>
            <p:nvPr/>
          </p:nvSpPr>
          <p:spPr bwMode="auto">
            <a:xfrm>
              <a:off x="5191819" y="5683850"/>
              <a:ext cx="453628" cy="27095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1317" y="6118631"/>
              <a:ext cx="453628" cy="26464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883" y="6166314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0508" y="6544382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0105" y="4099539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sz="9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63542" name="Straight Arrow Connector 72"/>
            <p:cNvCxnSpPr>
              <a:cxnSpLocks noChangeShapeType="1"/>
              <a:stCxn id="109" idx="4"/>
              <a:endCxn id="68" idx="0"/>
            </p:cNvCxnSpPr>
            <p:nvPr/>
          </p:nvCxnSpPr>
          <p:spPr bwMode="auto">
            <a:xfrm flipH="1">
              <a:off x="5418633" y="2393827"/>
              <a:ext cx="796999" cy="32900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79" name="Oval 78"/>
            <p:cNvSpPr/>
            <p:nvPr/>
          </p:nvSpPr>
          <p:spPr bwMode="auto">
            <a:xfrm>
              <a:off x="6559004" y="4968853"/>
              <a:ext cx="2658765" cy="115904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7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3544" name="Straight Arrow Connector 79"/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 flipH="1">
              <a:off x="5409187" y="5954801"/>
              <a:ext cx="9446" cy="2115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5" name="Straight Arrow Connector 80"/>
            <p:cNvCxnSpPr>
              <a:cxnSpLocks noChangeShapeType="1"/>
              <a:stCxn id="79" idx="4"/>
              <a:endCxn id="69" idx="1"/>
            </p:cNvCxnSpPr>
            <p:nvPr/>
          </p:nvCxnSpPr>
          <p:spPr bwMode="auto">
            <a:xfrm>
              <a:off x="7888386" y="6127902"/>
              <a:ext cx="589367" cy="294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6" name="Straight Arrow Connector 81"/>
            <p:cNvCxnSpPr>
              <a:cxnSpLocks noChangeShapeType="1"/>
              <a:stCxn id="69" idx="5"/>
              <a:endCxn id="71" idx="0"/>
            </p:cNvCxnSpPr>
            <p:nvPr/>
          </p:nvCxnSpPr>
          <p:spPr bwMode="auto">
            <a:xfrm>
              <a:off x="8798513" y="6344521"/>
              <a:ext cx="315300" cy="1998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7" name="Straight Arrow Connector 82"/>
            <p:cNvCxnSpPr>
              <a:cxnSpLocks noChangeShapeType="1"/>
              <a:stCxn id="79" idx="0"/>
              <a:endCxn id="72" idx="2"/>
            </p:cNvCxnSpPr>
            <p:nvPr/>
          </p:nvCxnSpPr>
          <p:spPr bwMode="auto">
            <a:xfrm>
              <a:off x="7888386" y="4968853"/>
              <a:ext cx="1175023" cy="750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8" name="Straight Arrow Connector 83"/>
            <p:cNvCxnSpPr>
              <a:cxnSpLocks noChangeShapeType="1"/>
              <a:stCxn id="79" idx="0"/>
              <a:endCxn id="109" idx="5"/>
            </p:cNvCxnSpPr>
            <p:nvPr/>
          </p:nvCxnSpPr>
          <p:spPr bwMode="auto">
            <a:xfrm flipH="1" flipV="1">
              <a:off x="7153415" y="2199361"/>
              <a:ext cx="734971" cy="27694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86" name="Oval 85"/>
            <p:cNvSpPr/>
            <p:nvPr/>
          </p:nvSpPr>
          <p:spPr bwMode="auto">
            <a:xfrm>
              <a:off x="3163093" y="2892442"/>
              <a:ext cx="472527" cy="30875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5842" y="3320920"/>
              <a:ext cx="466229" cy="31505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35834"/>
              <a:ext cx="1669604" cy="944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6825" y="4342528"/>
              <a:ext cx="3080891" cy="132789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61390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29311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09834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02145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63557" name="Curved Connector 20"/>
            <p:cNvCxnSpPr>
              <a:cxnSpLocks noChangeShapeType="1"/>
              <a:stCxn id="109" idx="3"/>
              <a:endCxn id="86" idx="6"/>
            </p:cNvCxnSpPr>
            <p:nvPr/>
          </p:nvCxnSpPr>
          <p:spPr bwMode="auto">
            <a:xfrm rot="5400000">
              <a:off x="4033005" y="1801979"/>
              <a:ext cx="847459" cy="16422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58" name="Curved Connector 34"/>
            <p:cNvCxnSpPr>
              <a:cxnSpLocks noChangeShapeType="1"/>
              <a:stCxn id="109" idx="3"/>
              <a:endCxn id="87" idx="6"/>
            </p:cNvCxnSpPr>
            <p:nvPr/>
          </p:nvCxnSpPr>
          <p:spPr bwMode="auto">
            <a:xfrm rot="5400000">
              <a:off x="4220416" y="2421018"/>
              <a:ext cx="1279090" cy="83577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59" name="Curved Connector 35"/>
            <p:cNvCxnSpPr>
              <a:cxnSpLocks noChangeShapeType="1"/>
              <a:stCxn id="87" idx="2"/>
              <a:endCxn id="88" idx="0"/>
            </p:cNvCxnSpPr>
            <p:nvPr/>
          </p:nvCxnSpPr>
          <p:spPr bwMode="auto">
            <a:xfrm rot="10800000" flipV="1">
              <a:off x="1074514" y="3478451"/>
              <a:ext cx="2901330" cy="8573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0" name="Straight Arrow Connector 96"/>
            <p:cNvCxnSpPr>
              <a:cxnSpLocks noChangeShapeType="1"/>
              <a:stCxn id="86" idx="2"/>
              <a:endCxn id="92" idx="3"/>
            </p:cNvCxnSpPr>
            <p:nvPr/>
          </p:nvCxnSpPr>
          <p:spPr bwMode="auto">
            <a:xfrm flipH="1" flipV="1">
              <a:off x="1909316" y="2842032"/>
              <a:ext cx="1253778" cy="204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1" name="Straight Arrow Connector 97"/>
            <p:cNvCxnSpPr>
              <a:cxnSpLocks noChangeShapeType="1"/>
              <a:stCxn id="86" idx="2"/>
              <a:endCxn id="93" idx="3"/>
            </p:cNvCxnSpPr>
            <p:nvPr/>
          </p:nvCxnSpPr>
          <p:spPr bwMode="auto">
            <a:xfrm flipH="1">
              <a:off x="1909316" y="3046820"/>
              <a:ext cx="1253778" cy="3875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2" name="Straight Arrow Connector 98"/>
            <p:cNvCxnSpPr>
              <a:cxnSpLocks noChangeShapeType="1"/>
              <a:stCxn id="109" idx="2"/>
              <a:endCxn id="90" idx="3"/>
            </p:cNvCxnSpPr>
            <p:nvPr/>
          </p:nvCxnSpPr>
          <p:spPr bwMode="auto">
            <a:xfrm flipH="1" flipV="1">
              <a:off x="1909316" y="1493589"/>
              <a:ext cx="2980085" cy="2362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3" name="Straight Arrow Connector 99"/>
            <p:cNvCxnSpPr>
              <a:cxnSpLocks noChangeShapeType="1"/>
              <a:stCxn id="109" idx="2"/>
              <a:endCxn id="91" idx="3"/>
            </p:cNvCxnSpPr>
            <p:nvPr/>
          </p:nvCxnSpPr>
          <p:spPr bwMode="auto">
            <a:xfrm flipH="1">
              <a:off x="1909316" y="1729879"/>
              <a:ext cx="2980085" cy="4316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63564" name="TextBox 104"/>
            <p:cNvSpPr txBox="1">
              <a:spLocks noChangeArrowheads="1"/>
            </p:cNvSpPr>
            <p:nvPr/>
          </p:nvSpPr>
          <p:spPr bwMode="auto">
            <a:xfrm>
              <a:off x="3120202" y="3932240"/>
              <a:ext cx="1005709" cy="9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endParaRPr sz="9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63565" name="Straight Arrow Connector 107"/>
            <p:cNvCxnSpPr>
              <a:cxnSpLocks noChangeShapeType="1"/>
              <a:stCxn id="87" idx="4"/>
              <a:endCxn id="89" idx="0"/>
            </p:cNvCxnSpPr>
            <p:nvPr/>
          </p:nvCxnSpPr>
          <p:spPr bwMode="auto">
            <a:xfrm flipH="1">
              <a:off x="3607271" y="3635977"/>
              <a:ext cx="601687" cy="7065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09" name="Oval 108"/>
            <p:cNvSpPr/>
            <p:nvPr/>
          </p:nvSpPr>
          <p:spPr bwMode="auto">
            <a:xfrm>
              <a:off x="4889400" y="1065930"/>
              <a:ext cx="2652460" cy="132789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8010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enables richer queries</a:t>
            </a:r>
            <a:endParaRPr lang="en-US" dirty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7440" y="1310538"/>
            <a:ext cx="8748000" cy="5056371"/>
          </a:xfrm>
        </p:spPr>
        <p:txBody>
          <a:bodyPr/>
          <a:lstStyle/>
          <a:p>
            <a:r>
              <a:rPr lang="en-US" dirty="0">
                <a:latin typeface="+mj-lt"/>
              </a:rPr>
              <a:t>User of dataset “F” can now query:</a:t>
            </a:r>
          </a:p>
          <a:p>
            <a:pPr lvl="1"/>
            <a:r>
              <a:rPr lang="en-US" dirty="0">
                <a:latin typeface="+mj-lt"/>
              </a:rPr>
              <a:t>“</a:t>
            </a:r>
            <a:r>
              <a:rPr lang="fr-FR" dirty="0">
                <a:latin typeface="+mj-lt"/>
              </a:rPr>
              <a:t>donnes-moi la page d’accueil de l’auteur de l’original</a:t>
            </a:r>
            <a:r>
              <a:rPr lang="en-US" dirty="0">
                <a:latin typeface="+mj-lt"/>
              </a:rPr>
              <a:t>”</a:t>
            </a:r>
          </a:p>
          <a:p>
            <a:pPr lvl="2"/>
            <a:r>
              <a:rPr lang="en-US" dirty="0">
                <a:latin typeface="+mj-lt"/>
              </a:rPr>
              <a:t>well… “give me the home page of the original’s ‘auteur’”</a:t>
            </a:r>
          </a:p>
          <a:p>
            <a:r>
              <a:rPr lang="en-US" dirty="0">
                <a:latin typeface="+mj-lt"/>
              </a:rPr>
              <a:t>The information is not in datasets “F” or “A”…</a:t>
            </a:r>
          </a:p>
          <a:p>
            <a:r>
              <a:rPr lang="en-US" dirty="0">
                <a:latin typeface="+mj-lt"/>
              </a:rPr>
              <a:t>…but was made available by:</a:t>
            </a:r>
          </a:p>
          <a:p>
            <a:pPr lvl="1"/>
            <a:r>
              <a:rPr lang="en-US" dirty="0" smtClean="0">
                <a:latin typeface="+mj-lt"/>
              </a:rPr>
              <a:t>Merging </a:t>
            </a:r>
            <a:r>
              <a:rPr lang="en-US" dirty="0">
                <a:latin typeface="+mj-lt"/>
              </a:rPr>
              <a:t>datasets “A” and datasets “F”</a:t>
            </a:r>
          </a:p>
          <a:p>
            <a:pPr lvl="1"/>
            <a:r>
              <a:rPr lang="en-US" dirty="0" smtClean="0">
                <a:latin typeface="+mj-lt"/>
              </a:rPr>
              <a:t>Adding </a:t>
            </a:r>
            <a:r>
              <a:rPr lang="en-US" dirty="0">
                <a:latin typeface="+mj-lt"/>
              </a:rPr>
              <a:t>three simple </a:t>
            </a:r>
            <a:r>
              <a:rPr lang="en-US" dirty="0" smtClean="0">
                <a:latin typeface="+mj-lt"/>
              </a:rPr>
              <a:t>extra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statements</a:t>
            </a:r>
          </a:p>
          <a:p>
            <a:pPr lvl="1"/>
            <a:r>
              <a:rPr lang="en-US" dirty="0" smtClean="0">
                <a:latin typeface="+mj-lt"/>
              </a:rPr>
              <a:t>Inferring the consequences</a:t>
            </a:r>
            <a:endParaRPr lang="en-US" dirty="0">
              <a:latin typeface="+mj-lt"/>
            </a:endParaRP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5194080" y="5011061"/>
            <a:ext cx="3663360" cy="1528664"/>
            <a:chOff x="5878512" y="5371368"/>
            <a:chExt cx="4038600" cy="1685069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5542" name="Group 84"/>
            <p:cNvGrpSpPr>
              <a:grpSpLocks/>
            </p:cNvGrpSpPr>
            <p:nvPr/>
          </p:nvGrpSpPr>
          <p:grpSpPr bwMode="auto">
            <a:xfrm>
              <a:off x="6107112" y="5371368"/>
              <a:ext cx="3744911" cy="1638823"/>
              <a:chOff x="239712" y="1141651"/>
              <a:chExt cx="9840916" cy="430653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1114" y="4009504"/>
                <a:ext cx="454708" cy="266986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4546" y="4345603"/>
                <a:ext cx="1606082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934" y="1905182"/>
                <a:ext cx="1601913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fr-FR" sz="9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842" y="2739777"/>
                <a:ext cx="2657340" cy="879132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65547" name="Straight Arrow Connector 11"/>
              <p:cNvCxnSpPr>
                <a:cxnSpLocks noChangeShapeType="1"/>
                <a:stCxn id="11" idx="4"/>
                <a:endCxn id="8" idx="1"/>
              </p:cNvCxnSpPr>
              <p:nvPr/>
            </p:nvCxnSpPr>
            <p:spPr bwMode="auto">
              <a:xfrm>
                <a:off x="7817512" y="3618909"/>
                <a:ext cx="640192" cy="42969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48" name="Straight Arrow Connector 12"/>
              <p:cNvCxnSpPr>
                <a:cxnSpLocks noChangeShapeType="1"/>
                <a:stCxn id="8" idx="5"/>
                <a:endCxn id="9" idx="0"/>
              </p:cNvCxnSpPr>
              <p:nvPr/>
            </p:nvCxnSpPr>
            <p:spPr bwMode="auto">
              <a:xfrm>
                <a:off x="8779230" y="4237391"/>
                <a:ext cx="498358" cy="10821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49" name="Straight Arrow Connector 13"/>
              <p:cNvCxnSpPr>
                <a:cxnSpLocks noChangeShapeType="1"/>
                <a:stCxn id="11" idx="0"/>
                <a:endCxn id="10" idx="2"/>
              </p:cNvCxnSpPr>
              <p:nvPr/>
            </p:nvCxnSpPr>
            <p:spPr bwMode="auto">
              <a:xfrm flipV="1">
                <a:off x="7817512" y="2530367"/>
                <a:ext cx="1224379" cy="20941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50" name="Straight Arrow Connector 14"/>
              <p:cNvCxnSpPr>
                <a:cxnSpLocks noChangeShapeType="1"/>
                <a:stCxn id="11" idx="0"/>
                <a:endCxn id="32" idx="5"/>
              </p:cNvCxnSpPr>
              <p:nvPr/>
            </p:nvCxnSpPr>
            <p:spPr bwMode="auto">
              <a:xfrm flipH="1" flipV="1">
                <a:off x="7155109" y="2042595"/>
                <a:ext cx="662403" cy="69718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4037" y="2891498"/>
                <a:ext cx="467225" cy="312873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336" y="3321178"/>
                <a:ext cx="471398" cy="31287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495784"/>
                <a:ext cx="1668659" cy="625185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6894" y="4569050"/>
                <a:ext cx="3082848" cy="879132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141651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542129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491185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2891663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5559" name="Curved Connector 20"/>
              <p:cNvCxnSpPr>
                <a:cxnSpLocks noChangeShapeType="1"/>
                <a:stCxn id="32" idx="3"/>
                <a:endCxn id="16" idx="6"/>
              </p:cNvCxnSpPr>
              <p:nvPr/>
            </p:nvCxnSpPr>
            <p:spPr bwMode="auto">
              <a:xfrm rot="5400000">
                <a:off x="3951006" y="1722854"/>
                <a:ext cx="1005341" cy="1644826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0" name="Curved Connector 34"/>
              <p:cNvCxnSpPr>
                <a:cxnSpLocks noChangeShapeType="1"/>
                <a:stCxn id="32" idx="3"/>
                <a:endCxn id="17" idx="6"/>
              </p:cNvCxnSpPr>
              <p:nvPr/>
            </p:nvCxnSpPr>
            <p:spPr bwMode="auto">
              <a:xfrm rot="5400000">
                <a:off x="4142903" y="2344429"/>
                <a:ext cx="1435021" cy="831352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1" name="Curved Connector 35"/>
              <p:cNvCxnSpPr>
                <a:cxnSpLocks noChangeShapeType="1"/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042" y="3477617"/>
                <a:ext cx="2899296" cy="1018167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2" name="Straight Arrow Connector 26"/>
              <p:cNvCxnSpPr>
                <a:cxnSpLocks noChangeShapeType="1"/>
                <a:stCxn id="16" idx="2"/>
                <a:endCxn id="22" idx="3"/>
              </p:cNvCxnSpPr>
              <p:nvPr/>
            </p:nvCxnSpPr>
            <p:spPr bwMode="auto">
              <a:xfrm flipH="1" flipV="1">
                <a:off x="1908371" y="2843526"/>
                <a:ext cx="1255666" cy="20441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3" name="Straight Arrow Connector 27"/>
              <p:cNvCxnSpPr>
                <a:cxnSpLocks noChangeShapeType="1"/>
                <a:stCxn id="16" idx="2"/>
                <a:endCxn id="23" idx="3"/>
              </p:cNvCxnSpPr>
              <p:nvPr/>
            </p:nvCxnSpPr>
            <p:spPr bwMode="auto">
              <a:xfrm flipH="1">
                <a:off x="1908371" y="3047936"/>
                <a:ext cx="1255666" cy="1960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4" name="Straight Arrow Connector 28"/>
              <p:cNvCxnSpPr>
                <a:cxnSpLocks noChangeShapeType="1"/>
                <a:stCxn id="32" idx="2"/>
                <a:endCxn id="20" idx="3"/>
              </p:cNvCxnSpPr>
              <p:nvPr/>
            </p:nvCxnSpPr>
            <p:spPr bwMode="auto">
              <a:xfrm flipH="1" flipV="1">
                <a:off x="1908371" y="1493992"/>
                <a:ext cx="2978557" cy="23778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5" name="Straight Arrow Connector 29"/>
              <p:cNvCxnSpPr>
                <a:cxnSpLocks noChangeShapeType="1"/>
                <a:stCxn id="32" idx="2"/>
                <a:endCxn id="21" idx="3"/>
              </p:cNvCxnSpPr>
              <p:nvPr/>
            </p:nvCxnSpPr>
            <p:spPr bwMode="auto">
              <a:xfrm flipH="1">
                <a:off x="1908371" y="1731775"/>
                <a:ext cx="2978557" cy="16269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6" name="Straight Arrow Connector 30"/>
              <p:cNvCxnSpPr>
                <a:cxnSpLocks noChangeShapeType="1"/>
                <a:stCxn id="17" idx="4"/>
                <a:endCxn id="19" idx="0"/>
              </p:cNvCxnSpPr>
              <p:nvPr/>
            </p:nvCxnSpPr>
            <p:spPr bwMode="auto">
              <a:xfrm flipH="1">
                <a:off x="3608318" y="3634053"/>
                <a:ext cx="600720" cy="93499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6928" y="1292209"/>
                <a:ext cx="2657340" cy="879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369" y="3559508"/>
                <a:ext cx="2048282" cy="879132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CFD20F"/>
                  </a:solidFill>
                </a:endParaRPr>
              </a:p>
            </p:txBody>
          </p:sp>
          <p:cxnSp>
            <p:nvCxnSpPr>
              <p:cNvPr id="65569" name="Straight Arrow Connector 33"/>
              <p:cNvCxnSpPr>
                <a:cxnSpLocks noChangeShapeType="1"/>
                <a:stCxn id="17" idx="5"/>
                <a:endCxn id="33" idx="2"/>
              </p:cNvCxnSpPr>
              <p:nvPr/>
            </p:nvCxnSpPr>
            <p:spPr bwMode="auto">
              <a:xfrm>
                <a:off x="4375702" y="3588235"/>
                <a:ext cx="740668" cy="41084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70" name="Straight Arrow Connector 34"/>
              <p:cNvCxnSpPr>
                <a:cxnSpLocks noChangeShapeType="1"/>
                <a:stCxn id="8" idx="2"/>
                <a:endCxn id="33" idx="6"/>
              </p:cNvCxnSpPr>
              <p:nvPr/>
            </p:nvCxnSpPr>
            <p:spPr bwMode="auto">
              <a:xfrm flipH="1" flipV="1">
                <a:off x="7164651" y="3999075"/>
                <a:ext cx="1226462" cy="14392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619566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Combine with different datasets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5760" y="1589263"/>
            <a:ext cx="8231040" cy="4402827"/>
          </a:xfrm>
        </p:spPr>
        <p:txBody>
          <a:bodyPr/>
          <a:lstStyle/>
          <a:p>
            <a:r>
              <a:rPr lang="en-US" dirty="0">
                <a:latin typeface="+mj-lt"/>
              </a:rPr>
              <a:t>Using, e.g., the “Person”, the dataset can be combined with other sources</a:t>
            </a:r>
          </a:p>
          <a:p>
            <a:r>
              <a:rPr lang="en-US" dirty="0">
                <a:latin typeface="+mj-lt"/>
              </a:rPr>
              <a:t>For example, data in Wikipedia can be extracted using dedicated tools</a:t>
            </a:r>
          </a:p>
          <a:p>
            <a:pPr lvl="1"/>
            <a:r>
              <a:rPr lang="en-US" dirty="0">
                <a:latin typeface="+mj-lt"/>
              </a:rPr>
              <a:t>e.g., the </a:t>
            </a:r>
            <a:r>
              <a:rPr lang="en-US" dirty="0" smtClean="0">
                <a:latin typeface="+mj-lt"/>
              </a:rPr>
              <a:t>“</a:t>
            </a:r>
            <a:r>
              <a:rPr lang="en-US" dirty="0" smtClean="0">
                <a:latin typeface="+mj-lt"/>
                <a:hlinkClick r:id="rId3"/>
              </a:rPr>
              <a:t>DB</a:t>
            </a:r>
            <a:r>
              <a:rPr lang="en-US" dirty="0" smtClean="0">
                <a:latin typeface="+mj-lt"/>
                <a:hlinkClick r:id="rId3"/>
              </a:rPr>
              <a:t>pedia</a:t>
            </a:r>
            <a:r>
              <a:rPr lang="en-US" dirty="0">
                <a:latin typeface="+mj-lt"/>
              </a:rPr>
              <a:t>” project can extract the “</a:t>
            </a:r>
            <a:r>
              <a:rPr lang="en-US" dirty="0" err="1">
                <a:latin typeface="+mj-lt"/>
              </a:rPr>
              <a:t>infobox</a:t>
            </a:r>
            <a:r>
              <a:rPr lang="en-US" dirty="0">
                <a:latin typeface="+mj-lt"/>
              </a:rPr>
              <a:t>” information from Wikipedia already… </a:t>
            </a:r>
          </a:p>
        </p:txBody>
      </p:sp>
    </p:spTree>
    <p:extLst>
      <p:ext uri="{BB962C8B-B14F-4D97-AF65-F5344CB8AC3E}">
        <p14:creationId xmlns:p14="http://schemas.microsoft.com/office/powerpoint/2010/main" val="134658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4155907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639799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2427726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69638" name="TextBox 10"/>
          <p:cNvSpPr txBox="1">
            <a:spLocks noChangeArrowheads="1"/>
          </p:cNvSpPr>
          <p:nvPr/>
        </p:nvSpPr>
        <p:spPr bwMode="auto">
          <a:xfrm>
            <a:off x="6714720" y="2496854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770400" y="4155908"/>
            <a:ext cx="4838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69640" name="TextBox 12"/>
          <p:cNvSpPr txBox="1">
            <a:spLocks noChangeArrowheads="1"/>
          </p:cNvSpPr>
          <p:nvPr/>
        </p:nvSpPr>
        <p:spPr bwMode="auto">
          <a:xfrm>
            <a:off x="7544160" y="3741144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69641" name="TextBox 13"/>
          <p:cNvSpPr txBox="1">
            <a:spLocks noChangeArrowheads="1"/>
          </p:cNvSpPr>
          <p:nvPr/>
        </p:nvSpPr>
        <p:spPr bwMode="auto">
          <a:xfrm>
            <a:off x="4364640" y="3394067"/>
            <a:ext cx="6220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69642" name="TextBox 14"/>
          <p:cNvSpPr txBox="1">
            <a:spLocks noChangeArrowheads="1"/>
          </p:cNvSpPr>
          <p:nvPr/>
        </p:nvSpPr>
        <p:spPr bwMode="auto">
          <a:xfrm rot="-1725264">
            <a:off x="7136640" y="2786323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3257253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69644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579157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5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4382024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6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2391061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7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2426318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48" name="TextBox 21"/>
          <p:cNvSpPr txBox="1">
            <a:spLocks noChangeArrowheads="1"/>
          </p:cNvSpPr>
          <p:nvPr/>
        </p:nvSpPr>
        <p:spPr bwMode="auto">
          <a:xfrm>
            <a:off x="8304480" y="4294162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3142041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533763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778053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778053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848786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2194422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983625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3346543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69657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993599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58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557379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59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676336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0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3100276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1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3284615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2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965437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3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2090731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64" name="TextBox 37"/>
          <p:cNvSpPr txBox="1">
            <a:spLocks noChangeArrowheads="1"/>
          </p:cNvSpPr>
          <p:nvPr/>
        </p:nvSpPr>
        <p:spPr bwMode="auto">
          <a:xfrm rot="238339">
            <a:off x="2311201" y="1786858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69665" name="TextBox 38"/>
          <p:cNvSpPr txBox="1">
            <a:spLocks noChangeArrowheads="1"/>
          </p:cNvSpPr>
          <p:nvPr/>
        </p:nvSpPr>
        <p:spPr bwMode="auto">
          <a:xfrm rot="-280414">
            <a:off x="2321280" y="2198741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69666" name="TextBox 39"/>
          <p:cNvSpPr txBox="1">
            <a:spLocks noChangeArrowheads="1"/>
          </p:cNvSpPr>
          <p:nvPr/>
        </p:nvSpPr>
        <p:spPr bwMode="auto">
          <a:xfrm rot="610119">
            <a:off x="2072161" y="2936099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69667" name="TextBox 40"/>
          <p:cNvSpPr txBox="1">
            <a:spLocks noChangeArrowheads="1"/>
          </p:cNvSpPr>
          <p:nvPr/>
        </p:nvSpPr>
        <p:spPr bwMode="auto">
          <a:xfrm rot="-525120">
            <a:off x="1981440" y="3355184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69668" name="TextBox 41"/>
          <p:cNvSpPr txBox="1">
            <a:spLocks noChangeArrowheads="1"/>
          </p:cNvSpPr>
          <p:nvPr/>
        </p:nvSpPr>
        <p:spPr bwMode="auto">
          <a:xfrm>
            <a:off x="1006560" y="3948526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69669" name="TextBox 42"/>
          <p:cNvSpPr txBox="1">
            <a:spLocks noChangeArrowheads="1"/>
          </p:cNvSpPr>
          <p:nvPr/>
        </p:nvSpPr>
        <p:spPr bwMode="auto">
          <a:xfrm>
            <a:off x="2844001" y="4086781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69670" name="TextBox 43"/>
          <p:cNvSpPr txBox="1">
            <a:spLocks noChangeArrowheads="1"/>
          </p:cNvSpPr>
          <p:nvPr/>
        </p:nvSpPr>
        <p:spPr bwMode="auto">
          <a:xfrm>
            <a:off x="3880801" y="3257254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69671" name="TextBox 44"/>
          <p:cNvSpPr txBox="1">
            <a:spLocks noChangeArrowheads="1"/>
          </p:cNvSpPr>
          <p:nvPr/>
        </p:nvSpPr>
        <p:spPr bwMode="auto">
          <a:xfrm rot="-1357246">
            <a:off x="3540960" y="2818006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69672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4025602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943835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4001811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69675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694367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76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4147267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77" name="TextBox 64"/>
          <p:cNvSpPr txBox="1">
            <a:spLocks noChangeArrowheads="1"/>
          </p:cNvSpPr>
          <p:nvPr/>
        </p:nvSpPr>
        <p:spPr bwMode="auto">
          <a:xfrm>
            <a:off x="6645601" y="3948526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9678" name="TextBox 65"/>
          <p:cNvSpPr txBox="1">
            <a:spLocks noChangeArrowheads="1"/>
          </p:cNvSpPr>
          <p:nvPr/>
        </p:nvSpPr>
        <p:spPr bwMode="auto">
          <a:xfrm>
            <a:off x="4226401" y="3741144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591738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cxnSp>
        <p:nvCxnSpPr>
          <p:cNvPr id="69680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986874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81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5306591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82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4385673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83" name="TextBox 139"/>
          <p:cNvSpPr txBox="1">
            <a:spLocks noChangeArrowheads="1"/>
          </p:cNvSpPr>
          <p:nvPr/>
        </p:nvSpPr>
        <p:spPr bwMode="auto">
          <a:xfrm>
            <a:off x="4641121" y="4363290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9684" name="TextBox 140"/>
          <p:cNvSpPr txBox="1">
            <a:spLocks noChangeArrowheads="1"/>
          </p:cNvSpPr>
          <p:nvPr/>
        </p:nvSpPr>
        <p:spPr bwMode="auto">
          <a:xfrm>
            <a:off x="660960" y="5192817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69685" name="TextBox 141"/>
          <p:cNvSpPr txBox="1">
            <a:spLocks noChangeArrowheads="1"/>
          </p:cNvSpPr>
          <p:nvPr/>
        </p:nvSpPr>
        <p:spPr bwMode="auto">
          <a:xfrm>
            <a:off x="2498400" y="5192817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w:reference</a:t>
            </a:r>
          </a:p>
        </p:txBody>
      </p:sp>
    </p:spTree>
    <p:extLst>
      <p:ext uri="{BB962C8B-B14F-4D97-AF65-F5344CB8AC3E}">
        <p14:creationId xmlns:p14="http://schemas.microsoft.com/office/powerpoint/2010/main" val="2241869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2" name="Straight Arrow Connector 117"/>
          <p:cNvCxnSpPr>
            <a:cxnSpLocks noChangeShapeType="1"/>
            <a:stCxn id="104" idx="0"/>
            <a:endCxn id="47" idx="4"/>
          </p:cNvCxnSpPr>
          <p:nvPr/>
        </p:nvCxnSpPr>
        <p:spPr bwMode="auto">
          <a:xfrm rot="16200000" flipV="1">
            <a:off x="4872090" y="2483611"/>
            <a:ext cx="2871661" cy="13377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6363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120274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1908201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6714720" y="1977329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71688" name="TextBox 11"/>
          <p:cNvSpPr txBox="1">
            <a:spLocks noChangeArrowheads="1"/>
          </p:cNvSpPr>
          <p:nvPr/>
        </p:nvSpPr>
        <p:spPr bwMode="auto">
          <a:xfrm>
            <a:off x="701280" y="3636383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7544160" y="3221619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71690" name="TextBox 13"/>
          <p:cNvSpPr txBox="1">
            <a:spLocks noChangeArrowheads="1"/>
          </p:cNvSpPr>
          <p:nvPr/>
        </p:nvSpPr>
        <p:spPr bwMode="auto">
          <a:xfrm>
            <a:off x="4364640" y="2874542"/>
            <a:ext cx="69120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71691" name="TextBox 14"/>
          <p:cNvSpPr txBox="1">
            <a:spLocks noChangeArrowheads="1"/>
          </p:cNvSpPr>
          <p:nvPr/>
        </p:nvSpPr>
        <p:spPr bwMode="auto">
          <a:xfrm rot="-1725264">
            <a:off x="7136640" y="2266798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2737728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71693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059632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4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3862499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5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1871536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6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1906793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697" name="TextBox 21"/>
          <p:cNvSpPr txBox="1">
            <a:spLocks noChangeArrowheads="1"/>
          </p:cNvSpPr>
          <p:nvPr/>
        </p:nvSpPr>
        <p:spPr bwMode="auto">
          <a:xfrm>
            <a:off x="8304480" y="3774637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258528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71706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474074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7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037854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8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9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0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1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445912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2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571206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13" name="TextBox 37"/>
          <p:cNvSpPr txBox="1">
            <a:spLocks noChangeArrowheads="1"/>
          </p:cNvSpPr>
          <p:nvPr/>
        </p:nvSpPr>
        <p:spPr bwMode="auto">
          <a:xfrm rot="238339">
            <a:off x="2311201" y="1267333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71714" name="TextBox 38"/>
          <p:cNvSpPr txBox="1">
            <a:spLocks noChangeArrowheads="1"/>
          </p:cNvSpPr>
          <p:nvPr/>
        </p:nvSpPr>
        <p:spPr bwMode="auto">
          <a:xfrm rot="-280414">
            <a:off x="2321280" y="1679216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71715" name="TextBox 39"/>
          <p:cNvSpPr txBox="1">
            <a:spLocks noChangeArrowheads="1"/>
          </p:cNvSpPr>
          <p:nvPr/>
        </p:nvSpPr>
        <p:spPr bwMode="auto">
          <a:xfrm rot="610119">
            <a:off x="2072161" y="2416574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71716" name="TextBox 40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71717" name="TextBox 41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71718" name="TextBox 42"/>
          <p:cNvSpPr txBox="1">
            <a:spLocks noChangeArrowheads="1"/>
          </p:cNvSpPr>
          <p:nvPr/>
        </p:nvSpPr>
        <p:spPr bwMode="auto">
          <a:xfrm>
            <a:off x="28440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71719" name="TextBox 43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71720" name="TextBox 44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71721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3506077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424310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3482286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71724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174842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25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3627742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26" name="TextBox 64"/>
          <p:cNvSpPr txBox="1">
            <a:spLocks noChangeArrowheads="1"/>
          </p:cNvSpPr>
          <p:nvPr/>
        </p:nvSpPr>
        <p:spPr bwMode="auto">
          <a:xfrm>
            <a:off x="6645601" y="3429001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1727" name="TextBox 65"/>
          <p:cNvSpPr txBox="1">
            <a:spLocks noChangeArrowheads="1"/>
          </p:cNvSpPr>
          <p:nvPr/>
        </p:nvSpPr>
        <p:spPr bwMode="auto">
          <a:xfrm>
            <a:off x="4226401" y="322161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072213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21120" y="5571946"/>
            <a:ext cx="3415680" cy="292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69121" y="6247376"/>
            <a:ext cx="401904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096160" y="4588322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71732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467349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3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4787066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4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3866148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5" name="Curved Connector 34"/>
          <p:cNvCxnSpPr>
            <a:cxnSpLocks noChangeShapeType="1"/>
            <a:stCxn id="85" idx="5"/>
            <a:endCxn id="102" idx="6"/>
          </p:cNvCxnSpPr>
          <p:nvPr/>
        </p:nvCxnSpPr>
        <p:spPr bwMode="auto">
          <a:xfrm rot="5400000">
            <a:off x="3646025" y="5763495"/>
            <a:ext cx="1071472" cy="1872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6" name="Curved Connector 34"/>
          <p:cNvCxnSpPr>
            <a:cxnSpLocks noChangeShapeType="1"/>
            <a:stCxn id="85" idx="5"/>
            <a:endCxn id="101" idx="6"/>
          </p:cNvCxnSpPr>
          <p:nvPr/>
        </p:nvCxnSpPr>
        <p:spPr bwMode="auto">
          <a:xfrm rot="5400000">
            <a:off x="3807340" y="5250820"/>
            <a:ext cx="397482" cy="5385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7" name="Straight Arrow Connector 136"/>
          <p:cNvCxnSpPr>
            <a:cxnSpLocks noChangeShapeType="1"/>
            <a:stCxn id="85" idx="7"/>
            <a:endCxn id="104" idx="2"/>
          </p:cNvCxnSpPr>
          <p:nvPr/>
        </p:nvCxnSpPr>
        <p:spPr bwMode="auto">
          <a:xfrm rot="5400000" flipH="1" flipV="1">
            <a:off x="4495661" y="4513477"/>
            <a:ext cx="380200" cy="820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38" name="TextBox 139"/>
          <p:cNvSpPr txBox="1">
            <a:spLocks noChangeArrowheads="1"/>
          </p:cNvSpPr>
          <p:nvPr/>
        </p:nvSpPr>
        <p:spPr bwMode="auto">
          <a:xfrm>
            <a:off x="4641121" y="3843765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1739" name="TextBox 140"/>
          <p:cNvSpPr txBox="1">
            <a:spLocks noChangeArrowheads="1"/>
          </p:cNvSpPr>
          <p:nvPr/>
        </p:nvSpPr>
        <p:spPr bwMode="auto">
          <a:xfrm>
            <a:off x="660960" y="467329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71740" name="TextBox 141"/>
          <p:cNvSpPr txBox="1">
            <a:spLocks noChangeArrowheads="1"/>
          </p:cNvSpPr>
          <p:nvPr/>
        </p:nvSpPr>
        <p:spPr bwMode="auto">
          <a:xfrm>
            <a:off x="2498400" y="4673292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w:reference</a:t>
            </a:r>
          </a:p>
        </p:txBody>
      </p:sp>
      <p:sp>
        <p:nvSpPr>
          <p:cNvPr id="71741" name="TextBox 142"/>
          <p:cNvSpPr txBox="1">
            <a:spLocks noChangeArrowheads="1"/>
          </p:cNvSpPr>
          <p:nvPr/>
        </p:nvSpPr>
        <p:spPr bwMode="auto">
          <a:xfrm>
            <a:off x="3258720" y="6054396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1742" name="TextBox 143"/>
          <p:cNvSpPr txBox="1">
            <a:spLocks noChangeArrowheads="1"/>
          </p:cNvSpPr>
          <p:nvPr/>
        </p:nvSpPr>
        <p:spPr bwMode="auto">
          <a:xfrm>
            <a:off x="4739040" y="4879232"/>
            <a:ext cx="8697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1743" name="TextBox 144"/>
          <p:cNvSpPr txBox="1">
            <a:spLocks noChangeArrowheads="1"/>
          </p:cNvSpPr>
          <p:nvPr/>
        </p:nvSpPr>
        <p:spPr bwMode="auto">
          <a:xfrm>
            <a:off x="3189600" y="5432251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1744" name="TextBox 146"/>
          <p:cNvSpPr txBox="1">
            <a:spLocks noChangeArrowheads="1"/>
          </p:cNvSpPr>
          <p:nvPr/>
        </p:nvSpPr>
        <p:spPr bwMode="auto">
          <a:xfrm>
            <a:off x="6852960" y="4051146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w:isbn</a:t>
            </a:r>
          </a:p>
        </p:txBody>
      </p:sp>
    </p:spTree>
    <p:extLst>
      <p:ext uri="{BB962C8B-B14F-4D97-AF65-F5344CB8AC3E}">
        <p14:creationId xmlns:p14="http://schemas.microsoft.com/office/powerpoint/2010/main" val="34928940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1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A Motivating example</a:t>
            </a:r>
            <a:endParaRPr lang="en-US" dirty="0">
              <a:latin typeface="Calibri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65587" y="1417638"/>
            <a:ext cx="7650901" cy="49368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Here’s a motivating example, adapted from a presentation by Ivan Herman</a:t>
            </a:r>
          </a:p>
          <a:p>
            <a:r>
              <a:rPr lang="en-US" dirty="0" smtClean="0">
                <a:latin typeface="+mj-lt"/>
              </a:rPr>
              <a:t>It introduces semantic </a:t>
            </a:r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eb concepts</a:t>
            </a:r>
          </a:p>
          <a:p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nd </a:t>
            </a:r>
            <a:r>
              <a:rPr lang="en-US" dirty="0" smtClean="0">
                <a:latin typeface="+mj-lt"/>
              </a:rPr>
              <a:t>illustrates the benefits of representing your data using the semantic web techniques</a:t>
            </a:r>
          </a:p>
          <a:p>
            <a:r>
              <a:rPr lang="en-US" dirty="0" smtClean="0">
                <a:latin typeface="+mj-lt"/>
              </a:rPr>
              <a:t>And motivates some of the semantic 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26934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30" name="Straight Arrow Connector 117"/>
          <p:cNvCxnSpPr>
            <a:cxnSpLocks noChangeShapeType="1"/>
            <a:stCxn id="104" idx="0"/>
            <a:endCxn id="47" idx="4"/>
          </p:cNvCxnSpPr>
          <p:nvPr/>
        </p:nvCxnSpPr>
        <p:spPr bwMode="auto">
          <a:xfrm rot="16200000" flipV="1">
            <a:off x="4872090" y="2483611"/>
            <a:ext cx="2871661" cy="13377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6363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120274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1908201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6714720" y="1977329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701280" y="3636383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73737" name="TextBox 12"/>
          <p:cNvSpPr txBox="1">
            <a:spLocks noChangeArrowheads="1"/>
          </p:cNvSpPr>
          <p:nvPr/>
        </p:nvSpPr>
        <p:spPr bwMode="auto">
          <a:xfrm>
            <a:off x="7544160" y="3221619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73738" name="TextBox 13"/>
          <p:cNvSpPr txBox="1">
            <a:spLocks noChangeArrowheads="1"/>
          </p:cNvSpPr>
          <p:nvPr/>
        </p:nvSpPr>
        <p:spPr bwMode="auto">
          <a:xfrm>
            <a:off x="4364640" y="2874542"/>
            <a:ext cx="6220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73739" name="TextBox 14"/>
          <p:cNvSpPr txBox="1">
            <a:spLocks noChangeArrowheads="1"/>
          </p:cNvSpPr>
          <p:nvPr/>
        </p:nvSpPr>
        <p:spPr bwMode="auto">
          <a:xfrm rot="-1725264">
            <a:off x="7136640" y="2266798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2737728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73741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059632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2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3862499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3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1871536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4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1906793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45" name="TextBox 21"/>
          <p:cNvSpPr txBox="1">
            <a:spLocks noChangeArrowheads="1"/>
          </p:cNvSpPr>
          <p:nvPr/>
        </p:nvSpPr>
        <p:spPr bwMode="auto">
          <a:xfrm>
            <a:off x="8304480" y="3774637"/>
            <a:ext cx="4838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258528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73754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474074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5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037854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6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7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8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9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445912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60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571206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61" name="TextBox 37"/>
          <p:cNvSpPr txBox="1">
            <a:spLocks noChangeArrowheads="1"/>
          </p:cNvSpPr>
          <p:nvPr/>
        </p:nvSpPr>
        <p:spPr bwMode="auto">
          <a:xfrm rot="238339">
            <a:off x="2311201" y="1267333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73762" name="TextBox 38"/>
          <p:cNvSpPr txBox="1">
            <a:spLocks noChangeArrowheads="1"/>
          </p:cNvSpPr>
          <p:nvPr/>
        </p:nvSpPr>
        <p:spPr bwMode="auto">
          <a:xfrm rot="-280414">
            <a:off x="2321280" y="1679216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73763" name="TextBox 39"/>
          <p:cNvSpPr txBox="1">
            <a:spLocks noChangeArrowheads="1"/>
          </p:cNvSpPr>
          <p:nvPr/>
        </p:nvSpPr>
        <p:spPr bwMode="auto">
          <a:xfrm rot="610119">
            <a:off x="2072161" y="2416574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73764" name="TextBox 40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73765" name="TextBox 41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73766" name="TextBox 42"/>
          <p:cNvSpPr txBox="1">
            <a:spLocks noChangeArrowheads="1"/>
          </p:cNvSpPr>
          <p:nvPr/>
        </p:nvSpPr>
        <p:spPr bwMode="auto">
          <a:xfrm>
            <a:off x="28440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73767" name="TextBox 43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73768" name="TextBox 44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73769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3506077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424310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3482286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73772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174842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73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3627742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74" name="TextBox 64"/>
          <p:cNvSpPr txBox="1">
            <a:spLocks noChangeArrowheads="1"/>
          </p:cNvSpPr>
          <p:nvPr/>
        </p:nvSpPr>
        <p:spPr bwMode="auto">
          <a:xfrm>
            <a:off x="6645601" y="3429001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3775" name="TextBox 65"/>
          <p:cNvSpPr txBox="1">
            <a:spLocks noChangeArrowheads="1"/>
          </p:cNvSpPr>
          <p:nvPr/>
        </p:nvSpPr>
        <p:spPr bwMode="auto">
          <a:xfrm>
            <a:off x="4226401" y="322161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072213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21120" y="5571946"/>
            <a:ext cx="3415680" cy="292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69121" y="6247376"/>
            <a:ext cx="401904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5055840" y="5417849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http://dbpedia.org/../Kolkata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096160" y="4588322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73781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467349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2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4787066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3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3866148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4" name="Straight Arrow Connector 120"/>
          <p:cNvCxnSpPr>
            <a:cxnSpLocks noChangeShapeType="1"/>
            <a:stCxn id="85" idx="5"/>
            <a:endCxn id="103" idx="1"/>
          </p:cNvCxnSpPr>
          <p:nvPr/>
        </p:nvCxnSpPr>
        <p:spPr bwMode="auto">
          <a:xfrm rot="16200000" flipH="1">
            <a:off x="4872233" y="4724486"/>
            <a:ext cx="138255" cy="1332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5" name="Curved Connector 34"/>
          <p:cNvCxnSpPr>
            <a:cxnSpLocks noChangeShapeType="1"/>
            <a:stCxn id="85" idx="5"/>
            <a:endCxn id="102" idx="6"/>
          </p:cNvCxnSpPr>
          <p:nvPr/>
        </p:nvCxnSpPr>
        <p:spPr bwMode="auto">
          <a:xfrm rot="5400000">
            <a:off x="3646025" y="5763495"/>
            <a:ext cx="1071472" cy="1872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6" name="Curved Connector 34"/>
          <p:cNvCxnSpPr>
            <a:cxnSpLocks noChangeShapeType="1"/>
            <a:stCxn id="85" idx="5"/>
            <a:endCxn id="101" idx="6"/>
          </p:cNvCxnSpPr>
          <p:nvPr/>
        </p:nvCxnSpPr>
        <p:spPr bwMode="auto">
          <a:xfrm rot="5400000">
            <a:off x="3807340" y="5250820"/>
            <a:ext cx="397482" cy="5385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7" name="Straight Arrow Connector 136"/>
          <p:cNvCxnSpPr>
            <a:cxnSpLocks noChangeShapeType="1"/>
            <a:stCxn id="85" idx="7"/>
            <a:endCxn id="104" idx="2"/>
          </p:cNvCxnSpPr>
          <p:nvPr/>
        </p:nvCxnSpPr>
        <p:spPr bwMode="auto">
          <a:xfrm rot="5400000" flipH="1" flipV="1">
            <a:off x="4495661" y="4513477"/>
            <a:ext cx="380200" cy="820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88" name="TextBox 139"/>
          <p:cNvSpPr txBox="1">
            <a:spLocks noChangeArrowheads="1"/>
          </p:cNvSpPr>
          <p:nvPr/>
        </p:nvSpPr>
        <p:spPr bwMode="auto">
          <a:xfrm>
            <a:off x="4641121" y="3843765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3789" name="TextBox 140"/>
          <p:cNvSpPr txBox="1">
            <a:spLocks noChangeArrowheads="1"/>
          </p:cNvSpPr>
          <p:nvPr/>
        </p:nvSpPr>
        <p:spPr bwMode="auto">
          <a:xfrm>
            <a:off x="660960" y="467329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73790" name="TextBox 141"/>
          <p:cNvSpPr txBox="1">
            <a:spLocks noChangeArrowheads="1"/>
          </p:cNvSpPr>
          <p:nvPr/>
        </p:nvSpPr>
        <p:spPr bwMode="auto">
          <a:xfrm>
            <a:off x="2498400" y="4673292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w:reference</a:t>
            </a:r>
          </a:p>
        </p:txBody>
      </p:sp>
      <p:sp>
        <p:nvSpPr>
          <p:cNvPr id="73791" name="TextBox 142"/>
          <p:cNvSpPr txBox="1">
            <a:spLocks noChangeArrowheads="1"/>
          </p:cNvSpPr>
          <p:nvPr/>
        </p:nvSpPr>
        <p:spPr bwMode="auto">
          <a:xfrm>
            <a:off x="3258720" y="6054396"/>
            <a:ext cx="829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3792" name="TextBox 143"/>
          <p:cNvSpPr txBox="1">
            <a:spLocks noChangeArrowheads="1"/>
          </p:cNvSpPr>
          <p:nvPr/>
        </p:nvSpPr>
        <p:spPr bwMode="auto">
          <a:xfrm>
            <a:off x="4739040" y="4879232"/>
            <a:ext cx="8697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3793" name="TextBox 144"/>
          <p:cNvSpPr txBox="1">
            <a:spLocks noChangeArrowheads="1"/>
          </p:cNvSpPr>
          <p:nvPr/>
        </p:nvSpPr>
        <p:spPr bwMode="auto">
          <a:xfrm>
            <a:off x="3189600" y="5432251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3794" name="TextBox 145"/>
          <p:cNvSpPr txBox="1">
            <a:spLocks noChangeArrowheads="1"/>
          </p:cNvSpPr>
          <p:nvPr/>
        </p:nvSpPr>
        <p:spPr bwMode="auto">
          <a:xfrm>
            <a:off x="4739040" y="5157183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w:born_in</a:t>
            </a:r>
          </a:p>
        </p:txBody>
      </p:sp>
      <p:sp>
        <p:nvSpPr>
          <p:cNvPr id="73795" name="TextBox 146"/>
          <p:cNvSpPr txBox="1">
            <a:spLocks noChangeArrowheads="1"/>
          </p:cNvSpPr>
          <p:nvPr/>
        </p:nvSpPr>
        <p:spPr bwMode="auto">
          <a:xfrm>
            <a:off x="6852960" y="4051146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w:isbn</a:t>
            </a:r>
          </a:p>
        </p:txBody>
      </p:sp>
      <p:pic>
        <p:nvPicPr>
          <p:cNvPr id="73796" name="Picture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40" y="5819652"/>
            <a:ext cx="1140480" cy="7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97" name="Curved Connector 34"/>
          <p:cNvCxnSpPr>
            <a:cxnSpLocks noChangeShapeType="1"/>
            <a:stCxn id="103" idx="5"/>
          </p:cNvCxnSpPr>
          <p:nvPr/>
        </p:nvCxnSpPr>
        <p:spPr bwMode="auto">
          <a:xfrm rot="5400000">
            <a:off x="7668694" y="5577022"/>
            <a:ext cx="508373" cy="6883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98" name="Curved Connector 34"/>
          <p:cNvCxnSpPr>
            <a:cxnSpLocks noChangeShapeType="1"/>
            <a:stCxn id="103" idx="3"/>
          </p:cNvCxnSpPr>
          <p:nvPr/>
        </p:nvCxnSpPr>
        <p:spPr bwMode="auto">
          <a:xfrm rot="16200000" flipH="1">
            <a:off x="5768614" y="5505742"/>
            <a:ext cx="508373" cy="83088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99" name="TextBox 157"/>
          <p:cNvSpPr txBox="1">
            <a:spLocks noChangeArrowheads="1"/>
          </p:cNvSpPr>
          <p:nvPr/>
        </p:nvSpPr>
        <p:spPr bwMode="auto">
          <a:xfrm>
            <a:off x="5263200" y="591758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w:long</a:t>
            </a:r>
          </a:p>
        </p:txBody>
      </p:sp>
      <p:sp>
        <p:nvSpPr>
          <p:cNvPr id="73800" name="TextBox 158"/>
          <p:cNvSpPr txBox="1">
            <a:spLocks noChangeArrowheads="1"/>
          </p:cNvSpPr>
          <p:nvPr/>
        </p:nvSpPr>
        <p:spPr bwMode="auto">
          <a:xfrm>
            <a:off x="8166240" y="5916141"/>
            <a:ext cx="800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w:lat</a:t>
            </a:r>
          </a:p>
        </p:txBody>
      </p:sp>
    </p:spTree>
    <p:extLst>
      <p:ext uri="{BB962C8B-B14F-4D97-AF65-F5344CB8AC3E}">
        <p14:creationId xmlns:p14="http://schemas.microsoft.com/office/powerpoint/2010/main" val="661037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Is that surprising?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85385" y="1459811"/>
            <a:ext cx="7211305" cy="4936838"/>
          </a:xfrm>
        </p:spPr>
        <p:txBody>
          <a:bodyPr/>
          <a:lstStyle/>
          <a:p>
            <a:r>
              <a:rPr lang="en-US" dirty="0">
                <a:latin typeface="+mj-lt"/>
              </a:rPr>
              <a:t>It may look like it but, in fact, it should not be…</a:t>
            </a:r>
          </a:p>
          <a:p>
            <a:r>
              <a:rPr lang="en-US" dirty="0">
                <a:latin typeface="+mj-lt"/>
              </a:rPr>
              <a:t>What happened via automatic means is done every day by Web users!</a:t>
            </a:r>
          </a:p>
          <a:p>
            <a:r>
              <a:rPr lang="en-US" dirty="0" smtClean="0">
                <a:latin typeface="+mj-lt"/>
              </a:rPr>
              <a:t>What is needed is a way to let machines decide when classes, properties and individuals are the same or different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513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even </a:t>
            </a:r>
            <a:r>
              <a:rPr lang="en-US" dirty="0"/>
              <a:t>more powerful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44322" y="1219808"/>
            <a:ext cx="7293431" cy="543037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dd </a:t>
            </a:r>
            <a:r>
              <a:rPr lang="en-US" dirty="0">
                <a:latin typeface="+mj-lt"/>
              </a:rPr>
              <a:t>extra knowledge to the merged datasets</a:t>
            </a:r>
          </a:p>
          <a:p>
            <a:pPr lvl="1"/>
            <a:r>
              <a:rPr lang="en-US" dirty="0">
                <a:latin typeface="+mj-lt"/>
              </a:rPr>
              <a:t>e.g., a full classification of various types of library data</a:t>
            </a:r>
          </a:p>
          <a:p>
            <a:pPr lvl="1"/>
            <a:r>
              <a:rPr lang="en-US" dirty="0">
                <a:latin typeface="+mj-lt"/>
              </a:rPr>
              <a:t>geographical information</a:t>
            </a:r>
          </a:p>
          <a:p>
            <a:pPr lvl="1"/>
            <a:r>
              <a:rPr lang="en-US" dirty="0">
                <a:latin typeface="+mj-lt"/>
              </a:rPr>
              <a:t>etc.</a:t>
            </a:r>
          </a:p>
          <a:p>
            <a:r>
              <a:rPr lang="en-US" dirty="0">
                <a:latin typeface="+mj-lt"/>
              </a:rPr>
              <a:t>This is where ontologies</a:t>
            </a:r>
            <a:r>
              <a:rPr lang="en-US" dirty="0" smtClean="0">
                <a:latin typeface="+mj-lt"/>
              </a:rPr>
              <a:t>, rules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etc., </a:t>
            </a:r>
            <a:r>
              <a:rPr lang="en-US" dirty="0">
                <a:latin typeface="+mj-lt"/>
              </a:rPr>
              <a:t>come in</a:t>
            </a:r>
          </a:p>
          <a:p>
            <a:pPr lvl="1"/>
            <a:r>
              <a:rPr lang="en-US" dirty="0">
                <a:latin typeface="+mj-lt"/>
              </a:rPr>
              <a:t>ontologies/rule sets can be relatively simple and small, or huge, or anything in between…</a:t>
            </a:r>
          </a:p>
          <a:p>
            <a:r>
              <a:rPr lang="en-US" dirty="0">
                <a:latin typeface="+mj-lt"/>
              </a:rPr>
              <a:t>Even more powerful queries can be asked as a result</a:t>
            </a:r>
          </a:p>
        </p:txBody>
      </p:sp>
    </p:spTree>
    <p:extLst>
      <p:ext uri="{BB962C8B-B14F-4D97-AF65-F5344CB8AC3E}">
        <p14:creationId xmlns:p14="http://schemas.microsoft.com/office/powerpoint/2010/main" val="4626532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Bookman Old Style" charset="0"/>
              </a:rPr>
              <a:t>So where is the Semantic Web?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856209"/>
            <a:ext cx="8231040" cy="27436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</a:rPr>
              <a:t>The Semantic Web provides technologies to make such integration possible</a:t>
            </a:r>
            <a:r>
              <a:rPr lang="en-US" dirty="0" smtClean="0">
                <a:latin typeface="Gill Sans MT" charset="0"/>
              </a:rPr>
              <a:t>!</a:t>
            </a:r>
          </a:p>
          <a:p>
            <a:pPr marL="0" indent="0">
              <a:buNone/>
            </a:pPr>
            <a:endParaRPr lang="en-US" dirty="0">
              <a:latin typeface="Gill Sans MT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charset="0"/>
              </a:rPr>
              <a:t>Key integration datasets, like DBpedia, have emerged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67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en-US" dirty="0"/>
              <a:t>We start with a book...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1303337"/>
            <a:ext cx="3404160" cy="522918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13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 fontAlgn="auto"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dirty="0">
                <a:ea typeface="+mj-ea"/>
                <a:cs typeface="+mj-cs"/>
              </a:rPr>
              <a:t>A</a:t>
            </a:r>
            <a:r>
              <a:rPr lang="en-US" i="1" dirty="0">
                <a:ea typeface="+mj-ea"/>
                <a:cs typeface="+mj-cs"/>
              </a:rPr>
              <a:t> </a:t>
            </a:r>
            <a:r>
              <a:rPr lang="en-US" dirty="0">
                <a:ea typeface="+mj-ea"/>
                <a:cs typeface="+mj-cs"/>
              </a:rPr>
              <a:t>simplified bookstore data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8954"/>
              </p:ext>
            </p:extLst>
          </p:nvPr>
        </p:nvGraphicFramePr>
        <p:xfrm>
          <a:off x="284286" y="1945603"/>
          <a:ext cx="8570880" cy="673990"/>
        </p:xfrm>
        <a:graphic>
          <a:graphicData uri="http://schemas.openxmlformats.org/drawingml/2006/table">
            <a:tbl>
              <a:tblPr/>
              <a:tblGrid>
                <a:gridCol w="2640960"/>
                <a:gridCol w="924480"/>
                <a:gridCol w="1919520"/>
                <a:gridCol w="1372320"/>
                <a:gridCol w="171360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Author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Title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Publisher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Year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id_xyz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The Glass Palace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id_qpr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2000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38092"/>
              </p:ext>
            </p:extLst>
          </p:nvPr>
        </p:nvGraphicFramePr>
        <p:xfrm>
          <a:off x="997311" y="3362711"/>
          <a:ext cx="7119360" cy="673990"/>
        </p:xfrm>
        <a:graphic>
          <a:graphicData uri="http://schemas.openxmlformats.org/drawingml/2006/table">
            <a:tbl>
              <a:tblPr/>
              <a:tblGrid>
                <a:gridCol w="2013120"/>
                <a:gridCol w="2011680"/>
                <a:gridCol w="309456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Homepage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id_xyz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Ghosh, Amitav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http://www.amitavghosh.com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16182"/>
              </p:ext>
            </p:extLst>
          </p:nvPr>
        </p:nvGraphicFramePr>
        <p:xfrm>
          <a:off x="1543224" y="4779820"/>
          <a:ext cx="6026400" cy="673990"/>
        </p:xfrm>
        <a:graphic>
          <a:graphicData uri="http://schemas.openxmlformats.org/drawingml/2006/table">
            <a:tbl>
              <a:tblPr/>
              <a:tblGrid>
                <a:gridCol w="2008800"/>
                <a:gridCol w="2008800"/>
                <a:gridCol w="200880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Publisher’s name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id_qpr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Harper Collins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London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57" y="155257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5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37125"/>
            <a:ext cx="8231040" cy="914496"/>
          </a:xfrm>
        </p:spPr>
        <p:txBody>
          <a:bodyPr tIns="32002">
            <a:normAutofit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Export </a:t>
            </a:r>
            <a:r>
              <a:rPr lang="en-US" dirty="0"/>
              <a:t>data as a set of </a:t>
            </a:r>
            <a:r>
              <a:rPr lang="en-US" i="1" u="sng" dirty="0"/>
              <a:t>relations</a:t>
            </a:r>
          </a:p>
        </p:txBody>
      </p:sp>
      <p:grpSp>
        <p:nvGrpSpPr>
          <p:cNvPr id="40963" name="Group 58"/>
          <p:cNvGrpSpPr>
            <a:grpSpLocks/>
          </p:cNvGrpSpPr>
          <p:nvPr/>
        </p:nvGrpSpPr>
        <p:grpSpPr bwMode="auto">
          <a:xfrm>
            <a:off x="217440" y="1483996"/>
            <a:ext cx="8709120" cy="4794510"/>
            <a:chOff x="239712" y="1304166"/>
            <a:chExt cx="9600830" cy="5285154"/>
          </a:xfrm>
        </p:grpSpPr>
        <p:sp>
          <p:nvSpPr>
            <p:cNvPr id="5" name="Oval 4"/>
            <p:cNvSpPr/>
            <p:nvPr/>
          </p:nvSpPr>
          <p:spPr bwMode="auto">
            <a:xfrm>
              <a:off x="5192521" y="1556815"/>
              <a:ext cx="4648021" cy="48344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748" y="3627368"/>
              <a:ext cx="685774" cy="4572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645" y="4160778"/>
              <a:ext cx="685774" cy="4572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639" y="6176493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33971" y="6105877"/>
              <a:ext cx="4342898" cy="48344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6773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1999706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7206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1417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40973" name="Curved Connector 20"/>
            <p:cNvCxnSpPr>
              <a:cxnSpLocks noChangeShapeType="1"/>
              <a:stCxn id="5" idx="4"/>
              <a:endCxn id="7" idx="6"/>
            </p:cNvCxnSpPr>
            <p:nvPr/>
          </p:nvCxnSpPr>
          <p:spPr bwMode="auto">
            <a:xfrm rot="5400000">
              <a:off x="5446669" y="1786110"/>
              <a:ext cx="1815715" cy="232401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4" name="Curved Connector 21"/>
            <p:cNvCxnSpPr>
              <a:cxnSpLocks noChangeShapeType="1"/>
              <a:stCxn id="5" idx="4"/>
              <a:endCxn id="8" idx="0"/>
            </p:cNvCxnSpPr>
            <p:nvPr/>
          </p:nvCxnSpPr>
          <p:spPr bwMode="auto">
            <a:xfrm rot="5400000">
              <a:off x="6456272" y="3100517"/>
              <a:ext cx="2120520" cy="140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5" name="Curved Connector 26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rot="5400000">
              <a:off x="4660908" y="3320869"/>
              <a:ext cx="1558508" cy="415274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6" name="Curved Connector 29"/>
            <p:cNvCxnSpPr>
              <a:cxnSpLocks noChangeShapeType="1"/>
              <a:stCxn id="8" idx="4"/>
              <a:endCxn id="15" idx="0"/>
            </p:cNvCxnSpPr>
            <p:nvPr/>
          </p:nvCxnSpPr>
          <p:spPr bwMode="auto">
            <a:xfrm rot="5400000">
              <a:off x="6767030" y="5356375"/>
              <a:ext cx="1487891" cy="11112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7" name="Straight Arrow Connector 36"/>
            <p:cNvCxnSpPr>
              <a:cxnSpLocks noChangeShapeType="1"/>
              <a:stCxn id="7" idx="2"/>
              <a:endCxn id="18" idx="3"/>
            </p:cNvCxnSpPr>
            <p:nvPr/>
          </p:nvCxnSpPr>
          <p:spPr bwMode="auto">
            <a:xfrm flipH="1" flipV="1">
              <a:off x="2678018" y="3559104"/>
              <a:ext cx="1828730" cy="2968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8" name="Straight Arrow Connector 37"/>
            <p:cNvCxnSpPr>
              <a:cxnSpLocks noChangeShapeType="1"/>
              <a:stCxn id="7" idx="2"/>
              <a:endCxn id="19" idx="3"/>
            </p:cNvCxnSpPr>
            <p:nvPr/>
          </p:nvCxnSpPr>
          <p:spPr bwMode="auto">
            <a:xfrm flipH="1">
              <a:off x="2678018" y="3855973"/>
              <a:ext cx="1828730" cy="287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9" name="Straight Arrow Connector 40"/>
            <p:cNvCxnSpPr>
              <a:cxnSpLocks noChangeShapeType="1"/>
              <a:stCxn id="5" idx="2"/>
              <a:endCxn id="16" idx="3"/>
            </p:cNvCxnSpPr>
            <p:nvPr/>
          </p:nvCxnSpPr>
          <p:spPr bwMode="auto">
            <a:xfrm flipH="1" flipV="1">
              <a:off x="2678018" y="1628671"/>
              <a:ext cx="2514503" cy="16986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80" name="Straight Arrow Connector 43"/>
            <p:cNvCxnSpPr>
              <a:cxnSpLocks noChangeShapeType="1"/>
              <a:stCxn id="5" idx="2"/>
              <a:endCxn id="17" idx="3"/>
            </p:cNvCxnSpPr>
            <p:nvPr/>
          </p:nvCxnSpPr>
          <p:spPr bwMode="auto">
            <a:xfrm flipH="1">
              <a:off x="2678018" y="1798537"/>
              <a:ext cx="2514503" cy="3730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0981" name="TextBox 49"/>
            <p:cNvSpPr txBox="1">
              <a:spLocks noChangeArrowheads="1"/>
            </p:cNvSpPr>
            <p:nvPr/>
          </p:nvSpPr>
          <p:spPr bwMode="auto">
            <a:xfrm rot="238339">
              <a:off x="3573046" y="1304166"/>
              <a:ext cx="806828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a:title</a:t>
              </a:r>
            </a:p>
          </p:txBody>
        </p:sp>
        <p:sp>
          <p:nvSpPr>
            <p:cNvPr id="40982" name="TextBox 50"/>
            <p:cNvSpPr txBox="1">
              <a:spLocks noChangeArrowheads="1"/>
            </p:cNvSpPr>
            <p:nvPr/>
          </p:nvSpPr>
          <p:spPr bwMode="auto">
            <a:xfrm rot="21215795">
              <a:off x="3603193" y="1989967"/>
              <a:ext cx="870114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40983" name="TextBox 51"/>
            <p:cNvSpPr txBox="1">
              <a:spLocks noChangeArrowheads="1"/>
            </p:cNvSpPr>
            <p:nvPr/>
          </p:nvSpPr>
          <p:spPr bwMode="auto">
            <a:xfrm rot="610119">
              <a:off x="3181084" y="3285567"/>
              <a:ext cx="811467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40984" name="TextBox 52"/>
            <p:cNvSpPr txBox="1">
              <a:spLocks noChangeArrowheads="1"/>
            </p:cNvSpPr>
            <p:nvPr/>
          </p:nvSpPr>
          <p:spPr bwMode="auto">
            <a:xfrm rot="21074880">
              <a:off x="3053730" y="3967171"/>
              <a:ext cx="1259545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40985" name="TextBox 53"/>
            <p:cNvSpPr txBox="1">
              <a:spLocks noChangeArrowheads="1"/>
            </p:cNvSpPr>
            <p:nvPr/>
          </p:nvSpPr>
          <p:spPr bwMode="auto">
            <a:xfrm>
              <a:off x="5116511" y="4999037"/>
              <a:ext cx="995580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40986" name="TextBox 54"/>
            <p:cNvSpPr txBox="1">
              <a:spLocks noChangeArrowheads="1"/>
            </p:cNvSpPr>
            <p:nvPr/>
          </p:nvSpPr>
          <p:spPr bwMode="auto">
            <a:xfrm>
              <a:off x="7687004" y="5151437"/>
              <a:ext cx="1535880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40987" name="TextBox 55"/>
            <p:cNvSpPr txBox="1">
              <a:spLocks noChangeArrowheads="1"/>
            </p:cNvSpPr>
            <p:nvPr/>
          </p:nvSpPr>
          <p:spPr bwMode="auto">
            <a:xfrm>
              <a:off x="7666222" y="3475038"/>
              <a:ext cx="1108344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40988" name="TextBox 56"/>
            <p:cNvSpPr txBox="1">
              <a:spLocks noChangeArrowheads="1"/>
            </p:cNvSpPr>
            <p:nvPr/>
          </p:nvSpPr>
          <p:spPr bwMode="auto">
            <a:xfrm rot="20242754">
              <a:off x="5534053" y="3102835"/>
              <a:ext cx="1422674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57" y="155257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953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man Old Style" charset="0"/>
              </a:rPr>
              <a:t>N</a:t>
            </a:r>
            <a:r>
              <a:rPr lang="en-US" dirty="0" smtClean="0">
                <a:latin typeface="Bookman Old Style" charset="0"/>
              </a:rPr>
              <a:t>otes on </a:t>
            </a:r>
            <a:r>
              <a:rPr lang="en-US" dirty="0">
                <a:latin typeface="Bookman Old Style" charset="0"/>
              </a:rPr>
              <a:t>exporting the data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87684"/>
            <a:ext cx="8231040" cy="4936838"/>
          </a:xfrm>
        </p:spPr>
        <p:txBody>
          <a:bodyPr>
            <a:normAutofit/>
          </a:bodyPr>
          <a:lstStyle/>
          <a:p>
            <a:pPr marL="230188" indent="-230188"/>
            <a:r>
              <a:rPr lang="en-US" dirty="0">
                <a:latin typeface="+mj-lt"/>
              </a:rPr>
              <a:t>Relations form a graph</a:t>
            </a:r>
          </a:p>
          <a:p>
            <a:pPr marL="461963" lvl="1" indent="-231775"/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odes </a:t>
            </a:r>
            <a:r>
              <a:rPr lang="en-US" dirty="0">
                <a:latin typeface="+mj-lt"/>
              </a:rPr>
              <a:t>refer </a:t>
            </a:r>
            <a:r>
              <a:rPr lang="en-US" dirty="0" smtClean="0">
                <a:latin typeface="+mj-lt"/>
              </a:rPr>
              <a:t>to </a:t>
            </a:r>
            <a:r>
              <a:rPr lang="en-US" dirty="0">
                <a:latin typeface="+mj-lt"/>
              </a:rPr>
              <a:t>“real” data </a:t>
            </a:r>
            <a:r>
              <a:rPr lang="en-US" dirty="0" smtClean="0">
                <a:latin typeface="+mj-lt"/>
              </a:rPr>
              <a:t>or </a:t>
            </a:r>
            <a:r>
              <a:rPr lang="en-US" dirty="0">
                <a:latin typeface="+mj-lt"/>
              </a:rPr>
              <a:t>some literal</a:t>
            </a:r>
          </a:p>
          <a:p>
            <a:pPr marL="461963" lvl="1" indent="-231775"/>
            <a:r>
              <a:rPr lang="en-US" dirty="0" smtClean="0">
                <a:latin typeface="+mj-lt"/>
              </a:rPr>
              <a:t>We’ll defer dealing with the </a:t>
            </a:r>
            <a:r>
              <a:rPr lang="en-US" dirty="0" smtClean="0">
                <a:latin typeface="+mj-lt"/>
              </a:rPr>
              <a:t>graph </a:t>
            </a:r>
            <a:r>
              <a:rPr lang="en-US" dirty="0" smtClean="0">
                <a:latin typeface="+mj-lt"/>
              </a:rPr>
              <a:t>representation</a:t>
            </a:r>
          </a:p>
          <a:p>
            <a:pPr marL="227013" indent="-227013"/>
            <a:r>
              <a:rPr lang="en-US" dirty="0" smtClean="0">
                <a:latin typeface="+mj-lt"/>
              </a:rPr>
              <a:t>Data export doesn’t necessarily mean physical conversion of the data</a:t>
            </a:r>
          </a:p>
          <a:p>
            <a:pPr lvl="1"/>
            <a:r>
              <a:rPr lang="en-US" dirty="0" smtClean="0">
                <a:latin typeface="+mj-lt"/>
              </a:rPr>
              <a:t>relations can be generated on-the-fly at query time</a:t>
            </a:r>
          </a:p>
          <a:p>
            <a:pPr marL="230188" indent="-230188"/>
            <a:r>
              <a:rPr lang="en-US" dirty="0" smtClean="0">
                <a:latin typeface="+mj-lt"/>
              </a:rPr>
              <a:t>All of the data need not be exported</a:t>
            </a:r>
          </a:p>
          <a:p>
            <a:pPr marL="461963" lvl="1" indent="-231775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407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>
                <a:latin typeface="Bookman Old Style" charset="0"/>
              </a:rPr>
              <a:t>Same book in French…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20" y="1705140"/>
            <a:ext cx="2488320" cy="417355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09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>
            <a:noAutofit/>
          </a:bodyPr>
          <a:lstStyle/>
          <a:p>
            <a:r>
              <a:rPr lang="en-US" dirty="0"/>
              <a:t>B</a:t>
            </a:r>
            <a:r>
              <a:rPr lang="en-US" dirty="0" smtClean="0"/>
              <a:t>ookstore </a:t>
            </a:r>
            <a:r>
              <a:rPr lang="en-US" dirty="0"/>
              <a:t>data </a:t>
            </a:r>
            <a:r>
              <a:rPr lang="en-US" dirty="0" smtClean="0"/>
              <a:t>(</a:t>
            </a:r>
            <a:r>
              <a:rPr lang="en-US" dirty="0"/>
              <a:t>dataset “F”)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40" y="1682097"/>
          <a:ext cx="8778240" cy="4375751"/>
        </p:xfrm>
        <a:graphic>
          <a:graphicData uri="http://schemas.openxmlformats.org/drawingml/2006/table">
            <a:tbl>
              <a:tblPr/>
              <a:tblGrid>
                <a:gridCol w="345600"/>
                <a:gridCol w="2280960"/>
                <a:gridCol w="2211840"/>
                <a:gridCol w="1451520"/>
                <a:gridCol w="248832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Titre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Traducteur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Original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2020286682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Le Palais des Miroirs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$A12$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Auteur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$A11$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Nom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Ghosh, Amitav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Besse, Christianne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53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Export data as a set of </a:t>
            </a:r>
            <a:r>
              <a:rPr lang="en-US" i="1" u="sng" dirty="0" smtClean="0"/>
              <a:t>relations</a:t>
            </a:r>
            <a:endParaRPr lang="en-US" i="1" u="sng" dirty="0">
              <a:latin typeface="Bookman Old Style" charset="0"/>
            </a:endParaRPr>
          </a:p>
        </p:txBody>
      </p:sp>
      <p:grpSp>
        <p:nvGrpSpPr>
          <p:cNvPr id="51203" name="Group 69"/>
          <p:cNvGrpSpPr>
            <a:grpSpLocks/>
          </p:cNvGrpSpPr>
          <p:nvPr/>
        </p:nvGrpSpPr>
        <p:grpSpPr bwMode="auto">
          <a:xfrm>
            <a:off x="493920" y="1918348"/>
            <a:ext cx="8017920" cy="4252829"/>
            <a:chOff x="544512" y="1491038"/>
            <a:chExt cx="8839200" cy="4687556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1038"/>
              <a:ext cx="4267200" cy="48339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4462" y="3855835"/>
              <a:ext cx="685800" cy="45716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383"/>
              <a:ext cx="685800" cy="45716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5284"/>
              <a:ext cx="24384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4833"/>
              <a:ext cx="24384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4192"/>
              <a:ext cx="25908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sz="1600" b="1">
                  <a:solidFill>
                    <a:srgbClr val="0D0D0D"/>
                  </a:solidFill>
                </a:rPr>
                <a:t>Le palais des miroirs</a:t>
              </a:r>
            </a:p>
          </p:txBody>
        </p:sp>
        <p:cxnSp>
          <p:nvCxnSpPr>
            <p:cNvPr id="51210" name="Straight Arrow Connector 40"/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 flipH="1">
              <a:off x="1757362" y="1974431"/>
              <a:ext cx="1073150" cy="18814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51211" name="TextBox 49"/>
            <p:cNvSpPr txBox="1">
              <a:spLocks noChangeArrowheads="1"/>
            </p:cNvSpPr>
            <p:nvPr/>
          </p:nvSpPr>
          <p:spPr bwMode="auto">
            <a:xfrm rot="2200734">
              <a:off x="4826424" y="2331695"/>
              <a:ext cx="1171123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51212" name="TextBox 51"/>
            <p:cNvSpPr txBox="1">
              <a:spLocks noChangeArrowheads="1"/>
            </p:cNvSpPr>
            <p:nvPr/>
          </p:nvSpPr>
          <p:spPr bwMode="auto">
            <a:xfrm>
              <a:off x="1763712" y="4583513"/>
              <a:ext cx="831710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51213" name="TextBox 53"/>
            <p:cNvSpPr txBox="1">
              <a:spLocks noChangeArrowheads="1"/>
            </p:cNvSpPr>
            <p:nvPr/>
          </p:nvSpPr>
          <p:spPr bwMode="auto">
            <a:xfrm>
              <a:off x="6640512" y="3856037"/>
              <a:ext cx="1475965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51214" name="TextBox 55"/>
            <p:cNvSpPr txBox="1">
              <a:spLocks noChangeArrowheads="1"/>
            </p:cNvSpPr>
            <p:nvPr/>
          </p:nvSpPr>
          <p:spPr bwMode="auto">
            <a:xfrm>
              <a:off x="1306512" y="2754713"/>
              <a:ext cx="1045542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51215" name="TextBox 56"/>
            <p:cNvSpPr txBox="1">
              <a:spLocks noChangeArrowheads="1"/>
            </p:cNvSpPr>
            <p:nvPr/>
          </p:nvSpPr>
          <p:spPr bwMode="auto">
            <a:xfrm rot="19602114">
              <a:off x="7015463" y="2417290"/>
              <a:ext cx="781566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3488"/>
              <a:ext cx="4038600" cy="48339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http://…isbn/2020386682</a:t>
              </a:r>
            </a:p>
          </p:txBody>
        </p:sp>
        <p:cxnSp>
          <p:nvCxnSpPr>
            <p:cNvPr id="51217" name="Straight Arrow Connector 33"/>
            <p:cNvCxnSpPr>
              <a:cxnSpLocks noChangeShapeType="1"/>
              <a:stCxn id="7" idx="4"/>
              <a:endCxn id="10" idx="0"/>
            </p:cNvCxnSpPr>
            <p:nvPr/>
          </p:nvCxnSpPr>
          <p:spPr bwMode="auto">
            <a:xfrm>
              <a:off x="1757362" y="4312996"/>
              <a:ext cx="6350" cy="912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18" name="Straight Arrow Connector 38"/>
            <p:cNvCxnSpPr>
              <a:cxnSpLocks noChangeShapeType="1"/>
              <a:stCxn id="28" idx="4"/>
              <a:endCxn id="8" idx="1"/>
            </p:cNvCxnSpPr>
            <p:nvPr/>
          </p:nvCxnSpPr>
          <p:spPr bwMode="auto">
            <a:xfrm>
              <a:off x="6145212" y="3726882"/>
              <a:ext cx="900534" cy="8054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19" name="Straight Arrow Connector 42"/>
            <p:cNvCxnSpPr>
              <a:cxnSpLocks noChangeShapeType="1"/>
              <a:stCxn id="8" idx="5"/>
              <a:endCxn id="18" idx="0"/>
            </p:cNvCxnSpPr>
            <p:nvPr/>
          </p:nvCxnSpPr>
          <p:spPr bwMode="auto">
            <a:xfrm>
              <a:off x="7530678" y="4855594"/>
              <a:ext cx="481434" cy="9792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20" name="Straight Arrow Connector 46"/>
            <p:cNvCxnSpPr>
              <a:cxnSpLocks noChangeShapeType="1"/>
              <a:stCxn id="28" idx="0"/>
              <a:endCxn id="19" idx="2"/>
            </p:cNvCxnSpPr>
            <p:nvPr/>
          </p:nvCxnSpPr>
          <p:spPr bwMode="auto">
            <a:xfrm flipV="1">
              <a:off x="6145212" y="1987952"/>
              <a:ext cx="1943100" cy="12555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21" name="Straight Arrow Connector 57"/>
            <p:cNvCxnSpPr>
              <a:cxnSpLocks noChangeShapeType="1"/>
              <a:stCxn id="28" idx="0"/>
              <a:endCxn id="5" idx="5"/>
            </p:cNvCxnSpPr>
            <p:nvPr/>
          </p:nvCxnSpPr>
          <p:spPr bwMode="auto">
            <a:xfrm flipH="1" flipV="1">
              <a:off x="4339195" y="1903640"/>
              <a:ext cx="1806017" cy="13398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51222" name="TextBox 63"/>
            <p:cNvSpPr txBox="1">
              <a:spLocks noChangeArrowheads="1"/>
            </p:cNvSpPr>
            <p:nvPr/>
          </p:nvSpPr>
          <p:spPr bwMode="auto">
            <a:xfrm>
              <a:off x="7783512" y="4987433"/>
              <a:ext cx="831710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f:nom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17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1313</Words>
  <Application>Microsoft Macintosh PowerPoint</Application>
  <PresentationFormat>On-screen Show (4:3)</PresentationFormat>
  <Paragraphs>385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Semantic Web Motivating Example</vt:lpstr>
      <vt:lpstr>A Motivating example</vt:lpstr>
      <vt:lpstr>We start with a book... </vt:lpstr>
      <vt:lpstr>A simplified bookstore data </vt:lpstr>
      <vt:lpstr>Export data as a set of relations</vt:lpstr>
      <vt:lpstr>Notes on exporting the data</vt:lpstr>
      <vt:lpstr>Same book in French…</vt:lpstr>
      <vt:lpstr>Bookstore data (dataset “F”)</vt:lpstr>
      <vt:lpstr>Export data as a set of relations</vt:lpstr>
      <vt:lpstr>Start merging your data</vt:lpstr>
      <vt:lpstr>Merging your data</vt:lpstr>
      <vt:lpstr>Merging your data</vt:lpstr>
      <vt:lpstr>Start making queries…</vt:lpstr>
      <vt:lpstr>However, more can be achieved…</vt:lpstr>
      <vt:lpstr>Use this extra knowledge</vt:lpstr>
      <vt:lpstr>This enables richer queries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This can be even more powerful</vt:lpstr>
      <vt:lpstr>So where is the Semantic Web?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9</cp:revision>
  <cp:lastPrinted>2012-01-31T17:03:37Z</cp:lastPrinted>
  <dcterms:created xsi:type="dcterms:W3CDTF">2012-01-31T16:11:02Z</dcterms:created>
  <dcterms:modified xsi:type="dcterms:W3CDTF">2013-01-30T19:18:16Z</dcterms:modified>
</cp:coreProperties>
</file>