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3907" autoAdjust="0"/>
    <p:restoredTop sz="94660"/>
  </p:normalViewPr>
  <p:slideViewPr>
    <p:cSldViewPr snapToGrid="0" snapToObjects="1" showGuides="1">
      <p:cViewPr varScale="1">
        <p:scale>
          <a:sx n="100" d="100"/>
          <a:sy n="100" d="100"/>
        </p:scale>
        <p:origin x="-2448" y="-112"/>
      </p:cViewPr>
      <p:guideLst>
        <p:guide orient="horz" pos="2160"/>
        <p:guide pos="28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8" d="100"/>
        <a:sy n="188" d="100"/>
      </p:scale>
      <p:origin x="0" y="2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0FB0F-9B61-674C-BA7C-E299A8EDF59F}" type="datetimeFigureOut">
              <a:rPr lang="en-US" smtClean="0"/>
              <a:t>1/28/13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6986B-C9F6-A748-9ED6-74FE2475F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653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5372D-FFE4-7A46-AC4F-8DA57F75B572}" type="datetimeFigureOut">
              <a:rPr lang="en-US" smtClean="0"/>
              <a:t>1/28/13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FD41E-7A58-1E48-9CE1-355D4ECD35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910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737825A7-E0BC-FE4A-B793-8147EA7912D4}" type="datetime1">
              <a:rPr lang="en-US" smtClean="0"/>
              <a:t>1/28/13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2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221D88F1-0002-9041-80C0-B0E11FBC7FF6}" type="datetime1">
              <a:rPr lang="en-US" smtClean="0"/>
              <a:t>1/28/13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1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BF3C940C-7E81-054F-A3FC-426D16B4AF4B}" type="datetime1">
              <a:rPr lang="en-US" smtClean="0"/>
              <a:t>1/28/13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2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9CC36C2C-4463-2A4C-B21D-8B8F51C757A6}" type="datetime1">
              <a:rPr lang="en-US" smtClean="0"/>
              <a:t>1/28/13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0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18383853-B1BE-8742-BE1F-0AF5890587BF}" type="datetime1">
              <a:rPr lang="en-US" smtClean="0"/>
              <a:t>1/28/13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18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82869007-B734-FA48-B6E2-A9F2724E5119}" type="datetime1">
              <a:rPr lang="en-US" smtClean="0"/>
              <a:t>1/28/13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19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F15A727A-01CE-7643-9985-91B67A243C2C}" type="datetime1">
              <a:rPr lang="en-US" smtClean="0"/>
              <a:t>1/28/13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7C970659-EB7C-074D-AB38-4F1D9020EC03}" type="datetime1">
              <a:rPr lang="en-US" smtClean="0"/>
              <a:t>1/28/13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3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240B5297-AA6F-254C-B4BE-C4074B6D9E98}" type="datetime1">
              <a:rPr lang="en-US" smtClean="0"/>
              <a:t>1/28/13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8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DCD98F0-1345-6543-9198-D864F976B70C}" type="datetime1">
              <a:rPr lang="en-US" smtClean="0"/>
              <a:t>1/28/13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5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45A04BC3-CF9D-FE48-98C8-542B99BD6276}" type="datetime1">
              <a:rPr lang="en-US" smtClean="0"/>
              <a:t>1/28/13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1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2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262" y="1339464"/>
            <a:ext cx="8237537" cy="5237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848" y="6577288"/>
            <a:ext cx="372151" cy="28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BBC1B-FC5F-3E49-9764-2F58D9A087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03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013" indent="-227013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227013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349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84263" indent="-168275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2538" indent="-168275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t.ly/691S13" TargetMode="Externa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kangyan1@umbc.edu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93006"/>
          </a:xfrm>
        </p:spPr>
        <p:txBody>
          <a:bodyPr>
            <a:noAutofit/>
          </a:bodyPr>
          <a:lstStyle/>
          <a:p>
            <a:r>
              <a:rPr lang="en-US" sz="5400" dirty="0" smtClean="0"/>
              <a:t>CMSC 491/691</a:t>
            </a:r>
            <a:br>
              <a:rPr lang="en-US" sz="5400" dirty="0" smtClean="0"/>
            </a:br>
            <a:r>
              <a:rPr lang="en-US" sz="5400" dirty="0" smtClean="0"/>
              <a:t>A Web of Data</a:t>
            </a: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err="1" smtClean="0"/>
              <a:t>Administrivia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9884" y="5017058"/>
            <a:ext cx="6400800" cy="83730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Spring 2013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8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Administrivia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Course objectives</a:t>
            </a:r>
          </a:p>
          <a:p>
            <a:r>
              <a:rPr lang="en-US" dirty="0" smtClean="0"/>
              <a:t>Resources</a:t>
            </a:r>
          </a:p>
          <a:p>
            <a:r>
              <a:rPr lang="en-US" dirty="0" smtClean="0"/>
              <a:t>Structure</a:t>
            </a:r>
          </a:p>
          <a:p>
            <a:r>
              <a:rPr lang="en-US" dirty="0" smtClean="0"/>
              <a:t>Homework assignments</a:t>
            </a:r>
          </a:p>
          <a:p>
            <a:r>
              <a:rPr lang="en-US" dirty="0" smtClean="0"/>
              <a:t>Project</a:t>
            </a:r>
          </a:p>
          <a:p>
            <a:r>
              <a:rPr lang="en-US" dirty="0" smtClean="0"/>
              <a:t>491 vs. 691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262" y="1339464"/>
            <a:ext cx="8394612" cy="5237824"/>
          </a:xfrm>
        </p:spPr>
        <p:txBody>
          <a:bodyPr/>
          <a:lstStyle/>
          <a:p>
            <a:r>
              <a:rPr lang="en-US" dirty="0" smtClean="0"/>
              <a:t>Understand SW concepts, motivation and goals</a:t>
            </a:r>
          </a:p>
          <a:p>
            <a:r>
              <a:rPr lang="en-US" dirty="0" smtClean="0"/>
              <a:t>Be able to create and use SW ontologies</a:t>
            </a:r>
          </a:p>
          <a:p>
            <a:r>
              <a:rPr lang="en-US" dirty="0" smtClean="0"/>
              <a:t>Understand the different kinds of SW reasoning</a:t>
            </a:r>
          </a:p>
          <a:p>
            <a:r>
              <a:rPr lang="en-US" dirty="0" smtClean="0"/>
              <a:t>Familiarity with SW languages and standards</a:t>
            </a:r>
          </a:p>
          <a:p>
            <a:r>
              <a:rPr lang="en-US" dirty="0"/>
              <a:t>C</a:t>
            </a:r>
            <a:r>
              <a:rPr lang="en-US" dirty="0" smtClean="0"/>
              <a:t>reate, consume &amp; manipulate SW data</a:t>
            </a:r>
          </a:p>
          <a:p>
            <a:r>
              <a:rPr lang="en-US" dirty="0" smtClean="0"/>
              <a:t>Ability to use SW software tools and systems</a:t>
            </a:r>
          </a:p>
          <a:p>
            <a:r>
              <a:rPr lang="en-US" dirty="0" smtClean="0"/>
              <a:t>Know alternatives: XML, JSON, Microdata</a:t>
            </a:r>
          </a:p>
          <a:p>
            <a:r>
              <a:rPr lang="en-US" dirty="0" smtClean="0"/>
              <a:t>Ability to define and implement a SW project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8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Web resources: </a:t>
            </a:r>
            <a:r>
              <a:rPr lang="en-US" sz="3600" dirty="0" smtClean="0">
                <a:hlinkClick r:id="rId2"/>
              </a:rPr>
              <a:t>http://</a:t>
            </a:r>
            <a:r>
              <a:rPr lang="en-US" sz="3600" dirty="0" err="1" smtClean="0">
                <a:hlinkClick r:id="rId2"/>
              </a:rPr>
              <a:t>bit.ly</a:t>
            </a:r>
            <a:r>
              <a:rPr lang="en-US" sz="3600" dirty="0" smtClean="0">
                <a:hlinkClick r:id="rId2"/>
              </a:rPr>
              <a:t>/691S13</a:t>
            </a:r>
            <a:endParaRPr lang="en-US" sz="3600" dirty="0"/>
          </a:p>
        </p:txBody>
      </p:sp>
      <p:pic>
        <p:nvPicPr>
          <p:cNvPr id="5" name="Content Placeholder 4" descr="Screen Shot 2013-01-28 at 8.21.02 A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9" b="3469"/>
          <a:stretch>
            <a:fillRect/>
          </a:stretch>
        </p:blipFill>
        <p:spPr>
          <a:xfrm>
            <a:off x="88014" y="1269213"/>
            <a:ext cx="9264578" cy="589086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4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ea typeface="ＭＳ Ｐゴシック" charset="0"/>
              </a:rPr>
              <a:t>Grading</a:t>
            </a:r>
            <a:endParaRPr lang="en-US" dirty="0">
              <a:ea typeface="ＭＳ Ｐゴシック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Grades will be based on participation, homework, exam, and project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Participation includes in class &amp; on Piazza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6-8 short homework assignments</a:t>
            </a:r>
          </a:p>
          <a:p>
            <a:pPr marL="574675" lvl="1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Will experiment with peer assessment</a:t>
            </a:r>
            <a:endParaRPr lang="en-US" dirty="0">
              <a:ea typeface="ＭＳ Ｐゴシック" charset="0"/>
            </a:endParaRPr>
          </a:p>
          <a:p>
            <a:pPr marL="574675" lvl="1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Submission details TBD</a:t>
            </a:r>
          </a:p>
          <a:p>
            <a:pPr marL="231775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In class exam near middle of term</a:t>
            </a:r>
          </a:p>
          <a:p>
            <a:pPr marL="231775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Projects can be individual or small groups and will have a proposal and final report</a:t>
            </a:r>
            <a:endParaRPr lang="en-US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b="1" i="1" dirty="0"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06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</a:rPr>
              <a:t>Instructor availability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70089"/>
            <a:ext cx="7772400" cy="5312971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dirty="0" smtClean="0">
                <a:latin typeface="+mj-lt"/>
                <a:ea typeface="ＭＳ Ｐゴシック" charset="0"/>
              </a:rPr>
              <a:t>Instructor: Professor </a:t>
            </a:r>
            <a:r>
              <a:rPr lang="en-US" dirty="0">
                <a:latin typeface="+mj-lt"/>
                <a:ea typeface="ＭＳ Ｐゴシック" charset="0"/>
              </a:rPr>
              <a:t>Finin</a:t>
            </a:r>
          </a:p>
          <a:p>
            <a:pPr marL="231775" indent="-231775"/>
            <a:r>
              <a:rPr lang="en-US" sz="2800" dirty="0">
                <a:latin typeface="+mj-lt"/>
                <a:ea typeface="ＭＳ Ｐゴシック" charset="0"/>
              </a:rPr>
              <a:t>Official office hours: by arrangement</a:t>
            </a:r>
          </a:p>
          <a:p>
            <a:pPr marL="231775" indent="-231775"/>
            <a:r>
              <a:rPr lang="en-US" sz="2800" dirty="0">
                <a:latin typeface="+mj-lt"/>
                <a:ea typeface="ＭＳ Ｐゴシック" charset="0"/>
              </a:rPr>
              <a:t>Drop in whenever my door is open </a:t>
            </a:r>
          </a:p>
          <a:p>
            <a:pPr marL="231775" indent="-231775"/>
            <a:r>
              <a:rPr lang="en-US" sz="2800" dirty="0">
                <a:latin typeface="+mj-lt"/>
                <a:ea typeface="ＭＳ Ｐゴシック" charset="0"/>
              </a:rPr>
              <a:t>Direct general questions (i.e., those that other students may also be wondering about and that Google </a:t>
            </a:r>
            <a:r>
              <a:rPr lang="en-US" sz="2800" dirty="0" smtClean="0">
                <a:latin typeface="+mj-lt"/>
                <a:ea typeface="ＭＳ Ｐゴシック" charset="0"/>
              </a:rPr>
              <a:t>can’t </a:t>
            </a:r>
            <a:r>
              <a:rPr lang="en-US" sz="2800" dirty="0">
                <a:latin typeface="+mj-lt"/>
                <a:ea typeface="ＭＳ Ｐゴシック" charset="0"/>
              </a:rPr>
              <a:t>answer) to </a:t>
            </a:r>
            <a:r>
              <a:rPr lang="en-US" sz="2800" dirty="0" smtClean="0">
                <a:latin typeface="+mj-lt"/>
                <a:ea typeface="ＭＳ Ｐゴシック" charset="0"/>
              </a:rPr>
              <a:t>Piazza first</a:t>
            </a:r>
            <a:endParaRPr lang="en-US" sz="2800" dirty="0">
              <a:latin typeface="+mj-lt"/>
              <a:ea typeface="ＭＳ Ｐゴシック" charset="0"/>
            </a:endParaRPr>
          </a:p>
          <a:p>
            <a:pPr marL="231775" indent="-231775"/>
            <a:r>
              <a:rPr lang="en-US" sz="2800" dirty="0">
                <a:latin typeface="+mj-lt"/>
                <a:ea typeface="ＭＳ Ｐゴシック" charset="0"/>
              </a:rPr>
              <a:t>We will try to respond to postings on the discussion list or private email messages within 24 </a:t>
            </a:r>
            <a:r>
              <a:rPr lang="en-US" sz="2800" dirty="0" smtClean="0">
                <a:latin typeface="+mj-lt"/>
                <a:ea typeface="ＭＳ Ｐゴシック" charset="0"/>
              </a:rPr>
              <a:t>hours</a:t>
            </a:r>
          </a:p>
          <a:p>
            <a:pPr marL="0" indent="0">
              <a:buNone/>
            </a:pPr>
            <a:r>
              <a:rPr lang="en-US" sz="2800" dirty="0" smtClean="0">
                <a:latin typeface="+mj-lt"/>
                <a:ea typeface="ＭＳ Ｐゴシック" charset="0"/>
              </a:rPr>
              <a:t>TA: </a:t>
            </a:r>
            <a:r>
              <a:rPr lang="en-US" sz="2800" dirty="0">
                <a:latin typeface="+mj-lt"/>
                <a:ea typeface="ＭＳ Ｐゴシック" charset="0"/>
              </a:rPr>
              <a:t>Yang Kang, </a:t>
            </a:r>
            <a:r>
              <a:rPr lang="en-US" sz="2800" dirty="0" smtClean="0">
                <a:latin typeface="+mj-lt"/>
                <a:ea typeface="ＭＳ Ｐゴシック" charset="0"/>
                <a:hlinkClick r:id="rId3"/>
              </a:rPr>
              <a:t>kangyan1@</a:t>
            </a:r>
            <a:r>
              <a:rPr lang="en-US" sz="2800" dirty="0" smtClean="0">
                <a:latin typeface="+mj-lt"/>
                <a:ea typeface="ＭＳ Ｐゴシック" charset="0"/>
                <a:hlinkClick r:id="rId3"/>
              </a:rPr>
              <a:t>umbc.edu</a:t>
            </a:r>
            <a:r>
              <a:rPr lang="en-US" sz="2800" dirty="0" smtClean="0">
                <a:latin typeface="+mj-lt"/>
                <a:ea typeface="ＭＳ Ｐゴシック" charset="0"/>
              </a:rPr>
              <a:t>, </a:t>
            </a:r>
            <a:r>
              <a:rPr lang="en-US" sz="2800" dirty="0" err="1" smtClean="0">
                <a:latin typeface="+mj-lt"/>
                <a:ea typeface="ＭＳ Ｐゴシック" charset="0"/>
              </a:rPr>
              <a:t>officehours</a:t>
            </a:r>
            <a:r>
              <a:rPr lang="en-US" sz="2800" dirty="0" smtClean="0">
                <a:latin typeface="+mj-lt"/>
                <a:ea typeface="ＭＳ Ｐゴシック" charset="0"/>
              </a:rPr>
              <a:t>: Mon/Wed 3:00 – 4:00</a:t>
            </a:r>
            <a:endParaRPr lang="en-US" sz="2800" dirty="0">
              <a:latin typeface="+mj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071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</a:rPr>
              <a:t>Programming, etc.</a:t>
            </a:r>
            <a:endParaRPr lang="en-US" dirty="0">
              <a:ea typeface="ＭＳ Ｐゴシック" charset="0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677863" y="1417639"/>
            <a:ext cx="7772400" cy="518297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The homework assignments will require using various systems and tools</a:t>
            </a:r>
          </a:p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Some will require programming, which can be done in a language of your choice (e.g., Java, Python)</a:t>
            </a:r>
          </a:p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Our examples will be demonstrated in Unix (Linux or MAC OS X), but most can be made to work on Windows</a:t>
            </a:r>
          </a:p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Having a web server on your own computer may be useful</a:t>
            </a:r>
            <a:endParaRPr lang="en-US" dirty="0">
              <a:latin typeface="+mj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274898"/>
      </p:ext>
    </p:extLst>
  </p:cSld>
  <p:clrMapOvr>
    <a:masterClrMapping/>
  </p:clrMapOvr>
</p:sld>
</file>

<file path=ppt/theme/theme1.xml><?xml version="1.0" encoding="utf-8"?>
<a:theme xmlns:a="http://schemas.openxmlformats.org/drawingml/2006/main" name="fin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finin.potx</Template>
  <TotalTime>618</TotalTime>
  <Words>305</Words>
  <Application>Microsoft Macintosh PowerPoint</Application>
  <PresentationFormat>On-screen Show (4:3)</PresentationFormat>
  <Paragraphs>43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finin</vt:lpstr>
      <vt:lpstr>CMSC 491/691 A Web of Data Administrivia</vt:lpstr>
      <vt:lpstr>Administrivia</vt:lpstr>
      <vt:lpstr>Course Objectives</vt:lpstr>
      <vt:lpstr>Web resources: http://bit.ly/691S13</vt:lpstr>
      <vt:lpstr>Grading</vt:lpstr>
      <vt:lpstr>Instructor availability</vt:lpstr>
      <vt:lpstr>Programming, etc.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finin</dc:creator>
  <cp:lastModifiedBy>tim finin</cp:lastModifiedBy>
  <cp:revision>13</cp:revision>
  <cp:lastPrinted>2013-01-28T14:41:22Z</cp:lastPrinted>
  <dcterms:created xsi:type="dcterms:W3CDTF">2013-01-28T04:22:06Z</dcterms:created>
  <dcterms:modified xsi:type="dcterms:W3CDTF">2013-01-28T20:31:47Z</dcterms:modified>
</cp:coreProperties>
</file>