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2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13" r:id="rId33"/>
    <p:sldId id="314" r:id="rId34"/>
    <p:sldId id="315" r:id="rId35"/>
    <p:sldId id="316" r:id="rId36"/>
    <p:sldId id="317" r:id="rId37"/>
    <p:sldId id="318" r:id="rId38"/>
    <p:sldId id="319" r:id="rId39"/>
    <p:sldId id="320" r:id="rId40"/>
    <p:sldId id="321" r:id="rId41"/>
    <p:sldId id="322" r:id="rId42"/>
    <p:sldId id="327" r:id="rId43"/>
    <p:sldId id="324" r:id="rId44"/>
    <p:sldId id="325" r:id="rId45"/>
    <p:sldId id="326" r:id="rId4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6" d="100"/>
          <a:sy n="36" d="100"/>
        </p:scale>
        <p:origin x="-664" y="-112"/>
      </p:cViewPr>
      <p:guideLst>
        <p:guide orient="horz" pos="2124"/>
        <p:guide pos="39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9893C-F6F2-1C4F-8689-76ADC4738B76}" type="datetimeFigureOut">
              <a:rPr lang="en-US" smtClean="0"/>
              <a:t>2/2/12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94704-552D-6949-A23D-2936261C3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27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0AAAC-08AA-4B4D-AB79-FC662BBA0169}" type="datetimeFigureOut">
              <a:rPr lang="en-US" smtClean="0"/>
              <a:t>2/2/12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E45BC-E45D-0248-9C6A-66F5353B8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1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ED5543-4311-B243-88DF-381CD38C4A83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9453347-63D6-F248-A95B-36E000ADBB4C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091613D-45BF-0D45-BB67-46C249AB6BBA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5E2F60-7D26-E24C-9335-C6EBE873253A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6B022ED-34B7-FB4F-9917-3020592E24BF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2774445-09B7-0D43-9A5E-5671F642A039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C7DB81-F8EF-DE49-B3C0-195CDF40349C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B97B76F-5CA1-7346-9D7B-14C4C5D76469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329909F-0CB8-4940-AD40-270BED9B1390}" type="slidenum">
              <a:rPr lang="en-US" sz="1200"/>
              <a:pPr eaLnBrk="1" hangingPunct="1"/>
              <a:t>20</a:t>
            </a:fld>
            <a:endParaRPr lang="en-US" sz="1200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34FFAD-4C7F-2F41-9C79-82C1836F5156}" type="slidenum">
              <a:rPr lang="en-US" sz="1200"/>
              <a:pPr eaLnBrk="1" hangingPunct="1"/>
              <a:t>21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FCFFF06-D83B-D74A-8AA8-0A123E13C386}" type="slidenum">
              <a:rPr lang="en-US" sz="1200"/>
              <a:pPr eaLnBrk="1" hangingPunct="1"/>
              <a:t>22</a:t>
            </a:fld>
            <a:endParaRPr lang="en-US" sz="1200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078FFC9-BAC2-C548-AD4E-8F8FDC64D38E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F96B7E-AC54-AA4B-BA1A-BD8B9F5055AA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8087ED5-F4A9-D540-9D54-E3E2E28EA550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36700" y="519113"/>
            <a:ext cx="6072717" cy="2562225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3257550"/>
            <a:ext cx="6705600" cy="30861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2FA3034-78F6-4B4E-919B-5F5285575DEA}" type="slidenum">
              <a:rPr lang="en-US" sz="1200"/>
              <a:pPr eaLnBrk="1" hangingPunct="1"/>
              <a:t>25</a:t>
            </a:fld>
            <a:endParaRPr lang="en-US" sz="120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5E085D-E30B-6342-ABF4-B60D27C963AA}" type="slidenum">
              <a:rPr lang="en-US" sz="1200"/>
              <a:pPr eaLnBrk="1" hangingPunct="1"/>
              <a:t>26</a:t>
            </a:fld>
            <a:endParaRPr lang="en-US" sz="1200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8A4CAB0-FF4A-FA47-8B2A-828EE1349CAD}" type="slidenum">
              <a:rPr lang="en-US" sz="1200"/>
              <a:pPr eaLnBrk="1" hangingPunct="1"/>
              <a:t>27</a:t>
            </a:fld>
            <a:endParaRPr lang="en-US" sz="120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AD5D75B-CFD5-2B44-81C5-3F733F70A557}" type="slidenum">
              <a:rPr lang="en-US" sz="1200"/>
              <a:pPr eaLnBrk="1" hangingPunct="1"/>
              <a:t>28</a:t>
            </a:fld>
            <a:endParaRPr lang="en-US" sz="120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FB53C63-32B8-5344-A399-42950189A755}" type="slidenum">
              <a:rPr lang="en-US" sz="1200"/>
              <a:pPr eaLnBrk="1" hangingPunct="1"/>
              <a:t>29</a:t>
            </a:fld>
            <a:endParaRPr lang="en-US" sz="1200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139C3D3-65CD-0243-BD62-B39874E54C41}" type="slidenum">
              <a:rPr lang="en-US" sz="1200"/>
              <a:pPr eaLnBrk="1" hangingPunct="1"/>
              <a:t>30</a:t>
            </a:fld>
            <a:endParaRPr lang="en-US" sz="1200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95362D-3456-704E-BF2A-AA262124EF0E}" type="slidenum">
              <a:rPr lang="en-US" sz="1200"/>
              <a:pPr eaLnBrk="1" hangingPunct="1"/>
              <a:t>31</a:t>
            </a:fld>
            <a:endParaRPr lang="en-US" sz="120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7635439-FBE2-304A-BA72-7183D8FF118B}" type="slidenum">
              <a:rPr lang="en-US" sz="1200"/>
              <a:pPr eaLnBrk="1" hangingPunct="1"/>
              <a:t>32</a:t>
            </a:fld>
            <a:endParaRPr lang="en-US" sz="1200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E1678F-5B47-574C-AA5A-A1589236441A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1BE0DCE-6720-404F-B622-03639DF3B228}" type="slidenum">
              <a:rPr lang="en-US" sz="1200"/>
              <a:pPr eaLnBrk="1" hangingPunct="1"/>
              <a:t>33</a:t>
            </a:fld>
            <a:endParaRPr lang="en-US" sz="120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A38CB9-827B-7C48-A6BB-4F49550910BC}" type="slidenum">
              <a:rPr lang="en-US" sz="1200"/>
              <a:pPr eaLnBrk="1" hangingPunct="1"/>
              <a:t>34</a:t>
            </a:fld>
            <a:endParaRPr lang="en-US" sz="120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89EAAFE-103B-444B-82E4-51DE2D5F0E84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BE68668-C588-4346-9B5B-131E47ADAAD7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1DD28FE-D5ED-394E-8CF1-9AE99A08D527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280142E-DEA4-0D4F-BD01-CB9B7C2CF10E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63F6897-EC8F-4146-BFFE-C16A9722509C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B4486E9-8D5A-FE44-AABF-FB5C473E7C4F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4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72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69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203200"/>
            <a:ext cx="8229600" cy="1016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61963" y="1430338"/>
            <a:ext cx="4038600" cy="5199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430338"/>
            <a:ext cx="4038600" cy="5199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3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11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29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8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74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9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9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D45775-5459-5641-A96C-F99F22CB77BA}" type="datetimeFigureOut">
              <a:rPr lang="en-US" smtClean="0"/>
              <a:t>2/2/12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FF7E403-0B0A-0E4E-B5FC-464C307CC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98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86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4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87338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00100" indent="-223838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hyperlink" Target="http://xmlns.com/foaf/0.1/%23term_depicts" TargetMode="External"/><Relationship Id="rId14" Type="http://schemas.openxmlformats.org/officeDocument/2006/relationships/hyperlink" Target="http://xmlns.com/foaf/0.1/%23term_surname" TargetMode="External"/><Relationship Id="rId15" Type="http://schemas.openxmlformats.org/officeDocument/2006/relationships/hyperlink" Target="http://xmlns.com/foaf/0.1/%23term_family_name" TargetMode="External"/><Relationship Id="rId16" Type="http://schemas.openxmlformats.org/officeDocument/2006/relationships/hyperlink" Target="http://xmlns.com/foaf/0.1/%23term_givenname" TargetMode="External"/><Relationship Id="rId17" Type="http://schemas.openxmlformats.org/officeDocument/2006/relationships/hyperlink" Target="http://xmlns.com/foaf/0.1/%23term_firstName" TargetMode="External"/><Relationship Id="rId18" Type="http://schemas.openxmlformats.org/officeDocument/2006/relationships/hyperlink" Target="http://xmlns.com/foaf/0.1/%23term_weblog" TargetMode="External"/><Relationship Id="rId19" Type="http://schemas.openxmlformats.org/officeDocument/2006/relationships/hyperlink" Target="http://xmlns.com/foaf/0.1/%23term_knows" TargetMode="External"/><Relationship Id="rId63" Type="http://schemas.openxmlformats.org/officeDocument/2006/relationships/hyperlink" Target="http://xmlns.com/foaf/0.1/%23term_yahooChatID" TargetMode="External"/><Relationship Id="rId50" Type="http://schemas.openxmlformats.org/officeDocument/2006/relationships/hyperlink" Target="http://xmlns.com/foaf/0.1/%23term_fundedBy" TargetMode="External"/><Relationship Id="rId51" Type="http://schemas.openxmlformats.org/officeDocument/2006/relationships/hyperlink" Target="http://xmlns.com/foaf/0.1/%23term_theme" TargetMode="External"/><Relationship Id="rId52" Type="http://schemas.openxmlformats.org/officeDocument/2006/relationships/hyperlink" Target="http://xmlns.com/foaf/0.1/%23term_OnlineAccount" TargetMode="External"/><Relationship Id="rId53" Type="http://schemas.openxmlformats.org/officeDocument/2006/relationships/hyperlink" Target="http://xmlns.com/foaf/0.1/%23term_OnlineChatAccount" TargetMode="External"/><Relationship Id="rId54" Type="http://schemas.openxmlformats.org/officeDocument/2006/relationships/hyperlink" Target="http://xmlns.com/foaf/0.1/%23term_OnlineEcommerceAccount" TargetMode="External"/><Relationship Id="rId55" Type="http://schemas.openxmlformats.org/officeDocument/2006/relationships/hyperlink" Target="http://xmlns.com/foaf/0.1/%23term_OnlineGamingAccount" TargetMode="External"/><Relationship Id="rId56" Type="http://schemas.openxmlformats.org/officeDocument/2006/relationships/hyperlink" Target="http://xmlns.com/foaf/0.1/%23term_holdsAccount" TargetMode="External"/><Relationship Id="rId57" Type="http://schemas.openxmlformats.org/officeDocument/2006/relationships/hyperlink" Target="http://xmlns.com/foaf/0.1/%23term_accountServiceHomepage" TargetMode="External"/><Relationship Id="rId58" Type="http://schemas.openxmlformats.org/officeDocument/2006/relationships/hyperlink" Target="http://xmlns.com/foaf/0.1/%23term_accountName" TargetMode="External"/><Relationship Id="rId59" Type="http://schemas.openxmlformats.org/officeDocument/2006/relationships/hyperlink" Target="http://xmlns.com/foaf/0.1/%23term_icqChatID" TargetMode="External"/><Relationship Id="rId40" Type="http://schemas.openxmlformats.org/officeDocument/2006/relationships/hyperlink" Target="http://xmlns.com/foaf/0.1/%23term_sha1" TargetMode="External"/><Relationship Id="rId41" Type="http://schemas.openxmlformats.org/officeDocument/2006/relationships/hyperlink" Target="http://xmlns.com/foaf/0.1/%23term_made" TargetMode="External"/><Relationship Id="rId42" Type="http://schemas.openxmlformats.org/officeDocument/2006/relationships/hyperlink" Target="http://xmlns.com/foaf/0.1/%23term_maker" TargetMode="External"/><Relationship Id="rId43" Type="http://schemas.openxmlformats.org/officeDocument/2006/relationships/hyperlink" Target="http://xmlns.com/foaf/0.1/%23term_thumbnail" TargetMode="External"/><Relationship Id="rId44" Type="http://schemas.openxmlformats.org/officeDocument/2006/relationships/hyperlink" Target="http://xmlns.com/foaf/0.1/%23term_logo" TargetMode="External"/><Relationship Id="rId45" Type="http://schemas.openxmlformats.org/officeDocument/2006/relationships/hyperlink" Target="http://xmlns.com/foaf/0.1/%23term_Project" TargetMode="External"/><Relationship Id="rId46" Type="http://schemas.openxmlformats.org/officeDocument/2006/relationships/hyperlink" Target="http://xmlns.com/foaf/0.1/%23term_Organization" TargetMode="External"/><Relationship Id="rId47" Type="http://schemas.openxmlformats.org/officeDocument/2006/relationships/hyperlink" Target="http://xmlns.com/foaf/0.1/%23term_Group" TargetMode="External"/><Relationship Id="rId48" Type="http://schemas.openxmlformats.org/officeDocument/2006/relationships/hyperlink" Target="http://xmlns.com/foaf/0.1/%23term_member" TargetMode="External"/><Relationship Id="rId49" Type="http://schemas.openxmlformats.org/officeDocument/2006/relationships/hyperlink" Target="http://xmlns.com/foaf/0.1/%23term_membershipClas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xmlns.com/foaf/0.1/%23term_Agent" TargetMode="External"/><Relationship Id="rId4" Type="http://schemas.openxmlformats.org/officeDocument/2006/relationships/hyperlink" Target="http://xmlns.com/foaf/0.1/%23term_Person" TargetMode="External"/><Relationship Id="rId5" Type="http://schemas.openxmlformats.org/officeDocument/2006/relationships/hyperlink" Target="http://xmlns.com/foaf/0.1/%23term_name" TargetMode="External"/><Relationship Id="rId6" Type="http://schemas.openxmlformats.org/officeDocument/2006/relationships/hyperlink" Target="http://xmlns.com/foaf/0.1/%23term_nick" TargetMode="External"/><Relationship Id="rId7" Type="http://schemas.openxmlformats.org/officeDocument/2006/relationships/hyperlink" Target="http://xmlns.com/foaf/0.1/%23term_title" TargetMode="External"/><Relationship Id="rId8" Type="http://schemas.openxmlformats.org/officeDocument/2006/relationships/hyperlink" Target="http://xmlns.com/foaf/0.1/%23term_homepage" TargetMode="External"/><Relationship Id="rId9" Type="http://schemas.openxmlformats.org/officeDocument/2006/relationships/hyperlink" Target="http://xmlns.com/foaf/0.1/%23term_mbox" TargetMode="External"/><Relationship Id="rId30" Type="http://schemas.openxmlformats.org/officeDocument/2006/relationships/hyperlink" Target="http://xmlns.com/foaf/0.1/%23term_geekcode" TargetMode="External"/><Relationship Id="rId31" Type="http://schemas.openxmlformats.org/officeDocument/2006/relationships/hyperlink" Target="http://xmlns.com/foaf/0.1/%23term_myersBriggs" TargetMode="External"/><Relationship Id="rId32" Type="http://schemas.openxmlformats.org/officeDocument/2006/relationships/hyperlink" Target="http://xmlns.com/foaf/0.1/%23term_dnaChecksum" TargetMode="External"/><Relationship Id="rId33" Type="http://schemas.openxmlformats.org/officeDocument/2006/relationships/hyperlink" Target="http://xmlns.com/foaf/0.1/%23term_Document" TargetMode="External"/><Relationship Id="rId34" Type="http://schemas.openxmlformats.org/officeDocument/2006/relationships/hyperlink" Target="http://xmlns.com/foaf/0.1/%23term_Image" TargetMode="External"/><Relationship Id="rId35" Type="http://schemas.openxmlformats.org/officeDocument/2006/relationships/hyperlink" Target="http://xmlns.com/foaf/0.1/%23term_PersonalProfileDocument" TargetMode="External"/><Relationship Id="rId36" Type="http://schemas.openxmlformats.org/officeDocument/2006/relationships/hyperlink" Target="http://xmlns.com/foaf/0.1/%23term_topic" TargetMode="External"/><Relationship Id="rId37" Type="http://schemas.openxmlformats.org/officeDocument/2006/relationships/hyperlink" Target="http://xmlns.com/foaf/0.1/%23term_page" TargetMode="External"/><Relationship Id="rId38" Type="http://schemas.openxmlformats.org/officeDocument/2006/relationships/hyperlink" Target="http://xmlns.com/foaf/0.1/%23term_primaryTopic" TargetMode="External"/><Relationship Id="rId39" Type="http://schemas.openxmlformats.org/officeDocument/2006/relationships/hyperlink" Target="http://xmlns.com/foaf/0.1/%23term_tipjar" TargetMode="External"/><Relationship Id="rId20" Type="http://schemas.openxmlformats.org/officeDocument/2006/relationships/hyperlink" Target="http://xmlns.com/foaf/0.1/%23term_interest" TargetMode="External"/><Relationship Id="rId21" Type="http://schemas.openxmlformats.org/officeDocument/2006/relationships/hyperlink" Target="http://xmlns.com/foaf/0.1/%23term_currentProject" TargetMode="External"/><Relationship Id="rId22" Type="http://schemas.openxmlformats.org/officeDocument/2006/relationships/hyperlink" Target="http://xmlns.com/foaf/0.1/%23term_pastProject" TargetMode="External"/><Relationship Id="rId23" Type="http://schemas.openxmlformats.org/officeDocument/2006/relationships/hyperlink" Target="http://xmlns.com/foaf/0.1/%23term_plan" TargetMode="External"/><Relationship Id="rId24" Type="http://schemas.openxmlformats.org/officeDocument/2006/relationships/hyperlink" Target="http://xmlns.com/foaf/0.1/%23term_based_near" TargetMode="External"/><Relationship Id="rId25" Type="http://schemas.openxmlformats.org/officeDocument/2006/relationships/hyperlink" Target="http://xmlns.com/foaf/0.1/%23term_workplaceHomepage" TargetMode="External"/><Relationship Id="rId26" Type="http://schemas.openxmlformats.org/officeDocument/2006/relationships/hyperlink" Target="http://xmlns.com/foaf/0.1/%23term_workInfoHomepage" TargetMode="External"/><Relationship Id="rId27" Type="http://schemas.openxmlformats.org/officeDocument/2006/relationships/hyperlink" Target="http://xmlns.com/foaf/0.1/%23term_schoolHomepage" TargetMode="External"/><Relationship Id="rId28" Type="http://schemas.openxmlformats.org/officeDocument/2006/relationships/hyperlink" Target="http://xmlns.com/foaf/0.1/%23term_topic_interest" TargetMode="External"/><Relationship Id="rId29" Type="http://schemas.openxmlformats.org/officeDocument/2006/relationships/hyperlink" Target="http://xmlns.com/foaf/0.1/%23term_publications" TargetMode="External"/><Relationship Id="rId60" Type="http://schemas.openxmlformats.org/officeDocument/2006/relationships/hyperlink" Target="http://xmlns.com/foaf/0.1/%23term_msnChatID" TargetMode="External"/><Relationship Id="rId61" Type="http://schemas.openxmlformats.org/officeDocument/2006/relationships/hyperlink" Target="http://xmlns.com/foaf/0.1/%23term_aimChatID" TargetMode="External"/><Relationship Id="rId62" Type="http://schemas.openxmlformats.org/officeDocument/2006/relationships/hyperlink" Target="http://xmlns.com/foaf/0.1/%23term_jabberID" TargetMode="External"/><Relationship Id="rId10" Type="http://schemas.openxmlformats.org/officeDocument/2006/relationships/hyperlink" Target="http://xmlns.com/foaf/0.1/%23term_mbox_sha1sum" TargetMode="External"/><Relationship Id="rId11" Type="http://schemas.openxmlformats.org/officeDocument/2006/relationships/hyperlink" Target="http://xmlns.com/foaf/0.1/%23term_img" TargetMode="External"/><Relationship Id="rId12" Type="http://schemas.openxmlformats.org/officeDocument/2006/relationships/hyperlink" Target="http://xmlns.com/foaf/0.1/%23term_depiction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Mobile/CCPP/" TargetMode="External"/><Relationship Id="rId4" Type="http://schemas.openxmlformats.org/officeDocument/2006/relationships/hyperlink" Target="http://www.w3.org/P3P/" TargetMode="External"/><Relationship Id="rId5" Type="http://schemas.openxmlformats.org/officeDocument/2006/relationships/hyperlink" Target="http://web.resource.org/rss/1.0/" TargetMode="External"/><Relationship Id="rId6" Type="http://schemas.openxmlformats.org/officeDocument/2006/relationships/hyperlink" Target="http://www.w3.org/2002/12/cal/" TargetMode="External"/><Relationship Id="rId7" Type="http://schemas.openxmlformats.org/officeDocument/2006/relationships/hyperlink" Target="http://livejournal.com/" TargetMode="External"/><Relationship Id="rId8" Type="http://schemas.openxmlformats.org/officeDocument/2006/relationships/hyperlink" Target="http://www.ecademy.com/" TargetMode="External"/><Relationship Id="rId9" Type="http://schemas.openxmlformats.org/officeDocument/2006/relationships/hyperlink" Target="http://stella.cocolog-nifty.com/" TargetMode="External"/><Relationship Id="rId10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hyperlink" Target="http://zemm.ira.uka.de:8080/~xamde/research/Wiki.jsp?page=Rdfs-member" TargetMode="External"/><Relationship Id="rId12" Type="http://schemas.openxmlformats.org/officeDocument/2006/relationships/hyperlink" Target="http://zemm.ira.uka.de:8080/~xamde/research/Wiki.jsp?page=Rdfs-Container" TargetMode="External"/><Relationship Id="rId13" Type="http://schemas.openxmlformats.org/officeDocument/2006/relationships/hyperlink" Target="http://zemm.ira.uka.de:8080/~xamde/research/Wiki.jsp?page=Rdfs-ContainerMembershipProperty" TargetMode="External"/><Relationship Id="rId14" Type="http://schemas.openxmlformats.org/officeDocument/2006/relationships/hyperlink" Target="http://zemm.ira.uka.de:8080/~xamde/research/Wiki.jsp?page=Rdfs-comment" TargetMode="External"/><Relationship Id="rId15" Type="http://schemas.openxmlformats.org/officeDocument/2006/relationships/hyperlink" Target="http://zemm.ira.uka.de:8080/~xamde/research/Wiki.jsp?page=Rdfs-seeAlso" TargetMode="External"/><Relationship Id="rId16" Type="http://schemas.openxmlformats.org/officeDocument/2006/relationships/hyperlink" Target="http://zemm.ira.uka.de:8080/~xamde/research/Wiki.jsp?page=Rdfs-isDefinedBy" TargetMode="External"/><Relationship Id="rId17" Type="http://schemas.openxmlformats.org/officeDocument/2006/relationships/hyperlink" Target="http://zemm.ira.uka.de:8080/~xamde/research/Wiki.jsp?page=Rdfs-labe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zemm.ira.uka.de:8080/~xamde/research/Wiki.jsp?page=Rdfs-Class" TargetMode="External"/><Relationship Id="rId4" Type="http://schemas.openxmlformats.org/officeDocument/2006/relationships/hyperlink" Target="http://zemm.ira.uka.de:8080/~xamde/research/Wiki.jsp?page=Rdfs-subClassOf" TargetMode="External"/><Relationship Id="rId5" Type="http://schemas.openxmlformats.org/officeDocument/2006/relationships/hyperlink" Target="http://zemm.ira.uka.de:8080/~xamde/research/Wiki.jsp?page=Rdfs-domain" TargetMode="External"/><Relationship Id="rId6" Type="http://schemas.openxmlformats.org/officeDocument/2006/relationships/hyperlink" Target="http://zemm.ira.uka.de:8080/~xamde/research/Wiki.jsp?page=Rdfs-range" TargetMode="External"/><Relationship Id="rId7" Type="http://schemas.openxmlformats.org/officeDocument/2006/relationships/hyperlink" Target="http://zemm.ira.uka.de:8080/~xamde/research/Wiki.jsp?page=Rdfs-subPropertyOf" TargetMode="External"/><Relationship Id="rId8" Type="http://schemas.openxmlformats.org/officeDocument/2006/relationships/hyperlink" Target="http://zemm.ira.uka.de:8080/~xamde/research/Wiki.jsp?page=Rdfs-Resource" TargetMode="External"/><Relationship Id="rId9" Type="http://schemas.openxmlformats.org/officeDocument/2006/relationships/hyperlink" Target="http://zemm.ira.uka.de:8080/~xamde/research/Wiki.jsp?page=Rdfs-Literal" TargetMode="External"/><Relationship Id="rId10" Type="http://schemas.openxmlformats.org/officeDocument/2006/relationships/hyperlink" Target="http://zemm.ira.uka.de:8080/~xamde/research/Wiki.jsp?page=Rdfs-Datatype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RDFa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rotege.stanford.edu/" TargetMode="External"/><Relationship Id="rId3" Type="http://schemas.openxmlformats.org/officeDocument/2006/relationships/image" Target="../media/image8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rdog.com/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.google.com/p/rdflib/" TargetMode="External"/><Relationship Id="rId3" Type="http://schemas.openxmlformats.org/officeDocument/2006/relationships/hyperlink" Target="http://incubator.apache.org/jena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w3.org/Provider/Style/URI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5683"/>
            <a:ext cx="7772400" cy="4077368"/>
          </a:xfrm>
        </p:spPr>
        <p:txBody>
          <a:bodyPr>
            <a:noAutofit/>
          </a:bodyPr>
          <a:lstStyle/>
          <a:p>
            <a:r>
              <a:rPr lang="en-US" sz="7200" dirty="0" smtClean="0"/>
              <a:t>Semantic Web</a:t>
            </a:r>
            <a:br>
              <a:rPr lang="en-US" sz="7200" dirty="0" smtClean="0"/>
            </a:br>
            <a:r>
              <a:rPr lang="en-US" sz="7200" dirty="0" smtClean="0"/>
              <a:t>Languages and Technologies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749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295275"/>
            <a:ext cx="8156575" cy="855663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Simple RDF Example</a:t>
            </a:r>
          </a:p>
        </p:txBody>
      </p:sp>
      <p:sp>
        <p:nvSpPr>
          <p:cNvPr id="60418" name="Oval 3"/>
          <p:cNvSpPr>
            <a:spLocks noChangeArrowheads="1"/>
          </p:cNvSpPr>
          <p:nvPr/>
        </p:nvSpPr>
        <p:spPr bwMode="auto">
          <a:xfrm>
            <a:off x="685800" y="1219200"/>
            <a:ext cx="2209800" cy="1295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>
                <a:latin typeface="Times New Roman" charset="0"/>
              </a:rPr>
              <a:t>http://umbc.edu/</a:t>
            </a:r>
            <a:br>
              <a:rPr lang="en-US" sz="2000">
                <a:latin typeface="Times New Roman" charset="0"/>
              </a:rPr>
            </a:br>
            <a:r>
              <a:rPr lang="en-US" sz="2000">
                <a:latin typeface="Times New Roman" charset="0"/>
              </a:rPr>
              <a:t>~finin/talks/idm02/</a:t>
            </a:r>
          </a:p>
        </p:txBody>
      </p:sp>
      <p:sp>
        <p:nvSpPr>
          <p:cNvPr id="60419" name="Line 5"/>
          <p:cNvSpPr>
            <a:spLocks noChangeShapeType="1"/>
          </p:cNvSpPr>
          <p:nvPr/>
        </p:nvSpPr>
        <p:spPr bwMode="auto">
          <a:xfrm>
            <a:off x="2743200" y="2286000"/>
            <a:ext cx="1219200" cy="990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0" name="Text Box 6"/>
          <p:cNvSpPr txBox="1">
            <a:spLocks noChangeArrowheads="1"/>
          </p:cNvSpPr>
          <p:nvPr/>
        </p:nvSpPr>
        <p:spPr bwMode="auto">
          <a:xfrm>
            <a:off x="4495800" y="1463675"/>
            <a:ext cx="4191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ja-JP" altLang="en-US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Times New Roman" charset="0"/>
              </a:rPr>
              <a:t>Intelligent Information Systems</a:t>
            </a:r>
            <a:br>
              <a:rPr lang="en-US" altLang="ja-JP">
                <a:solidFill>
                  <a:srgbClr val="000000"/>
                </a:solidFill>
                <a:latin typeface="Times New Roman" charset="0"/>
              </a:rPr>
            </a:br>
            <a:r>
              <a:rPr lang="en-US" altLang="ja-JP">
                <a:solidFill>
                  <a:srgbClr val="000000"/>
                </a:solidFill>
                <a:latin typeface="Times New Roman" charset="0"/>
              </a:rPr>
              <a:t>on the Web and in the Aether</a:t>
            </a:r>
            <a:r>
              <a:rPr lang="ja-JP" altLang="en-US">
                <a:solidFill>
                  <a:srgbClr val="000000"/>
                </a:solidFill>
                <a:latin typeface="Times New Roman" charset="0"/>
              </a:rPr>
              <a:t>”</a:t>
            </a: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0421" name="Oval 7"/>
          <p:cNvSpPr>
            <a:spLocks noChangeArrowheads="1"/>
          </p:cNvSpPr>
          <p:nvPr/>
        </p:nvSpPr>
        <p:spPr bwMode="auto">
          <a:xfrm>
            <a:off x="3581400" y="3124200"/>
            <a:ext cx="2209800" cy="1295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 New Roman" charset="0"/>
            </a:endParaRPr>
          </a:p>
        </p:txBody>
      </p:sp>
      <p:sp>
        <p:nvSpPr>
          <p:cNvPr id="60422" name="Oval 8"/>
          <p:cNvSpPr>
            <a:spLocks noChangeArrowheads="1"/>
          </p:cNvSpPr>
          <p:nvPr/>
        </p:nvSpPr>
        <p:spPr bwMode="auto">
          <a:xfrm>
            <a:off x="304800" y="4419600"/>
            <a:ext cx="2209800" cy="12954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charset="0"/>
              </a:rPr>
              <a:t>http://umbc.edu/</a:t>
            </a:r>
          </a:p>
        </p:txBody>
      </p:sp>
      <p:sp>
        <p:nvSpPr>
          <p:cNvPr id="60423" name="Line 9"/>
          <p:cNvSpPr>
            <a:spLocks noChangeShapeType="1"/>
          </p:cNvSpPr>
          <p:nvPr/>
        </p:nvSpPr>
        <p:spPr bwMode="auto">
          <a:xfrm flipH="1">
            <a:off x="2438400" y="3886200"/>
            <a:ext cx="1143000" cy="914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4" name="Text Box 10"/>
          <p:cNvSpPr txBox="1">
            <a:spLocks noChangeArrowheads="1"/>
          </p:cNvSpPr>
          <p:nvPr/>
        </p:nvSpPr>
        <p:spPr bwMode="auto">
          <a:xfrm>
            <a:off x="3216275" y="1341438"/>
            <a:ext cx="1166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dc:Title</a:t>
            </a:r>
            <a:endParaRPr lang="en-US" sz="280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60425" name="Text Box 11"/>
          <p:cNvSpPr txBox="1">
            <a:spLocks noChangeArrowheads="1"/>
          </p:cNvSpPr>
          <p:nvPr/>
        </p:nvSpPr>
        <p:spPr bwMode="auto">
          <a:xfrm>
            <a:off x="2998788" y="2332038"/>
            <a:ext cx="1608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dc:Creator</a:t>
            </a:r>
            <a:endParaRPr lang="en-US" sz="280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60426" name="Text Box 12"/>
          <p:cNvSpPr txBox="1">
            <a:spLocks noChangeArrowheads="1"/>
          </p:cNvSpPr>
          <p:nvPr/>
        </p:nvSpPr>
        <p:spPr bwMode="auto">
          <a:xfrm>
            <a:off x="2290763" y="3856038"/>
            <a:ext cx="104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bib:Aff</a:t>
            </a:r>
            <a:endParaRPr lang="en-US" sz="280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60427" name="Text Box 13"/>
          <p:cNvSpPr txBox="1">
            <a:spLocks noChangeArrowheads="1"/>
          </p:cNvSpPr>
          <p:nvPr/>
        </p:nvSpPr>
        <p:spPr bwMode="auto">
          <a:xfrm>
            <a:off x="3843338" y="5334000"/>
            <a:ext cx="1679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ja-JP" altLang="en-US">
                <a:solidFill>
                  <a:srgbClr val="000000"/>
                </a:solidFill>
                <a:latin typeface="Times New Roman" charset="0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Times New Roman" charset="0"/>
              </a:rPr>
              <a:t>Tim Finin</a:t>
            </a:r>
            <a:r>
              <a:rPr lang="ja-JP" altLang="en-US">
                <a:solidFill>
                  <a:srgbClr val="000000"/>
                </a:solidFill>
                <a:latin typeface="Times New Roman" charset="0"/>
              </a:rPr>
              <a:t>”</a:t>
            </a:r>
            <a:endParaRPr lang="en-US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0428" name="Text Box 14"/>
          <p:cNvSpPr txBox="1">
            <a:spLocks noChangeArrowheads="1"/>
          </p:cNvSpPr>
          <p:nvPr/>
        </p:nvSpPr>
        <p:spPr bwMode="auto">
          <a:xfrm>
            <a:off x="5867400" y="5257800"/>
            <a:ext cx="2501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ja-JP" altLang="en-US">
                <a:latin typeface="Times New Roman" charset="0"/>
              </a:rPr>
              <a:t>“</a:t>
            </a:r>
            <a:r>
              <a:rPr lang="en-US" altLang="ja-JP">
                <a:solidFill>
                  <a:srgbClr val="000000"/>
                </a:solidFill>
                <a:latin typeface="Times New Roman" charset="0"/>
              </a:rPr>
              <a:t>finin@umbc.edu</a:t>
            </a:r>
            <a:r>
              <a:rPr lang="ja-JP" altLang="en-US">
                <a:latin typeface="Times New Roman" charset="0"/>
              </a:rPr>
              <a:t>”</a:t>
            </a:r>
            <a:endParaRPr lang="en-US">
              <a:latin typeface="Times New Roman" charset="0"/>
            </a:endParaRPr>
          </a:p>
        </p:txBody>
      </p:sp>
      <p:sp>
        <p:nvSpPr>
          <p:cNvPr id="60429" name="Line 15"/>
          <p:cNvSpPr>
            <a:spLocks noChangeShapeType="1"/>
          </p:cNvSpPr>
          <p:nvPr/>
        </p:nvSpPr>
        <p:spPr bwMode="auto">
          <a:xfrm flipH="1">
            <a:off x="4724400" y="4495800"/>
            <a:ext cx="0" cy="838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0" name="Text Box 16"/>
          <p:cNvSpPr txBox="1">
            <a:spLocks noChangeArrowheads="1"/>
          </p:cNvSpPr>
          <p:nvPr/>
        </p:nvSpPr>
        <p:spPr bwMode="auto">
          <a:xfrm>
            <a:off x="3346450" y="4618038"/>
            <a:ext cx="143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bib:name</a:t>
            </a:r>
            <a:endParaRPr lang="en-US" sz="280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60431" name="Line 17"/>
          <p:cNvSpPr>
            <a:spLocks noChangeShapeType="1"/>
          </p:cNvSpPr>
          <p:nvPr/>
        </p:nvSpPr>
        <p:spPr bwMode="auto">
          <a:xfrm>
            <a:off x="5715000" y="4114800"/>
            <a:ext cx="1219200" cy="12192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32" name="Text Box 18"/>
          <p:cNvSpPr txBox="1">
            <a:spLocks noChangeArrowheads="1"/>
          </p:cNvSpPr>
          <p:nvPr/>
        </p:nvSpPr>
        <p:spPr bwMode="auto">
          <a:xfrm>
            <a:off x="6237288" y="4389438"/>
            <a:ext cx="1406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solidFill>
                  <a:srgbClr val="FF0000"/>
                </a:solidFill>
              </a:rPr>
              <a:t>bib:email</a:t>
            </a:r>
            <a:endParaRPr lang="en-US" sz="280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60433" name="Line 19"/>
          <p:cNvSpPr>
            <a:spLocks noChangeShapeType="1"/>
          </p:cNvSpPr>
          <p:nvPr/>
        </p:nvSpPr>
        <p:spPr bwMode="auto">
          <a:xfrm>
            <a:off x="2971800" y="1905000"/>
            <a:ext cx="1600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563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>
          <a:xfrm>
            <a:off x="887413" y="203200"/>
            <a:ext cx="7299325" cy="78105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XML encoding for RDF</a:t>
            </a:r>
          </a:p>
        </p:txBody>
      </p:sp>
      <p:sp>
        <p:nvSpPr>
          <p:cNvPr id="62466" name="Text Box 3"/>
          <p:cNvSpPr txBox="1">
            <a:spLocks noChangeArrowheads="1"/>
          </p:cNvSpPr>
          <p:nvPr/>
        </p:nvSpPr>
        <p:spPr bwMode="auto">
          <a:xfrm>
            <a:off x="342900" y="1143000"/>
            <a:ext cx="8458200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100">
                <a:solidFill>
                  <a:srgbClr val="000000"/>
                </a:solidFill>
              </a:rPr>
              <a:t>&lt;rdf:RDF xmlns:rdf="http://www.w3.org/1999/02/22-rdf-syntax-ns#"</a:t>
            </a:r>
          </a:p>
          <a:p>
            <a:r>
              <a:rPr lang="en-US" sz="2100">
                <a:solidFill>
                  <a:srgbClr val="000000"/>
                </a:solidFill>
              </a:rPr>
              <a:t>    xmlns:dc="http://purl.org/dc/elements/1.1/"</a:t>
            </a:r>
          </a:p>
          <a:p>
            <a:r>
              <a:rPr lang="en-US" sz="2100">
                <a:solidFill>
                  <a:srgbClr val="000000"/>
                </a:solidFill>
              </a:rPr>
              <a:t>    xmlns:bib="http://daml.umbc.edu/ontologies/bib/"&gt;</a:t>
            </a:r>
          </a:p>
          <a:p>
            <a:r>
              <a:rPr lang="en-US" sz="2100">
                <a:solidFill>
                  <a:srgbClr val="000000"/>
                </a:solidFill>
              </a:rPr>
              <a:t>&lt;description about="http://umbc.edu/~finin/talks/idm02/"&gt;</a:t>
            </a:r>
          </a:p>
          <a:p>
            <a:r>
              <a:rPr lang="en-US" sz="2100">
                <a:solidFill>
                  <a:srgbClr val="000000"/>
                </a:solidFill>
              </a:rPr>
              <a:t>  &lt;dc:title&gt;Intelligent Information Systems on the Web and in the Aether&lt;/dc:Title&gt;</a:t>
            </a:r>
          </a:p>
          <a:p>
            <a:r>
              <a:rPr lang="en-US" sz="2100">
                <a:solidFill>
                  <a:srgbClr val="000000"/>
                </a:solidFill>
              </a:rPr>
              <a:t>  &lt;dc:creator&gt;</a:t>
            </a:r>
          </a:p>
          <a:p>
            <a:r>
              <a:rPr lang="en-US" sz="2100">
                <a:solidFill>
                  <a:srgbClr val="000000"/>
                </a:solidFill>
              </a:rPr>
              <a:t>    &lt;description&gt;</a:t>
            </a:r>
          </a:p>
          <a:p>
            <a:r>
              <a:rPr lang="en-US" sz="2100">
                <a:solidFill>
                  <a:srgbClr val="000000"/>
                </a:solidFill>
              </a:rPr>
              <a:t>      &lt;bib:Name&gt;Tim Finin&lt;/bib:Name&gt;</a:t>
            </a:r>
          </a:p>
          <a:p>
            <a:r>
              <a:rPr lang="en-US" sz="2100">
                <a:solidFill>
                  <a:srgbClr val="000000"/>
                </a:solidFill>
              </a:rPr>
              <a:t>      &lt;bib:Email&gt;finin@umbc.edu&lt;/bib:Email&gt;</a:t>
            </a:r>
          </a:p>
          <a:p>
            <a:r>
              <a:rPr lang="en-US" sz="2100">
                <a:solidFill>
                  <a:srgbClr val="000000"/>
                </a:solidFill>
              </a:rPr>
              <a:t>      &lt;bib:Aff resource="http://umbc.edu/" /&gt;</a:t>
            </a:r>
          </a:p>
          <a:p>
            <a:r>
              <a:rPr lang="en-US" sz="2100">
                <a:solidFill>
                  <a:srgbClr val="000000"/>
                </a:solidFill>
              </a:rPr>
              <a:t>    &lt;/description&gt; </a:t>
            </a:r>
          </a:p>
          <a:p>
            <a:r>
              <a:rPr lang="en-US" sz="2100">
                <a:solidFill>
                  <a:srgbClr val="000000"/>
                </a:solidFill>
              </a:rPr>
              <a:t>  &lt;/dc:Creator&gt;</a:t>
            </a:r>
          </a:p>
          <a:p>
            <a:r>
              <a:rPr lang="en-US" sz="2100">
                <a:solidFill>
                  <a:srgbClr val="000000"/>
                </a:solidFill>
              </a:rPr>
              <a:t>&lt;/description&gt;</a:t>
            </a:r>
          </a:p>
          <a:p>
            <a:r>
              <a:rPr lang="en-US" sz="2100">
                <a:solidFill>
                  <a:srgbClr val="000000"/>
                </a:solidFill>
              </a:rPr>
              <a:t>&lt;/rdf:RDF&gt;</a:t>
            </a:r>
          </a:p>
        </p:txBody>
      </p:sp>
    </p:spTree>
    <p:extLst>
      <p:ext uri="{BB962C8B-B14F-4D97-AF65-F5344CB8AC3E}">
        <p14:creationId xmlns:p14="http://schemas.microsoft.com/office/powerpoint/2010/main" val="19444293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314325"/>
            <a:ext cx="8229600" cy="744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Georgia" charset="0"/>
              </a:rPr>
              <a:t>N triple representation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066800"/>
            <a:ext cx="8648700" cy="5410200"/>
          </a:xfrm>
        </p:spPr>
        <p:txBody>
          <a:bodyPr/>
          <a:lstStyle/>
          <a:p>
            <a:pPr marL="174625" indent="-174625"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RDF can be encoded as a set of </a:t>
            </a:r>
            <a:r>
              <a:rPr lang="en-US" sz="2800" b="1">
                <a:latin typeface="Georgia" charset="0"/>
              </a:rPr>
              <a:t>triples</a:t>
            </a:r>
            <a:r>
              <a:rPr lang="en-US" sz="2800">
                <a:latin typeface="Georgia" charset="0"/>
              </a:rPr>
              <a:t>. </a:t>
            </a:r>
          </a:p>
          <a:p>
            <a:pPr marL="461963" lvl="1" indent="-173038" eaLnBrk="1" hangingPunct="1">
              <a:lnSpc>
                <a:spcPct val="90000"/>
              </a:lnSpc>
              <a:buFont typeface="Georgia" charset="0"/>
              <a:buNone/>
            </a:pPr>
            <a:r>
              <a:rPr lang="en-US">
                <a:latin typeface="Georgia" charset="0"/>
                <a:ea typeface="ＭＳ Ｐゴシック" charset="0"/>
              </a:rPr>
              <a:t>&lt;</a:t>
            </a:r>
            <a:r>
              <a:rPr lang="en-US" i="1">
                <a:latin typeface="Georgia" charset="0"/>
                <a:ea typeface="ＭＳ Ｐゴシック" charset="0"/>
              </a:rPr>
              <a:t>subject</a:t>
            </a:r>
            <a:r>
              <a:rPr lang="en-US">
                <a:latin typeface="Georgia" charset="0"/>
                <a:ea typeface="ＭＳ Ｐゴシック" charset="0"/>
              </a:rPr>
              <a:t>&gt; &lt;</a:t>
            </a:r>
            <a:r>
              <a:rPr lang="en-US" i="1">
                <a:latin typeface="Georgia" charset="0"/>
                <a:ea typeface="ＭＳ Ｐゴシック" charset="0"/>
              </a:rPr>
              <a:t>predicate</a:t>
            </a:r>
            <a:r>
              <a:rPr lang="en-US">
                <a:latin typeface="Georgia" charset="0"/>
                <a:ea typeface="ＭＳ Ｐゴシック" charset="0"/>
              </a:rPr>
              <a:t>&gt; &lt;</a:t>
            </a:r>
            <a:r>
              <a:rPr lang="en-US" i="1">
                <a:latin typeface="Georgia" charset="0"/>
                <a:ea typeface="ＭＳ Ｐゴシック" charset="0"/>
              </a:rPr>
              <a:t>object</a:t>
            </a:r>
            <a:r>
              <a:rPr lang="en-US">
                <a:latin typeface="Georgia" charset="0"/>
                <a:ea typeface="ＭＳ Ｐゴシック" charset="0"/>
              </a:rPr>
              <a:t>&gt; .</a:t>
            </a:r>
          </a:p>
          <a:p>
            <a:pPr marL="461963" lvl="1" indent="-173038" eaLnBrk="1" hangingPunct="1">
              <a:lnSpc>
                <a:spcPct val="90000"/>
              </a:lnSpc>
              <a:buFont typeface="Georgia" charset="0"/>
              <a:buNone/>
            </a:pPr>
            <a:endParaRPr lang="en-US" sz="2000">
              <a:latin typeface="Georgia" charset="0"/>
              <a:ea typeface="ＭＳ Ｐゴシック" charset="0"/>
            </a:endParaRPr>
          </a:p>
          <a:p>
            <a:pPr marL="461963" lvl="1" indent="-173038" eaLnBrk="1" hangingPunct="1">
              <a:lnSpc>
                <a:spcPct val="90000"/>
              </a:lnSpc>
              <a:buFont typeface="Georgia" charset="0"/>
              <a:buNone/>
            </a:pPr>
            <a:r>
              <a:rPr lang="en-US" sz="1800">
                <a:latin typeface="Georgia" charset="0"/>
                <a:ea typeface="ＭＳ Ｐゴシック" charset="0"/>
              </a:rPr>
              <a:t>&lt;http://umbc.edu/~finin/talks/idm02/&gt; &lt;http://purl.org/dc/elements/1.1/Title&gt; </a:t>
            </a:r>
            <a:br>
              <a:rPr lang="en-US" sz="1800">
                <a:latin typeface="Georgia" charset="0"/>
                <a:ea typeface="ＭＳ Ｐゴシック" charset="0"/>
              </a:rPr>
            </a:br>
            <a:r>
              <a:rPr lang="en-US" sz="1800">
                <a:latin typeface="Georgia" charset="0"/>
                <a:ea typeface="ＭＳ Ｐゴシック" charset="0"/>
              </a:rPr>
              <a:t>       "Intelligent Information Systems on the Web and in the Aether" .</a:t>
            </a:r>
          </a:p>
          <a:p>
            <a:pPr marL="461963" lvl="1" indent="-173038" eaLnBrk="1" hangingPunct="1">
              <a:lnSpc>
                <a:spcPct val="80000"/>
              </a:lnSpc>
              <a:buFont typeface="Georgia" charset="0"/>
              <a:buNone/>
            </a:pPr>
            <a:r>
              <a:rPr lang="en-US" sz="1800">
                <a:latin typeface="Georgia" charset="0"/>
                <a:ea typeface="ＭＳ Ｐゴシック" charset="0"/>
              </a:rPr>
              <a:t>_:j10949 &lt;http://daml.umbc.edu/ontologies/bib/Name&gt; "Tim Finin" .</a:t>
            </a:r>
          </a:p>
          <a:p>
            <a:pPr marL="461963" lvl="1" indent="-173038" eaLnBrk="1" hangingPunct="1">
              <a:lnSpc>
                <a:spcPct val="80000"/>
              </a:lnSpc>
              <a:buFont typeface="Georgia" charset="0"/>
              <a:buNone/>
            </a:pPr>
            <a:r>
              <a:rPr lang="en-US" sz="1800">
                <a:latin typeface="Georgia" charset="0"/>
                <a:ea typeface="ＭＳ Ｐゴシック" charset="0"/>
              </a:rPr>
              <a:t>_:j10949 &lt;http://daml.umbc.edu/ontologies/bib/Email&gt; "finin@umbc.edu" .</a:t>
            </a:r>
          </a:p>
          <a:p>
            <a:pPr marL="461963" lvl="1" indent="-173038" eaLnBrk="1" hangingPunct="1">
              <a:lnSpc>
                <a:spcPct val="80000"/>
              </a:lnSpc>
              <a:buFont typeface="Georgia" charset="0"/>
              <a:buNone/>
            </a:pPr>
            <a:r>
              <a:rPr lang="en-US" sz="1800">
                <a:latin typeface="Georgia" charset="0"/>
                <a:ea typeface="ＭＳ Ｐゴシック" charset="0"/>
              </a:rPr>
              <a:t>_:j10949 &lt;http://daml.umbc.edu/ontologies/bib/Aff&gt; &lt;http://umbc.edu/&gt; .</a:t>
            </a:r>
          </a:p>
          <a:p>
            <a:pPr marL="461963" lvl="1" indent="-173038" eaLnBrk="1" hangingPunct="1">
              <a:lnSpc>
                <a:spcPct val="80000"/>
              </a:lnSpc>
              <a:buFont typeface="Georgia" charset="0"/>
              <a:buNone/>
            </a:pPr>
            <a:r>
              <a:rPr lang="en-US" sz="1800">
                <a:latin typeface="Georgia" charset="0"/>
                <a:ea typeface="ＭＳ Ｐゴシック" charset="0"/>
              </a:rPr>
              <a:t>_:j10949 &lt;http://www.w3.org/1999/02/22-rdf-syntax-ns#type&gt;&lt;Description&gt; .</a:t>
            </a:r>
          </a:p>
          <a:p>
            <a:pPr marL="461963" lvl="1" indent="-173038" eaLnBrk="1" hangingPunct="1">
              <a:lnSpc>
                <a:spcPct val="80000"/>
              </a:lnSpc>
              <a:buFont typeface="Georgia" charset="0"/>
              <a:buNone/>
            </a:pPr>
            <a:r>
              <a:rPr lang="en-US" sz="1800">
                <a:latin typeface="Georgia" charset="0"/>
                <a:ea typeface="ＭＳ Ｐゴシック" charset="0"/>
              </a:rPr>
              <a:t>&lt;http://umbc.edu/~finin/talks/idm02/&gt; &lt;http://purl.org/dc/elements/1.1/Creator&gt;  _:j10949 .</a:t>
            </a:r>
          </a:p>
          <a:p>
            <a:pPr marL="461963" lvl="1" indent="-173038" eaLnBrk="1" hangingPunct="1">
              <a:lnSpc>
                <a:spcPct val="80000"/>
              </a:lnSpc>
              <a:buFont typeface="Georgia" charset="0"/>
              <a:buNone/>
            </a:pPr>
            <a:r>
              <a:rPr lang="en-US" sz="1800">
                <a:latin typeface="Georgia" charset="0"/>
                <a:ea typeface="ＭＳ Ｐゴシック" charset="0"/>
              </a:rPr>
              <a:t>&lt;http://umbc.edu/~finin/talks/idm02/&gt; &lt;http://www.w3.org/1999/02/22-rdf-syntax-ns#type&gt; &lt;Description&gt;</a:t>
            </a:r>
            <a:r>
              <a:rPr lang="en-US" sz="2000">
                <a:latin typeface="Georgia" charset="0"/>
                <a:ea typeface="ＭＳ Ｐゴシック" charset="0"/>
              </a:rPr>
              <a:t> .</a:t>
            </a:r>
          </a:p>
          <a:p>
            <a:pPr marL="461963" lvl="1" indent="-173038" eaLnBrk="1" hangingPunct="1">
              <a:lnSpc>
                <a:spcPct val="80000"/>
              </a:lnSpc>
              <a:buFont typeface="Georgia" charset="0"/>
              <a:buNone/>
            </a:pPr>
            <a:endParaRPr lang="en-US" sz="2000">
              <a:latin typeface="Georgia" charset="0"/>
              <a:ea typeface="ＭＳ Ｐゴシック" charset="0"/>
            </a:endParaRPr>
          </a:p>
          <a:p>
            <a:pPr marL="174625" indent="-174625" algn="r" eaLnBrk="1" hangingPunct="1">
              <a:lnSpc>
                <a:spcPct val="90000"/>
              </a:lnSpc>
              <a:buFontTx/>
              <a:buNone/>
            </a:pPr>
            <a:r>
              <a:rPr lang="en-US" sz="2000" u="sng">
                <a:latin typeface="Georgia" charset="0"/>
              </a:rPr>
              <a:t>Note the gensym for the anonymous node _:j10949</a:t>
            </a:r>
          </a:p>
        </p:txBody>
      </p:sp>
    </p:spTree>
    <p:extLst>
      <p:ext uri="{BB962C8B-B14F-4D97-AF65-F5344CB8AC3E}">
        <p14:creationId xmlns:p14="http://schemas.microsoft.com/office/powerpoint/2010/main" val="134160413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203200"/>
            <a:ext cx="8229600" cy="744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Georgia" charset="0"/>
              </a:rPr>
              <a:t>Triple Notes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230188" indent="-230188" eaLnBrk="1" hangingPunct="1"/>
            <a:r>
              <a:rPr lang="en-US" sz="2400" b="1">
                <a:latin typeface="Georgia" charset="0"/>
              </a:rPr>
              <a:t>RDF triples have one of two forms:</a:t>
            </a:r>
          </a:p>
          <a:p>
            <a:pPr marL="573088" lvl="1" indent="-228600" eaLnBrk="1" hangingPunct="1"/>
            <a:r>
              <a:rPr lang="en-US" sz="1800">
                <a:latin typeface="Georgia" charset="0"/>
                <a:ea typeface="ＭＳ Ｐゴシック" charset="0"/>
              </a:rPr>
              <a:t>&lt;URI&gt; &lt;URI&gt; &lt;URI&gt;</a:t>
            </a:r>
          </a:p>
          <a:p>
            <a:pPr marL="573088" lvl="1" indent="-228600" eaLnBrk="1" hangingPunct="1"/>
            <a:r>
              <a:rPr lang="en-US" sz="1800">
                <a:latin typeface="Georgia" charset="0"/>
                <a:ea typeface="ＭＳ Ｐゴシック" charset="0"/>
              </a:rPr>
              <a:t>&lt;URI&gt; &lt;URI&gt; &lt;quoted string&gt;</a:t>
            </a:r>
          </a:p>
          <a:p>
            <a:pPr marL="230188" indent="-230188" eaLnBrk="1" hangingPunct="1"/>
            <a:r>
              <a:rPr lang="en-US" sz="2400" b="1">
                <a:latin typeface="Georgia" charset="0"/>
              </a:rPr>
              <a:t>Triples are also easily mapped into logic</a:t>
            </a:r>
          </a:p>
          <a:p>
            <a:pPr marL="573088" lvl="1" indent="-228600" eaLnBrk="1" hangingPunct="1"/>
            <a:r>
              <a:rPr lang="en-US" sz="1800">
                <a:latin typeface="Georgia" charset="0"/>
                <a:ea typeface="ＭＳ Ｐゴシック" charset="0"/>
              </a:rPr>
              <a:t>&lt;subject&gt; &lt;predicate&gt; &lt;object&gt; becoming:</a:t>
            </a:r>
          </a:p>
          <a:p>
            <a:pPr lvl="2" indent="-227013" eaLnBrk="1" hangingPunct="1"/>
            <a:r>
              <a:rPr lang="en-US" sz="1800">
                <a:latin typeface="Georgia" charset="0"/>
                <a:ea typeface="ＭＳ Ｐゴシック" charset="0"/>
              </a:rPr>
              <a:t>&lt;predicate&gt;(&lt;subject&gt;,&lt;object&gt;)</a:t>
            </a:r>
          </a:p>
          <a:p>
            <a:pPr lvl="2" indent="-227013" eaLnBrk="1" hangingPunct="1"/>
            <a:r>
              <a:rPr lang="en-US" sz="1800">
                <a:latin typeface="Georgia" charset="0"/>
                <a:ea typeface="ＭＳ Ｐゴシック" charset="0"/>
              </a:rPr>
              <a:t>With type(&lt;S&gt;,&lt;O&gt;) becoming &lt;O&gt;(&lt;S&gt;)</a:t>
            </a:r>
          </a:p>
          <a:p>
            <a:pPr marL="573088" lvl="1" indent="-228600" eaLnBrk="1" hangingPunct="1"/>
            <a:r>
              <a:rPr lang="en-US" sz="1800">
                <a:latin typeface="Georgia" charset="0"/>
                <a:ea typeface="ＭＳ Ｐゴシック" charset="0"/>
              </a:rPr>
              <a:t>Example:</a:t>
            </a:r>
          </a:p>
          <a:p>
            <a:pPr lvl="2" indent="-227013" eaLnBrk="1" hangingPunct="1"/>
            <a:r>
              <a:rPr lang="en-US" sz="1800">
                <a:latin typeface="Georgia" charset="0"/>
                <a:ea typeface="ＭＳ Ｐゴシック" charset="0"/>
              </a:rPr>
              <a:t>subclass(man,person)</a:t>
            </a:r>
          </a:p>
          <a:p>
            <a:pPr lvl="2" indent="-227013" eaLnBrk="1" hangingPunct="1"/>
            <a:r>
              <a:rPr lang="en-US" sz="1800">
                <a:latin typeface="Georgia" charset="0"/>
                <a:ea typeface="ＭＳ Ｐゴシック" charset="0"/>
              </a:rPr>
              <a:t>sex(man,male)</a:t>
            </a:r>
          </a:p>
          <a:p>
            <a:pPr lvl="2" indent="-227013" eaLnBrk="1" hangingPunct="1"/>
            <a:r>
              <a:rPr lang="en-US" sz="1800">
                <a:latin typeface="Georgia" charset="0"/>
                <a:ea typeface="ＭＳ Ｐゴシック" charset="0"/>
              </a:rPr>
              <a:t>domain(sex,animal)</a:t>
            </a:r>
          </a:p>
          <a:p>
            <a:pPr lvl="2" indent="-227013" eaLnBrk="1" hangingPunct="1"/>
            <a:r>
              <a:rPr lang="en-US" sz="1800">
                <a:latin typeface="Georgia" charset="0"/>
                <a:ea typeface="ＭＳ Ｐゴシック" charset="0"/>
              </a:rPr>
              <a:t>man(adam)</a:t>
            </a:r>
          </a:p>
          <a:p>
            <a:pPr lvl="2" indent="-227013" eaLnBrk="1" hangingPunct="1"/>
            <a:r>
              <a:rPr lang="en-US" sz="1800">
                <a:latin typeface="Georgia" charset="0"/>
                <a:ea typeface="ＭＳ Ｐゴシック" charset="0"/>
              </a:rPr>
              <a:t>age(adam,100)</a:t>
            </a:r>
          </a:p>
          <a:p>
            <a:pPr marL="230188" indent="-230188" eaLnBrk="1" hangingPunct="1"/>
            <a:r>
              <a:rPr lang="en-US" sz="2400" b="1">
                <a:latin typeface="Georgia" charset="0"/>
              </a:rPr>
              <a:t>Triples are easily stored and managed in DBMS</a:t>
            </a:r>
          </a:p>
          <a:p>
            <a:pPr marL="573088" lvl="1" indent="-228600" eaLnBrk="1" hangingPunct="1"/>
            <a:r>
              <a:rPr lang="en-US" sz="2000">
                <a:latin typeface="Georgia" charset="0"/>
                <a:ea typeface="ＭＳ Ｐゴシック" charset="0"/>
              </a:rPr>
              <a:t>Flat nature of a triple a good match for relational DBs</a:t>
            </a:r>
          </a:p>
        </p:txBody>
      </p:sp>
      <p:sp>
        <p:nvSpPr>
          <p:cNvPr id="66563" name="Text Box 4"/>
          <p:cNvSpPr txBox="1">
            <a:spLocks noChangeArrowheads="1"/>
          </p:cNvSpPr>
          <p:nvPr/>
        </p:nvSpPr>
        <p:spPr bwMode="auto">
          <a:xfrm>
            <a:off x="4251325" y="4068763"/>
            <a:ext cx="29114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i="1">
                <a:latin typeface="Times New Roman" charset="0"/>
              </a:rPr>
              <a:t>; Note: we</a:t>
            </a:r>
            <a:r>
              <a:rPr lang="ja-JP" altLang="en-US" sz="2000" i="1">
                <a:latin typeface="Times New Roman" charset="0"/>
              </a:rPr>
              <a:t>’</a:t>
            </a:r>
            <a:r>
              <a:rPr lang="en-US" altLang="ja-JP" sz="2000" i="1">
                <a:latin typeface="Times New Roman" charset="0"/>
              </a:rPr>
              <a:t>re not </a:t>
            </a:r>
            <a:br>
              <a:rPr lang="en-US" altLang="ja-JP" sz="2000" i="1">
                <a:latin typeface="Times New Roman" charset="0"/>
              </a:rPr>
            </a:br>
            <a:r>
              <a:rPr lang="en-US" altLang="ja-JP" sz="2000" i="1">
                <a:latin typeface="Times New Roman" charset="0"/>
              </a:rPr>
              <a:t>; showing the actual </a:t>
            </a:r>
            <a:br>
              <a:rPr lang="en-US" altLang="ja-JP" sz="2000" i="1">
                <a:latin typeface="Times New Roman" charset="0"/>
              </a:rPr>
            </a:br>
            <a:r>
              <a:rPr lang="en-US" altLang="ja-JP" sz="2000" i="1">
                <a:latin typeface="Times New Roman" charset="0"/>
              </a:rPr>
              <a:t>; URIs for clarity</a:t>
            </a:r>
            <a:endParaRPr lang="en-US" sz="2000" i="1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6248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N3 notation for RDF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50975"/>
            <a:ext cx="8077200" cy="5067300"/>
          </a:xfrm>
        </p:spPr>
        <p:txBody>
          <a:bodyPr/>
          <a:lstStyle/>
          <a:p>
            <a:pPr marL="230188" indent="-230188" eaLnBrk="1" hangingPunct="1"/>
            <a:r>
              <a:rPr lang="en-US" sz="2800">
                <a:latin typeface="Georgia" charset="0"/>
              </a:rPr>
              <a:t>N3 is a compact notation for RDF that is easier for people to read, write and edit.</a:t>
            </a:r>
          </a:p>
          <a:p>
            <a:pPr marL="230188" indent="-230188" eaLnBrk="1" hangingPunct="1"/>
            <a:r>
              <a:rPr lang="en-US" sz="2800">
                <a:latin typeface="Georgia" charset="0"/>
              </a:rPr>
              <a:t>Aka Notation 3, developed by TBL himself.</a:t>
            </a:r>
          </a:p>
          <a:p>
            <a:pPr marL="230188" indent="-230188" eaLnBrk="1" hangingPunct="1"/>
            <a:r>
              <a:rPr lang="en-US" sz="2800">
                <a:latin typeface="Georgia" charset="0"/>
              </a:rPr>
              <a:t>Translators exist between N3 and the XML encoding, such as the web form on</a:t>
            </a:r>
          </a:p>
          <a:p>
            <a:pPr marL="573088" lvl="1" indent="-228600" eaLnBrk="1" hangingPunct="1"/>
            <a:r>
              <a:rPr lang="en-US" sz="2400">
                <a:latin typeface="Georgia" charset="0"/>
                <a:ea typeface="ＭＳ Ｐゴシック" charset="0"/>
              </a:rPr>
              <a:t>http://www.w3.org/DesignIssues/Notation3.html </a:t>
            </a:r>
          </a:p>
          <a:p>
            <a:pPr marL="230188" indent="-230188" eaLnBrk="1" hangingPunct="1"/>
            <a:r>
              <a:rPr lang="en-US" sz="2800">
                <a:latin typeface="Georgia" charset="0"/>
              </a:rPr>
              <a:t>So, it</a:t>
            </a:r>
            <a:r>
              <a:rPr lang="ja-JP" altLang="en-US" sz="2800">
                <a:latin typeface="Georgia" charset="0"/>
              </a:rPr>
              <a:t>’</a:t>
            </a:r>
            <a:r>
              <a:rPr lang="en-US" altLang="ja-JP" sz="2800">
                <a:latin typeface="Georgia" charset="0"/>
              </a:rPr>
              <a:t>s just </a:t>
            </a:r>
            <a:r>
              <a:rPr lang="ja-JP" altLang="en-US" sz="2800">
                <a:latin typeface="Georgia" charset="0"/>
              </a:rPr>
              <a:t>“</a:t>
            </a:r>
            <a:r>
              <a:rPr lang="en-US" altLang="ja-JP" sz="2800">
                <a:latin typeface="Georgia" charset="0"/>
              </a:rPr>
              <a:t>syntactic sugar</a:t>
            </a:r>
            <a:r>
              <a:rPr lang="ja-JP" altLang="en-US" sz="2800">
                <a:latin typeface="Georgia" charset="0"/>
              </a:rPr>
              <a:t>”</a:t>
            </a:r>
            <a:endParaRPr lang="en-US" altLang="ja-JP" sz="2800">
              <a:latin typeface="Georgia" charset="0"/>
            </a:endParaRPr>
          </a:p>
          <a:p>
            <a:pPr marL="230188" indent="-230188" eaLnBrk="1" hangingPunct="1"/>
            <a:r>
              <a:rPr lang="en-US" sz="2800">
                <a:latin typeface="Georgia" charset="0"/>
              </a:rPr>
              <a:t>But, XML is largely unreadable and even harder to write</a:t>
            </a:r>
          </a:p>
        </p:txBody>
      </p:sp>
    </p:spTree>
    <p:extLst>
      <p:ext uri="{BB962C8B-B14F-4D97-AF65-F5344CB8AC3E}">
        <p14:creationId xmlns:p14="http://schemas.microsoft.com/office/powerpoint/2010/main" val="6900013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>
                <a:latin typeface="Georgia" charset="0"/>
              </a:rPr>
              <a:t>N3 Example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257300"/>
            <a:ext cx="8610600" cy="434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@prefix rdf: http://www.w3.org/1999/02/22-rdf-syntax-ns# . 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@prefix dc: http://purl.org/dc/elements/1.1/ .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@prefix bib: http://daml.umbc.edu/ontologies/bib/ .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&lt;http://umbc.edu/~finin/talks/idm02/&gt; 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    dc:title "Intelligent Information Systems on the Web</a:t>
            </a:r>
            <a:br>
              <a:rPr lang="en-US" sz="2400">
                <a:latin typeface="Georgia" charset="0"/>
              </a:rPr>
            </a:br>
            <a:r>
              <a:rPr lang="en-US" sz="2400">
                <a:latin typeface="Georgia" charset="0"/>
              </a:rPr>
              <a:t>            and in the Aether" ;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  dc:creator 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      [ bib:Name "Tim Finin";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        bib:Email "finin@umbc.edu"</a:t>
            </a:r>
          </a:p>
          <a:p>
            <a:pPr eaLnBrk="1" hangingPunct="1">
              <a:buFontTx/>
              <a:buNone/>
            </a:pPr>
            <a:r>
              <a:rPr lang="en-US" sz="2400">
                <a:latin typeface="Georgia" charset="0"/>
              </a:rPr>
              <a:t>        bib:Aff: "http://umbc.edu/" ] .</a:t>
            </a:r>
          </a:p>
        </p:txBody>
      </p:sp>
    </p:spTree>
    <p:extLst>
      <p:ext uri="{BB962C8B-B14F-4D97-AF65-F5344CB8AC3E}">
        <p14:creationId xmlns:p14="http://schemas.microsoft.com/office/powerpoint/2010/main" val="1137156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203200"/>
            <a:ext cx="5724525" cy="1016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A usecase: FOAF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227138"/>
            <a:ext cx="8153400" cy="29638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200">
                <a:latin typeface="Georgia" charset="0"/>
              </a:rPr>
              <a:t>FOAF (Friend of a Friend) is a simple ontology to describe people and their social networks.</a:t>
            </a:r>
          </a:p>
          <a:p>
            <a:pPr lvl="1" eaLnBrk="1" hangingPunct="1"/>
            <a:r>
              <a:rPr lang="en-US" sz="2200">
                <a:latin typeface="Georgia" charset="0"/>
                <a:ea typeface="ＭＳ Ｐゴシック" charset="0"/>
              </a:rPr>
              <a:t>See the foaf project page: http://www.foaf-project.org/</a:t>
            </a:r>
          </a:p>
          <a:p>
            <a:pPr eaLnBrk="1" hangingPunct="1"/>
            <a:r>
              <a:rPr lang="en-US" sz="2200">
                <a:latin typeface="Georgia" charset="0"/>
              </a:rPr>
              <a:t>We recently crawled the web and discovered over 1,000,000 valid RDF FOAF files.</a:t>
            </a:r>
          </a:p>
          <a:p>
            <a:pPr lvl="1" eaLnBrk="1" hangingPunct="1"/>
            <a:r>
              <a:rPr lang="en-US" sz="2200">
                <a:latin typeface="Georgia" charset="0"/>
                <a:ea typeface="ＭＳ Ｐゴシック" charset="0"/>
              </a:rPr>
              <a:t>Most of these are from the http://liveJournal.com/ blogging system which encodes basic user info in foaf</a:t>
            </a:r>
          </a:p>
          <a:p>
            <a:pPr lvl="1" eaLnBrk="1" hangingPunct="1"/>
            <a:r>
              <a:rPr lang="en-US" sz="2200">
                <a:latin typeface="Georgia" charset="0"/>
                <a:ea typeface="ＭＳ Ｐゴシック" charset="0"/>
              </a:rPr>
              <a:t>See http://apple.cs.umbc.edu/semdis/wob/foaf/</a:t>
            </a:r>
          </a:p>
        </p:txBody>
      </p:sp>
      <p:pic>
        <p:nvPicPr>
          <p:cNvPr id="72707" name="Picture 4" descr="foaflet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0400" y="76200"/>
            <a:ext cx="1981200" cy="1174750"/>
          </a:xfrm>
          <a:noFill/>
        </p:spPr>
      </p:pic>
      <p:sp>
        <p:nvSpPr>
          <p:cNvPr id="72708" name="Text Box 5"/>
          <p:cNvSpPr txBox="1">
            <a:spLocks noChangeArrowheads="1"/>
          </p:cNvSpPr>
          <p:nvPr/>
        </p:nvSpPr>
        <p:spPr bwMode="auto">
          <a:xfrm>
            <a:off x="609600" y="4508500"/>
            <a:ext cx="8001000" cy="1739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2301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latin typeface="Times New Roman" charset="0"/>
              </a:rPr>
              <a:t>&lt;foaf:Person&gt;</a:t>
            </a:r>
          </a:p>
          <a:p>
            <a:pPr lvl="1"/>
            <a:r>
              <a:rPr lang="en-US" sz="1800">
                <a:latin typeface="Times New Roman" charset="0"/>
              </a:rPr>
              <a:t>&lt;foaf:name&gt;Tim Finin&lt;/foaf:name&gt;</a:t>
            </a:r>
          </a:p>
          <a:p>
            <a:pPr lvl="1"/>
            <a:r>
              <a:rPr lang="en-US" sz="1800">
                <a:latin typeface="Times New Roman" charset="0"/>
              </a:rPr>
              <a:t>&lt;foaf:mbox_sha1sum&gt;2410…37262c252e&lt;/foaf:mbox_sha1sum&gt;</a:t>
            </a:r>
          </a:p>
          <a:p>
            <a:pPr lvl="1"/>
            <a:r>
              <a:rPr lang="en-US" sz="1800">
                <a:latin typeface="Times New Roman" charset="0"/>
              </a:rPr>
              <a:t>&lt;foaf:homepage rdf:resource="http://umbc.edu/~finin/" /&gt;</a:t>
            </a:r>
          </a:p>
          <a:p>
            <a:pPr lvl="1"/>
            <a:r>
              <a:rPr lang="en-US" sz="1800">
                <a:latin typeface="Times New Roman" charset="0"/>
              </a:rPr>
              <a:t>&lt;foaf:img rdf:resource="http://umbc.edu/~finin/images/passport.gif" /&gt;</a:t>
            </a:r>
          </a:p>
          <a:p>
            <a:r>
              <a:rPr lang="en-US" sz="1800">
                <a:latin typeface="Times New Roman" charset="0"/>
              </a:rPr>
              <a:t>&lt;/foaf:Person&gt; </a:t>
            </a:r>
          </a:p>
        </p:txBody>
      </p:sp>
    </p:spTree>
    <p:extLst>
      <p:ext uri="{BB962C8B-B14F-4D97-AF65-F5344CB8AC3E}">
        <p14:creationId xmlns:p14="http://schemas.microsoft.com/office/powerpoint/2010/main" val="3307027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417513"/>
            <a:ext cx="5795963" cy="6238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400">
                <a:latin typeface="Georgia" charset="0"/>
              </a:rPr>
              <a:t>FOAF Vocabulary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1828800" cy="3276600"/>
          </a:xfrm>
          <a:ln>
            <a:solidFill>
              <a:srgbClr val="A8B4A2"/>
            </a:solidFill>
            <a:miter lim="800000"/>
            <a:headEnd/>
            <a:tailEnd/>
          </a:ln>
        </p:spPr>
        <p:txBody>
          <a:bodyPr/>
          <a:lstStyle/>
          <a:p>
            <a:pPr marL="111125" indent="-111125" algn="ctr" eaLnBrk="1" hangingPunct="1">
              <a:lnSpc>
                <a:spcPct val="80000"/>
              </a:lnSpc>
              <a:buFontTx/>
              <a:buNone/>
            </a:pPr>
            <a:r>
              <a:rPr lang="en-US" sz="1400" b="1">
                <a:latin typeface="Georgia" charset="0"/>
              </a:rPr>
              <a:t>Basics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3"/>
              </a:rPr>
              <a:t>Agent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4"/>
              </a:rPr>
              <a:t>Person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5"/>
              </a:rPr>
              <a:t>name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6"/>
              </a:rPr>
              <a:t>nick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7"/>
              </a:rPr>
              <a:t>title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8"/>
              </a:rPr>
              <a:t>homepage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9"/>
              </a:rPr>
              <a:t>mbox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10"/>
              </a:rPr>
              <a:t>mbox_sha1sum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11"/>
              </a:rPr>
              <a:t>img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12"/>
              </a:rPr>
              <a:t>depiction</a:t>
            </a:r>
            <a:r>
              <a:rPr lang="en-US" sz="1400">
                <a:latin typeface="Georgia" charset="0"/>
              </a:rPr>
              <a:t> (</a:t>
            </a:r>
            <a:r>
              <a:rPr lang="en-US" sz="1400">
                <a:latin typeface="Georgia" charset="0"/>
                <a:hlinkClick r:id="rId13"/>
              </a:rPr>
              <a:t>depicts</a:t>
            </a:r>
            <a:r>
              <a:rPr lang="en-US" sz="1400">
                <a:latin typeface="Georgia" charset="0"/>
              </a:rPr>
              <a:t>)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14"/>
              </a:rPr>
              <a:t>surname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15"/>
              </a:rPr>
              <a:t>family_name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16"/>
              </a:rPr>
              <a:t>givenname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 eaLnBrk="1" hangingPunct="1">
              <a:lnSpc>
                <a:spcPct val="80000"/>
              </a:lnSpc>
              <a:buFontTx/>
              <a:buNone/>
            </a:pPr>
            <a:r>
              <a:rPr lang="en-US" sz="1400">
                <a:latin typeface="Georgia" charset="0"/>
                <a:hlinkClick r:id="rId17"/>
              </a:rPr>
              <a:t>firstName</a:t>
            </a:r>
            <a:r>
              <a:rPr lang="en-US" sz="1400">
                <a:latin typeface="Georgia" charset="0"/>
              </a:rPr>
              <a:t> </a:t>
            </a:r>
          </a:p>
        </p:txBody>
      </p:sp>
      <p:sp>
        <p:nvSpPr>
          <p:cNvPr id="74755" name="Rectangle 4"/>
          <p:cNvSpPr>
            <a:spLocks noChangeArrowheads="1"/>
          </p:cNvSpPr>
          <p:nvPr/>
        </p:nvSpPr>
        <p:spPr bwMode="auto">
          <a:xfrm>
            <a:off x="2057400" y="1143000"/>
            <a:ext cx="2209800" cy="4114800"/>
          </a:xfrm>
          <a:prstGeom prst="rect">
            <a:avLst/>
          </a:prstGeom>
          <a:noFill/>
          <a:ln w="9525">
            <a:solidFill>
              <a:srgbClr val="A8B4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111125" indent="-111125" algn="ctr">
              <a:lnSpc>
                <a:spcPct val="90000"/>
              </a:lnSpc>
              <a:spcBef>
                <a:spcPct val="20000"/>
              </a:spcBef>
            </a:pPr>
            <a:r>
              <a:rPr lang="en-US" sz="1400" b="1">
                <a:latin typeface="Georgia" charset="0"/>
              </a:rPr>
              <a:t>Personal Info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18"/>
              </a:rPr>
              <a:t>weblog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19"/>
              </a:rPr>
              <a:t>knows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0"/>
              </a:rPr>
              <a:t>interest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1"/>
              </a:rPr>
              <a:t>currentProject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2"/>
              </a:rPr>
              <a:t>pastProject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3"/>
              </a:rPr>
              <a:t>plan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4"/>
              </a:rPr>
              <a:t>based_near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5"/>
              </a:rPr>
              <a:t>workplaceHomepage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6"/>
              </a:rPr>
              <a:t>workInfoHomepage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7"/>
              </a:rPr>
              <a:t>schoolHomepage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8"/>
              </a:rPr>
              <a:t>topic_interest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29"/>
              </a:rPr>
              <a:t>publications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0"/>
              </a:rPr>
              <a:t>geekcode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1"/>
              </a:rPr>
              <a:t>myersBriggs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2"/>
              </a:rPr>
              <a:t>dnaChecksum</a:t>
            </a:r>
            <a:r>
              <a:rPr lang="en-US" sz="1400">
                <a:latin typeface="Georgia" charset="0"/>
              </a:rPr>
              <a:t> </a:t>
            </a:r>
          </a:p>
        </p:txBody>
      </p:sp>
      <p:sp>
        <p:nvSpPr>
          <p:cNvPr id="74756" name="Rectangle 5"/>
          <p:cNvSpPr>
            <a:spLocks noChangeArrowheads="1"/>
          </p:cNvSpPr>
          <p:nvPr/>
        </p:nvSpPr>
        <p:spPr bwMode="auto">
          <a:xfrm>
            <a:off x="4343400" y="1143000"/>
            <a:ext cx="2057400" cy="3276600"/>
          </a:xfrm>
          <a:prstGeom prst="rect">
            <a:avLst/>
          </a:prstGeom>
          <a:noFill/>
          <a:ln w="9525">
            <a:solidFill>
              <a:srgbClr val="A8B4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111125" indent="-111125" algn="ctr">
              <a:lnSpc>
                <a:spcPct val="90000"/>
              </a:lnSpc>
              <a:spcBef>
                <a:spcPct val="20000"/>
              </a:spcBef>
            </a:pPr>
            <a:r>
              <a:rPr lang="en-US" sz="1400" b="1">
                <a:latin typeface="Georgia" charset="0"/>
              </a:rPr>
              <a:t>Documents &amp; Images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3"/>
              </a:rPr>
              <a:t>Document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4"/>
              </a:rPr>
              <a:t>Image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5"/>
              </a:rPr>
              <a:t>PersonalProfileDocument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6"/>
              </a:rPr>
              <a:t>topic</a:t>
            </a:r>
            <a:r>
              <a:rPr lang="en-US" sz="1400">
                <a:latin typeface="Georgia" charset="0"/>
              </a:rPr>
              <a:t> (</a:t>
            </a:r>
            <a:r>
              <a:rPr lang="en-US" sz="1400">
                <a:latin typeface="Georgia" charset="0"/>
                <a:hlinkClick r:id="rId37"/>
              </a:rPr>
              <a:t>page</a:t>
            </a:r>
            <a:r>
              <a:rPr lang="en-US" sz="1400">
                <a:latin typeface="Georgia" charset="0"/>
              </a:rPr>
              <a:t>)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8"/>
              </a:rPr>
              <a:t>primaryTopic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39"/>
              </a:rPr>
              <a:t>tipjar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40"/>
              </a:rPr>
              <a:t>sha1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41"/>
              </a:rPr>
              <a:t>made</a:t>
            </a:r>
            <a:r>
              <a:rPr lang="en-US" sz="1400">
                <a:latin typeface="Georgia" charset="0"/>
              </a:rPr>
              <a:t> (</a:t>
            </a:r>
            <a:r>
              <a:rPr lang="en-US" sz="1400">
                <a:latin typeface="Georgia" charset="0"/>
                <a:hlinkClick r:id="rId42"/>
              </a:rPr>
              <a:t>maker</a:t>
            </a:r>
            <a:r>
              <a:rPr lang="en-US" sz="1400">
                <a:latin typeface="Georgia" charset="0"/>
              </a:rPr>
              <a:t>)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43"/>
              </a:rPr>
              <a:t>thumbnail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44"/>
              </a:rPr>
              <a:t>logo</a:t>
            </a:r>
            <a:r>
              <a:rPr lang="en-US" sz="1400">
                <a:latin typeface="Georgia" charset="0"/>
              </a:rPr>
              <a:t> </a:t>
            </a:r>
          </a:p>
        </p:txBody>
      </p:sp>
      <p:sp>
        <p:nvSpPr>
          <p:cNvPr id="74757" name="Rectangle 6"/>
          <p:cNvSpPr>
            <a:spLocks noChangeArrowheads="1"/>
          </p:cNvSpPr>
          <p:nvPr/>
        </p:nvSpPr>
        <p:spPr bwMode="auto">
          <a:xfrm>
            <a:off x="4343400" y="4572000"/>
            <a:ext cx="3124200" cy="1295400"/>
          </a:xfrm>
          <a:prstGeom prst="rect">
            <a:avLst/>
          </a:prstGeom>
          <a:noFill/>
          <a:ln w="9525">
            <a:solidFill>
              <a:srgbClr val="A8B4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111125" indent="-111125" algn="ctr">
              <a:lnSpc>
                <a:spcPct val="90000"/>
              </a:lnSpc>
              <a:spcBef>
                <a:spcPct val="20000"/>
              </a:spcBef>
            </a:pPr>
            <a:r>
              <a:rPr lang="en-US" sz="1400" b="1">
                <a:latin typeface="Georgia" charset="0"/>
              </a:rPr>
              <a:t>Projects &amp; Groups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45"/>
              </a:rPr>
              <a:t>Project</a:t>
            </a:r>
            <a:r>
              <a:rPr lang="en-US" sz="1400">
                <a:latin typeface="Georgia" charset="0"/>
              </a:rPr>
              <a:t>         </a:t>
            </a:r>
            <a:r>
              <a:rPr lang="en-US" sz="1400">
                <a:latin typeface="Georgia" charset="0"/>
                <a:hlinkClick r:id="rId46"/>
              </a:rPr>
              <a:t>Organization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47"/>
              </a:rPr>
              <a:t>Group</a:t>
            </a:r>
            <a:r>
              <a:rPr lang="en-US" sz="1400">
                <a:latin typeface="Georgia" charset="0"/>
              </a:rPr>
              <a:t>           </a:t>
            </a:r>
            <a:r>
              <a:rPr lang="en-US" sz="1400">
                <a:latin typeface="Georgia" charset="0"/>
                <a:hlinkClick r:id="rId48"/>
              </a:rPr>
              <a:t>member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49"/>
              </a:rPr>
              <a:t>membershipClass</a:t>
            </a:r>
            <a:r>
              <a:rPr lang="en-US" sz="1400">
                <a:latin typeface="Georgia" charset="0"/>
              </a:rPr>
              <a:t>   </a:t>
            </a:r>
            <a:r>
              <a:rPr lang="en-US" sz="1400">
                <a:latin typeface="Georgia" charset="0"/>
                <a:hlinkClick r:id="rId50"/>
              </a:rPr>
              <a:t>fundedBy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1"/>
              </a:rPr>
              <a:t>theme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endParaRPr lang="en-US" sz="1400">
              <a:latin typeface="Georgia" charset="0"/>
            </a:endParaRPr>
          </a:p>
        </p:txBody>
      </p:sp>
      <p:sp>
        <p:nvSpPr>
          <p:cNvPr id="74758" name="Rectangle 7"/>
          <p:cNvSpPr>
            <a:spLocks noChangeArrowheads="1"/>
          </p:cNvSpPr>
          <p:nvPr/>
        </p:nvSpPr>
        <p:spPr bwMode="auto">
          <a:xfrm>
            <a:off x="6477000" y="1143000"/>
            <a:ext cx="2438400" cy="3352800"/>
          </a:xfrm>
          <a:prstGeom prst="rect">
            <a:avLst/>
          </a:prstGeom>
          <a:noFill/>
          <a:ln w="9525">
            <a:solidFill>
              <a:srgbClr val="A8B4A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111125" indent="-111125" algn="ctr">
              <a:lnSpc>
                <a:spcPct val="90000"/>
              </a:lnSpc>
              <a:spcBef>
                <a:spcPct val="20000"/>
              </a:spcBef>
            </a:pPr>
            <a:r>
              <a:rPr lang="en-US" sz="1400" b="1">
                <a:latin typeface="Georgia" charset="0"/>
              </a:rPr>
              <a:t>Online Accts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2"/>
              </a:rPr>
              <a:t>OnlineAccount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3"/>
              </a:rPr>
              <a:t>OnlineChatAccount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4"/>
              </a:rPr>
              <a:t>OnlineEcommerceAccount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5"/>
              </a:rPr>
              <a:t>OnlineGamingAccount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6"/>
              </a:rPr>
              <a:t>holdsAccount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7"/>
              </a:rPr>
              <a:t>accountServiceHomepage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8"/>
              </a:rPr>
              <a:t>accountName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59"/>
              </a:rPr>
              <a:t>icqChatID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60"/>
              </a:rPr>
              <a:t>msnChatID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61"/>
              </a:rPr>
              <a:t>aimChatID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62"/>
              </a:rPr>
              <a:t>jabberID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</a:pPr>
            <a:r>
              <a:rPr lang="en-US" sz="1400">
                <a:latin typeface="Georgia" charset="0"/>
                <a:hlinkClick r:id="rId63"/>
              </a:rPr>
              <a:t>yahooChatID</a:t>
            </a:r>
            <a:r>
              <a:rPr lang="en-US" sz="1400">
                <a:latin typeface="Georgia" charset="0"/>
              </a:rPr>
              <a:t> </a:t>
            </a:r>
          </a:p>
          <a:p>
            <a:pPr marL="111125" indent="-111125">
              <a:spcBef>
                <a:spcPct val="20000"/>
              </a:spcBef>
              <a:buFont typeface="Wingdings" charset="0"/>
              <a:buNone/>
            </a:pPr>
            <a:endParaRPr lang="en-US" sz="140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04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450"/>
            <a:ext cx="8229600" cy="6667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Georgia" charset="0"/>
              </a:rPr>
              <a:t>FOAF: why RDF? Extensibility!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40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FOAF vocabulary provides 50+ basic terms for making simple claims about people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FOAF files can use other RDF terms too: RSS, MusicBrainz, Dublin Core, Wordnet, Creative Commons, blood types, starsigns, …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RDF guarantees freedom of independent extension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OWL provides fancier data-merging facilities 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Georgia" charset="0"/>
              </a:rPr>
              <a:t>Result:</a:t>
            </a:r>
            <a:r>
              <a:rPr lang="en-US" sz="2800">
                <a:latin typeface="Georgia" charset="0"/>
              </a:rPr>
              <a:t> Freedom to say what you like, using any RDF markup you want, and have RDF crawlers merge your FOAF documents with other</a:t>
            </a:r>
            <a:r>
              <a:rPr lang="ja-JP" altLang="en-US" sz="2800">
                <a:latin typeface="Georgia" charset="0"/>
              </a:rPr>
              <a:t>’</a:t>
            </a:r>
            <a:r>
              <a:rPr lang="en-US" altLang="ja-JP" sz="2800">
                <a:latin typeface="Georgia" charset="0"/>
              </a:rPr>
              <a:t>s and know when you</a:t>
            </a:r>
            <a:r>
              <a:rPr lang="ja-JP" altLang="en-US" sz="2800">
                <a:latin typeface="Georgia" charset="0"/>
              </a:rPr>
              <a:t>’</a:t>
            </a:r>
            <a:r>
              <a:rPr lang="en-US" altLang="ja-JP" sz="2800">
                <a:latin typeface="Georgia" charset="0"/>
              </a:rPr>
              <a:t>re talking about the same entities. </a:t>
            </a:r>
            <a:endParaRPr lang="en-US" sz="2800">
              <a:latin typeface="Georgia" charset="0"/>
            </a:endParaRPr>
          </a:p>
        </p:txBody>
      </p:sp>
      <p:sp>
        <p:nvSpPr>
          <p:cNvPr id="76803" name="Text Box 4"/>
          <p:cNvSpPr txBox="1">
            <a:spLocks noChangeArrowheads="1"/>
          </p:cNvSpPr>
          <p:nvPr/>
        </p:nvSpPr>
        <p:spPr bwMode="auto">
          <a:xfrm>
            <a:off x="5943600" y="6096000"/>
            <a:ext cx="3009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>
                <a:latin typeface="Times New Roman" charset="0"/>
              </a:rPr>
              <a:t>After Dan Brickley, danbri@w3.org  </a:t>
            </a:r>
          </a:p>
        </p:txBody>
      </p:sp>
    </p:spTree>
    <p:extLst>
      <p:ext uri="{BB962C8B-B14F-4D97-AF65-F5344CB8AC3E}">
        <p14:creationId xmlns:p14="http://schemas.microsoft.com/office/powerpoint/2010/main" val="1043595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>
                <a:latin typeface="Georgia" charset="0"/>
              </a:rPr>
              <a:t>No free lunch!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>
                <a:latin typeface="Georgia" charset="0"/>
              </a:rPr>
              <a:t>Consequence:</a:t>
            </a:r>
          </a:p>
          <a:p>
            <a:pPr eaLnBrk="1" hangingPunct="1"/>
            <a:r>
              <a:rPr lang="en-US" sz="2800">
                <a:latin typeface="Georgia" charset="0"/>
              </a:rPr>
              <a:t>We must plan for lies, mischief, mistakes, stale data, slander</a:t>
            </a:r>
          </a:p>
          <a:p>
            <a:pPr eaLnBrk="1" hangingPunct="1"/>
            <a:r>
              <a:rPr lang="en-US" sz="2800">
                <a:latin typeface="Georgia" charset="0"/>
              </a:rPr>
              <a:t>Dataset is out of control, distributed, dynamic</a:t>
            </a:r>
          </a:p>
          <a:p>
            <a:pPr eaLnBrk="1" hangingPunct="1"/>
            <a:r>
              <a:rPr lang="en-US" sz="2800">
                <a:latin typeface="Georgia" charset="0"/>
              </a:rPr>
              <a:t>Importance of knowing who-said-what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Anyone can describe anyone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We must record data provenance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Modeling and reasoning about trust is critical</a:t>
            </a:r>
          </a:p>
          <a:p>
            <a:pPr eaLnBrk="1" hangingPunct="1"/>
            <a:r>
              <a:rPr lang="en-US" sz="2800">
                <a:latin typeface="Georgia" charset="0"/>
              </a:rPr>
              <a:t>Legal, privacy and etiquette issues emerge</a:t>
            </a:r>
          </a:p>
          <a:p>
            <a:pPr eaLnBrk="1" hangingPunct="1"/>
            <a:r>
              <a:rPr lang="en-US" sz="2800">
                <a:latin typeface="Georgia" charset="0"/>
              </a:rPr>
              <a:t>Welcome to the real world</a:t>
            </a:r>
          </a:p>
        </p:txBody>
      </p:sp>
      <p:sp>
        <p:nvSpPr>
          <p:cNvPr id="78851" name="Text Box 4"/>
          <p:cNvSpPr txBox="1">
            <a:spLocks noChangeArrowheads="1"/>
          </p:cNvSpPr>
          <p:nvPr/>
        </p:nvSpPr>
        <p:spPr bwMode="auto">
          <a:xfrm>
            <a:off x="5943600" y="6096000"/>
            <a:ext cx="3009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i="1">
                <a:latin typeface="Times New Roman" charset="0"/>
              </a:rPr>
              <a:t>After Dan Brickley, danbri@w3.org  </a:t>
            </a:r>
          </a:p>
        </p:txBody>
      </p:sp>
    </p:spTree>
    <p:extLst>
      <p:ext uri="{BB962C8B-B14F-4D97-AF65-F5344CB8AC3E}">
        <p14:creationId xmlns:p14="http://schemas.microsoft.com/office/powerpoint/2010/main" val="3047154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Web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102"/>
            <a:ext cx="8229600" cy="55318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W3C “recommendations” </a:t>
            </a:r>
          </a:p>
          <a:p>
            <a:pPr lvl="1"/>
            <a:r>
              <a:rPr lang="en-US" dirty="0" smtClean="0"/>
              <a:t>RDF, RDFS, RDFa, OWL, SPARQL, …</a:t>
            </a:r>
          </a:p>
          <a:p>
            <a:pPr lvl="1"/>
            <a:r>
              <a:rPr lang="en-US" dirty="0" smtClean="0"/>
              <a:t>Under development: recommendations for rules, provenance, database export, etc.</a:t>
            </a:r>
          </a:p>
          <a:p>
            <a:r>
              <a:rPr lang="en-US" dirty="0" smtClean="0"/>
              <a:t>Common tools and systems -- commercial, free and open sourced</a:t>
            </a:r>
          </a:p>
          <a:p>
            <a:pPr lvl="1"/>
            <a:r>
              <a:rPr lang="en-US" dirty="0" smtClean="0"/>
              <a:t>Ontology editors, triple stores, </a:t>
            </a:r>
            <a:r>
              <a:rPr lang="en-US" dirty="0" err="1" smtClean="0"/>
              <a:t>reasoners</a:t>
            </a:r>
            <a:endParaRPr lang="en-US" dirty="0" smtClean="0"/>
          </a:p>
          <a:p>
            <a:r>
              <a:rPr lang="en-US" dirty="0" smtClean="0"/>
              <a:t>Common ontologies and </a:t>
            </a:r>
            <a:r>
              <a:rPr lang="en-US" dirty="0"/>
              <a:t>d</a:t>
            </a:r>
            <a:r>
              <a:rPr lang="en-US" dirty="0" smtClean="0"/>
              <a:t>ata sets</a:t>
            </a:r>
          </a:p>
          <a:p>
            <a:pPr lvl="1"/>
            <a:r>
              <a:rPr lang="en-US" dirty="0" smtClean="0"/>
              <a:t>Foaf, </a:t>
            </a:r>
            <a:r>
              <a:rPr lang="en-US" dirty="0" err="1" smtClean="0"/>
              <a:t>Dbpedia</a:t>
            </a:r>
            <a:endParaRPr lang="en-US" dirty="0" smtClean="0"/>
          </a:p>
          <a:p>
            <a:r>
              <a:rPr lang="en-US" dirty="0" smtClean="0"/>
              <a:t>Infrastructure systems</a:t>
            </a:r>
          </a:p>
          <a:p>
            <a:pPr lvl="1"/>
            <a:r>
              <a:rPr lang="en-US" dirty="0" smtClean="0"/>
              <a:t>Search, ontology metadata, linking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05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More RDF Vocabulary</a:t>
            </a:r>
          </a:p>
        </p:txBody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953000"/>
          </a:xfrm>
        </p:spPr>
        <p:txBody>
          <a:bodyPr/>
          <a:lstStyle/>
          <a:p>
            <a:pPr marL="231775" indent="-231775"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RDF has terms for describing lists, bags, sequences, etc.</a:t>
            </a:r>
          </a:p>
          <a:p>
            <a:pPr marL="231775" indent="-231775"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RDF also can describe triples through reification</a:t>
            </a:r>
          </a:p>
          <a:p>
            <a:pPr marL="231775" indent="-231775"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Enabling statements about statements</a:t>
            </a:r>
          </a:p>
          <a:p>
            <a:pPr marL="346075" lvl="1" indent="0" eaLnBrk="1" hangingPunct="1">
              <a:lnSpc>
                <a:spcPct val="90000"/>
              </a:lnSpc>
              <a:buFont typeface="Georgia" charset="0"/>
              <a:buNone/>
            </a:pPr>
            <a:r>
              <a:rPr lang="en-US">
                <a:latin typeface="Georgia" charset="0"/>
                <a:ea typeface="ＭＳ Ｐゴシック" charset="0"/>
              </a:rPr>
              <a:t>:john bdi:believes _:s.</a:t>
            </a:r>
          </a:p>
          <a:p>
            <a:pPr marL="346075" lvl="1" indent="0" eaLnBrk="1" hangingPunct="1">
              <a:lnSpc>
                <a:spcPct val="90000"/>
              </a:lnSpc>
              <a:buFont typeface="Georgia" charset="0"/>
              <a:buNone/>
            </a:pPr>
            <a:r>
              <a:rPr lang="en-US">
                <a:latin typeface="Georgia" charset="0"/>
                <a:ea typeface="ＭＳ Ｐゴシック" charset="0"/>
              </a:rPr>
              <a:t>_:s rdf:type rdf:Statement. </a:t>
            </a:r>
          </a:p>
          <a:p>
            <a:pPr marL="346075" lvl="1" indent="0" eaLnBrk="1" hangingPunct="1">
              <a:lnSpc>
                <a:spcPct val="90000"/>
              </a:lnSpc>
              <a:buFont typeface="Georgia" charset="0"/>
              <a:buNone/>
            </a:pPr>
            <a:r>
              <a:rPr lang="en-US">
                <a:latin typeface="Georgia" charset="0"/>
                <a:ea typeface="ＭＳ Ｐゴシック" charset="0"/>
              </a:rPr>
              <a:t>_:s rdf:subject &lt;http://yd.example.com/catalog/widgetX&gt;. </a:t>
            </a:r>
          </a:p>
          <a:p>
            <a:pPr marL="346075" lvl="1" indent="0" eaLnBrk="1" hangingPunct="1">
              <a:lnSpc>
                <a:spcPct val="90000"/>
              </a:lnSpc>
              <a:buFont typeface="Georgia" charset="0"/>
              <a:buNone/>
            </a:pPr>
            <a:r>
              <a:rPr lang="en-US">
                <a:latin typeface="Georgia" charset="0"/>
                <a:ea typeface="ＭＳ Ｐゴシック" charset="0"/>
              </a:rPr>
              <a:t>_:s rdf:predicate cat:salePrice . </a:t>
            </a:r>
          </a:p>
          <a:p>
            <a:pPr marL="346075" lvl="1" indent="0" eaLnBrk="1" hangingPunct="1">
              <a:lnSpc>
                <a:spcPct val="90000"/>
              </a:lnSpc>
              <a:buFont typeface="Georgia" charset="0"/>
              <a:buNone/>
            </a:pPr>
            <a:r>
              <a:rPr lang="en-US">
                <a:latin typeface="Georgia" charset="0"/>
                <a:ea typeface="ＭＳ Ｐゴシック" charset="0"/>
              </a:rPr>
              <a:t>_:s rdf:object "19.95" . </a:t>
            </a:r>
          </a:p>
        </p:txBody>
      </p:sp>
    </p:spTree>
    <p:extLst>
      <p:ext uri="{BB962C8B-B14F-4D97-AF65-F5344CB8AC3E}">
        <p14:creationId xmlns:p14="http://schemas.microsoft.com/office/powerpoint/2010/main" val="2178182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33363"/>
            <a:ext cx="5867400" cy="947737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RDF is being used!</a:t>
            </a:r>
          </a:p>
        </p:txBody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" y="1066800"/>
            <a:ext cx="8610600" cy="5334000"/>
          </a:xfrm>
        </p:spPr>
        <p:txBody>
          <a:bodyPr/>
          <a:lstStyle/>
          <a:p>
            <a:pPr marL="228600" indent="-228600" eaLnBrk="1" hangingPunct="1"/>
            <a:r>
              <a:rPr lang="en-US" sz="2400" b="1">
                <a:latin typeface="Georgia" charset="0"/>
              </a:rPr>
              <a:t>RDF has a solid specification</a:t>
            </a:r>
          </a:p>
          <a:p>
            <a:pPr marL="228600" indent="-228600" eaLnBrk="1" hangingPunct="1"/>
            <a:r>
              <a:rPr lang="en-US" sz="2400" b="1">
                <a:latin typeface="Georgia" charset="0"/>
              </a:rPr>
              <a:t>RDF is being used in a number of web standards</a:t>
            </a:r>
          </a:p>
          <a:p>
            <a:pPr marL="571500" lvl="1" indent="-228600" eaLnBrk="1" hangingPunct="1"/>
            <a:r>
              <a:rPr lang="en-US" sz="2000">
                <a:latin typeface="Georgia" charset="0"/>
                <a:ea typeface="ＭＳ Ｐゴシック" charset="0"/>
                <a:hlinkClick r:id="rId3"/>
              </a:rPr>
              <a:t>CC/PP</a:t>
            </a:r>
            <a:r>
              <a:rPr lang="en-US" sz="2000">
                <a:latin typeface="Georgia" charset="0"/>
                <a:ea typeface="ＭＳ Ｐゴシック" charset="0"/>
              </a:rPr>
              <a:t> (Composite Capabilities/Preference Profiles)</a:t>
            </a:r>
          </a:p>
          <a:p>
            <a:pPr marL="571500" lvl="1" indent="-228600" eaLnBrk="1" hangingPunct="1"/>
            <a:r>
              <a:rPr lang="en-US" sz="2000">
                <a:latin typeface="Georgia" charset="0"/>
                <a:ea typeface="ＭＳ Ｐゴシック" charset="0"/>
                <a:hlinkClick r:id="rId4"/>
              </a:rPr>
              <a:t>P3P</a:t>
            </a:r>
            <a:r>
              <a:rPr lang="en-US" sz="2000">
                <a:latin typeface="Georgia" charset="0"/>
                <a:ea typeface="ＭＳ Ｐゴシック" charset="0"/>
              </a:rPr>
              <a:t> (Platform for Privacy Preferences Project)</a:t>
            </a:r>
          </a:p>
          <a:p>
            <a:pPr marL="571500" lvl="1" indent="-228600" eaLnBrk="1" hangingPunct="1"/>
            <a:r>
              <a:rPr lang="en-US" sz="2000">
                <a:latin typeface="Georgia" charset="0"/>
                <a:ea typeface="ＭＳ Ｐゴシック" charset="0"/>
                <a:hlinkClick r:id="rId5"/>
              </a:rPr>
              <a:t>RSS</a:t>
            </a:r>
            <a:r>
              <a:rPr lang="en-US" sz="2000">
                <a:latin typeface="Georgia" charset="0"/>
                <a:ea typeface="ＭＳ Ｐゴシック" charset="0"/>
              </a:rPr>
              <a:t> (RDF Site Summary)</a:t>
            </a:r>
          </a:p>
          <a:p>
            <a:pPr marL="571500" lvl="1" indent="-228600" eaLnBrk="1" hangingPunct="1"/>
            <a:r>
              <a:rPr lang="en-US" sz="2000">
                <a:latin typeface="Georgia" charset="0"/>
                <a:ea typeface="ＭＳ Ｐゴシック" charset="0"/>
                <a:hlinkClick r:id="rId6"/>
              </a:rPr>
              <a:t>RDF Calendar</a:t>
            </a:r>
            <a:r>
              <a:rPr lang="en-US" sz="2000">
                <a:latin typeface="Georgia" charset="0"/>
                <a:ea typeface="ＭＳ Ｐゴシック" charset="0"/>
              </a:rPr>
              <a:t> (~ iCalendar in RDF)</a:t>
            </a:r>
          </a:p>
          <a:p>
            <a:pPr marL="228600" indent="-228600" eaLnBrk="1" hangingPunct="1"/>
            <a:r>
              <a:rPr lang="en-US" sz="2400" b="1">
                <a:latin typeface="Georgia" charset="0"/>
              </a:rPr>
              <a:t>And in other systems</a:t>
            </a:r>
          </a:p>
          <a:p>
            <a:pPr marL="571500" lvl="1" indent="-228600" eaLnBrk="1" hangingPunct="1"/>
            <a:r>
              <a:rPr lang="en-US" sz="2000">
                <a:latin typeface="Georgia" charset="0"/>
                <a:ea typeface="ＭＳ Ｐゴシック" charset="0"/>
              </a:rPr>
              <a:t>Netscape</a:t>
            </a:r>
            <a:r>
              <a:rPr lang="ja-JP" altLang="en-US" sz="2000">
                <a:latin typeface="Georgia" charset="0"/>
                <a:ea typeface="ＭＳ Ｐゴシック" charset="0"/>
              </a:rPr>
              <a:t>’</a:t>
            </a:r>
            <a:r>
              <a:rPr lang="en-US" altLang="ja-JP" sz="2000">
                <a:latin typeface="Georgia" charset="0"/>
                <a:ea typeface="ＭＳ Ｐゴシック" charset="0"/>
              </a:rPr>
              <a:t>s Mozilla web browser, open directory (http://dmoz.org/)</a:t>
            </a:r>
          </a:p>
          <a:p>
            <a:pPr marL="571500" lvl="1" indent="-228600" eaLnBrk="1" hangingPunct="1"/>
            <a:r>
              <a:rPr lang="en-US" sz="2000">
                <a:latin typeface="Georgia" charset="0"/>
                <a:ea typeface="ＭＳ Ｐゴシック" charset="0"/>
              </a:rPr>
              <a:t>Adobe products via XMP (eXtensible Metadata Platform)</a:t>
            </a:r>
          </a:p>
          <a:p>
            <a:pPr marL="571500" lvl="1" indent="-228600" eaLnBrk="1" hangingPunct="1"/>
            <a:r>
              <a:rPr lang="en-US" sz="2000">
                <a:latin typeface="Georgia" charset="0"/>
                <a:ea typeface="ＭＳ Ｐゴシック" charset="0"/>
              </a:rPr>
              <a:t>Web communities: </a:t>
            </a:r>
            <a:r>
              <a:rPr lang="en-US" sz="2000">
                <a:latin typeface="Georgia" charset="0"/>
                <a:ea typeface="ＭＳ Ｐゴシック" charset="0"/>
                <a:hlinkClick r:id="rId7"/>
              </a:rPr>
              <a:t>LiveJournal</a:t>
            </a:r>
            <a:r>
              <a:rPr lang="en-US" sz="2000">
                <a:latin typeface="Georgia" charset="0"/>
                <a:ea typeface="ＭＳ Ｐゴシック" charset="0"/>
              </a:rPr>
              <a:t>, </a:t>
            </a:r>
            <a:r>
              <a:rPr lang="en-US" sz="2000">
                <a:latin typeface="Georgia" charset="0"/>
                <a:ea typeface="ＭＳ Ｐゴシック" charset="0"/>
                <a:hlinkClick r:id="rId8"/>
              </a:rPr>
              <a:t>Ecademy</a:t>
            </a:r>
            <a:r>
              <a:rPr lang="en-US" sz="2000">
                <a:latin typeface="Georgia" charset="0"/>
                <a:ea typeface="ＭＳ Ｐゴシック" charset="0"/>
              </a:rPr>
              <a:t>, and </a:t>
            </a:r>
            <a:r>
              <a:rPr lang="en-US" sz="2000">
                <a:latin typeface="Georgia" charset="0"/>
                <a:ea typeface="ＭＳ Ｐゴシック" charset="0"/>
                <a:hlinkClick r:id="rId9"/>
              </a:rPr>
              <a:t>Cocolog</a:t>
            </a:r>
            <a:endParaRPr lang="en-US" sz="2000">
              <a:latin typeface="Georgia" charset="0"/>
              <a:ea typeface="ＭＳ Ｐゴシック" charset="0"/>
            </a:endParaRPr>
          </a:p>
          <a:p>
            <a:pPr marL="571500" lvl="1" indent="-228600" eaLnBrk="1" hangingPunct="1"/>
            <a:r>
              <a:rPr lang="en-US" sz="2000">
                <a:latin typeface="Georgia" charset="0"/>
                <a:ea typeface="ＭＳ Ｐゴシック" charset="0"/>
              </a:rPr>
              <a:t>In Microsoft</a:t>
            </a:r>
            <a:r>
              <a:rPr lang="ja-JP" altLang="en-US" sz="2000">
                <a:latin typeface="Georgia" charset="0"/>
                <a:ea typeface="ＭＳ Ｐゴシック" charset="0"/>
              </a:rPr>
              <a:t>’</a:t>
            </a:r>
            <a:r>
              <a:rPr lang="en-US" altLang="ja-JP" sz="2000">
                <a:latin typeface="Georgia" charset="0"/>
                <a:ea typeface="ＭＳ Ｐゴシック" charset="0"/>
              </a:rPr>
              <a:t>s VISTA: Connected Services Framework uses an RDF database and SPARQL</a:t>
            </a:r>
            <a:endParaRPr lang="en-US" sz="2000">
              <a:latin typeface="Georgia" charset="0"/>
              <a:ea typeface="ＭＳ Ｐゴシック" charset="0"/>
            </a:endParaRPr>
          </a:p>
        </p:txBody>
      </p:sp>
      <p:pic>
        <p:nvPicPr>
          <p:cNvPr id="82947" name="Picture 4" descr="rdf_powered_butto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133475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5400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203200"/>
            <a:ext cx="8229600" cy="811213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RDF Schema (RDFS)</a:t>
            </a: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3352800" cy="4876800"/>
          </a:xfrm>
        </p:spPr>
        <p:txBody>
          <a:bodyPr/>
          <a:lstStyle/>
          <a:p>
            <a:pPr eaLnBrk="1" hangingPunct="1"/>
            <a:r>
              <a:rPr lang="en-US" sz="2000" b="1">
                <a:latin typeface="Georgia" charset="0"/>
              </a:rPr>
              <a:t>RDF Schema adds taxonomies for</a:t>
            </a:r>
            <a:br>
              <a:rPr lang="en-US" sz="2000" b="1">
                <a:latin typeface="Georgia" charset="0"/>
              </a:rPr>
            </a:br>
            <a:r>
              <a:rPr lang="en-US" sz="2000" b="1">
                <a:latin typeface="Georgia" charset="0"/>
              </a:rPr>
              <a:t>classes &amp; properties</a:t>
            </a:r>
          </a:p>
          <a:p>
            <a:pPr lvl="1" eaLnBrk="1" hangingPunct="1"/>
            <a:r>
              <a:rPr lang="en-US" sz="2000">
                <a:latin typeface="Georgia" charset="0"/>
                <a:ea typeface="ＭＳ Ｐゴシック" charset="0"/>
              </a:rPr>
              <a:t>subClass and subProperty</a:t>
            </a:r>
          </a:p>
          <a:p>
            <a:pPr eaLnBrk="1" hangingPunct="1"/>
            <a:r>
              <a:rPr lang="en-US" sz="2000" b="1">
                <a:latin typeface="Georgia" charset="0"/>
              </a:rPr>
              <a:t>and some metadata.</a:t>
            </a:r>
          </a:p>
          <a:p>
            <a:pPr lvl="1" eaLnBrk="1" hangingPunct="1"/>
            <a:r>
              <a:rPr lang="en-US" sz="2000">
                <a:latin typeface="Georgia" charset="0"/>
                <a:ea typeface="ＭＳ Ｐゴシック" charset="0"/>
              </a:rPr>
              <a:t>domain and range</a:t>
            </a:r>
            <a:br>
              <a:rPr lang="en-US" sz="2000">
                <a:latin typeface="Georgia" charset="0"/>
                <a:ea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</a:rPr>
              <a:t>constraints on properties</a:t>
            </a:r>
          </a:p>
          <a:p>
            <a:pPr eaLnBrk="1" hangingPunct="1"/>
            <a:r>
              <a:rPr lang="en-US" sz="2000" b="1">
                <a:latin typeface="Georgia" charset="0"/>
              </a:rPr>
              <a:t>Several widely used</a:t>
            </a:r>
            <a:br>
              <a:rPr lang="en-US" sz="2000" b="1">
                <a:latin typeface="Georgia" charset="0"/>
              </a:rPr>
            </a:br>
            <a:r>
              <a:rPr lang="en-US" sz="2000" b="1">
                <a:latin typeface="Georgia" charset="0"/>
              </a:rPr>
              <a:t>KB tools can import</a:t>
            </a:r>
            <a:br>
              <a:rPr lang="en-US" sz="2000" b="1">
                <a:latin typeface="Georgia" charset="0"/>
              </a:rPr>
            </a:br>
            <a:r>
              <a:rPr lang="en-US" sz="2000" b="1">
                <a:latin typeface="Georgia" charset="0"/>
              </a:rPr>
              <a:t>and export in RDFS</a:t>
            </a:r>
          </a:p>
        </p:txBody>
      </p:sp>
      <p:pic>
        <p:nvPicPr>
          <p:cNvPr id="84995" name="Picture 4" descr="protege_screenshot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0" y="1143000"/>
            <a:ext cx="5486400" cy="3902075"/>
          </a:xfrm>
          <a:noFill/>
        </p:spPr>
      </p:pic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3657600" y="5181600"/>
            <a:ext cx="533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000000"/>
                </a:solidFill>
                <a:latin typeface="Georgia" charset="0"/>
              </a:rPr>
              <a:t>Stanford Protégé KB editor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  <a:latin typeface="Georgia" charset="0"/>
              </a:rPr>
              <a:t>Java, open sourced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  <a:latin typeface="Georgia" charset="0"/>
              </a:rPr>
              <a:t>extensible, lots of plug-ins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  <a:latin typeface="Georgia" charset="0"/>
              </a:rPr>
              <a:t>provides reasoning &amp; server capabilities</a:t>
            </a:r>
          </a:p>
        </p:txBody>
      </p:sp>
    </p:spTree>
    <p:extLst>
      <p:ext uri="{BB962C8B-B14F-4D97-AF65-F5344CB8AC3E}">
        <p14:creationId xmlns:p14="http://schemas.microsoft.com/office/powerpoint/2010/main" val="24624932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8600"/>
            <a:ext cx="8267700" cy="609600"/>
          </a:xfrm>
        </p:spPr>
        <p:txBody>
          <a:bodyPr/>
          <a:lstStyle/>
          <a:p>
            <a:pPr eaLnBrk="1" hangingPunct="1"/>
            <a:r>
              <a:rPr lang="en-US" sz="3200">
                <a:latin typeface="Georgia" charset="0"/>
              </a:rPr>
              <a:t>RDFS Vocabulary</a:t>
            </a:r>
          </a:p>
        </p:txBody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43138"/>
            <a:ext cx="3657600" cy="4186237"/>
          </a:xfrm>
        </p:spPr>
        <p:txBody>
          <a:bodyPr/>
          <a:lstStyle/>
          <a:p>
            <a:pPr marL="231775" indent="-231775" eaLnBrk="1" hangingPunct="1">
              <a:lnSpc>
                <a:spcPct val="80000"/>
              </a:lnSpc>
            </a:pPr>
            <a:r>
              <a:rPr lang="en-US" sz="2000">
                <a:latin typeface="Georgia" charset="0"/>
              </a:rPr>
              <a:t>Terms for classes</a:t>
            </a:r>
          </a:p>
          <a:p>
            <a:pPr marL="568325" lvl="1"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hlinkClick r:id="rId3"/>
              </a:rPr>
              <a:t>rdfs:Class</a:t>
            </a:r>
            <a:r>
              <a:rPr lang="en-US" sz="2000">
                <a:latin typeface="Georgia" charset="0"/>
                <a:ea typeface="ＭＳ Ｐゴシック" charset="0"/>
              </a:rPr>
              <a:t>  </a:t>
            </a:r>
          </a:p>
          <a:p>
            <a:pPr marL="568325" lvl="1"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hlinkClick r:id="rId4"/>
              </a:rPr>
              <a:t>rdfs:subClassOf</a:t>
            </a:r>
            <a:r>
              <a:rPr lang="en-US" sz="2000">
                <a:latin typeface="Georgia" charset="0"/>
                <a:ea typeface="ＭＳ Ｐゴシック" charset="0"/>
              </a:rPr>
              <a:t>  </a:t>
            </a:r>
          </a:p>
          <a:p>
            <a:pPr marL="231775" indent="-231775" eaLnBrk="1" hangingPunct="1">
              <a:lnSpc>
                <a:spcPct val="80000"/>
              </a:lnSpc>
            </a:pPr>
            <a:r>
              <a:rPr lang="en-US" sz="2000">
                <a:latin typeface="Georgia" charset="0"/>
              </a:rPr>
              <a:t>Terms for properties</a:t>
            </a:r>
          </a:p>
          <a:p>
            <a:pPr marL="568325" lvl="1"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hlinkClick r:id="rId5"/>
              </a:rPr>
              <a:t>rdfs:domain</a:t>
            </a:r>
            <a:r>
              <a:rPr lang="en-US" sz="2000">
                <a:latin typeface="Georgia" charset="0"/>
                <a:ea typeface="ＭＳ Ｐゴシック" charset="0"/>
              </a:rPr>
              <a:t>  </a:t>
            </a:r>
          </a:p>
          <a:p>
            <a:pPr marL="568325" lvl="1"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hlinkClick r:id="rId6"/>
              </a:rPr>
              <a:t>rdfs:range</a:t>
            </a:r>
            <a:r>
              <a:rPr lang="en-US" sz="2000">
                <a:latin typeface="Georgia" charset="0"/>
                <a:ea typeface="ＭＳ Ｐゴシック" charset="0"/>
              </a:rPr>
              <a:t>  </a:t>
            </a:r>
          </a:p>
          <a:p>
            <a:pPr marL="568325" lvl="1"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hlinkClick r:id="rId7"/>
              </a:rPr>
              <a:t>rdfs:subPropertyOf</a:t>
            </a:r>
            <a:r>
              <a:rPr lang="en-US" sz="2000">
                <a:latin typeface="Georgia" charset="0"/>
                <a:ea typeface="ＭＳ Ｐゴシック" charset="0"/>
              </a:rPr>
              <a:t>  </a:t>
            </a:r>
          </a:p>
          <a:p>
            <a:pPr marL="231775" indent="-231775" eaLnBrk="1" hangingPunct="1">
              <a:lnSpc>
                <a:spcPct val="80000"/>
              </a:lnSpc>
            </a:pPr>
            <a:r>
              <a:rPr lang="en-US" sz="2000">
                <a:latin typeface="Georgia" charset="0"/>
              </a:rPr>
              <a:t>Special classes</a:t>
            </a:r>
          </a:p>
          <a:p>
            <a:pPr marL="568325" lvl="1"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hlinkClick r:id="rId8"/>
              </a:rPr>
              <a:t>rdfs:Resource</a:t>
            </a:r>
            <a:r>
              <a:rPr lang="en-US" sz="2000">
                <a:latin typeface="Georgia" charset="0"/>
                <a:ea typeface="ＭＳ Ｐゴシック" charset="0"/>
              </a:rPr>
              <a:t>  </a:t>
            </a:r>
          </a:p>
          <a:p>
            <a:pPr marL="568325" lvl="1"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hlinkClick r:id="rId9"/>
              </a:rPr>
              <a:t>rdfs:Literal</a:t>
            </a:r>
            <a:r>
              <a:rPr lang="en-US" sz="2000">
                <a:latin typeface="Georgia" charset="0"/>
                <a:ea typeface="ＭＳ Ｐゴシック" charset="0"/>
              </a:rPr>
              <a:t>  </a:t>
            </a:r>
          </a:p>
          <a:p>
            <a:pPr marL="568325" lvl="1"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hlinkClick r:id="rId10"/>
              </a:rPr>
              <a:t>rdfs:Datatype</a:t>
            </a:r>
            <a:r>
              <a:rPr lang="en-US" sz="2000">
                <a:latin typeface="Georgia" charset="0"/>
                <a:ea typeface="ＭＳ Ｐゴシック" charset="0"/>
              </a:rPr>
              <a:t>  </a:t>
            </a:r>
          </a:p>
        </p:txBody>
      </p:sp>
      <p:sp>
        <p:nvSpPr>
          <p:cNvPr id="87043" name="Rectangle 4"/>
          <p:cNvSpPr>
            <a:spLocks noChangeArrowheads="1"/>
          </p:cNvSpPr>
          <p:nvPr/>
        </p:nvSpPr>
        <p:spPr bwMode="auto">
          <a:xfrm>
            <a:off x="4876800" y="1905000"/>
            <a:ext cx="3733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n-US" sz="2000">
                <a:latin typeface="Georgia" charset="0"/>
              </a:rPr>
              <a:t>Terms for collections</a:t>
            </a:r>
          </a:p>
          <a:p>
            <a:pPr marL="568325" lvl="1" indent="-222250">
              <a:spcBef>
                <a:spcPct val="20000"/>
              </a:spcBef>
              <a:buFont typeface="Georgia" charset="0"/>
              <a:buChar char="-"/>
            </a:pPr>
            <a:r>
              <a:rPr lang="en-US" sz="2000">
                <a:latin typeface="Georgia" charset="0"/>
                <a:hlinkClick r:id="rId11"/>
              </a:rPr>
              <a:t>rdfs:member</a:t>
            </a:r>
            <a:r>
              <a:rPr lang="en-US" sz="2000">
                <a:latin typeface="Georgia" charset="0"/>
              </a:rPr>
              <a:t>  </a:t>
            </a:r>
          </a:p>
          <a:p>
            <a:pPr marL="568325" lvl="1" indent="-222250">
              <a:spcBef>
                <a:spcPct val="20000"/>
              </a:spcBef>
              <a:buFont typeface="Georgia" charset="0"/>
              <a:buChar char="-"/>
            </a:pPr>
            <a:r>
              <a:rPr lang="en-US" sz="2000">
                <a:latin typeface="Georgia" charset="0"/>
                <a:hlinkClick r:id="rId12"/>
              </a:rPr>
              <a:t>rdfs:Container</a:t>
            </a:r>
            <a:r>
              <a:rPr lang="en-US" sz="2000">
                <a:latin typeface="Georgia" charset="0"/>
              </a:rPr>
              <a:t>  </a:t>
            </a:r>
          </a:p>
          <a:p>
            <a:pPr marL="568325" lvl="1" indent="-222250">
              <a:spcBef>
                <a:spcPct val="20000"/>
              </a:spcBef>
              <a:buFont typeface="Georgia" charset="0"/>
              <a:buChar char="-"/>
            </a:pPr>
            <a:r>
              <a:rPr lang="en-US" sz="2000">
                <a:latin typeface="Georgia" charset="0"/>
                <a:hlinkClick r:id="rId13"/>
              </a:rPr>
              <a:t>rdfs:ContainerMembershipProperty</a:t>
            </a:r>
            <a:r>
              <a:rPr lang="en-US" sz="2000">
                <a:latin typeface="Georgia" charset="0"/>
              </a:rPr>
              <a:t>  </a:t>
            </a:r>
          </a:p>
          <a:p>
            <a:pPr marL="231775" indent="-231775">
              <a:spcBef>
                <a:spcPct val="20000"/>
              </a:spcBef>
              <a:buFontTx/>
              <a:buChar char="•"/>
            </a:pPr>
            <a:r>
              <a:rPr lang="en-US" sz="2000">
                <a:latin typeface="Georgia" charset="0"/>
              </a:rPr>
              <a:t>Special properties</a:t>
            </a:r>
          </a:p>
          <a:p>
            <a:pPr marL="568325" lvl="1" indent="-222250">
              <a:spcBef>
                <a:spcPct val="20000"/>
              </a:spcBef>
              <a:buFont typeface="Georgia" charset="0"/>
              <a:buChar char="-"/>
            </a:pPr>
            <a:r>
              <a:rPr lang="en-US" sz="2000">
                <a:latin typeface="Georgia" charset="0"/>
                <a:hlinkClick r:id="rId14"/>
              </a:rPr>
              <a:t>rdfs:comment</a:t>
            </a:r>
            <a:r>
              <a:rPr lang="en-US" sz="2000">
                <a:latin typeface="Georgia" charset="0"/>
              </a:rPr>
              <a:t>  </a:t>
            </a:r>
          </a:p>
          <a:p>
            <a:pPr marL="568325" lvl="1" indent="-222250">
              <a:spcBef>
                <a:spcPct val="20000"/>
              </a:spcBef>
              <a:buFont typeface="Georgia" charset="0"/>
              <a:buChar char="-"/>
            </a:pPr>
            <a:r>
              <a:rPr lang="en-US" sz="2000">
                <a:latin typeface="Georgia" charset="0"/>
                <a:hlinkClick r:id="rId15"/>
              </a:rPr>
              <a:t>rdfs:seeAlso</a:t>
            </a:r>
            <a:r>
              <a:rPr lang="en-US" sz="2000">
                <a:latin typeface="Georgia" charset="0"/>
              </a:rPr>
              <a:t>  </a:t>
            </a:r>
          </a:p>
          <a:p>
            <a:pPr marL="568325" lvl="1" indent="-222250">
              <a:spcBef>
                <a:spcPct val="20000"/>
              </a:spcBef>
              <a:buFont typeface="Georgia" charset="0"/>
              <a:buChar char="-"/>
            </a:pPr>
            <a:r>
              <a:rPr lang="en-US" sz="2000">
                <a:latin typeface="Georgia" charset="0"/>
                <a:hlinkClick r:id="rId16"/>
              </a:rPr>
              <a:t>rdfs:isDefinedBy</a:t>
            </a:r>
            <a:r>
              <a:rPr lang="en-US" sz="2000">
                <a:latin typeface="Georgia" charset="0"/>
              </a:rPr>
              <a:t>  </a:t>
            </a:r>
          </a:p>
          <a:p>
            <a:pPr marL="568325" lvl="1" indent="-222250">
              <a:spcBef>
                <a:spcPct val="20000"/>
              </a:spcBef>
              <a:buFont typeface="Georgia" charset="0"/>
              <a:buChar char="-"/>
            </a:pPr>
            <a:r>
              <a:rPr lang="en-US" sz="2000">
                <a:latin typeface="Georgia" charset="0"/>
                <a:hlinkClick r:id="rId17"/>
              </a:rPr>
              <a:t>rdfs:label</a:t>
            </a:r>
            <a:endParaRPr lang="en-US" sz="2000">
              <a:latin typeface="Georgia" charset="0"/>
            </a:endParaRPr>
          </a:p>
        </p:txBody>
      </p:sp>
      <p:sp>
        <p:nvSpPr>
          <p:cNvPr id="87044" name="Text Box 5"/>
          <p:cNvSpPr txBox="1">
            <a:spLocks noChangeArrowheads="1"/>
          </p:cNvSpPr>
          <p:nvPr/>
        </p:nvSpPr>
        <p:spPr bwMode="auto">
          <a:xfrm>
            <a:off x="739775" y="1143000"/>
            <a:ext cx="7794625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charset="0"/>
              <a:buNone/>
            </a:pPr>
            <a:r>
              <a:rPr lang="en-US">
                <a:solidFill>
                  <a:srgbClr val="000000"/>
                </a:solidFill>
                <a:latin typeface="Times New Roman" charset="0"/>
              </a:rPr>
              <a:t>RDFS introduces the following terms and gives each a meaning w.r.t. the rdf data model</a:t>
            </a:r>
          </a:p>
        </p:txBody>
      </p:sp>
    </p:spTree>
    <p:extLst>
      <p:ext uri="{BB962C8B-B14F-4D97-AF65-F5344CB8AC3E}">
        <p14:creationId xmlns:p14="http://schemas.microsoft.com/office/powerpoint/2010/main" val="907459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9"/>
          <p:cNvSpPr>
            <a:spLocks noGrp="1" noChangeArrowheads="1"/>
          </p:cNvSpPr>
          <p:nvPr>
            <p:ph type="title"/>
          </p:nvPr>
        </p:nvSpPr>
        <p:spPr>
          <a:xfrm>
            <a:off x="385763" y="203200"/>
            <a:ext cx="8229600" cy="858838"/>
          </a:xfrm>
          <a:noFill/>
        </p:spPr>
        <p:txBody>
          <a:bodyPr lIns="92075" tIns="46038" rIns="92075" bIns="46038" anchor="b"/>
          <a:lstStyle/>
          <a:p>
            <a:pPr eaLnBrk="1" hangingPunct="1"/>
            <a:r>
              <a:rPr lang="en-US">
                <a:latin typeface="Georgia" charset="0"/>
              </a:rPr>
              <a:t>RDF and RDF Schema</a:t>
            </a:r>
          </a:p>
        </p:txBody>
      </p:sp>
      <p:sp>
        <p:nvSpPr>
          <p:cNvPr id="89090" name="Rectangle 16"/>
          <p:cNvSpPr>
            <a:spLocks noChangeArrowheads="1"/>
          </p:cNvSpPr>
          <p:nvPr/>
        </p:nvSpPr>
        <p:spPr bwMode="auto">
          <a:xfrm>
            <a:off x="5153025" y="3606800"/>
            <a:ext cx="3609975" cy="1803400"/>
          </a:xfrm>
          <a:prstGeom prst="rect">
            <a:avLst/>
          </a:prstGeom>
          <a:solidFill>
            <a:srgbClr val="DDEE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&lt;rdf:RDF</a:t>
            </a:r>
            <a:br>
              <a:rPr lang="en-US" sz="1600">
                <a:solidFill>
                  <a:srgbClr val="000000"/>
                </a:solidFill>
              </a:rPr>
            </a:br>
            <a:r>
              <a:rPr lang="en-US" sz="1600">
                <a:solidFill>
                  <a:srgbClr val="000000"/>
                </a:solidFill>
              </a:rPr>
              <a:t>      xmlns:g=</a:t>
            </a:r>
            <a:r>
              <a:rPr lang="ja-JP" altLang="en-US" sz="1600">
                <a:solidFill>
                  <a:srgbClr val="000000"/>
                </a:solidFill>
              </a:rPr>
              <a:t>“</a:t>
            </a:r>
            <a:r>
              <a:rPr lang="en-US" altLang="ja-JP" sz="1600">
                <a:solidFill>
                  <a:srgbClr val="000000"/>
                </a:solidFill>
              </a:rPr>
              <a:t>http://schema.org/gen</a:t>
            </a:r>
            <a:r>
              <a:rPr lang="ja-JP" altLang="en-US" sz="1600">
                <a:solidFill>
                  <a:srgbClr val="000000"/>
                </a:solidFill>
              </a:rPr>
              <a:t>”</a:t>
            </a:r>
            <a:r>
              <a:rPr lang="en-US" altLang="ja-JP" sz="1600">
                <a:solidFill>
                  <a:srgbClr val="000000"/>
                </a:solidFill>
              </a:rPr>
              <a:t/>
            </a:r>
            <a:br>
              <a:rPr lang="en-US" altLang="ja-JP" sz="1600">
                <a:solidFill>
                  <a:srgbClr val="000000"/>
                </a:solidFill>
              </a:rPr>
            </a:br>
            <a:r>
              <a:rPr lang="en-US" altLang="ja-JP" sz="1600">
                <a:solidFill>
                  <a:srgbClr val="000000"/>
                </a:solidFill>
              </a:rPr>
              <a:t>      xmlns:u=</a:t>
            </a:r>
            <a:r>
              <a:rPr lang="ja-JP" altLang="en-US" sz="1600">
                <a:solidFill>
                  <a:srgbClr val="000000"/>
                </a:solidFill>
              </a:rPr>
              <a:t>“</a:t>
            </a:r>
            <a:r>
              <a:rPr lang="en-US" altLang="ja-JP" sz="1600">
                <a:solidFill>
                  <a:srgbClr val="000000"/>
                </a:solidFill>
              </a:rPr>
              <a:t>http://schema.org/univ</a:t>
            </a:r>
            <a:r>
              <a:rPr lang="ja-JP" altLang="en-US" sz="1600">
                <a:solidFill>
                  <a:srgbClr val="000000"/>
                </a:solidFill>
              </a:rPr>
              <a:t>”</a:t>
            </a:r>
            <a:r>
              <a:rPr lang="en-US" altLang="ja-JP" sz="1600">
                <a:solidFill>
                  <a:srgbClr val="000000"/>
                </a:solidFill>
              </a:rPr>
              <a:t>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  &lt;u:Chair rdf:ID=</a:t>
            </a:r>
            <a:r>
              <a:rPr lang="ja-JP" altLang="en-US" sz="1600">
                <a:solidFill>
                  <a:srgbClr val="000000"/>
                </a:solidFill>
              </a:rPr>
              <a:t>“</a:t>
            </a:r>
            <a:r>
              <a:rPr lang="en-US" altLang="ja-JP" sz="1600">
                <a:solidFill>
                  <a:srgbClr val="000000"/>
                </a:solidFill>
              </a:rPr>
              <a:t>john</a:t>
            </a:r>
            <a:r>
              <a:rPr lang="ja-JP" altLang="en-US" sz="1600">
                <a:solidFill>
                  <a:srgbClr val="000000"/>
                </a:solidFill>
              </a:rPr>
              <a:t>”</a:t>
            </a:r>
            <a:r>
              <a:rPr lang="en-US" altLang="ja-JP" sz="1600">
                <a:solidFill>
                  <a:srgbClr val="000000"/>
                </a:solidFill>
              </a:rPr>
              <a:t>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    &lt;g:name&gt;John Smith&lt;/g:name&gt;</a:t>
            </a:r>
            <a:br>
              <a:rPr lang="en-US" sz="1600">
                <a:solidFill>
                  <a:srgbClr val="000000"/>
                </a:solidFill>
              </a:rPr>
            </a:br>
            <a:r>
              <a:rPr lang="en-US" sz="1600">
                <a:solidFill>
                  <a:srgbClr val="000000"/>
                </a:solidFill>
              </a:rPr>
              <a:t>  &lt;/u:Chair&gt;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&lt;/rdf:RDF&gt;</a:t>
            </a:r>
          </a:p>
        </p:txBody>
      </p:sp>
      <p:sp>
        <p:nvSpPr>
          <p:cNvPr id="89091" name="Rectangle 31"/>
          <p:cNvSpPr>
            <a:spLocks noChangeArrowheads="1"/>
          </p:cNvSpPr>
          <p:nvPr/>
        </p:nvSpPr>
        <p:spPr bwMode="auto">
          <a:xfrm>
            <a:off x="5105400" y="1295400"/>
            <a:ext cx="3754438" cy="2047875"/>
          </a:xfrm>
          <a:prstGeom prst="rect">
            <a:avLst/>
          </a:prstGeom>
          <a:solidFill>
            <a:srgbClr val="FFC5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&lt;rdfs:Property rdf:ID=</a:t>
            </a:r>
            <a:r>
              <a:rPr lang="ja-JP" altLang="en-US" sz="1600">
                <a:solidFill>
                  <a:srgbClr val="000000"/>
                </a:solidFill>
              </a:rPr>
              <a:t>“</a:t>
            </a:r>
            <a:r>
              <a:rPr lang="en-US" altLang="ja-JP" sz="1600">
                <a:solidFill>
                  <a:srgbClr val="000000"/>
                </a:solidFill>
              </a:rPr>
              <a:t>name</a:t>
            </a:r>
            <a:r>
              <a:rPr lang="ja-JP" altLang="en-US" sz="1600">
                <a:solidFill>
                  <a:srgbClr val="000000"/>
                </a:solidFill>
              </a:rPr>
              <a:t>”</a:t>
            </a:r>
            <a:r>
              <a:rPr lang="en-US" altLang="ja-JP" sz="1600">
                <a:solidFill>
                  <a:srgbClr val="000000"/>
                </a:solidFill>
              </a:rPr>
              <a:t>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    &lt;rdfs:domain rdf:resource=</a:t>
            </a:r>
            <a:r>
              <a:rPr lang="ja-JP" altLang="en-US" sz="1600">
                <a:solidFill>
                  <a:srgbClr val="000000"/>
                </a:solidFill>
              </a:rPr>
              <a:t>“</a:t>
            </a:r>
            <a:r>
              <a:rPr lang="en-US" altLang="ja-JP" sz="1600">
                <a:solidFill>
                  <a:srgbClr val="000000"/>
                </a:solidFill>
              </a:rPr>
              <a:t>Person</a:t>
            </a:r>
            <a:r>
              <a:rPr lang="ja-JP" altLang="en-US" sz="1600">
                <a:solidFill>
                  <a:srgbClr val="000000"/>
                </a:solidFill>
              </a:rPr>
              <a:t>”</a:t>
            </a:r>
            <a:r>
              <a:rPr lang="en-US" altLang="ja-JP" sz="1600">
                <a:solidFill>
                  <a:srgbClr val="000000"/>
                </a:solidFill>
              </a:rPr>
              <a:t>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&lt;/rdfs:Property&gt;</a:t>
            </a:r>
          </a:p>
          <a:p>
            <a:pPr eaLnBrk="0" hangingPunct="0"/>
            <a:endParaRPr lang="en-US" sz="1600">
              <a:solidFill>
                <a:srgbClr val="000000"/>
              </a:solidFill>
            </a:endParaRP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&lt;rdfs:Class rdf:ID=</a:t>
            </a:r>
            <a:r>
              <a:rPr lang="ja-JP" altLang="en-US" sz="1600">
                <a:solidFill>
                  <a:srgbClr val="000000"/>
                </a:solidFill>
              </a:rPr>
              <a:t>“</a:t>
            </a:r>
            <a:r>
              <a:rPr lang="en-US" altLang="ja-JP" sz="1600">
                <a:solidFill>
                  <a:srgbClr val="000000"/>
                </a:solidFill>
              </a:rPr>
              <a:t>Chair</a:t>
            </a:r>
            <a:r>
              <a:rPr lang="ja-JP" altLang="en-US" sz="1600">
                <a:solidFill>
                  <a:srgbClr val="000000"/>
                </a:solidFill>
              </a:rPr>
              <a:t>”</a:t>
            </a:r>
            <a:r>
              <a:rPr lang="en-US" altLang="ja-JP" sz="1600">
                <a:solidFill>
                  <a:srgbClr val="000000"/>
                </a:solidFill>
              </a:rPr>
              <a:t>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    &lt;rdfs:subclassOf  rdf:resource=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       </a:t>
            </a:r>
            <a:r>
              <a:rPr lang="ja-JP" altLang="en-US" sz="1600">
                <a:solidFill>
                  <a:srgbClr val="000000"/>
                </a:solidFill>
              </a:rPr>
              <a:t>“</a:t>
            </a:r>
            <a:r>
              <a:rPr lang="en-US" altLang="ja-JP" sz="1600">
                <a:solidFill>
                  <a:srgbClr val="000000"/>
                </a:solidFill>
              </a:rPr>
              <a:t>http://schema.org/gen#Person</a:t>
            </a:r>
            <a:r>
              <a:rPr lang="ja-JP" altLang="en-US" sz="1600">
                <a:solidFill>
                  <a:srgbClr val="000000"/>
                </a:solidFill>
              </a:rPr>
              <a:t>”</a:t>
            </a:r>
            <a:r>
              <a:rPr lang="en-US" altLang="ja-JP" sz="1600">
                <a:solidFill>
                  <a:srgbClr val="000000"/>
                </a:solidFill>
              </a:rPr>
              <a:t>&gt;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&lt;/rdfs:Class&gt;</a:t>
            </a:r>
          </a:p>
        </p:txBody>
      </p:sp>
      <p:grpSp>
        <p:nvGrpSpPr>
          <p:cNvPr id="89092" name="Group 34"/>
          <p:cNvGrpSpPr>
            <a:grpSpLocks/>
          </p:cNvGrpSpPr>
          <p:nvPr/>
        </p:nvGrpSpPr>
        <p:grpSpPr bwMode="auto">
          <a:xfrm>
            <a:off x="381000" y="1143000"/>
            <a:ext cx="4419600" cy="4724400"/>
            <a:chOff x="288" y="864"/>
            <a:chExt cx="2832" cy="3024"/>
          </a:xfrm>
        </p:grpSpPr>
        <p:sp>
          <p:nvSpPr>
            <p:cNvPr id="89093" name="Oval 2"/>
            <p:cNvSpPr>
              <a:spLocks noChangeArrowheads="1"/>
            </p:cNvSpPr>
            <p:nvPr/>
          </p:nvSpPr>
          <p:spPr bwMode="auto">
            <a:xfrm>
              <a:off x="517" y="2788"/>
              <a:ext cx="823" cy="280"/>
            </a:xfrm>
            <a:prstGeom prst="ellipse">
              <a:avLst/>
            </a:prstGeom>
            <a:solidFill>
              <a:srgbClr val="CCD3C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4" name="Rectangle 3"/>
            <p:cNvSpPr>
              <a:spLocks noChangeArrowheads="1"/>
            </p:cNvSpPr>
            <p:nvPr/>
          </p:nvSpPr>
          <p:spPr bwMode="auto">
            <a:xfrm>
              <a:off x="1909" y="3409"/>
              <a:ext cx="1048" cy="283"/>
            </a:xfrm>
            <a:prstGeom prst="rect">
              <a:avLst/>
            </a:prstGeom>
            <a:solidFill>
              <a:srgbClr val="CCD3C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5" name="Oval 4"/>
            <p:cNvSpPr>
              <a:spLocks noChangeArrowheads="1"/>
            </p:cNvSpPr>
            <p:nvPr/>
          </p:nvSpPr>
          <p:spPr bwMode="auto">
            <a:xfrm>
              <a:off x="661" y="3460"/>
              <a:ext cx="568" cy="232"/>
            </a:xfrm>
            <a:prstGeom prst="ellipse">
              <a:avLst/>
            </a:prstGeom>
            <a:solidFill>
              <a:srgbClr val="CCD3C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6" name="Oval 5"/>
            <p:cNvSpPr>
              <a:spLocks noChangeArrowheads="1"/>
            </p:cNvSpPr>
            <p:nvPr/>
          </p:nvSpPr>
          <p:spPr bwMode="auto">
            <a:xfrm>
              <a:off x="1252" y="1972"/>
              <a:ext cx="952" cy="280"/>
            </a:xfrm>
            <a:prstGeom prst="ellipse">
              <a:avLst/>
            </a:prstGeom>
            <a:solidFill>
              <a:srgbClr val="CCD3C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7" name="Oval 6"/>
            <p:cNvSpPr>
              <a:spLocks noChangeArrowheads="1"/>
            </p:cNvSpPr>
            <p:nvPr/>
          </p:nvSpPr>
          <p:spPr bwMode="auto">
            <a:xfrm>
              <a:off x="2101" y="2788"/>
              <a:ext cx="727" cy="280"/>
            </a:xfrm>
            <a:prstGeom prst="ellipse">
              <a:avLst/>
            </a:prstGeom>
            <a:solidFill>
              <a:srgbClr val="CCD3C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8" name="Oval 7"/>
            <p:cNvSpPr>
              <a:spLocks noChangeArrowheads="1"/>
            </p:cNvSpPr>
            <p:nvPr/>
          </p:nvSpPr>
          <p:spPr bwMode="auto">
            <a:xfrm>
              <a:off x="517" y="1204"/>
              <a:ext cx="904" cy="280"/>
            </a:xfrm>
            <a:prstGeom prst="ellipse">
              <a:avLst/>
            </a:prstGeom>
            <a:solidFill>
              <a:srgbClr val="CCD3C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099" name="Oval 8"/>
            <p:cNvSpPr>
              <a:spLocks noChangeArrowheads="1"/>
            </p:cNvSpPr>
            <p:nvPr/>
          </p:nvSpPr>
          <p:spPr bwMode="auto">
            <a:xfrm>
              <a:off x="1813" y="1204"/>
              <a:ext cx="1096" cy="280"/>
            </a:xfrm>
            <a:prstGeom prst="ellipse">
              <a:avLst/>
            </a:prstGeom>
            <a:solidFill>
              <a:srgbClr val="CCD3C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100" name="Rectangle 10"/>
            <p:cNvSpPr>
              <a:spLocks noChangeArrowheads="1"/>
            </p:cNvSpPr>
            <p:nvPr/>
          </p:nvSpPr>
          <p:spPr bwMode="auto">
            <a:xfrm>
              <a:off x="647" y="2817"/>
              <a:ext cx="558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u:Chair</a:t>
              </a:r>
            </a:p>
          </p:txBody>
        </p:sp>
        <p:sp>
          <p:nvSpPr>
            <p:cNvPr id="89101" name="Rectangle 11"/>
            <p:cNvSpPr>
              <a:spLocks noChangeArrowheads="1"/>
            </p:cNvSpPr>
            <p:nvPr/>
          </p:nvSpPr>
          <p:spPr bwMode="auto">
            <a:xfrm>
              <a:off x="2039" y="3441"/>
              <a:ext cx="781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John Smith</a:t>
              </a:r>
            </a:p>
          </p:txBody>
        </p:sp>
        <p:sp>
          <p:nvSpPr>
            <p:cNvPr id="89102" name="Line 12"/>
            <p:cNvSpPr>
              <a:spLocks noChangeShapeType="1"/>
            </p:cNvSpPr>
            <p:nvPr/>
          </p:nvSpPr>
          <p:spPr bwMode="auto">
            <a:xfrm flipV="1">
              <a:off x="960" y="3072"/>
              <a:ext cx="0" cy="38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03" name="Line 13"/>
            <p:cNvSpPr>
              <a:spLocks noChangeShapeType="1"/>
            </p:cNvSpPr>
            <p:nvPr/>
          </p:nvSpPr>
          <p:spPr bwMode="auto">
            <a:xfrm>
              <a:off x="1233" y="3552"/>
              <a:ext cx="624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04" name="Rectangle 14"/>
            <p:cNvSpPr>
              <a:spLocks noChangeArrowheads="1"/>
            </p:cNvSpPr>
            <p:nvPr/>
          </p:nvSpPr>
          <p:spPr bwMode="auto">
            <a:xfrm>
              <a:off x="407" y="3153"/>
              <a:ext cx="582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rdf:type</a:t>
              </a:r>
            </a:p>
          </p:txBody>
        </p:sp>
        <p:sp>
          <p:nvSpPr>
            <p:cNvPr id="89105" name="Rectangle 15"/>
            <p:cNvSpPr>
              <a:spLocks noChangeArrowheads="1"/>
            </p:cNvSpPr>
            <p:nvPr/>
          </p:nvSpPr>
          <p:spPr bwMode="auto">
            <a:xfrm>
              <a:off x="1271" y="3297"/>
              <a:ext cx="549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g:name</a:t>
              </a:r>
            </a:p>
          </p:txBody>
        </p:sp>
        <p:sp>
          <p:nvSpPr>
            <p:cNvPr id="89106" name="Rectangle 17"/>
            <p:cNvSpPr>
              <a:spLocks noChangeArrowheads="1"/>
            </p:cNvSpPr>
            <p:nvPr/>
          </p:nvSpPr>
          <p:spPr bwMode="auto">
            <a:xfrm>
              <a:off x="1415" y="2001"/>
              <a:ext cx="631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g:Person</a:t>
              </a:r>
            </a:p>
          </p:txBody>
        </p:sp>
        <p:sp>
          <p:nvSpPr>
            <p:cNvPr id="89107" name="Rectangle 18"/>
            <p:cNvSpPr>
              <a:spLocks noChangeArrowheads="1"/>
            </p:cNvSpPr>
            <p:nvPr/>
          </p:nvSpPr>
          <p:spPr bwMode="auto">
            <a:xfrm>
              <a:off x="2231" y="2817"/>
              <a:ext cx="549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g:name</a:t>
              </a:r>
            </a:p>
          </p:txBody>
        </p:sp>
        <p:sp>
          <p:nvSpPr>
            <p:cNvPr id="89108" name="Rectangle 19"/>
            <p:cNvSpPr>
              <a:spLocks noChangeArrowheads="1"/>
            </p:cNvSpPr>
            <p:nvPr/>
          </p:nvSpPr>
          <p:spPr bwMode="auto">
            <a:xfrm>
              <a:off x="647" y="1233"/>
              <a:ext cx="704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rdfs:Class</a:t>
              </a:r>
            </a:p>
          </p:txBody>
        </p:sp>
        <p:sp>
          <p:nvSpPr>
            <p:cNvPr id="89109" name="Rectangle 20"/>
            <p:cNvSpPr>
              <a:spLocks noChangeArrowheads="1"/>
            </p:cNvSpPr>
            <p:nvPr/>
          </p:nvSpPr>
          <p:spPr bwMode="auto">
            <a:xfrm>
              <a:off x="1943" y="1233"/>
              <a:ext cx="891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rdfs:Property</a:t>
              </a:r>
            </a:p>
          </p:txBody>
        </p:sp>
        <p:sp>
          <p:nvSpPr>
            <p:cNvPr id="89110" name="Line 21"/>
            <p:cNvSpPr>
              <a:spLocks noChangeShapeType="1"/>
            </p:cNvSpPr>
            <p:nvPr/>
          </p:nvSpPr>
          <p:spPr bwMode="auto">
            <a:xfrm flipV="1">
              <a:off x="864" y="1488"/>
              <a:ext cx="0" cy="12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11" name="Line 22"/>
            <p:cNvSpPr>
              <a:spLocks noChangeShapeType="1"/>
            </p:cNvSpPr>
            <p:nvPr/>
          </p:nvSpPr>
          <p:spPr bwMode="auto">
            <a:xfrm flipH="1" flipV="1">
              <a:off x="1152" y="1488"/>
              <a:ext cx="321" cy="48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12" name="Line 23"/>
            <p:cNvSpPr>
              <a:spLocks noChangeShapeType="1"/>
            </p:cNvSpPr>
            <p:nvPr/>
          </p:nvSpPr>
          <p:spPr bwMode="auto">
            <a:xfrm flipV="1">
              <a:off x="2496" y="1488"/>
              <a:ext cx="0" cy="12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13" name="Line 24"/>
            <p:cNvSpPr>
              <a:spLocks noChangeShapeType="1"/>
            </p:cNvSpPr>
            <p:nvPr/>
          </p:nvSpPr>
          <p:spPr bwMode="auto">
            <a:xfrm flipV="1">
              <a:off x="1056" y="2208"/>
              <a:ext cx="240" cy="57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14" name="Line 25"/>
            <p:cNvSpPr>
              <a:spLocks noChangeShapeType="1"/>
            </p:cNvSpPr>
            <p:nvPr/>
          </p:nvSpPr>
          <p:spPr bwMode="auto">
            <a:xfrm flipH="1" flipV="1">
              <a:off x="2112" y="2208"/>
              <a:ext cx="288" cy="57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15" name="Rectangle 26"/>
            <p:cNvSpPr>
              <a:spLocks noChangeArrowheads="1"/>
            </p:cNvSpPr>
            <p:nvPr/>
          </p:nvSpPr>
          <p:spPr bwMode="auto">
            <a:xfrm>
              <a:off x="2471" y="1706"/>
              <a:ext cx="582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rdf:type</a:t>
              </a:r>
            </a:p>
          </p:txBody>
        </p:sp>
        <p:sp>
          <p:nvSpPr>
            <p:cNvPr id="89116" name="Rectangle 27"/>
            <p:cNvSpPr>
              <a:spLocks noChangeArrowheads="1"/>
            </p:cNvSpPr>
            <p:nvPr/>
          </p:nvSpPr>
          <p:spPr bwMode="auto">
            <a:xfrm>
              <a:off x="1319" y="1569"/>
              <a:ext cx="582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rdf:type</a:t>
              </a:r>
            </a:p>
          </p:txBody>
        </p:sp>
        <p:sp>
          <p:nvSpPr>
            <p:cNvPr id="89117" name="Rectangle 28"/>
            <p:cNvSpPr>
              <a:spLocks noChangeArrowheads="1"/>
            </p:cNvSpPr>
            <p:nvPr/>
          </p:nvSpPr>
          <p:spPr bwMode="auto">
            <a:xfrm>
              <a:off x="311" y="2001"/>
              <a:ext cx="582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rdf:type</a:t>
              </a:r>
            </a:p>
          </p:txBody>
        </p:sp>
        <p:sp>
          <p:nvSpPr>
            <p:cNvPr id="89118" name="Rectangle 29"/>
            <p:cNvSpPr>
              <a:spLocks noChangeArrowheads="1"/>
            </p:cNvSpPr>
            <p:nvPr/>
          </p:nvSpPr>
          <p:spPr bwMode="auto">
            <a:xfrm>
              <a:off x="1079" y="2577"/>
              <a:ext cx="1030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rdfs:subclassOf</a:t>
              </a:r>
            </a:p>
          </p:txBody>
        </p:sp>
        <p:sp>
          <p:nvSpPr>
            <p:cNvPr id="89119" name="Rectangle 30"/>
            <p:cNvSpPr>
              <a:spLocks noChangeArrowheads="1"/>
            </p:cNvSpPr>
            <p:nvPr/>
          </p:nvSpPr>
          <p:spPr bwMode="auto">
            <a:xfrm>
              <a:off x="1415" y="2337"/>
              <a:ext cx="826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Times New Roman" charset="0"/>
                </a:rPr>
                <a:t>rdfs:domain</a:t>
              </a:r>
            </a:p>
          </p:txBody>
        </p:sp>
        <p:sp>
          <p:nvSpPr>
            <p:cNvPr id="89120" name="Freeform 32"/>
            <p:cNvSpPr>
              <a:spLocks/>
            </p:cNvSpPr>
            <p:nvPr/>
          </p:nvSpPr>
          <p:spPr bwMode="auto">
            <a:xfrm>
              <a:off x="288" y="864"/>
              <a:ext cx="2688" cy="2352"/>
            </a:xfrm>
            <a:custGeom>
              <a:avLst/>
              <a:gdLst>
                <a:gd name="T0" fmla="*/ 96 w 2688"/>
                <a:gd name="T1" fmla="*/ 288 h 2352"/>
                <a:gd name="T2" fmla="*/ 1200 w 2688"/>
                <a:gd name="T3" fmla="*/ 0 h 2352"/>
                <a:gd name="T4" fmla="*/ 1824 w 2688"/>
                <a:gd name="T5" fmla="*/ 48 h 2352"/>
                <a:gd name="T6" fmla="*/ 2304 w 2688"/>
                <a:gd name="T7" fmla="*/ 96 h 2352"/>
                <a:gd name="T8" fmla="*/ 2640 w 2688"/>
                <a:gd name="T9" fmla="*/ 288 h 2352"/>
                <a:gd name="T10" fmla="*/ 2688 w 2688"/>
                <a:gd name="T11" fmla="*/ 528 h 2352"/>
                <a:gd name="T12" fmla="*/ 2688 w 2688"/>
                <a:gd name="T13" fmla="*/ 816 h 2352"/>
                <a:gd name="T14" fmla="*/ 2640 w 2688"/>
                <a:gd name="T15" fmla="*/ 1152 h 2352"/>
                <a:gd name="T16" fmla="*/ 2592 w 2688"/>
                <a:gd name="T17" fmla="*/ 1776 h 2352"/>
                <a:gd name="T18" fmla="*/ 2544 w 2688"/>
                <a:gd name="T19" fmla="*/ 2208 h 2352"/>
                <a:gd name="T20" fmla="*/ 2256 w 2688"/>
                <a:gd name="T21" fmla="*/ 2352 h 2352"/>
                <a:gd name="T22" fmla="*/ 1872 w 2688"/>
                <a:gd name="T23" fmla="*/ 2304 h 2352"/>
                <a:gd name="T24" fmla="*/ 1584 w 2688"/>
                <a:gd name="T25" fmla="*/ 2064 h 2352"/>
                <a:gd name="T26" fmla="*/ 1056 w 2688"/>
                <a:gd name="T27" fmla="*/ 1680 h 2352"/>
                <a:gd name="T28" fmla="*/ 720 w 2688"/>
                <a:gd name="T29" fmla="*/ 1440 h 2352"/>
                <a:gd name="T30" fmla="*/ 432 w 2688"/>
                <a:gd name="T31" fmla="*/ 1200 h 2352"/>
                <a:gd name="T32" fmla="*/ 0 w 2688"/>
                <a:gd name="T33" fmla="*/ 768 h 2352"/>
                <a:gd name="T34" fmla="*/ 0 w 2688"/>
                <a:gd name="T35" fmla="*/ 576 h 2352"/>
                <a:gd name="T36" fmla="*/ 96 w 2688"/>
                <a:gd name="T37" fmla="*/ 288 h 235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688"/>
                <a:gd name="T58" fmla="*/ 0 h 2352"/>
                <a:gd name="T59" fmla="*/ 2688 w 2688"/>
                <a:gd name="T60" fmla="*/ 2352 h 235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688" h="2352">
                  <a:moveTo>
                    <a:pt x="96" y="288"/>
                  </a:moveTo>
                  <a:lnTo>
                    <a:pt x="1200" y="0"/>
                  </a:lnTo>
                  <a:lnTo>
                    <a:pt x="1824" y="48"/>
                  </a:lnTo>
                  <a:lnTo>
                    <a:pt x="2304" y="96"/>
                  </a:lnTo>
                  <a:lnTo>
                    <a:pt x="2640" y="288"/>
                  </a:lnTo>
                  <a:lnTo>
                    <a:pt x="2688" y="528"/>
                  </a:lnTo>
                  <a:lnTo>
                    <a:pt x="2688" y="816"/>
                  </a:lnTo>
                  <a:lnTo>
                    <a:pt x="2640" y="1152"/>
                  </a:lnTo>
                  <a:lnTo>
                    <a:pt x="2592" y="1776"/>
                  </a:lnTo>
                  <a:lnTo>
                    <a:pt x="2544" y="2208"/>
                  </a:lnTo>
                  <a:lnTo>
                    <a:pt x="2256" y="2352"/>
                  </a:lnTo>
                  <a:lnTo>
                    <a:pt x="1872" y="2304"/>
                  </a:lnTo>
                  <a:lnTo>
                    <a:pt x="1584" y="2064"/>
                  </a:lnTo>
                  <a:lnTo>
                    <a:pt x="1056" y="1680"/>
                  </a:lnTo>
                  <a:lnTo>
                    <a:pt x="720" y="1440"/>
                  </a:lnTo>
                  <a:lnTo>
                    <a:pt x="432" y="1200"/>
                  </a:lnTo>
                  <a:lnTo>
                    <a:pt x="0" y="768"/>
                  </a:lnTo>
                  <a:lnTo>
                    <a:pt x="0" y="576"/>
                  </a:lnTo>
                  <a:lnTo>
                    <a:pt x="96" y="288"/>
                  </a:lnTo>
                  <a:close/>
                </a:path>
              </a:pathLst>
            </a:custGeom>
            <a:noFill/>
            <a:ln w="952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121" name="Freeform 33"/>
            <p:cNvSpPr>
              <a:spLocks/>
            </p:cNvSpPr>
            <p:nvPr/>
          </p:nvSpPr>
          <p:spPr bwMode="auto">
            <a:xfrm>
              <a:off x="288" y="2304"/>
              <a:ext cx="2832" cy="1584"/>
            </a:xfrm>
            <a:custGeom>
              <a:avLst/>
              <a:gdLst>
                <a:gd name="T0" fmla="*/ 144 w 2832"/>
                <a:gd name="T1" fmla="*/ 144 h 1584"/>
                <a:gd name="T2" fmla="*/ 0 w 2832"/>
                <a:gd name="T3" fmla="*/ 816 h 1584"/>
                <a:gd name="T4" fmla="*/ 144 w 2832"/>
                <a:gd name="T5" fmla="*/ 1344 h 1584"/>
                <a:gd name="T6" fmla="*/ 624 w 2832"/>
                <a:gd name="T7" fmla="*/ 1536 h 1584"/>
                <a:gd name="T8" fmla="*/ 1296 w 2832"/>
                <a:gd name="T9" fmla="*/ 1584 h 1584"/>
                <a:gd name="T10" fmla="*/ 1968 w 2832"/>
                <a:gd name="T11" fmla="*/ 1584 h 1584"/>
                <a:gd name="T12" fmla="*/ 2448 w 2832"/>
                <a:gd name="T13" fmla="*/ 1536 h 1584"/>
                <a:gd name="T14" fmla="*/ 2832 w 2832"/>
                <a:gd name="T15" fmla="*/ 1488 h 1584"/>
                <a:gd name="T16" fmla="*/ 2784 w 2832"/>
                <a:gd name="T17" fmla="*/ 1056 h 1584"/>
                <a:gd name="T18" fmla="*/ 2544 w 2832"/>
                <a:gd name="T19" fmla="*/ 864 h 1584"/>
                <a:gd name="T20" fmla="*/ 2160 w 2832"/>
                <a:gd name="T21" fmla="*/ 1008 h 1584"/>
                <a:gd name="T22" fmla="*/ 1536 w 2832"/>
                <a:gd name="T23" fmla="*/ 960 h 1584"/>
                <a:gd name="T24" fmla="*/ 1104 w 2832"/>
                <a:gd name="T25" fmla="*/ 624 h 1584"/>
                <a:gd name="T26" fmla="*/ 1008 w 2832"/>
                <a:gd name="T27" fmla="*/ 384 h 1584"/>
                <a:gd name="T28" fmla="*/ 816 w 2832"/>
                <a:gd name="T29" fmla="*/ 192 h 1584"/>
                <a:gd name="T30" fmla="*/ 384 w 2832"/>
                <a:gd name="T31" fmla="*/ 0 h 1584"/>
                <a:gd name="T32" fmla="*/ 192 w 2832"/>
                <a:gd name="T33" fmla="*/ 144 h 1584"/>
                <a:gd name="T34" fmla="*/ 144 w 2832"/>
                <a:gd name="T35" fmla="*/ 144 h 15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832"/>
                <a:gd name="T55" fmla="*/ 0 h 1584"/>
                <a:gd name="T56" fmla="*/ 2832 w 2832"/>
                <a:gd name="T57" fmla="*/ 1584 h 15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832" h="1584">
                  <a:moveTo>
                    <a:pt x="144" y="144"/>
                  </a:moveTo>
                  <a:lnTo>
                    <a:pt x="0" y="816"/>
                  </a:lnTo>
                  <a:lnTo>
                    <a:pt x="144" y="1344"/>
                  </a:lnTo>
                  <a:lnTo>
                    <a:pt x="624" y="1536"/>
                  </a:lnTo>
                  <a:lnTo>
                    <a:pt x="1296" y="1584"/>
                  </a:lnTo>
                  <a:lnTo>
                    <a:pt x="1968" y="1584"/>
                  </a:lnTo>
                  <a:lnTo>
                    <a:pt x="2448" y="1536"/>
                  </a:lnTo>
                  <a:lnTo>
                    <a:pt x="2832" y="1488"/>
                  </a:lnTo>
                  <a:lnTo>
                    <a:pt x="2784" y="1056"/>
                  </a:lnTo>
                  <a:lnTo>
                    <a:pt x="2544" y="864"/>
                  </a:lnTo>
                  <a:lnTo>
                    <a:pt x="2160" y="1008"/>
                  </a:lnTo>
                  <a:lnTo>
                    <a:pt x="1536" y="960"/>
                  </a:lnTo>
                  <a:lnTo>
                    <a:pt x="1104" y="624"/>
                  </a:lnTo>
                  <a:lnTo>
                    <a:pt x="1008" y="384"/>
                  </a:lnTo>
                  <a:lnTo>
                    <a:pt x="816" y="192"/>
                  </a:lnTo>
                  <a:lnTo>
                    <a:pt x="384" y="0"/>
                  </a:lnTo>
                  <a:lnTo>
                    <a:pt x="192" y="144"/>
                  </a:lnTo>
                  <a:lnTo>
                    <a:pt x="144" y="144"/>
                  </a:lnTo>
                  <a:close/>
                </a:path>
              </a:pathLst>
            </a:custGeom>
            <a:noFill/>
            <a:ln w="952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8390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239000" cy="844550"/>
          </a:xfrm>
        </p:spPr>
        <p:txBody>
          <a:bodyPr/>
          <a:lstStyle/>
          <a:p>
            <a:pPr algn="l" eaLnBrk="1" hangingPunct="1"/>
            <a:r>
              <a:rPr lang="en-US" sz="3200">
                <a:latin typeface="Georgia" charset="0"/>
              </a:rPr>
              <a:t>RDFS supports simple inferences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198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</a:rPr>
              <a:t>An RDF ontology plus some RDF statements may imply additional RDF statements.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</a:rPr>
              <a:t>This is not true of XML.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</a:rPr>
              <a:t>Note that this is </a:t>
            </a:r>
            <a:r>
              <a:rPr lang="en-US" sz="2400" b="1">
                <a:latin typeface="Georgia" charset="0"/>
              </a:rPr>
              <a:t>part of the data model</a:t>
            </a:r>
            <a:r>
              <a:rPr lang="en-US" sz="2400">
                <a:latin typeface="Georgia" charset="0"/>
              </a:rPr>
              <a:t> and not of the accessing or processing code.</a:t>
            </a:r>
          </a:p>
        </p:txBody>
      </p:sp>
      <p:sp>
        <p:nvSpPr>
          <p:cNvPr id="91139" name="Text Box 4"/>
          <p:cNvSpPr txBox="1">
            <a:spLocks noChangeArrowheads="1"/>
          </p:cNvSpPr>
          <p:nvPr/>
        </p:nvSpPr>
        <p:spPr bwMode="auto">
          <a:xfrm>
            <a:off x="304800" y="3276600"/>
            <a:ext cx="4130675" cy="2286000"/>
          </a:xfrm>
          <a:prstGeom prst="rect">
            <a:avLst/>
          </a:prstGeom>
          <a:solidFill>
            <a:srgbClr val="EAEAEA"/>
          </a:solidFill>
          <a:ln w="9525">
            <a:solidFill>
              <a:srgbClr val="B2B2B2"/>
            </a:solidFill>
            <a:miter lim="800000"/>
            <a:headEnd/>
            <a:tailEnd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@prefix rdfs: &lt;http://www.....&gt;.</a:t>
            </a:r>
          </a:p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@prefix : &lt;genesis.n3&gt;.</a:t>
            </a:r>
          </a:p>
          <a:p>
            <a:pPr lvl="1"/>
            <a:r>
              <a:rPr lang="en-US" sz="1800">
                <a:solidFill>
                  <a:srgbClr val="000000"/>
                </a:solidFill>
                <a:latin typeface="Times New Roman" charset="0"/>
              </a:rPr>
              <a:t>parent rdfs:domain person;</a:t>
            </a:r>
          </a:p>
          <a:p>
            <a:pPr lvl="1"/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      rdfs:range person.</a:t>
            </a:r>
          </a:p>
          <a:p>
            <a:pPr lvl="1"/>
            <a:r>
              <a:rPr lang="en-US" sz="1800">
                <a:solidFill>
                  <a:srgbClr val="000000"/>
                </a:solidFill>
                <a:latin typeface="Times New Roman" charset="0"/>
              </a:rPr>
              <a:t>mother rdfs:subProperty parent;</a:t>
            </a:r>
          </a:p>
          <a:p>
            <a:pPr lvl="1"/>
            <a:r>
              <a:rPr lang="en-US" sz="1800">
                <a:solidFill>
                  <a:srgbClr val="000000"/>
                </a:solidFill>
                <a:latin typeface="Times New Roman" charset="0"/>
              </a:rPr>
              <a:t>	   rdfs:domain woman;</a:t>
            </a:r>
          </a:p>
          <a:p>
            <a:pPr lvl="1"/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       rdfs:range person.</a:t>
            </a:r>
          </a:p>
          <a:p>
            <a:pPr lvl="1"/>
            <a:r>
              <a:rPr lang="en-US" sz="1800">
                <a:solidFill>
                  <a:srgbClr val="000000"/>
                </a:solidFill>
                <a:latin typeface="Times New Roman" charset="0"/>
              </a:rPr>
              <a:t>eve mother cain.</a:t>
            </a:r>
          </a:p>
        </p:txBody>
      </p:sp>
      <p:sp>
        <p:nvSpPr>
          <p:cNvPr id="91140" name="Text Box 5"/>
          <p:cNvSpPr txBox="1">
            <a:spLocks noChangeArrowheads="1"/>
          </p:cNvSpPr>
          <p:nvPr/>
        </p:nvSpPr>
        <p:spPr bwMode="auto">
          <a:xfrm>
            <a:off x="4648200" y="3263900"/>
            <a:ext cx="4130675" cy="2298700"/>
          </a:xfrm>
          <a:prstGeom prst="rect">
            <a:avLst/>
          </a:prstGeom>
          <a:solidFill>
            <a:srgbClr val="EAEAEA"/>
          </a:solidFill>
          <a:ln w="9525">
            <a:solidFill>
              <a:srgbClr val="B2B2B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parent a property.</a:t>
            </a:r>
          </a:p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person a class.</a:t>
            </a:r>
          </a:p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woman subClass person.</a:t>
            </a:r>
          </a:p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mother a property.</a:t>
            </a:r>
          </a:p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eve a person;</a:t>
            </a:r>
          </a:p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  a woman;</a:t>
            </a:r>
          </a:p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       parent cain.</a:t>
            </a:r>
          </a:p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cain a person.</a:t>
            </a:r>
          </a:p>
        </p:txBody>
      </p:sp>
      <p:sp>
        <p:nvSpPr>
          <p:cNvPr id="91141" name="AutoShape 6"/>
          <p:cNvSpPr>
            <a:spLocks noChangeArrowheads="1"/>
          </p:cNvSpPr>
          <p:nvPr/>
        </p:nvSpPr>
        <p:spPr bwMode="auto">
          <a:xfrm>
            <a:off x="4191000" y="41910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695" name="AutoShape 7"/>
          <p:cNvSpPr>
            <a:spLocks noChangeArrowheads="1"/>
          </p:cNvSpPr>
          <p:nvPr/>
        </p:nvSpPr>
        <p:spPr bwMode="auto">
          <a:xfrm>
            <a:off x="7391400" y="76200"/>
            <a:ext cx="1600200" cy="1295400"/>
          </a:xfrm>
          <a:prstGeom prst="star16">
            <a:avLst>
              <a:gd name="adj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>
                <a:solidFill>
                  <a:schemeClr val="bg1"/>
                </a:solidFill>
                <a:latin typeface="Trebuchet MS" charset="0"/>
              </a:rPr>
              <a:t>New and </a:t>
            </a:r>
            <a:br>
              <a:rPr lang="en-US" sz="1400" b="1">
                <a:solidFill>
                  <a:schemeClr val="bg1"/>
                </a:solidFill>
                <a:latin typeface="Trebuchet MS" charset="0"/>
              </a:rPr>
            </a:br>
            <a:r>
              <a:rPr lang="en-US" sz="1400" b="1">
                <a:solidFill>
                  <a:schemeClr val="bg1"/>
                </a:solidFill>
                <a:latin typeface="Trebuchet MS" charset="0"/>
              </a:rPr>
              <a:t>Improved!</a:t>
            </a:r>
          </a:p>
          <a:p>
            <a:pPr algn="ctr" eaLnBrk="0" hangingPunct="0">
              <a:defRPr/>
            </a:pPr>
            <a:r>
              <a:rPr lang="en-US" sz="1000" b="1">
                <a:solidFill>
                  <a:schemeClr val="bg1"/>
                </a:solidFill>
                <a:latin typeface="Trebuchet MS" charset="0"/>
              </a:rPr>
              <a:t>100% Better</a:t>
            </a:r>
            <a:br>
              <a:rPr lang="en-US" sz="1000" b="1">
                <a:solidFill>
                  <a:schemeClr val="bg1"/>
                </a:solidFill>
                <a:latin typeface="Trebuchet MS" charset="0"/>
              </a:rPr>
            </a:br>
            <a:r>
              <a:rPr lang="en-US" sz="1000" b="1">
                <a:solidFill>
                  <a:schemeClr val="bg1"/>
                </a:solidFill>
                <a:latin typeface="Trebuchet MS" charset="0"/>
              </a:rPr>
              <a:t>than XML!!</a:t>
            </a:r>
          </a:p>
        </p:txBody>
      </p:sp>
    </p:spTree>
    <p:extLst>
      <p:ext uri="{BB962C8B-B14F-4D97-AF65-F5344CB8AC3E}">
        <p14:creationId xmlns:p14="http://schemas.microsoft.com/office/powerpoint/2010/main" val="3045938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ChangeArrowheads="1"/>
          </p:cNvSpPr>
          <p:nvPr>
            <p:ph type="title"/>
          </p:nvPr>
        </p:nvSpPr>
        <p:spPr>
          <a:xfrm>
            <a:off x="6248400" y="76200"/>
            <a:ext cx="2667000" cy="685800"/>
          </a:xfrm>
        </p:spPr>
        <p:txBody>
          <a:bodyPr/>
          <a:lstStyle/>
          <a:p>
            <a:pPr algn="r" eaLnBrk="1" hangingPunct="1"/>
            <a:r>
              <a:rPr lang="en-US" sz="3200">
                <a:latin typeface="Georgia" charset="0"/>
              </a:rPr>
              <a:t>N3 example</a:t>
            </a:r>
          </a:p>
        </p:txBody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7543800" cy="46482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@prefix rdf: &lt;http://www.w3.org/1999/02/22-rdf-syntax-ns#&gt;. 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@prefix rdfs: &lt;http://www.w3.org/2000/01/rdf-schema#&gt;. 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@prefix : &lt;#&gt; 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&lt;&gt; rdfs:comment </a:t>
            </a:r>
            <a:r>
              <a:rPr lang="ja-JP" altLang="en-US" sz="2000">
                <a:latin typeface="Georgia" charset="0"/>
              </a:rPr>
              <a:t>“</a:t>
            </a:r>
            <a:r>
              <a:rPr lang="en-US" altLang="ja-JP" sz="2000">
                <a:latin typeface="Georgia" charset="0"/>
              </a:rPr>
              <a:t>This is an N3 example</a:t>
            </a:r>
            <a:r>
              <a:rPr lang="ja-JP" altLang="en-US" sz="2000">
                <a:latin typeface="Georgia" charset="0"/>
              </a:rPr>
              <a:t>”</a:t>
            </a:r>
            <a:r>
              <a:rPr lang="en-US" altLang="ja-JP" sz="2000">
                <a:latin typeface="Georgia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:Person a rdfs:Class.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:Woman a rdfs:Class; rdfs:subClassOf :Person.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:eve a :Woman; :age </a:t>
            </a:r>
            <a:r>
              <a:rPr lang="ja-JP" altLang="en-US" sz="2000">
                <a:latin typeface="Georgia" charset="0"/>
              </a:rPr>
              <a:t>“</a:t>
            </a:r>
            <a:r>
              <a:rPr lang="en-US" altLang="ja-JP" sz="2000">
                <a:latin typeface="Georgia" charset="0"/>
              </a:rPr>
              <a:t>100</a:t>
            </a:r>
            <a:r>
              <a:rPr lang="ja-JP" altLang="en-US" sz="2000">
                <a:latin typeface="Georgia" charset="0"/>
              </a:rPr>
              <a:t>”</a:t>
            </a:r>
            <a:r>
              <a:rPr lang="en-US" altLang="ja-JP" sz="2000">
                <a:latin typeface="Georgia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:sister a rdf:Property;  rdfs:domain :Person; </a:t>
            </a:r>
            <a:br>
              <a:rPr lang="en-US" sz="2000">
                <a:latin typeface="Georgia" charset="0"/>
              </a:rPr>
            </a:br>
            <a:r>
              <a:rPr lang="en-US" sz="2000">
                <a:latin typeface="Georgia" charset="0"/>
              </a:rPr>
              <a:t>      rdfs:range :Woman.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:eve :sister [a :Woman; :age 98].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:eve :believe {:eve :age </a:t>
            </a:r>
            <a:r>
              <a:rPr lang="ja-JP" altLang="en-US" sz="2000">
                <a:latin typeface="Georgia" charset="0"/>
              </a:rPr>
              <a:t>“</a:t>
            </a:r>
            <a:r>
              <a:rPr lang="en-US" altLang="ja-JP" sz="2000">
                <a:latin typeface="Georgia" charset="0"/>
              </a:rPr>
              <a:t>100</a:t>
            </a:r>
            <a:r>
              <a:rPr lang="ja-JP" altLang="en-US" sz="2000">
                <a:latin typeface="Georgia" charset="0"/>
              </a:rPr>
              <a:t>”</a:t>
            </a:r>
            <a:r>
              <a:rPr lang="en-US" altLang="ja-JP" sz="2000">
                <a:latin typeface="Georgia" charset="0"/>
              </a:rPr>
              <a:t>}.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[is :spouse of [is :sister of :eve]] :age 99.</a:t>
            </a:r>
          </a:p>
          <a:p>
            <a:pPr eaLnBrk="1" hangingPunct="1">
              <a:buFontTx/>
              <a:buNone/>
            </a:pPr>
            <a:r>
              <a:rPr lang="en-US" sz="2000">
                <a:latin typeface="Georgia" charset="0"/>
              </a:rPr>
              <a:t>:eve.:sister.:spouse :age 99.</a:t>
            </a:r>
          </a:p>
        </p:txBody>
      </p:sp>
      <p:sp>
        <p:nvSpPr>
          <p:cNvPr id="115716" name="AutoShape 4"/>
          <p:cNvSpPr>
            <a:spLocks noChangeArrowheads="1"/>
          </p:cNvSpPr>
          <p:nvPr/>
        </p:nvSpPr>
        <p:spPr bwMode="auto">
          <a:xfrm>
            <a:off x="2133600" y="990600"/>
            <a:ext cx="2971800" cy="609600"/>
          </a:xfrm>
          <a:prstGeom prst="wedgeRectCallout">
            <a:avLst>
              <a:gd name="adj1" fmla="val -64639"/>
              <a:gd name="adj2" fmla="val 1127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latin typeface="Times New Roman" charset="0"/>
              </a:rPr>
              <a:t>This defines the </a:t>
            </a:r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empty prefix</a:t>
            </a:r>
            <a:r>
              <a:rPr lang="ja-JP" altLang="en-US" sz="1600">
                <a:latin typeface="Times New Roman" charset="0"/>
              </a:rPr>
              <a:t>”</a:t>
            </a:r>
            <a:r>
              <a:rPr lang="en-US" altLang="ja-JP" sz="1600">
                <a:latin typeface="Times New Roman" charset="0"/>
              </a:rPr>
              <a:t> as refering to </a:t>
            </a:r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this document</a:t>
            </a:r>
            <a:r>
              <a:rPr lang="ja-JP" altLang="en-US" sz="1600">
                <a:latin typeface="Times New Roman" charset="0"/>
              </a:rPr>
              <a:t>”</a:t>
            </a:r>
            <a:endParaRPr lang="en-US" sz="1600">
              <a:latin typeface="Times New Roman" charset="0"/>
            </a:endParaRPr>
          </a:p>
        </p:txBody>
      </p:sp>
      <p:sp>
        <p:nvSpPr>
          <p:cNvPr id="115717" name="AutoShape 5"/>
          <p:cNvSpPr>
            <a:spLocks noChangeArrowheads="1"/>
          </p:cNvSpPr>
          <p:nvPr/>
        </p:nvSpPr>
        <p:spPr bwMode="auto">
          <a:xfrm>
            <a:off x="2590800" y="533400"/>
            <a:ext cx="2971800" cy="609600"/>
          </a:xfrm>
          <a:prstGeom prst="wedgeRectCallout">
            <a:avLst>
              <a:gd name="adj1" fmla="val -63407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latin typeface="Times New Roman" charset="0"/>
              </a:rPr>
              <a:t>Here</a:t>
            </a:r>
            <a:r>
              <a:rPr lang="ja-JP" altLang="en-US" sz="1600">
                <a:latin typeface="Times New Roman" charset="0"/>
              </a:rPr>
              <a:t>’</a:t>
            </a:r>
            <a:r>
              <a:rPr lang="en-US" altLang="ja-JP" sz="1600">
                <a:latin typeface="Times New Roman" charset="0"/>
              </a:rPr>
              <a:t>s how you declare a namespace.</a:t>
            </a:r>
            <a:endParaRPr lang="en-US" sz="1600">
              <a:latin typeface="Times New Roman" charset="0"/>
            </a:endParaRPr>
          </a:p>
        </p:txBody>
      </p:sp>
      <p:sp>
        <p:nvSpPr>
          <p:cNvPr id="115718" name="AutoShape 6"/>
          <p:cNvSpPr>
            <a:spLocks noChangeArrowheads="1"/>
          </p:cNvSpPr>
          <p:nvPr/>
        </p:nvSpPr>
        <p:spPr bwMode="auto">
          <a:xfrm>
            <a:off x="3886200" y="838200"/>
            <a:ext cx="2971800" cy="609600"/>
          </a:xfrm>
          <a:prstGeom prst="wedgeRectCallout">
            <a:avLst>
              <a:gd name="adj1" fmla="val -156356"/>
              <a:gd name="adj2" fmla="val 2122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600">
                <a:latin typeface="Times New Roman" charset="0"/>
              </a:rPr>
              <a:t>&lt;&gt; Is an alias for the URI of this document.</a:t>
            </a:r>
          </a:p>
        </p:txBody>
      </p:sp>
      <p:sp>
        <p:nvSpPr>
          <p:cNvPr id="115719" name="AutoShape 7"/>
          <p:cNvSpPr>
            <a:spLocks noChangeArrowheads="1"/>
          </p:cNvSpPr>
          <p:nvPr/>
        </p:nvSpPr>
        <p:spPr bwMode="auto">
          <a:xfrm>
            <a:off x="2971800" y="1676400"/>
            <a:ext cx="3352800" cy="609600"/>
          </a:xfrm>
          <a:prstGeom prst="wedgeRectCallout">
            <a:avLst>
              <a:gd name="adj1" fmla="val -62972"/>
              <a:gd name="adj2" fmla="val 1252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person is a class</a:t>
            </a:r>
            <a:r>
              <a:rPr lang="ja-JP" altLang="en-US" sz="1600">
                <a:latin typeface="Times New Roman" charset="0"/>
              </a:rPr>
              <a:t>”</a:t>
            </a:r>
            <a:r>
              <a:rPr lang="en-US" altLang="ja-JP" sz="1600">
                <a:latin typeface="Times New Roman" charset="0"/>
              </a:rPr>
              <a:t>.  The </a:t>
            </a:r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a</a:t>
            </a:r>
            <a:r>
              <a:rPr lang="ja-JP" altLang="en-US" sz="1600">
                <a:latin typeface="Times New Roman" charset="0"/>
              </a:rPr>
              <a:t>”</a:t>
            </a:r>
            <a:r>
              <a:rPr lang="en-US" altLang="ja-JP" sz="1600">
                <a:latin typeface="Times New Roman" charset="0"/>
              </a:rPr>
              <a:t> syntax is sugar for rdf:type property.</a:t>
            </a:r>
            <a:endParaRPr lang="en-US" sz="1600">
              <a:latin typeface="Times New Roman" charset="0"/>
            </a:endParaRPr>
          </a:p>
        </p:txBody>
      </p:sp>
      <p:sp>
        <p:nvSpPr>
          <p:cNvPr id="115720" name="AutoShape 8"/>
          <p:cNvSpPr>
            <a:spLocks noChangeArrowheads="1"/>
          </p:cNvSpPr>
          <p:nvPr/>
        </p:nvSpPr>
        <p:spPr bwMode="auto">
          <a:xfrm>
            <a:off x="4572000" y="1905000"/>
            <a:ext cx="3352800" cy="609600"/>
          </a:xfrm>
          <a:prstGeom prst="wedgeRectCallout">
            <a:avLst>
              <a:gd name="adj1" fmla="val -87833"/>
              <a:gd name="adj2" fmla="val 1489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Woman is a class and a subclass of person</a:t>
            </a:r>
            <a:r>
              <a:rPr lang="ja-JP" altLang="en-US" sz="1600">
                <a:latin typeface="Times New Roman" charset="0"/>
              </a:rPr>
              <a:t>”</a:t>
            </a:r>
            <a:r>
              <a:rPr lang="en-US" altLang="ja-JP" sz="1600">
                <a:latin typeface="Times New Roman" charset="0"/>
              </a:rPr>
              <a:t>.  Note the ; syntax.</a:t>
            </a:r>
            <a:endParaRPr lang="en-US" sz="1600">
              <a:latin typeface="Times New Roman" charset="0"/>
            </a:endParaRPr>
          </a:p>
        </p:txBody>
      </p:sp>
      <p:sp>
        <p:nvSpPr>
          <p:cNvPr id="115721" name="AutoShape 9"/>
          <p:cNvSpPr>
            <a:spLocks noChangeArrowheads="1"/>
          </p:cNvSpPr>
          <p:nvPr/>
        </p:nvSpPr>
        <p:spPr bwMode="auto">
          <a:xfrm>
            <a:off x="4419600" y="2667000"/>
            <a:ext cx="2133600" cy="609600"/>
          </a:xfrm>
          <a:prstGeom prst="wedgeRectCallout">
            <a:avLst>
              <a:gd name="adj1" fmla="val -97245"/>
              <a:gd name="adj2" fmla="val 825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eve is a woman whose age is 100.</a:t>
            </a:r>
            <a:r>
              <a:rPr lang="ja-JP" altLang="en-US" sz="1600">
                <a:latin typeface="Times New Roman" charset="0"/>
              </a:rPr>
              <a:t>”</a:t>
            </a:r>
            <a:endParaRPr lang="en-US" sz="1600">
              <a:latin typeface="Times New Roman" charset="0"/>
            </a:endParaRPr>
          </a:p>
        </p:txBody>
      </p:sp>
      <p:sp>
        <p:nvSpPr>
          <p:cNvPr id="115722" name="AutoShape 10"/>
          <p:cNvSpPr>
            <a:spLocks noChangeArrowheads="1"/>
          </p:cNvSpPr>
          <p:nvPr/>
        </p:nvSpPr>
        <p:spPr bwMode="auto">
          <a:xfrm>
            <a:off x="3352800" y="3200400"/>
            <a:ext cx="2438400" cy="609600"/>
          </a:xfrm>
          <a:prstGeom prst="wedgeRectCallout">
            <a:avLst>
              <a:gd name="adj1" fmla="val -78384"/>
              <a:gd name="adj2" fmla="val 6484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sister is a property from person to woman</a:t>
            </a:r>
            <a:r>
              <a:rPr lang="ja-JP" altLang="en-US" sz="1600">
                <a:latin typeface="Times New Roman" charset="0"/>
              </a:rPr>
              <a:t>”</a:t>
            </a:r>
            <a:endParaRPr lang="en-US" sz="1600">
              <a:latin typeface="Times New Roman" charset="0"/>
            </a:endParaRPr>
          </a:p>
        </p:txBody>
      </p:sp>
      <p:sp>
        <p:nvSpPr>
          <p:cNvPr id="115723" name="AutoShape 11"/>
          <p:cNvSpPr>
            <a:spLocks noChangeArrowheads="1"/>
          </p:cNvSpPr>
          <p:nvPr/>
        </p:nvSpPr>
        <p:spPr bwMode="auto">
          <a:xfrm>
            <a:off x="4191000" y="3810000"/>
            <a:ext cx="3429000" cy="838200"/>
          </a:xfrm>
          <a:prstGeom prst="wedgeRectCallout">
            <a:avLst>
              <a:gd name="adj1" fmla="val -70185"/>
              <a:gd name="adj2" fmla="val 335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eve has a sister who is a 98 year old woman</a:t>
            </a:r>
            <a:r>
              <a:rPr lang="ja-JP" altLang="en-US" sz="1600">
                <a:latin typeface="Times New Roman" charset="0"/>
              </a:rPr>
              <a:t>”</a:t>
            </a:r>
            <a:r>
              <a:rPr lang="en-US" altLang="ja-JP" sz="1600">
                <a:latin typeface="Times New Roman" charset="0"/>
              </a:rPr>
              <a:t>.  The brackets introduce an anonymous resource.</a:t>
            </a:r>
            <a:endParaRPr lang="en-US" sz="1600">
              <a:latin typeface="Times New Roman" charset="0"/>
            </a:endParaRPr>
          </a:p>
        </p:txBody>
      </p:sp>
      <p:sp>
        <p:nvSpPr>
          <p:cNvPr id="115724" name="AutoShape 12"/>
          <p:cNvSpPr>
            <a:spLocks noChangeArrowheads="1"/>
          </p:cNvSpPr>
          <p:nvPr/>
        </p:nvSpPr>
        <p:spPr bwMode="auto">
          <a:xfrm>
            <a:off x="4953000" y="3810000"/>
            <a:ext cx="2514600" cy="838200"/>
          </a:xfrm>
          <a:prstGeom prst="wedgeRectCallout">
            <a:avLst>
              <a:gd name="adj1" fmla="val -114014"/>
              <a:gd name="adj2" fmla="val 848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eve believes that her age is 100</a:t>
            </a:r>
            <a:r>
              <a:rPr lang="ja-JP" altLang="en-US" sz="1600">
                <a:latin typeface="Times New Roman" charset="0"/>
              </a:rPr>
              <a:t>”</a:t>
            </a:r>
            <a:r>
              <a:rPr lang="en-US" altLang="ja-JP" sz="1600">
                <a:latin typeface="Times New Roman" charset="0"/>
              </a:rPr>
              <a:t>.  The braces introduce a reified triple. </a:t>
            </a:r>
            <a:endParaRPr lang="en-US" sz="1600">
              <a:latin typeface="Times New Roman" charset="0"/>
            </a:endParaRPr>
          </a:p>
        </p:txBody>
      </p:sp>
      <p:sp>
        <p:nvSpPr>
          <p:cNvPr id="115725" name="AutoShape 13"/>
          <p:cNvSpPr>
            <a:spLocks noChangeArrowheads="1"/>
          </p:cNvSpPr>
          <p:nvPr/>
        </p:nvSpPr>
        <p:spPr bwMode="auto">
          <a:xfrm>
            <a:off x="5334000" y="4267200"/>
            <a:ext cx="2514600" cy="609600"/>
          </a:xfrm>
          <a:prstGeom prst="wedgeRectCallout">
            <a:avLst>
              <a:gd name="adj1" fmla="val -66792"/>
              <a:gd name="adj2" fmla="val 1213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the spouse of the sister of eve is 99</a:t>
            </a:r>
            <a:r>
              <a:rPr lang="ja-JP" altLang="en-US" sz="1600">
                <a:latin typeface="Times New Roman" charset="0"/>
              </a:rPr>
              <a:t>”</a:t>
            </a:r>
            <a:r>
              <a:rPr lang="en-US" altLang="ja-JP" sz="1600">
                <a:latin typeface="Times New Roman" charset="0"/>
              </a:rPr>
              <a:t>.  </a:t>
            </a:r>
            <a:endParaRPr lang="en-US" sz="1600">
              <a:latin typeface="Times New Roman" charset="0"/>
            </a:endParaRPr>
          </a:p>
        </p:txBody>
      </p:sp>
      <p:sp>
        <p:nvSpPr>
          <p:cNvPr id="115726" name="AutoShape 14"/>
          <p:cNvSpPr>
            <a:spLocks noChangeArrowheads="1"/>
          </p:cNvSpPr>
          <p:nvPr/>
        </p:nvSpPr>
        <p:spPr bwMode="auto">
          <a:xfrm>
            <a:off x="4724400" y="4876800"/>
            <a:ext cx="2514600" cy="609600"/>
          </a:xfrm>
          <a:prstGeom prst="wedgeRectCallout">
            <a:avLst>
              <a:gd name="adj1" fmla="val -102019"/>
              <a:gd name="adj2" fmla="val 825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ja-JP" altLang="en-US" sz="1600">
                <a:latin typeface="Times New Roman" charset="0"/>
              </a:rPr>
              <a:t>“</a:t>
            </a:r>
            <a:r>
              <a:rPr lang="en-US" altLang="ja-JP" sz="1600">
                <a:latin typeface="Times New Roman" charset="0"/>
              </a:rPr>
              <a:t>the spouse of the sister of eve is 99</a:t>
            </a:r>
            <a:r>
              <a:rPr lang="ja-JP" altLang="en-US" sz="1600">
                <a:latin typeface="Times New Roman" charset="0"/>
              </a:rPr>
              <a:t>”</a:t>
            </a:r>
            <a:r>
              <a:rPr lang="en-US" altLang="ja-JP" sz="1600">
                <a:latin typeface="Times New Roman" charset="0"/>
              </a:rPr>
              <a:t>.  </a:t>
            </a:r>
            <a:endParaRPr lang="en-US" sz="16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698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nimBg="1"/>
      <p:bldP spid="115716" grpId="1" animBg="1"/>
      <p:bldP spid="115717" grpId="0" animBg="1"/>
      <p:bldP spid="115717" grpId="1" animBg="1"/>
      <p:bldP spid="115718" grpId="0" animBg="1"/>
      <p:bldP spid="115718" grpId="1" animBg="1"/>
      <p:bldP spid="115719" grpId="0" animBg="1"/>
      <p:bldP spid="115719" grpId="1" animBg="1"/>
      <p:bldP spid="115720" grpId="0" animBg="1"/>
      <p:bldP spid="115720" grpId="1" animBg="1"/>
      <p:bldP spid="115721" grpId="0" animBg="1"/>
      <p:bldP spid="115721" grpId="1" animBg="1"/>
      <p:bldP spid="115722" grpId="0" animBg="1"/>
      <p:bldP spid="115722" grpId="1" animBg="1"/>
      <p:bldP spid="115723" grpId="0" animBg="1"/>
      <p:bldP spid="115723" grpId="1" animBg="1"/>
      <p:bldP spid="115724" grpId="0" animBg="1"/>
      <p:bldP spid="115724" grpId="1" animBg="1"/>
      <p:bldP spid="115725" grpId="0" animBg="1"/>
      <p:bldP spid="115725" grpId="1" animBg="1"/>
      <p:bldP spid="115726" grpId="0" animBg="1"/>
      <p:bldP spid="115726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295275"/>
            <a:ext cx="8229600" cy="855663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Is RDF(S) better than XML?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0975"/>
            <a:ext cx="7696200" cy="515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Georgia" charset="0"/>
              </a:rPr>
              <a:t>Q: For a specific application, should I use XML or RDF?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>
                <a:latin typeface="Georgia" charset="0"/>
              </a:rPr>
              <a:t>A: It depends…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</a:rPr>
              <a:t>XML's model is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a tree, i.e., a strong hierarchy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applications may rely on hierarchy position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relatively simple syntax and structure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not easy to </a:t>
            </a:r>
            <a:r>
              <a:rPr lang="en-US" sz="2000" i="1">
                <a:latin typeface="Georgia" charset="0"/>
                <a:ea typeface="ＭＳ Ｐゴシック" charset="0"/>
              </a:rPr>
              <a:t>combine</a:t>
            </a:r>
            <a:r>
              <a:rPr lang="en-US" sz="2000">
                <a:latin typeface="Georgia" charset="0"/>
                <a:ea typeface="ＭＳ Ｐゴシック" charset="0"/>
              </a:rPr>
              <a:t> trees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Georgia" charset="0"/>
              </a:rPr>
              <a:t>RDF's model is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a </a:t>
            </a:r>
            <a:r>
              <a:rPr lang="en-US" sz="2000" i="1">
                <a:latin typeface="Georgia" charset="0"/>
                <a:ea typeface="ＭＳ Ｐゴシック" charset="0"/>
              </a:rPr>
              <a:t>loose</a:t>
            </a:r>
            <a:r>
              <a:rPr lang="en-US" sz="2000">
                <a:latin typeface="Georgia" charset="0"/>
                <a:ea typeface="ＭＳ Ｐゴシック" charset="0"/>
              </a:rPr>
              <a:t> collections of relations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applications may do </a:t>
            </a:r>
            <a:r>
              <a:rPr lang="ja-JP" altLang="en-US" sz="2000">
                <a:latin typeface="Georgia" charset="0"/>
                <a:ea typeface="ＭＳ Ｐゴシック" charset="0"/>
              </a:rPr>
              <a:t>“</a:t>
            </a:r>
            <a:r>
              <a:rPr lang="en-US" altLang="ja-JP" sz="2000">
                <a:latin typeface="Georgia" charset="0"/>
                <a:ea typeface="ＭＳ Ｐゴシック" charset="0"/>
              </a:rPr>
              <a:t>database</a:t>
            </a:r>
            <a:r>
              <a:rPr lang="ja-JP" altLang="en-US" sz="2000">
                <a:latin typeface="Georgia" charset="0"/>
                <a:ea typeface="ＭＳ Ｐゴシック" charset="0"/>
              </a:rPr>
              <a:t>”</a:t>
            </a:r>
            <a:r>
              <a:rPr lang="en-US" altLang="ja-JP" sz="2000">
                <a:latin typeface="Georgia" charset="0"/>
                <a:ea typeface="ＭＳ Ｐゴシック" charset="0"/>
              </a:rPr>
              <a:t>-like search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not easy to recover hierarchy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easy to combine relations in one big collection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>
                <a:latin typeface="Georgia" charset="0"/>
                <a:ea typeface="ＭＳ Ｐゴシック" charset="0"/>
              </a:rPr>
              <a:t>great for the integration of heterogeneous information </a:t>
            </a:r>
          </a:p>
        </p:txBody>
      </p:sp>
    </p:spTree>
    <p:extLst>
      <p:ext uri="{BB962C8B-B14F-4D97-AF65-F5344CB8AC3E}">
        <p14:creationId xmlns:p14="http://schemas.microsoft.com/office/powerpoint/2010/main" val="671484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27000"/>
            <a:ext cx="8758238" cy="8445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Georgia" charset="0"/>
              </a:rPr>
              <a:t>From where will the markup come?</a:t>
            </a:r>
          </a:p>
        </p:txBody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Georgia" charset="0"/>
              </a:rPr>
              <a:t>A few authors will add it manually.</a:t>
            </a:r>
          </a:p>
          <a:p>
            <a:pPr eaLnBrk="1" hangingPunct="1"/>
            <a:r>
              <a:rPr lang="en-US" sz="2400">
                <a:latin typeface="Georgia" charset="0"/>
              </a:rPr>
              <a:t>More will use annotation tools.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SMORE: Semantic Markup, Ontology and RDF Editor </a:t>
            </a:r>
          </a:p>
          <a:p>
            <a:pPr eaLnBrk="1" hangingPunct="1"/>
            <a:r>
              <a:rPr lang="en-US" sz="2400">
                <a:latin typeface="Georgia" charset="0"/>
              </a:rPr>
              <a:t>Intelligent processors (e.g., NLP) can understand documents and add markup (hard)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Machine learning powered information extraction tools show promise</a:t>
            </a:r>
          </a:p>
          <a:p>
            <a:pPr eaLnBrk="1" hangingPunct="1"/>
            <a:r>
              <a:rPr lang="en-US" sz="2400">
                <a:latin typeface="Georgia" charset="0"/>
              </a:rPr>
              <a:t>Lots of web content comes from databases &amp; we can generate SW markup along with the HTML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See http://ebiquity.umbc.edu/</a:t>
            </a:r>
          </a:p>
        </p:txBody>
      </p:sp>
    </p:spTree>
    <p:extLst>
      <p:ext uri="{BB962C8B-B14F-4D97-AF65-F5344CB8AC3E}">
        <p14:creationId xmlns:p14="http://schemas.microsoft.com/office/powerpoint/2010/main" val="108109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27000"/>
            <a:ext cx="8758238" cy="8445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Georgia" charset="0"/>
              </a:rPr>
              <a:t>From where will the markup come?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Georgia" charset="0"/>
              </a:rPr>
              <a:t>In many tools, part of the metadata information is present, but thrown away at output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e.g., a business chart can be generated by a tool…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…it </a:t>
            </a:r>
            <a:r>
              <a:rPr lang="ja-JP" altLang="en-US" sz="2400">
                <a:latin typeface="Georgia" charset="0"/>
                <a:ea typeface="ＭＳ Ｐゴシック" charset="0"/>
              </a:rPr>
              <a:t>“</a:t>
            </a:r>
            <a:r>
              <a:rPr lang="en-US" altLang="ja-JP" sz="2400">
                <a:latin typeface="Georgia" charset="0"/>
                <a:ea typeface="ＭＳ Ｐゴシック" charset="0"/>
              </a:rPr>
              <a:t>knows</a:t>
            </a:r>
            <a:r>
              <a:rPr lang="ja-JP" altLang="en-US" sz="2400">
                <a:latin typeface="Georgia" charset="0"/>
                <a:ea typeface="ＭＳ Ｐゴシック" charset="0"/>
              </a:rPr>
              <a:t>”</a:t>
            </a:r>
            <a:r>
              <a:rPr lang="en-US" altLang="ja-JP" sz="2400">
                <a:latin typeface="Georgia" charset="0"/>
                <a:ea typeface="ＭＳ Ｐゴシック" charset="0"/>
              </a:rPr>
              <a:t> the structure, the classification, etc. of the chart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…but, usually, this information is lost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…storing it in metadata is easy! </a:t>
            </a:r>
          </a:p>
          <a:p>
            <a:pPr eaLnBrk="1" hangingPunct="1"/>
            <a:r>
              <a:rPr lang="en-US" sz="2400">
                <a:latin typeface="Georgia" charset="0"/>
              </a:rPr>
              <a:t>So </a:t>
            </a:r>
            <a:r>
              <a:rPr lang="ja-JP" altLang="en-US" sz="2400" i="1">
                <a:latin typeface="Georgia" charset="0"/>
              </a:rPr>
              <a:t>“</a:t>
            </a:r>
            <a:r>
              <a:rPr lang="en-US" altLang="ja-JP" sz="2400" i="1">
                <a:latin typeface="Georgia" charset="0"/>
              </a:rPr>
              <a:t>semantic web aware</a:t>
            </a:r>
            <a:r>
              <a:rPr lang="ja-JP" altLang="en-US" sz="2400" i="1">
                <a:latin typeface="Georgia" charset="0"/>
              </a:rPr>
              <a:t>”</a:t>
            </a:r>
            <a:r>
              <a:rPr lang="en-US" altLang="ja-JP" sz="2400">
                <a:latin typeface="Georgia" charset="0"/>
              </a:rPr>
              <a:t>   tools can produce lots of metadata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E.g., Adobe</a:t>
            </a:r>
            <a:r>
              <a:rPr lang="ja-JP" altLang="en-US" sz="2400">
                <a:latin typeface="Georgia" charset="0"/>
                <a:ea typeface="ＭＳ Ｐゴシック" charset="0"/>
              </a:rPr>
              <a:t>’</a:t>
            </a:r>
            <a:r>
              <a:rPr lang="en-US" altLang="ja-JP" sz="2400">
                <a:latin typeface="Georgia" charset="0"/>
                <a:ea typeface="ＭＳ Ｐゴシック" charset="0"/>
              </a:rPr>
              <a:t>s use of its XMP platform</a:t>
            </a:r>
            <a:endParaRPr lang="en-US" sz="2400">
              <a:latin typeface="Georgi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235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325438"/>
            <a:ext cx="8229600" cy="703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Georgia" charset="0"/>
              </a:rPr>
              <a:t>Semantic web languages today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153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Today there are, IOHO, two semantic web languages</a:t>
            </a:r>
          </a:p>
          <a:p>
            <a:pPr lvl="1" eaLnBrk="1" hangingPunct="1"/>
            <a:r>
              <a:rPr lang="en-US" sz="2000" b="1">
                <a:latin typeface="Georgia" charset="0"/>
                <a:ea typeface="ＭＳ Ｐゴシック" charset="0"/>
              </a:rPr>
              <a:t>RDF </a:t>
            </a:r>
            <a:r>
              <a:rPr lang="en-US" sz="2000">
                <a:latin typeface="Georgia" charset="0"/>
                <a:ea typeface="ＭＳ Ｐゴシック" charset="0"/>
              </a:rPr>
              <a:t>– Resource Description Framework</a:t>
            </a:r>
            <a:br>
              <a:rPr lang="en-US" sz="2000">
                <a:latin typeface="Georgia" charset="0"/>
                <a:ea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</a:rPr>
              <a:t>http://www.w3.org/RDF/</a:t>
            </a:r>
          </a:p>
          <a:p>
            <a:pPr lvl="1" eaLnBrk="1" hangingPunct="1"/>
            <a:r>
              <a:rPr lang="en-US" sz="2000" b="1">
                <a:solidFill>
                  <a:srgbClr val="969696"/>
                </a:solidFill>
                <a:latin typeface="Georgia" charset="0"/>
                <a:ea typeface="ＭＳ Ｐゴシック" charset="0"/>
              </a:rPr>
              <a:t>DAML+OIL</a:t>
            </a:r>
            <a:r>
              <a:rPr lang="en-US" sz="2000">
                <a:solidFill>
                  <a:srgbClr val="969696"/>
                </a:solidFill>
                <a:latin typeface="Georgia" charset="0"/>
                <a:ea typeface="ＭＳ Ｐゴシック" charset="0"/>
              </a:rPr>
              <a:t> – Darpa Agent Markup Language http://www.daml.org/ </a:t>
            </a:r>
            <a:r>
              <a:rPr lang="en-US" sz="2000">
                <a:solidFill>
                  <a:srgbClr val="FF3300"/>
                </a:solidFill>
                <a:latin typeface="Georgia" charset="0"/>
                <a:ea typeface="ＭＳ Ｐゴシック" charset="0"/>
              </a:rPr>
              <a:t>(deprecated)</a:t>
            </a:r>
          </a:p>
          <a:p>
            <a:pPr lvl="1" eaLnBrk="1" hangingPunct="1"/>
            <a:r>
              <a:rPr lang="en-US" sz="2000" b="1">
                <a:latin typeface="Georgia" charset="0"/>
                <a:ea typeface="ＭＳ Ｐゴシック" charset="0"/>
              </a:rPr>
              <a:t>OWL</a:t>
            </a:r>
            <a:r>
              <a:rPr lang="en-US" sz="2000">
                <a:latin typeface="Georgia" charset="0"/>
                <a:ea typeface="ＭＳ Ｐゴシック" charset="0"/>
              </a:rPr>
              <a:t> – Ontology Web Language</a:t>
            </a:r>
            <a:br>
              <a:rPr lang="en-US" sz="2000">
                <a:latin typeface="Georgia" charset="0"/>
                <a:ea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</a:rPr>
              <a:t>http://www.w3.org/2001/sw/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Georgia" charset="0"/>
              </a:rPr>
              <a:t>Topic maps</a:t>
            </a:r>
            <a:r>
              <a:rPr lang="en-US" sz="2800">
                <a:latin typeface="Georgia" charset="0"/>
              </a:rPr>
              <a:t> (http://topicmaps.org/) are another species, not based on RDF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Georgia" charset="0"/>
              </a:rPr>
              <a:t>Microformats, Common Logic, etc. offer other possibilities</a:t>
            </a:r>
          </a:p>
        </p:txBody>
      </p:sp>
    </p:spTree>
    <p:extLst>
      <p:ext uri="{BB962C8B-B14F-4D97-AF65-F5344CB8AC3E}">
        <p14:creationId xmlns:p14="http://schemas.microsoft.com/office/powerpoint/2010/main" val="40835505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</a:rPr>
              <a:t>Problems with RDFS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648200"/>
          </a:xfrm>
        </p:spPr>
        <p:txBody>
          <a:bodyPr/>
          <a:lstStyle/>
          <a:p>
            <a:pPr marL="168275" indent="-168275" eaLnBrk="1" hangingPunct="1"/>
            <a:r>
              <a:rPr lang="en-GB" sz="2400">
                <a:latin typeface="Georgia" charset="0"/>
              </a:rPr>
              <a:t>RDFS </a:t>
            </a:r>
            <a:r>
              <a:rPr lang="en-GB" sz="2400" b="1">
                <a:latin typeface="Georgia" charset="0"/>
              </a:rPr>
              <a:t>too weak</a:t>
            </a:r>
            <a:r>
              <a:rPr lang="en-GB" sz="2400">
                <a:latin typeface="Georgia" charset="0"/>
              </a:rPr>
              <a:t> to describe resources in sufficient detail, e.g.: </a:t>
            </a:r>
          </a:p>
          <a:p>
            <a:pPr marL="400050" lvl="1" indent="-117475" eaLnBrk="1" hangingPunct="1"/>
            <a:r>
              <a:rPr lang="en-GB" sz="2400">
                <a:latin typeface="Georgia" charset="0"/>
                <a:ea typeface="ＭＳ Ｐゴシック" charset="0"/>
              </a:rPr>
              <a:t>No </a:t>
            </a:r>
            <a:r>
              <a:rPr lang="en-GB" sz="2400" i="1">
                <a:latin typeface="Georgia" charset="0"/>
                <a:ea typeface="ＭＳ Ｐゴシック" charset="0"/>
              </a:rPr>
              <a:t>localised range and domain</a:t>
            </a:r>
            <a:r>
              <a:rPr lang="en-GB" sz="2400">
                <a:latin typeface="Georgia" charset="0"/>
                <a:ea typeface="ＭＳ Ｐゴシック" charset="0"/>
              </a:rPr>
              <a:t> constraints</a:t>
            </a:r>
          </a:p>
          <a:p>
            <a:pPr marL="514350" lvl="2" indent="0" eaLnBrk="1" hangingPunct="1">
              <a:buFont typeface="Georgia" charset="0"/>
              <a:buNone/>
            </a:pPr>
            <a:r>
              <a:rPr lang="en-GB" sz="2000">
                <a:latin typeface="Georgia" charset="0"/>
                <a:ea typeface="ＭＳ Ｐゴシック" charset="0"/>
              </a:rPr>
              <a:t>Can’t say that the range of hasChild is person when applied to persons and elephant when applied to elephants</a:t>
            </a:r>
          </a:p>
          <a:p>
            <a:pPr marL="400050" lvl="1" indent="-117475" eaLnBrk="1" hangingPunct="1"/>
            <a:r>
              <a:rPr lang="en-GB" sz="2400">
                <a:latin typeface="Georgia" charset="0"/>
                <a:ea typeface="ＭＳ Ｐゴシック" charset="0"/>
              </a:rPr>
              <a:t>No </a:t>
            </a:r>
            <a:r>
              <a:rPr lang="en-GB" sz="2400" i="1">
                <a:latin typeface="Georgia" charset="0"/>
                <a:ea typeface="ＭＳ Ｐゴシック" charset="0"/>
              </a:rPr>
              <a:t>existence/cardinality</a:t>
            </a:r>
            <a:r>
              <a:rPr lang="en-GB" sz="2400">
                <a:latin typeface="Georgia" charset="0"/>
                <a:ea typeface="ＭＳ Ｐゴシック" charset="0"/>
              </a:rPr>
              <a:t> constraints</a:t>
            </a:r>
          </a:p>
          <a:p>
            <a:pPr marL="514350" lvl="2" indent="0" eaLnBrk="1" hangingPunct="1">
              <a:buFont typeface="Georgia" charset="0"/>
              <a:buNone/>
            </a:pPr>
            <a:r>
              <a:rPr lang="en-GB" sz="2000">
                <a:latin typeface="Georgia" charset="0"/>
                <a:ea typeface="ＭＳ Ｐゴシック" charset="0"/>
              </a:rPr>
              <a:t>Can’t say that all </a:t>
            </a:r>
            <a:r>
              <a:rPr lang="en-GB" sz="2000" i="1">
                <a:latin typeface="Georgia" charset="0"/>
                <a:ea typeface="ＭＳ Ｐゴシック" charset="0"/>
              </a:rPr>
              <a:t>instances</a:t>
            </a:r>
            <a:r>
              <a:rPr lang="en-GB" sz="2000">
                <a:latin typeface="Georgia" charset="0"/>
                <a:ea typeface="ＭＳ Ｐゴシック" charset="0"/>
              </a:rPr>
              <a:t> of person have a mother that is also a person, or that persons have exactly 2 parents</a:t>
            </a:r>
          </a:p>
          <a:p>
            <a:pPr marL="400050" lvl="1" indent="-117475" eaLnBrk="1" hangingPunct="1"/>
            <a:r>
              <a:rPr lang="en-GB" sz="2400">
                <a:latin typeface="Georgia" charset="0"/>
                <a:ea typeface="ＭＳ Ｐゴシック" charset="0"/>
              </a:rPr>
              <a:t>No </a:t>
            </a:r>
            <a:r>
              <a:rPr lang="en-GB" sz="2400" i="1">
                <a:latin typeface="Georgia" charset="0"/>
                <a:ea typeface="ＭＳ Ｐゴシック" charset="0"/>
              </a:rPr>
              <a:t>transitive, inverse or symmetrical</a:t>
            </a:r>
            <a:r>
              <a:rPr lang="en-GB" sz="2400">
                <a:latin typeface="Georgia" charset="0"/>
                <a:ea typeface="ＭＳ Ｐゴシック" charset="0"/>
              </a:rPr>
              <a:t> properties</a:t>
            </a:r>
          </a:p>
          <a:p>
            <a:pPr marL="514350" lvl="2" indent="0" eaLnBrk="1" hangingPunct="1">
              <a:buFont typeface="Georgia" charset="0"/>
              <a:buNone/>
            </a:pPr>
            <a:r>
              <a:rPr lang="en-GB" sz="2000">
                <a:latin typeface="Georgia" charset="0"/>
                <a:ea typeface="ＭＳ Ｐゴシック" charset="0"/>
              </a:rPr>
              <a:t>Can’t say that isPartOf is a transitive property, that hasPart is the inverse of isPartOf or that touches is symmetrical</a:t>
            </a:r>
          </a:p>
          <a:p>
            <a:pPr marL="168275" indent="-168275" eaLnBrk="1" hangingPunct="1"/>
            <a:r>
              <a:rPr lang="en-GB" sz="2400">
                <a:latin typeface="Georgia" charset="0"/>
              </a:rPr>
              <a:t>We need RDF terms providing these and other features.</a:t>
            </a:r>
          </a:p>
        </p:txBody>
      </p:sp>
    </p:spTree>
    <p:extLst>
      <p:ext uri="{BB962C8B-B14F-4D97-AF65-F5344CB8AC3E}">
        <p14:creationId xmlns:p14="http://schemas.microsoft.com/office/powerpoint/2010/main" val="7229840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38" y="203200"/>
            <a:ext cx="8086725" cy="858838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DAML+OIL = RDF + KR</a:t>
            </a:r>
          </a:p>
        </p:txBody>
      </p:sp>
      <p:sp>
        <p:nvSpPr>
          <p:cNvPr id="1034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143000"/>
            <a:ext cx="8534400" cy="4648200"/>
          </a:xfrm>
        </p:spPr>
        <p:txBody>
          <a:bodyPr/>
          <a:lstStyle/>
          <a:p>
            <a:pPr marL="111125" indent="-111125" eaLnBrk="1" hangingPunct="1"/>
            <a:r>
              <a:rPr lang="en-US" sz="2000">
                <a:latin typeface="Georgia" charset="0"/>
              </a:rPr>
              <a:t>DAML = Darpa Agent Markup Language</a:t>
            </a:r>
          </a:p>
          <a:p>
            <a:pPr marL="457200" lvl="1" indent="-220663" eaLnBrk="1" hangingPunct="1"/>
            <a:r>
              <a:rPr lang="en-US" sz="2000">
                <a:latin typeface="Georgia" charset="0"/>
                <a:ea typeface="ＭＳ Ｐゴシック" charset="0"/>
              </a:rPr>
              <a:t>DARPA program with 17 projects &amp; an integrator developing language spec, tools, applications for SW.</a:t>
            </a:r>
          </a:p>
          <a:p>
            <a:pPr marL="111125" indent="-111125" eaLnBrk="1" hangingPunct="1"/>
            <a:r>
              <a:rPr lang="en-US" sz="2000">
                <a:latin typeface="Georgia" charset="0"/>
              </a:rPr>
              <a:t>OIL = Ontology Inference Layer</a:t>
            </a:r>
          </a:p>
          <a:p>
            <a:pPr marL="457200" lvl="1" indent="-220663" eaLnBrk="1" hangingPunct="1"/>
            <a:r>
              <a:rPr lang="en-US" sz="2000">
                <a:latin typeface="Georgia" charset="0"/>
                <a:ea typeface="ＭＳ Ｐゴシック" charset="0"/>
              </a:rPr>
              <a:t>An EU effort aimed at developing a layered approach to representing knowledge on the web.</a:t>
            </a:r>
          </a:p>
          <a:p>
            <a:pPr marL="111125" indent="-111125" eaLnBrk="1" hangingPunct="1"/>
            <a:r>
              <a:rPr lang="en-US" sz="2000">
                <a:latin typeface="Georgia" charset="0"/>
              </a:rPr>
              <a:t>Process</a:t>
            </a:r>
          </a:p>
          <a:p>
            <a:pPr marL="457200" lvl="1" indent="-220663" eaLnBrk="1" hangingPunct="1"/>
            <a:r>
              <a:rPr lang="en-US" sz="2000">
                <a:latin typeface="Georgia" charset="0"/>
                <a:ea typeface="ＭＳ Ｐゴシック" charset="0"/>
              </a:rPr>
              <a:t>Joint Committee: US DAML and EU Semantic Web Technologies participants </a:t>
            </a:r>
          </a:p>
          <a:p>
            <a:pPr marL="457200" lvl="1" indent="-220663" eaLnBrk="1" hangingPunct="1"/>
            <a:r>
              <a:rPr lang="en-US" sz="2000">
                <a:latin typeface="Georgia" charset="0"/>
                <a:ea typeface="ＭＳ Ｐゴシック" charset="0"/>
              </a:rPr>
              <a:t>DAML+OIL specs released in 2001</a:t>
            </a:r>
          </a:p>
          <a:p>
            <a:pPr marL="457200" lvl="1" indent="-220663" eaLnBrk="1" hangingPunct="1"/>
            <a:r>
              <a:rPr lang="en-US" sz="2000">
                <a:latin typeface="Georgia" charset="0"/>
                <a:ea typeface="ＭＳ Ｐゴシック" charset="0"/>
              </a:rPr>
              <a:t>See http://www.daml.org/</a:t>
            </a:r>
          </a:p>
          <a:p>
            <a:pPr marL="457200" lvl="1" indent="-220663" eaLnBrk="1" hangingPunct="1"/>
            <a:r>
              <a:rPr lang="en-US" sz="2000">
                <a:latin typeface="Georgia" charset="0"/>
                <a:ea typeface="ＭＳ Ｐゴシック" charset="0"/>
              </a:rPr>
              <a:t>Includes model theoretic and axiomatic </a:t>
            </a:r>
            <a:br>
              <a:rPr lang="en-US" sz="2000">
                <a:latin typeface="Georgia" charset="0"/>
                <a:ea typeface="ＭＳ Ｐゴシック" charset="0"/>
              </a:rPr>
            </a:br>
            <a:r>
              <a:rPr lang="en-US" sz="2000">
                <a:latin typeface="Georgia" charset="0"/>
                <a:ea typeface="ＭＳ Ｐゴシック" charset="0"/>
              </a:rPr>
              <a:t>semantics</a:t>
            </a:r>
          </a:p>
        </p:txBody>
      </p:sp>
      <p:pic>
        <p:nvPicPr>
          <p:cNvPr id="103427" name="Picture 5" descr="sweb-stack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4111625"/>
            <a:ext cx="2514600" cy="1679575"/>
          </a:xfrm>
          <a:noFill/>
        </p:spPr>
      </p:pic>
      <p:sp>
        <p:nvSpPr>
          <p:cNvPr id="103428" name="Line 6"/>
          <p:cNvSpPr>
            <a:spLocks noChangeShapeType="1"/>
          </p:cNvSpPr>
          <p:nvPr/>
        </p:nvSpPr>
        <p:spPr bwMode="auto">
          <a:xfrm>
            <a:off x="6553200" y="4343400"/>
            <a:ext cx="1295400" cy="6096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29" name="Text Box 7"/>
          <p:cNvSpPr txBox="1">
            <a:spLocks noChangeArrowheads="1"/>
          </p:cNvSpPr>
          <p:nvPr/>
        </p:nvSpPr>
        <p:spPr bwMode="auto">
          <a:xfrm>
            <a:off x="5638800" y="4038600"/>
            <a:ext cx="1431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rgbClr val="000000"/>
                </a:solidFill>
                <a:latin typeface="Times New Roman" charset="0"/>
              </a:rPr>
              <a:t>DAML+OIL</a:t>
            </a:r>
          </a:p>
        </p:txBody>
      </p:sp>
    </p:spTree>
    <p:extLst>
      <p:ext uri="{BB962C8B-B14F-4D97-AF65-F5344CB8AC3E}">
        <p14:creationId xmlns:p14="http://schemas.microsoft.com/office/powerpoint/2010/main" val="29465569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7000"/>
            <a:ext cx="8305800" cy="844550"/>
          </a:xfrm>
        </p:spPr>
        <p:txBody>
          <a:bodyPr/>
          <a:lstStyle/>
          <a:p>
            <a:pPr eaLnBrk="1" hangingPunct="1"/>
            <a:r>
              <a:rPr lang="en-US" sz="3200">
                <a:latin typeface="Georgia" charset="0"/>
              </a:rPr>
              <a:t>W3C</a:t>
            </a:r>
            <a:r>
              <a:rPr lang="ja-JP" altLang="en-US" sz="3200">
                <a:latin typeface="Georgia" charset="0"/>
              </a:rPr>
              <a:t>’</a:t>
            </a:r>
            <a:r>
              <a:rPr lang="en-US" altLang="ja-JP" sz="3200">
                <a:latin typeface="Georgia" charset="0"/>
              </a:rPr>
              <a:t>s Web Ontology Language (OWL)</a:t>
            </a:r>
            <a:endParaRPr lang="en-US" sz="3200">
              <a:latin typeface="Georgia" charset="0"/>
            </a:endParaRP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10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</a:rPr>
              <a:t>DAML+OIL begat OWL.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</a:rPr>
              <a:t>OWL released as W3C recommendation 2/10/04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</a:rPr>
              <a:t>See http://www.w3.org/2001/sw/WebOnt/ for OWL overview, guide, specification, test cases, etc.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latin typeface="Georgia" charset="0"/>
              </a:rPr>
              <a:t>Three layers of OWL are defined of decreasing levels of complexity and expressiveness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>
                <a:latin typeface="Georgia" charset="0"/>
                <a:ea typeface="ＭＳ Ｐゴシック" charset="0"/>
              </a:rPr>
              <a:t>OWL Full</a:t>
            </a:r>
            <a:r>
              <a:rPr lang="en-US" sz="2400">
                <a:latin typeface="Georgia" charset="0"/>
                <a:ea typeface="ＭＳ Ｐゴシック" charset="0"/>
              </a:rPr>
              <a:t> is the whole thing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>
                <a:latin typeface="Georgia" charset="0"/>
                <a:ea typeface="ＭＳ Ｐゴシック" charset="0"/>
              </a:rPr>
              <a:t>OWL DL</a:t>
            </a:r>
            <a:r>
              <a:rPr lang="en-US" sz="2400">
                <a:latin typeface="Georgia" charset="0"/>
                <a:ea typeface="ＭＳ Ｐゴシック" charset="0"/>
              </a:rPr>
              <a:t> (Description Logic) introduces</a:t>
            </a:r>
            <a:br>
              <a:rPr lang="en-US" sz="2400">
                <a:latin typeface="Georgia" charset="0"/>
                <a:ea typeface="ＭＳ Ｐゴシック" charset="0"/>
              </a:rPr>
            </a:br>
            <a:r>
              <a:rPr lang="en-US" sz="2400">
                <a:latin typeface="Georgia" charset="0"/>
                <a:ea typeface="ＭＳ Ｐゴシック" charset="0"/>
              </a:rPr>
              <a:t>restrictions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>
                <a:latin typeface="Georgia" charset="0"/>
                <a:ea typeface="ＭＳ Ｐゴシック" charset="0"/>
              </a:rPr>
              <a:t>OWL Lite</a:t>
            </a:r>
            <a:r>
              <a:rPr lang="en-US" sz="2400">
                <a:latin typeface="Georgia" charset="0"/>
                <a:ea typeface="ＭＳ Ｐゴシック" charset="0"/>
              </a:rPr>
              <a:t> is an entry level language</a:t>
            </a:r>
            <a:br>
              <a:rPr lang="en-US" sz="2400">
                <a:latin typeface="Georgia" charset="0"/>
                <a:ea typeface="ＭＳ Ｐゴシック" charset="0"/>
              </a:rPr>
            </a:br>
            <a:r>
              <a:rPr lang="en-US" sz="2400">
                <a:latin typeface="Georgia" charset="0"/>
                <a:ea typeface="ＭＳ Ｐゴシック" charset="0"/>
              </a:rPr>
              <a:t>intended to be easy to understand</a:t>
            </a:r>
            <a:br>
              <a:rPr lang="en-US" sz="2400">
                <a:latin typeface="Georgia" charset="0"/>
                <a:ea typeface="ＭＳ Ｐゴシック" charset="0"/>
              </a:rPr>
            </a:br>
            <a:r>
              <a:rPr lang="en-US" sz="2400">
                <a:latin typeface="Georgia" charset="0"/>
                <a:ea typeface="ＭＳ Ｐゴシック" charset="0"/>
              </a:rPr>
              <a:t>and implement</a:t>
            </a:r>
          </a:p>
        </p:txBody>
      </p:sp>
      <p:grpSp>
        <p:nvGrpSpPr>
          <p:cNvPr id="105475" name="Group 4"/>
          <p:cNvGrpSpPr>
            <a:grpSpLocks/>
          </p:cNvGrpSpPr>
          <p:nvPr/>
        </p:nvGrpSpPr>
        <p:grpSpPr bwMode="auto">
          <a:xfrm>
            <a:off x="6477000" y="3733800"/>
            <a:ext cx="2514600" cy="2133600"/>
            <a:chOff x="4176" y="2976"/>
            <a:chExt cx="1584" cy="1344"/>
          </a:xfrm>
        </p:grpSpPr>
        <p:pic>
          <p:nvPicPr>
            <p:cNvPr id="105476" name="Picture 5" descr="sweb-stack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3262"/>
              <a:ext cx="1584" cy="1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477" name="Line 6"/>
            <p:cNvSpPr>
              <a:spLocks noChangeShapeType="1"/>
            </p:cNvSpPr>
            <p:nvPr/>
          </p:nvSpPr>
          <p:spPr bwMode="auto">
            <a:xfrm>
              <a:off x="4800" y="3168"/>
              <a:ext cx="336" cy="624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78" name="Text Box 7"/>
            <p:cNvSpPr txBox="1">
              <a:spLocks noChangeArrowheads="1"/>
            </p:cNvSpPr>
            <p:nvPr/>
          </p:nvSpPr>
          <p:spPr bwMode="auto">
            <a:xfrm>
              <a:off x="4464" y="2976"/>
              <a:ext cx="4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800" b="1">
                  <a:solidFill>
                    <a:srgbClr val="000000"/>
                  </a:solidFill>
                  <a:latin typeface="Times New Roman" charset="0"/>
                </a:rPr>
                <a:t>OWL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26272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314325"/>
            <a:ext cx="8229600" cy="744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>
                <a:latin typeface="Georgia" charset="0"/>
              </a:rPr>
              <a:t>OWL </a:t>
            </a:r>
            <a:r>
              <a:rPr lang="en-GB">
                <a:latin typeface="Georgia" charset="0"/>
                <a:sym typeface="Symbol" charset="0"/>
              </a:rPr>
              <a:t></a:t>
            </a:r>
            <a:r>
              <a:rPr lang="en-GB">
                <a:latin typeface="Georgia" charset="0"/>
                <a:sym typeface="Wingdings 3" charset="0"/>
              </a:rPr>
              <a:t> RDF</a:t>
            </a:r>
            <a:endParaRPr lang="en-GB">
              <a:latin typeface="Georgia" charset="0"/>
            </a:endParaRPr>
          </a:p>
        </p:txBody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67700" cy="4724400"/>
          </a:xfrm>
        </p:spPr>
        <p:txBody>
          <a:bodyPr/>
          <a:lstStyle/>
          <a:p>
            <a:pPr marL="225425" indent="-225425" eaLnBrk="1" hangingPunct="1"/>
            <a:r>
              <a:rPr lang="en-GB" sz="2000">
                <a:latin typeface="Georgia" charset="0"/>
              </a:rPr>
              <a:t>An OWL ontology is a set of RDF statements</a:t>
            </a:r>
          </a:p>
          <a:p>
            <a:pPr marL="565150" lvl="1" indent="-225425" eaLnBrk="1" hangingPunct="1"/>
            <a:r>
              <a:rPr lang="en-GB" sz="2000">
                <a:latin typeface="Georgia" charset="0"/>
                <a:ea typeface="ＭＳ Ｐゴシック" charset="0"/>
              </a:rPr>
              <a:t>OWL defines semantics for certain statements</a:t>
            </a:r>
          </a:p>
          <a:p>
            <a:pPr marL="565150" lvl="1" indent="-225425" eaLnBrk="1" hangingPunct="1"/>
            <a:r>
              <a:rPr lang="en-GB" sz="2000">
                <a:latin typeface="Georgia" charset="0"/>
                <a:ea typeface="ＭＳ Ｐゴシック" charset="0"/>
              </a:rPr>
              <a:t>Does </a:t>
            </a:r>
            <a:r>
              <a:rPr lang="en-GB" sz="2000" b="1">
                <a:latin typeface="Georgia" charset="0"/>
                <a:ea typeface="ＭＳ Ｐゴシック" charset="0"/>
              </a:rPr>
              <a:t>NOT</a:t>
            </a:r>
            <a:r>
              <a:rPr lang="en-GB" sz="2000">
                <a:latin typeface="Georgia" charset="0"/>
                <a:ea typeface="ＭＳ Ｐゴシック" charset="0"/>
              </a:rPr>
              <a:t> restrict what can be said -- documents can include arbitrary RDF</a:t>
            </a:r>
          </a:p>
          <a:p>
            <a:pPr marL="565150" lvl="1" indent="-225425" eaLnBrk="1" hangingPunct="1"/>
            <a:r>
              <a:rPr lang="en-GB" sz="2000">
                <a:latin typeface="Georgia" charset="0"/>
                <a:ea typeface="ＭＳ Ｐゴシック" charset="0"/>
              </a:rPr>
              <a:t>But no OWL semantics for non-OWL statements</a:t>
            </a:r>
          </a:p>
          <a:p>
            <a:pPr marL="225425" indent="-225425" eaLnBrk="1" hangingPunct="1"/>
            <a:r>
              <a:rPr lang="en-GB" sz="2000">
                <a:latin typeface="Georgia" charset="0"/>
              </a:rPr>
              <a:t>Adds capabilities common to description logics:</a:t>
            </a:r>
          </a:p>
          <a:p>
            <a:pPr marL="565150" lvl="1" indent="-225425" eaLnBrk="1" hangingPunct="1"/>
            <a:r>
              <a:rPr lang="en-GB" sz="2000">
                <a:latin typeface="Georgia" charset="0"/>
                <a:ea typeface="ＭＳ Ｐゴシック" charset="0"/>
              </a:rPr>
              <a:t>cardinality constraints, defined classes (=&gt; classification), equivalence, local restrictions, disjoint classes, etc.</a:t>
            </a:r>
          </a:p>
          <a:p>
            <a:pPr marL="225425" indent="-225425" eaLnBrk="1" hangingPunct="1"/>
            <a:r>
              <a:rPr lang="en-GB" sz="2000">
                <a:latin typeface="Georgia" charset="0"/>
              </a:rPr>
              <a:t>More support for ontologies</a:t>
            </a:r>
          </a:p>
          <a:p>
            <a:pPr marL="565150" lvl="1" indent="-225425" eaLnBrk="1" hangingPunct="1"/>
            <a:r>
              <a:rPr lang="en-GB" sz="2000">
                <a:latin typeface="Georgia" charset="0"/>
                <a:ea typeface="ＭＳ Ｐゴシック" charset="0"/>
              </a:rPr>
              <a:t>Ontology imports ontology, versioning, …</a:t>
            </a:r>
          </a:p>
          <a:p>
            <a:pPr marL="225425" indent="-225425" eaLnBrk="1" hangingPunct="1"/>
            <a:r>
              <a:rPr lang="en-GB" sz="2000">
                <a:latin typeface="Georgia" charset="0"/>
              </a:rPr>
              <a:t>But not (yet) variables, quantification, &amp; rules</a:t>
            </a:r>
          </a:p>
          <a:p>
            <a:pPr marL="225425" indent="-225425" eaLnBrk="1" hangingPunct="1"/>
            <a:r>
              <a:rPr lang="en-GB" sz="2000">
                <a:latin typeface="Georgia" charset="0"/>
              </a:rPr>
              <a:t>A complete OWL reasoning is significantly more complex than a complete RDFS reasoner.</a:t>
            </a:r>
          </a:p>
        </p:txBody>
      </p:sp>
    </p:spTree>
    <p:extLst>
      <p:ext uri="{BB962C8B-B14F-4D97-AF65-F5344CB8AC3E}">
        <p14:creationId xmlns:p14="http://schemas.microsoft.com/office/powerpoint/2010/main" val="34034646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Georgia" charset="0"/>
              </a:rPr>
              <a:t>Owl is based on Description Logic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3038" indent="-173038" eaLnBrk="1" hangingPunct="1"/>
            <a:r>
              <a:rPr lang="en-US" sz="2000">
                <a:latin typeface="Georgia" charset="0"/>
              </a:rPr>
              <a:t>DL is a family of KR languages that might be described as </a:t>
            </a:r>
            <a:r>
              <a:rPr lang="ja-JP" altLang="en-US" sz="2000" b="1">
                <a:latin typeface="Georgia" charset="0"/>
              </a:rPr>
              <a:t>“</a:t>
            </a:r>
            <a:r>
              <a:rPr lang="en-US" altLang="ja-JP" sz="2000" b="1">
                <a:latin typeface="Georgia" charset="0"/>
              </a:rPr>
              <a:t>Logic meets Objects</a:t>
            </a:r>
            <a:r>
              <a:rPr lang="ja-JP" altLang="en-US" sz="2000" b="1">
                <a:latin typeface="Georgia" charset="0"/>
              </a:rPr>
              <a:t>”</a:t>
            </a:r>
            <a:endParaRPr lang="en-US" altLang="ja-JP" sz="2000" b="1">
              <a:latin typeface="Georgia" charset="0"/>
            </a:endParaRPr>
          </a:p>
          <a:p>
            <a:pPr marL="173038" indent="-173038" eaLnBrk="1" hangingPunct="1"/>
            <a:r>
              <a:rPr lang="en-US" sz="2000">
                <a:latin typeface="Georgia" charset="0"/>
              </a:rPr>
              <a:t>A DL is characterized by a set of constructors that allow one to build complex </a:t>
            </a:r>
            <a:r>
              <a:rPr lang="en-US" sz="2000" b="1">
                <a:latin typeface="Georgia" charset="0"/>
              </a:rPr>
              <a:t>concepts</a:t>
            </a:r>
            <a:r>
              <a:rPr lang="en-US" sz="2000">
                <a:latin typeface="Georgia" charset="0"/>
              </a:rPr>
              <a:t> and </a:t>
            </a:r>
            <a:r>
              <a:rPr lang="en-US" sz="2000" b="1">
                <a:latin typeface="Georgia" charset="0"/>
              </a:rPr>
              <a:t>roles</a:t>
            </a:r>
            <a:r>
              <a:rPr lang="en-US" sz="2000">
                <a:latin typeface="Georgia" charset="0"/>
              </a:rPr>
              <a:t> from atomic ones</a:t>
            </a:r>
          </a:p>
          <a:p>
            <a:pPr marL="461963" lvl="1" indent="-174625" eaLnBrk="1" hangingPunct="1"/>
            <a:r>
              <a:rPr lang="en-US" sz="2000" b="1">
                <a:latin typeface="Georgia" charset="0"/>
                <a:ea typeface="ＭＳ Ｐゴシック" charset="0"/>
              </a:rPr>
              <a:t>Concepts</a:t>
            </a:r>
            <a:r>
              <a:rPr lang="en-US" sz="2000">
                <a:latin typeface="Georgia" charset="0"/>
                <a:ea typeface="ＭＳ Ｐゴシック" charset="0"/>
              </a:rPr>
              <a:t> correspond to classes; interpreted as sets of objects</a:t>
            </a:r>
          </a:p>
          <a:p>
            <a:pPr marL="461963" lvl="1" indent="-174625" eaLnBrk="1" hangingPunct="1"/>
            <a:r>
              <a:rPr lang="en-US" sz="2000" b="1">
                <a:latin typeface="Georgia" charset="0"/>
                <a:ea typeface="ＭＳ Ｐゴシック" charset="0"/>
              </a:rPr>
              <a:t>Roles</a:t>
            </a:r>
            <a:r>
              <a:rPr lang="en-US" sz="2000">
                <a:latin typeface="Georgia" charset="0"/>
                <a:ea typeface="ＭＳ Ｐゴシック" charset="0"/>
              </a:rPr>
              <a:t> correspond to relations; interpreted as binary relations on objects</a:t>
            </a:r>
          </a:p>
          <a:p>
            <a:pPr marL="173038" indent="-173038" eaLnBrk="1" hangingPunct="1"/>
            <a:r>
              <a:rPr lang="en-GB" sz="2000">
                <a:latin typeface="Georgia" charset="0"/>
              </a:rPr>
              <a:t>Axioms assert </a:t>
            </a:r>
            <a:r>
              <a:rPr lang="en-GB" sz="2000" b="1">
                <a:latin typeface="Georgia" charset="0"/>
              </a:rPr>
              <a:t>facts</a:t>
            </a:r>
            <a:r>
              <a:rPr lang="en-GB" sz="2000">
                <a:latin typeface="Georgia" charset="0"/>
              </a:rPr>
              <a:t> about concepts, roles and </a:t>
            </a:r>
            <a:r>
              <a:rPr lang="en-GB" sz="2000" b="1">
                <a:latin typeface="Georgia" charset="0"/>
              </a:rPr>
              <a:t>individuals</a:t>
            </a:r>
          </a:p>
          <a:p>
            <a:pPr marL="173038" indent="-173038" eaLnBrk="1" hangingPunct="1"/>
            <a:r>
              <a:rPr lang="en-US" sz="2000">
                <a:latin typeface="Georgia" charset="0"/>
              </a:rPr>
              <a:t>Distinguished by:</a:t>
            </a:r>
          </a:p>
          <a:p>
            <a:pPr marL="461963" lvl="1" indent="-174625" eaLnBrk="1" hangingPunct="1"/>
            <a:r>
              <a:rPr lang="en-US" sz="2000">
                <a:latin typeface="Georgia" charset="0"/>
                <a:ea typeface="ＭＳ Ｐゴシック" charset="0"/>
              </a:rPr>
              <a:t>Formal semantics for a decidable fragment of FOL</a:t>
            </a:r>
          </a:p>
          <a:p>
            <a:pPr marL="461963" lvl="1" indent="-174625" eaLnBrk="1" hangingPunct="1"/>
            <a:r>
              <a:rPr lang="en-US" sz="2000">
                <a:latin typeface="Georgia" charset="0"/>
                <a:ea typeface="ＭＳ Ｐゴシック" charset="0"/>
              </a:rPr>
              <a:t>Sound and complete decision procedures for key problems</a:t>
            </a:r>
          </a:p>
          <a:p>
            <a:pPr marL="461963" lvl="1" indent="-174625" eaLnBrk="1" hangingPunct="1"/>
            <a:r>
              <a:rPr lang="en-US" sz="2000">
                <a:latin typeface="Georgia" charset="0"/>
                <a:ea typeface="ＭＳ Ｐゴシック" charset="0"/>
              </a:rPr>
              <a:t>Many implemented systems, some highly optimized</a:t>
            </a:r>
          </a:p>
        </p:txBody>
      </p:sp>
    </p:spTree>
    <p:extLst>
      <p:ext uri="{BB962C8B-B14F-4D97-AF65-F5344CB8AC3E}">
        <p14:creationId xmlns:p14="http://schemas.microsoft.com/office/powerpoint/2010/main" val="405924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OWL Class Constructors</a:t>
            </a:r>
          </a:p>
        </p:txBody>
      </p:sp>
      <p:pic>
        <p:nvPicPr>
          <p:cNvPr id="11161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81163"/>
            <a:ext cx="659130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11619" name="Text Box 4"/>
          <p:cNvSpPr txBox="1">
            <a:spLocks noChangeArrowheads="1"/>
          </p:cNvSpPr>
          <p:nvPr/>
        </p:nvSpPr>
        <p:spPr bwMode="auto">
          <a:xfrm>
            <a:off x="5472113" y="5764213"/>
            <a:ext cx="3138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>
                <a:latin typeface="Times New Roman" charset="0"/>
              </a:rPr>
              <a:t>borrowed from Ian Horrocks</a:t>
            </a:r>
          </a:p>
        </p:txBody>
      </p:sp>
    </p:spTree>
    <p:extLst>
      <p:ext uri="{BB962C8B-B14F-4D97-AF65-F5344CB8AC3E}">
        <p14:creationId xmlns:p14="http://schemas.microsoft.com/office/powerpoint/2010/main" val="1769546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OWL Axioms</a:t>
            </a:r>
          </a:p>
        </p:txBody>
      </p:sp>
      <p:pic>
        <p:nvPicPr>
          <p:cNvPr id="11264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7772400" cy="38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12643" name="Text Box 4"/>
          <p:cNvSpPr txBox="1">
            <a:spLocks noChangeArrowheads="1"/>
          </p:cNvSpPr>
          <p:nvPr/>
        </p:nvSpPr>
        <p:spPr bwMode="auto">
          <a:xfrm>
            <a:off x="5472113" y="5764213"/>
            <a:ext cx="3138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i="1">
                <a:latin typeface="Times New Roman" charset="0"/>
              </a:rPr>
              <a:t>borrowed from Ian Horrocks</a:t>
            </a:r>
          </a:p>
        </p:txBody>
      </p:sp>
    </p:spTree>
    <p:extLst>
      <p:ext uri="{BB962C8B-B14F-4D97-AF65-F5344CB8AC3E}">
        <p14:creationId xmlns:p14="http://schemas.microsoft.com/office/powerpoint/2010/main" val="1459199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</a:rPr>
              <a:t>OWL Language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229600" cy="4495800"/>
          </a:xfrm>
        </p:spPr>
        <p:txBody>
          <a:bodyPr/>
          <a:lstStyle/>
          <a:p>
            <a:pPr eaLnBrk="1" hangingPunct="1"/>
            <a:r>
              <a:rPr lang="en-GB" sz="2000">
                <a:latin typeface="Georgia" charset="0"/>
              </a:rPr>
              <a:t>Three species of OWL</a:t>
            </a:r>
          </a:p>
          <a:p>
            <a:pPr lvl="1" eaLnBrk="1" hangingPunct="1"/>
            <a:r>
              <a:rPr lang="en-GB" sz="2000" i="1">
                <a:latin typeface="Georgia" charset="0"/>
                <a:ea typeface="ＭＳ Ｐゴシック" charset="0"/>
              </a:rPr>
              <a:t>OWL Full</a:t>
            </a:r>
            <a:r>
              <a:rPr lang="en-GB" sz="2000">
                <a:latin typeface="Georgia" charset="0"/>
                <a:ea typeface="ＭＳ Ｐゴシック" charset="0"/>
              </a:rPr>
              <a:t> is union of OWL syntax and RDF</a:t>
            </a:r>
          </a:p>
          <a:p>
            <a:pPr lvl="1" eaLnBrk="1" hangingPunct="1"/>
            <a:r>
              <a:rPr lang="en-GB" sz="2000" i="1">
                <a:latin typeface="Georgia" charset="0"/>
                <a:ea typeface="ＭＳ Ｐゴシック" charset="0"/>
              </a:rPr>
              <a:t>OWL DL</a:t>
            </a:r>
            <a:r>
              <a:rPr lang="en-GB" sz="2000">
                <a:latin typeface="Georgia" charset="0"/>
                <a:ea typeface="ＭＳ Ｐゴシック" charset="0"/>
              </a:rPr>
              <a:t> restricted to FOL fragment (</a:t>
            </a:r>
            <a:r>
              <a:rPr lang="en-GB" sz="2000">
                <a:latin typeface="Georgia" charset="0"/>
                <a:ea typeface="ＭＳ Ｐゴシック" charset="0"/>
                <a:sym typeface="Symbol" charset="0"/>
              </a:rPr>
              <a:t></a:t>
            </a:r>
            <a:r>
              <a:rPr lang="en-GB" sz="2000">
                <a:latin typeface="Georgia" charset="0"/>
                <a:ea typeface="ＭＳ Ｐゴシック" charset="0"/>
              </a:rPr>
              <a:t> DAML+OIL)</a:t>
            </a:r>
          </a:p>
          <a:p>
            <a:pPr lvl="1" eaLnBrk="1" hangingPunct="1"/>
            <a:r>
              <a:rPr lang="en-GB" sz="2000" i="1">
                <a:latin typeface="Georgia" charset="0"/>
                <a:ea typeface="ＭＳ Ｐゴシック" charset="0"/>
              </a:rPr>
              <a:t>OWL Lite</a:t>
            </a:r>
            <a:r>
              <a:rPr lang="en-GB" sz="2000">
                <a:latin typeface="Georgia" charset="0"/>
                <a:ea typeface="ＭＳ Ｐゴシック" charset="0"/>
              </a:rPr>
              <a:t> is “simpler” subset of OWL DL </a:t>
            </a:r>
          </a:p>
          <a:p>
            <a:pPr eaLnBrk="1" hangingPunct="1"/>
            <a:r>
              <a:rPr lang="en-GB" sz="2000">
                <a:latin typeface="Georgia" charset="0"/>
              </a:rPr>
              <a:t>Semantic layering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OWL DL </a:t>
            </a:r>
            <a:r>
              <a:rPr lang="en-GB" sz="2000">
                <a:latin typeface="Georgia" charset="0"/>
                <a:ea typeface="ＭＳ Ｐゴシック" charset="0"/>
                <a:sym typeface="Symbol" charset="0"/>
              </a:rPr>
              <a:t> </a:t>
            </a:r>
            <a:r>
              <a:rPr lang="en-GB" sz="2000">
                <a:latin typeface="Georgia" charset="0"/>
                <a:ea typeface="ＭＳ Ｐゴシック" charset="0"/>
              </a:rPr>
              <a:t>OWL full within DL fragment</a:t>
            </a:r>
          </a:p>
          <a:p>
            <a:pPr eaLnBrk="1" hangingPunct="1"/>
            <a:r>
              <a:rPr lang="en-GB" sz="2000">
                <a:latin typeface="Georgia" charset="0"/>
              </a:rPr>
              <a:t>OWL DL based on SHIQ Description Logic</a:t>
            </a:r>
          </a:p>
          <a:p>
            <a:pPr eaLnBrk="1" hangingPunct="1"/>
            <a:r>
              <a:rPr lang="en-GB" sz="2000">
                <a:latin typeface="Georgia" charset="0"/>
              </a:rPr>
              <a:t>OWL DL Benefits from many years of DL research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Well defined semantics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Formal properties well understood (complexity, decidability)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Known reasoning algorithms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Implemented systems (highly optimised)</a:t>
            </a:r>
          </a:p>
        </p:txBody>
      </p:sp>
    </p:spTree>
    <p:extLst>
      <p:ext uri="{BB962C8B-B14F-4D97-AF65-F5344CB8AC3E}">
        <p14:creationId xmlns:p14="http://schemas.microsoft.com/office/powerpoint/2010/main" val="27617444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25438"/>
            <a:ext cx="7299325" cy="78105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OWL Lite Features </a:t>
            </a:r>
          </a:p>
        </p:txBody>
      </p:sp>
      <p:sp>
        <p:nvSpPr>
          <p:cNvPr id="1146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>
                <a:latin typeface="Georgia" charset="0"/>
              </a:rPr>
              <a:t>RDF Schema Features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Class, rdfs:subClassOf , Individual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rdf:Property, rdfs:subPropertyOf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rdfs:domain , rdfs:range </a:t>
            </a:r>
            <a:endParaRPr lang="en-US" sz="1600" b="1" i="1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800" b="1">
                <a:latin typeface="Georgia" charset="0"/>
              </a:rPr>
              <a:t> Equality and Inequality</a:t>
            </a:r>
            <a:endParaRPr lang="en-US" sz="1800" b="1" i="1">
              <a:latin typeface="Georgia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sameClassAs , samePropertyAs , sameIndividualAs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differentIndividualFrom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>
                <a:latin typeface="Georgia" charset="0"/>
              </a:rPr>
              <a:t>Restricted Cardinality</a:t>
            </a:r>
            <a:r>
              <a:rPr lang="en-US" sz="1800" b="1" i="1">
                <a:latin typeface="Georgia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minCardinality, maxCardinality (restricted to 0 or 1)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cardinality (restricted to 0 or 1)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>
                <a:latin typeface="Georgia" charset="0"/>
              </a:rPr>
              <a:t>Property Characteristics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inverseOf , TransitiveProperty , SymmetricProperty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FunctionalProperty(unique) , InverseFunctionalProperty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allValuesFrom, someValuesFrom (universal and existential local range restrictions)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i="1">
                <a:latin typeface="Georgia" charset="0"/>
              </a:rPr>
              <a:t>Datatypes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Following the decisions of RDF Core. 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b="1" i="1">
                <a:latin typeface="Georgia" charset="0"/>
              </a:rPr>
              <a:t>Header Information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i="1">
                <a:latin typeface="Georgia" charset="0"/>
                <a:ea typeface="ＭＳ Ｐゴシック" charset="0"/>
              </a:rPr>
              <a:t>imports , Dublin Core Metadata , versionInfo</a:t>
            </a:r>
          </a:p>
        </p:txBody>
      </p:sp>
    </p:spTree>
    <p:extLst>
      <p:ext uri="{BB962C8B-B14F-4D97-AF65-F5344CB8AC3E}">
        <p14:creationId xmlns:p14="http://schemas.microsoft.com/office/powerpoint/2010/main" val="331202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OWL Features</a:t>
            </a: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b="1">
                <a:latin typeface="Georgia" charset="0"/>
              </a:rPr>
              <a:t>Class Axioms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oneOf</a:t>
            </a:r>
            <a:r>
              <a:rPr lang="en-US" sz="2000">
                <a:latin typeface="Georgia" charset="0"/>
                <a:ea typeface="ＭＳ Ｐゴシック" charset="0"/>
              </a:rPr>
              <a:t> (enumerated classes)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disjointWith</a:t>
            </a:r>
            <a:r>
              <a:rPr lang="en-US" sz="2000">
                <a:latin typeface="Georgia" charset="0"/>
                <a:ea typeface="ＭＳ Ｐゴシック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sameClassAs</a:t>
            </a:r>
            <a:r>
              <a:rPr lang="en-US" sz="2000">
                <a:latin typeface="Georgia" charset="0"/>
                <a:ea typeface="ＭＳ Ｐゴシック" charset="0"/>
              </a:rPr>
              <a:t> applied to class expressions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rdfs:subClassOf</a:t>
            </a:r>
            <a:r>
              <a:rPr lang="en-US" sz="2000">
                <a:latin typeface="Georgia" charset="0"/>
                <a:ea typeface="ＭＳ Ｐゴシック" charset="0"/>
              </a:rPr>
              <a:t> applied to class expressions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>
                <a:latin typeface="Georgia" charset="0"/>
              </a:rPr>
              <a:t>Boolean Combinations of Class Expressions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unionOf</a:t>
            </a:r>
            <a:r>
              <a:rPr lang="en-US" sz="2000">
                <a:latin typeface="Georgia" charset="0"/>
                <a:ea typeface="ＭＳ Ｐゴシック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intersectionOf</a:t>
            </a:r>
            <a:r>
              <a:rPr lang="en-US" sz="2000">
                <a:latin typeface="Georgia" charset="0"/>
                <a:ea typeface="ＭＳ Ｐゴシック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complementOf</a:t>
            </a:r>
            <a:r>
              <a:rPr lang="en-US" sz="2000">
                <a:latin typeface="Georgia" charset="0"/>
                <a:ea typeface="ＭＳ Ｐゴシック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>
                <a:latin typeface="Georgia" charset="0"/>
              </a:rPr>
              <a:t>Arbitrary Cardinality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minCardinality</a:t>
            </a:r>
            <a:r>
              <a:rPr lang="en-US" sz="2000">
                <a:latin typeface="Georgia" charset="0"/>
                <a:ea typeface="ＭＳ Ｐゴシック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maxCardinality</a:t>
            </a:r>
            <a:r>
              <a:rPr lang="en-US" sz="2000">
                <a:latin typeface="Georgia" charset="0"/>
                <a:ea typeface="ＭＳ Ｐゴシック" charset="0"/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cardinality</a:t>
            </a:r>
            <a:r>
              <a:rPr lang="en-US" sz="2000">
                <a:latin typeface="Georgia" charset="0"/>
                <a:ea typeface="ＭＳ Ｐゴシック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>
                <a:latin typeface="Georgia" charset="0"/>
              </a:rPr>
              <a:t>Filler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>
                <a:latin typeface="Georgia" charset="0"/>
                <a:ea typeface="ＭＳ Ｐゴシック" charset="0"/>
              </a:rPr>
              <a:t>hasValue</a:t>
            </a:r>
            <a:r>
              <a:rPr lang="en-US" sz="2000">
                <a:latin typeface="Georgia" charset="0"/>
                <a:ea typeface="ＭＳ Ｐゴシック" charset="0"/>
              </a:rPr>
              <a:t> Descriptions can include specific value information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49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Two Semantic Web Notions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990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Georgia" charset="0"/>
              </a:rPr>
              <a:t>The semantic web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The idea of a web of machine understandable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Agnostic about the technology used to support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May involve more AI (e.g., NLP)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Human end users in the center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Georgia" charset="0"/>
              </a:rPr>
              <a:t>The Semantic Web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The current vision of a semantic web as defined by the W3C community: a web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Using W3C supported standards (i.e., RDF, OWL, SPARQL, XML, RIF,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Georgia" charset="0"/>
                <a:ea typeface="ＭＳ Ｐゴシック" charset="0"/>
              </a:rPr>
              <a:t>By machines for machines with human oriented applications on top.</a:t>
            </a:r>
          </a:p>
        </p:txBody>
      </p:sp>
    </p:spTree>
    <p:extLst>
      <p:ext uri="{BB962C8B-B14F-4D97-AF65-F5344CB8AC3E}">
        <p14:creationId xmlns:p14="http://schemas.microsoft.com/office/powerpoint/2010/main" val="1850816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OWL Ontologies</a:t>
            </a:r>
          </a:p>
        </p:txBody>
      </p:sp>
      <p:sp>
        <p:nvSpPr>
          <p:cNvPr id="1167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Georgia" charset="0"/>
              </a:rPr>
              <a:t>The owl:Ontology class describes an ontology</a:t>
            </a:r>
          </a:p>
          <a:p>
            <a:pPr eaLnBrk="1" hangingPunct="1"/>
            <a:r>
              <a:rPr lang="en-US" sz="2800">
                <a:latin typeface="Georgia" charset="0"/>
              </a:rPr>
              <a:t>An ontology file should be one instance of owl:Ontology</a:t>
            </a:r>
          </a:p>
          <a:p>
            <a:pPr eaLnBrk="1" hangingPunct="1"/>
            <a:r>
              <a:rPr lang="en-US" sz="2800">
                <a:latin typeface="Georgia" charset="0"/>
              </a:rPr>
              <a:t>Ontology properties include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owl:imports, owl:versionInfo, owl:priorVersion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owl:backwardCompatibleWith, owl:incompatibleWith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rdfs:label, rdfs:comment can also be used </a:t>
            </a:r>
          </a:p>
          <a:p>
            <a:pPr eaLnBrk="1" hangingPunct="1"/>
            <a:r>
              <a:rPr lang="en-US" sz="2800">
                <a:latin typeface="Georgia" charset="0"/>
              </a:rPr>
              <a:t>Deprecation control classes</a:t>
            </a:r>
            <a:r>
              <a:rPr lang="en-US" sz="2400">
                <a:latin typeface="Georgia" charset="0"/>
              </a:rPr>
              <a:t>: </a:t>
            </a:r>
          </a:p>
          <a:p>
            <a:pPr lvl="1" eaLnBrk="1" hangingPunct="1"/>
            <a:r>
              <a:rPr lang="en-US" sz="2400">
                <a:latin typeface="Georgia" charset="0"/>
                <a:ea typeface="ＭＳ Ｐゴシック" charset="0"/>
              </a:rPr>
              <a:t>owl:DeprecatedClass, owl:DeprecatedProperty types </a:t>
            </a:r>
          </a:p>
        </p:txBody>
      </p:sp>
    </p:spTree>
    <p:extLst>
      <p:ext uri="{BB962C8B-B14F-4D97-AF65-F5344CB8AC3E}">
        <p14:creationId xmlns:p14="http://schemas.microsoft.com/office/powerpoint/2010/main" val="22414259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325438"/>
            <a:ext cx="4267200" cy="641350"/>
          </a:xfrm>
        </p:spPr>
        <p:txBody>
          <a:bodyPr/>
          <a:lstStyle/>
          <a:p>
            <a:pPr eaLnBrk="1" hangingPunct="1"/>
            <a:r>
              <a:rPr lang="en-US" sz="3200">
                <a:latin typeface="Georgia" charset="0"/>
              </a:rPr>
              <a:t>OWL in One Slide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447800"/>
            <a:ext cx="4267200" cy="4229100"/>
          </a:xfrm>
          <a:solidFill>
            <a:srgbClr val="DDDDDD"/>
          </a:solidFill>
        </p:spPr>
        <p:txBody>
          <a:bodyPr/>
          <a:lstStyle/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solidFill>
                  <a:srgbClr val="0000CC"/>
                </a:solidFill>
                <a:latin typeface="Georgia" charset="0"/>
              </a:rPr>
              <a:t>&lt;rdf:RDF xmlns:rdf ="http://w3.org/22-rdf-syntax-ns#"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solidFill>
                  <a:srgbClr val="0000CC"/>
                </a:solidFill>
                <a:latin typeface="Georgia" charset="0"/>
              </a:rPr>
              <a:t>    xmlns:rdfs=http://w3.org/rdf-schema#&gt;    xmlns:owl="http://www.w3.org/2002/07/owl#</a:t>
            </a:r>
            <a:r>
              <a:rPr lang="ja-JP" altLang="en-US" sz="1200">
                <a:solidFill>
                  <a:srgbClr val="0000CC"/>
                </a:solidFill>
                <a:latin typeface="Georgia" charset="0"/>
              </a:rPr>
              <a:t>”</a:t>
            </a:r>
            <a:r>
              <a:rPr lang="en-US" altLang="ja-JP" sz="1200">
                <a:solidFill>
                  <a:srgbClr val="0000CC"/>
                </a:solidFill>
                <a:latin typeface="Georgia" charset="0"/>
              </a:rPr>
              <a:t>&gt; 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solidFill>
                  <a:srgbClr val="008080"/>
                </a:solidFill>
                <a:latin typeface="Georgia" charset="0"/>
              </a:rPr>
              <a:t>&lt;owl:Ontology rdf:about=""&gt;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solidFill>
                  <a:srgbClr val="008080"/>
                </a:solidFill>
                <a:latin typeface="Georgia" charset="0"/>
              </a:rPr>
              <a:t>     &lt;owl:imports rdf:resource="http://owl.org/owl+oil"/&gt;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solidFill>
                  <a:srgbClr val="008080"/>
                </a:solidFill>
                <a:latin typeface="Georgia" charset="0"/>
              </a:rPr>
              <a:t>&lt;/owl:Ontology&gt;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&lt;owl:Class rdf:ID="Person"&gt;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&lt;rdfs:subClassOf rdf:resource="#Animal"/&gt;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&lt;rdfs:subClassOf&gt;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  &lt;owl:Restriction&gt;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    &lt;owl:onProperty rdf:resource="#hasParent"/&gt;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    &lt;owl:allValuesFrom rdf:resource="#Person"/&gt;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  &lt;/owl:Restriction&gt;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&lt;/rdfs:subClassOf&gt;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&lt;rdfs:subClassOf&gt;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  &lt;owl:Restriction owl:cardinality="1"&gt;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    &lt;owl:onProperty rdf:resource="#hasFather"/&gt;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   &lt;/owl:Restriction&gt;  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 &lt;/rdfs:subClassOf&gt; 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latin typeface="Georgia" charset="0"/>
              </a:rPr>
              <a:t>&lt;/owl:Class&gt;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solidFill>
                  <a:srgbClr val="663300"/>
                </a:solidFill>
                <a:latin typeface="Georgia" charset="0"/>
              </a:rPr>
              <a:t>&lt;Person rdf:about=</a:t>
            </a:r>
            <a:r>
              <a:rPr lang="ja-JP" altLang="en-US" sz="1200">
                <a:solidFill>
                  <a:srgbClr val="663300"/>
                </a:solidFill>
                <a:latin typeface="Georgia" charset="0"/>
              </a:rPr>
              <a:t>“</a:t>
            </a:r>
            <a:r>
              <a:rPr lang="en-US" altLang="ja-JP" sz="1200">
                <a:solidFill>
                  <a:srgbClr val="663300"/>
                </a:solidFill>
                <a:latin typeface="Georgia" charset="0"/>
              </a:rPr>
              <a:t>http://umbc.edu/~finin/"&gt;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solidFill>
                  <a:srgbClr val="663300"/>
                </a:solidFill>
                <a:latin typeface="Georgia" charset="0"/>
              </a:rPr>
              <a:t>  &lt;rdfs:comment&gt;Finin is a person.&lt;/rdfs:comment&gt;</a:t>
            </a:r>
          </a:p>
          <a:p>
            <a:pPr marL="225425" indent="-225425" eaLnBrk="1" hangingPunct="1">
              <a:lnSpc>
                <a:spcPct val="80000"/>
              </a:lnSpc>
              <a:buFontTx/>
              <a:buNone/>
            </a:pPr>
            <a:r>
              <a:rPr lang="en-US" sz="1200">
                <a:solidFill>
                  <a:srgbClr val="663300"/>
                </a:solidFill>
                <a:latin typeface="Georgia" charset="0"/>
              </a:rPr>
              <a:t>&lt;/Person&gt;</a:t>
            </a:r>
          </a:p>
        </p:txBody>
      </p:sp>
      <p:sp>
        <p:nvSpPr>
          <p:cNvPr id="11776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2895600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>
                <a:latin typeface="Times New Roman" charset="0"/>
              </a:rPr>
              <a:t>OWL is built on top of XML and RDF</a:t>
            </a:r>
          </a:p>
        </p:txBody>
      </p:sp>
      <p:sp>
        <p:nvSpPr>
          <p:cNvPr id="117764" name="Text Box 5"/>
          <p:cNvSpPr txBox="1">
            <a:spLocks noChangeArrowheads="1"/>
          </p:cNvSpPr>
          <p:nvPr/>
        </p:nvSpPr>
        <p:spPr bwMode="auto">
          <a:xfrm>
            <a:off x="914400" y="3810000"/>
            <a:ext cx="2895600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>
                <a:latin typeface="Times New Roman" charset="0"/>
              </a:rPr>
              <a:t>It can be used to add metadata about anything which has a URI.</a:t>
            </a:r>
          </a:p>
        </p:txBody>
      </p:sp>
      <p:sp>
        <p:nvSpPr>
          <p:cNvPr id="117765" name="Text Box 6"/>
          <p:cNvSpPr txBox="1">
            <a:spLocks noChangeArrowheads="1"/>
          </p:cNvSpPr>
          <p:nvPr/>
        </p:nvSpPr>
        <p:spPr bwMode="auto">
          <a:xfrm>
            <a:off x="914400" y="5334000"/>
            <a:ext cx="28956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>
                <a:latin typeface="Times New Roman" charset="0"/>
              </a:rPr>
              <a:t>everything has a URI</a:t>
            </a:r>
          </a:p>
        </p:txBody>
      </p:sp>
      <p:sp>
        <p:nvSpPr>
          <p:cNvPr id="117766" name="Text Box 7"/>
          <p:cNvSpPr txBox="1">
            <a:spLocks noChangeArrowheads="1"/>
          </p:cNvSpPr>
          <p:nvPr/>
        </p:nvSpPr>
        <p:spPr bwMode="auto">
          <a:xfrm>
            <a:off x="914400" y="3124200"/>
            <a:ext cx="2895600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>
                <a:latin typeface="Times New Roman" charset="0"/>
              </a:rPr>
              <a:t>OWL is ~= a frame based knowledge representation language</a:t>
            </a:r>
          </a:p>
        </p:txBody>
      </p:sp>
      <p:sp>
        <p:nvSpPr>
          <p:cNvPr id="117767" name="Line 8"/>
          <p:cNvSpPr>
            <a:spLocks noChangeShapeType="1"/>
          </p:cNvSpPr>
          <p:nvPr/>
        </p:nvSpPr>
        <p:spPr bwMode="auto">
          <a:xfrm flipV="1">
            <a:off x="3581400" y="1676400"/>
            <a:ext cx="11430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68" name="Text Box 9"/>
          <p:cNvSpPr txBox="1">
            <a:spLocks noChangeArrowheads="1"/>
          </p:cNvSpPr>
          <p:nvPr/>
        </p:nvSpPr>
        <p:spPr bwMode="auto">
          <a:xfrm>
            <a:off x="914400" y="2362200"/>
            <a:ext cx="2895600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>
                <a:latin typeface="Times New Roman" charset="0"/>
              </a:rPr>
              <a:t>It allows the definition, sharing, composition and use of ontologies</a:t>
            </a:r>
          </a:p>
        </p:txBody>
      </p:sp>
      <p:sp>
        <p:nvSpPr>
          <p:cNvPr id="117769" name="Line 10"/>
          <p:cNvSpPr>
            <a:spLocks noChangeShapeType="1"/>
          </p:cNvSpPr>
          <p:nvPr/>
        </p:nvSpPr>
        <p:spPr bwMode="auto">
          <a:xfrm flipV="1">
            <a:off x="3657600" y="2209800"/>
            <a:ext cx="9906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0" name="Line 11"/>
          <p:cNvSpPr>
            <a:spLocks noChangeShapeType="1"/>
          </p:cNvSpPr>
          <p:nvPr/>
        </p:nvSpPr>
        <p:spPr bwMode="auto">
          <a:xfrm flipV="1">
            <a:off x="3733800" y="3200400"/>
            <a:ext cx="9906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1" name="Line 12"/>
          <p:cNvSpPr>
            <a:spLocks noChangeShapeType="1"/>
          </p:cNvSpPr>
          <p:nvPr/>
        </p:nvSpPr>
        <p:spPr bwMode="auto">
          <a:xfrm flipV="1">
            <a:off x="3657600" y="5181600"/>
            <a:ext cx="9144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2" name="Text Box 13"/>
          <p:cNvSpPr txBox="1">
            <a:spLocks noChangeArrowheads="1"/>
          </p:cNvSpPr>
          <p:nvPr/>
        </p:nvSpPr>
        <p:spPr bwMode="auto">
          <a:xfrm>
            <a:off x="914400" y="4572000"/>
            <a:ext cx="2895600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>
                <a:latin typeface="Times New Roman" charset="0"/>
              </a:rPr>
              <a:t>URIs are a W3C standard generalizing URLs</a:t>
            </a:r>
          </a:p>
        </p:txBody>
      </p:sp>
    </p:spTree>
    <p:extLst>
      <p:ext uri="{BB962C8B-B14F-4D97-AF65-F5344CB8AC3E}">
        <p14:creationId xmlns:p14="http://schemas.microsoft.com/office/powerpoint/2010/main" val="35518734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RDFa</a:t>
            </a:r>
            <a:r>
              <a:rPr lang="en-US" dirty="0" smtClean="0"/>
              <a:t> is a W3C recommendation for embed-ding SW markup in HTML as tag attributed</a:t>
            </a:r>
          </a:p>
          <a:p>
            <a:r>
              <a:rPr lang="en-US" dirty="0" smtClean="0"/>
              <a:t>= RDF 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6802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number of editors available for creating and editing ontologies and data</a:t>
            </a:r>
          </a:p>
          <a:p>
            <a:r>
              <a:rPr lang="en-US" dirty="0" smtClean="0"/>
              <a:t>We recommend using </a:t>
            </a:r>
            <a:r>
              <a:rPr lang="en-US" dirty="0" smtClean="0">
                <a:hlinkClick r:id="rId2"/>
              </a:rPr>
              <a:t>Protégé</a:t>
            </a:r>
            <a:r>
              <a:rPr lang="en-US" dirty="0" smtClean="0"/>
              <a:t>, a java-based free system developed at Stanford</a:t>
            </a:r>
          </a:p>
          <a:p>
            <a:pPr lvl="1"/>
            <a:r>
              <a:rPr lang="en-US" dirty="0" smtClean="0"/>
              <a:t>Good support for reasoning</a:t>
            </a:r>
          </a:p>
          <a:p>
            <a:pPr lvl="1"/>
            <a:r>
              <a:rPr lang="en-US" dirty="0" smtClean="0"/>
              <a:t>Lots of plugins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878" y="4306700"/>
            <a:ext cx="3992573" cy="238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819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Triple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6784"/>
          </a:xfrm>
        </p:spPr>
        <p:txBody>
          <a:bodyPr/>
          <a:lstStyle/>
          <a:p>
            <a:r>
              <a:rPr lang="en-US" dirty="0" smtClean="0"/>
              <a:t>A triple store is a database for RDF triples</a:t>
            </a:r>
          </a:p>
          <a:p>
            <a:r>
              <a:rPr lang="en-US" dirty="0" smtClean="0"/>
              <a:t>It usually has a native API and often accepts SPARQL queries</a:t>
            </a:r>
          </a:p>
          <a:p>
            <a:r>
              <a:rPr lang="en-US" dirty="0" smtClean="0"/>
              <a:t>It might do reasoning, either in an eager manner (as triples are loaded) or on demand (to answer queries), </a:t>
            </a:r>
            <a:r>
              <a:rPr lang="en-US" dirty="0" err="1" smtClean="0"/>
              <a:t>etc</a:t>
            </a:r>
            <a:endParaRPr lang="en-US" dirty="0"/>
          </a:p>
          <a:p>
            <a:r>
              <a:rPr lang="en-US" dirty="0" smtClean="0"/>
              <a:t>Some stores focus on scalability and others on flexibility and features</a:t>
            </a:r>
          </a:p>
          <a:p>
            <a:r>
              <a:rPr lang="en-US" dirty="0" smtClean="0"/>
              <a:t>We’ll experiment with </a:t>
            </a:r>
            <a:r>
              <a:rPr lang="en-US" dirty="0" smtClean="0">
                <a:hlinkClick r:id="rId2"/>
              </a:rPr>
              <a:t>stardog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72658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Frameworks and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frameworks, libraries and packages for most programming languages</a:t>
            </a:r>
          </a:p>
          <a:p>
            <a:r>
              <a:rPr lang="en-US" dirty="0" smtClean="0">
                <a:hlinkClick r:id="rId2"/>
              </a:rPr>
              <a:t>RDFLib</a:t>
            </a:r>
            <a:r>
              <a:rPr lang="en-US" dirty="0" smtClean="0"/>
              <a:t> is a popular library for Python that we will study</a:t>
            </a:r>
          </a:p>
          <a:p>
            <a:r>
              <a:rPr lang="en-US" dirty="0">
                <a:hlinkClick r:id="rId3"/>
              </a:rPr>
              <a:t>Jena</a:t>
            </a:r>
            <a:r>
              <a:rPr lang="en-US" dirty="0"/>
              <a:t> is a very comprehensive Java framework </a:t>
            </a:r>
            <a:r>
              <a:rPr lang="en-US" dirty="0" smtClean="0"/>
              <a:t>originally </a:t>
            </a:r>
            <a:r>
              <a:rPr lang="en-US" dirty="0"/>
              <a:t>developed by HP and now Apache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74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RDF is the first SW language</a:t>
            </a:r>
          </a:p>
        </p:txBody>
      </p:sp>
      <p:sp>
        <p:nvSpPr>
          <p:cNvPr id="50178" name="Text Box 3"/>
          <p:cNvSpPr txBox="1">
            <a:spLocks noChangeArrowheads="1"/>
          </p:cNvSpPr>
          <p:nvPr/>
        </p:nvSpPr>
        <p:spPr bwMode="gray">
          <a:xfrm>
            <a:off x="533400" y="1684338"/>
            <a:ext cx="1905000" cy="107950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000000"/>
                </a:solidFill>
                <a:latin typeface="Courier New" charset="0"/>
              </a:rPr>
              <a:t>&lt;rdf:RDF ……..&gt;</a:t>
            </a:r>
          </a:p>
          <a:p>
            <a:r>
              <a:rPr lang="en-US" sz="1600">
                <a:solidFill>
                  <a:srgbClr val="000000"/>
                </a:solidFill>
                <a:latin typeface="Courier New" charset="0"/>
              </a:rPr>
              <a:t>     &lt;….&gt;</a:t>
            </a:r>
          </a:p>
          <a:p>
            <a:r>
              <a:rPr lang="en-US" sz="1600">
                <a:solidFill>
                  <a:srgbClr val="000000"/>
                </a:solidFill>
                <a:latin typeface="Courier New" charset="0"/>
              </a:rPr>
              <a:t>     &lt;….&gt;</a:t>
            </a:r>
          </a:p>
          <a:p>
            <a:r>
              <a:rPr lang="en-US" sz="1600">
                <a:solidFill>
                  <a:srgbClr val="000000"/>
                </a:solidFill>
                <a:latin typeface="Courier New" charset="0"/>
              </a:rPr>
              <a:t>&lt;/rdf:RDF&gt;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gray">
          <a:xfrm>
            <a:off x="557213" y="1304925"/>
            <a:ext cx="19288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b="1">
                <a:solidFill>
                  <a:srgbClr val="000000"/>
                </a:solidFill>
                <a:latin typeface="Georgia" charset="0"/>
              </a:rPr>
              <a:t>XML Encoding</a:t>
            </a:r>
          </a:p>
        </p:txBody>
      </p:sp>
      <p:grpSp>
        <p:nvGrpSpPr>
          <p:cNvPr id="50180" name="Group 5"/>
          <p:cNvGrpSpPr>
            <a:grpSpLocks/>
          </p:cNvGrpSpPr>
          <p:nvPr/>
        </p:nvGrpSpPr>
        <p:grpSpPr bwMode="auto">
          <a:xfrm>
            <a:off x="6553200" y="1500188"/>
            <a:ext cx="1905000" cy="1066800"/>
            <a:chOff x="3264" y="1104"/>
            <a:chExt cx="2016" cy="912"/>
          </a:xfrm>
        </p:grpSpPr>
        <p:grpSp>
          <p:nvGrpSpPr>
            <p:cNvPr id="50192" name="Group 6"/>
            <p:cNvGrpSpPr>
              <a:grpSpLocks/>
            </p:cNvGrpSpPr>
            <p:nvPr/>
          </p:nvGrpSpPr>
          <p:grpSpPr bwMode="auto">
            <a:xfrm>
              <a:off x="3408" y="1296"/>
              <a:ext cx="1680" cy="624"/>
              <a:chOff x="2784" y="1392"/>
              <a:chExt cx="1680" cy="624"/>
            </a:xfrm>
          </p:grpSpPr>
          <p:sp>
            <p:nvSpPr>
              <p:cNvPr id="50194" name="Oval 7"/>
              <p:cNvSpPr>
                <a:spLocks noChangeArrowheads="1"/>
              </p:cNvSpPr>
              <p:nvPr/>
            </p:nvSpPr>
            <p:spPr bwMode="gray">
              <a:xfrm>
                <a:off x="2784" y="1584"/>
                <a:ext cx="672" cy="192"/>
              </a:xfrm>
              <a:prstGeom prst="ellips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5" name="Oval 8"/>
              <p:cNvSpPr>
                <a:spLocks noChangeArrowheads="1"/>
              </p:cNvSpPr>
              <p:nvPr/>
            </p:nvSpPr>
            <p:spPr bwMode="gray">
              <a:xfrm>
                <a:off x="3792" y="1392"/>
                <a:ext cx="672" cy="192"/>
              </a:xfrm>
              <a:prstGeom prst="ellips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6" name="Oval 9"/>
              <p:cNvSpPr>
                <a:spLocks noChangeArrowheads="1"/>
              </p:cNvSpPr>
              <p:nvPr/>
            </p:nvSpPr>
            <p:spPr bwMode="gray">
              <a:xfrm>
                <a:off x="3792" y="1824"/>
                <a:ext cx="672" cy="192"/>
              </a:xfrm>
              <a:prstGeom prst="ellips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7" name="Line 10"/>
              <p:cNvSpPr>
                <a:spLocks noChangeShapeType="1"/>
              </p:cNvSpPr>
              <p:nvPr/>
            </p:nvSpPr>
            <p:spPr bwMode="gray">
              <a:xfrm flipV="1">
                <a:off x="3408" y="1488"/>
                <a:ext cx="384" cy="96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8" name="Line 11"/>
              <p:cNvSpPr>
                <a:spLocks noChangeShapeType="1"/>
              </p:cNvSpPr>
              <p:nvPr/>
            </p:nvSpPr>
            <p:spPr bwMode="gray">
              <a:xfrm>
                <a:off x="3408" y="1776"/>
                <a:ext cx="384" cy="96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3" name="Rectangle 12"/>
            <p:cNvSpPr>
              <a:spLocks noChangeArrowheads="1"/>
            </p:cNvSpPr>
            <p:nvPr/>
          </p:nvSpPr>
          <p:spPr bwMode="gray">
            <a:xfrm>
              <a:off x="3264" y="1104"/>
              <a:ext cx="2016" cy="912"/>
            </a:xfrm>
            <a:prstGeom prst="rect">
              <a:avLst/>
            </a:prstGeom>
            <a:noFill/>
            <a:ln w="9525">
              <a:solidFill>
                <a:srgbClr val="96969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1" name="Text Box 13"/>
          <p:cNvSpPr txBox="1">
            <a:spLocks noChangeArrowheads="1"/>
          </p:cNvSpPr>
          <p:nvPr/>
        </p:nvSpPr>
        <p:spPr bwMode="gray">
          <a:xfrm>
            <a:off x="7031038" y="1120775"/>
            <a:ext cx="9302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b="1">
                <a:solidFill>
                  <a:srgbClr val="000000"/>
                </a:solidFill>
                <a:latin typeface="Georgia" charset="0"/>
              </a:rPr>
              <a:t>Graph</a:t>
            </a:r>
          </a:p>
        </p:txBody>
      </p:sp>
      <p:sp>
        <p:nvSpPr>
          <p:cNvPr id="50182" name="Text Box 14"/>
          <p:cNvSpPr txBox="1">
            <a:spLocks noChangeArrowheads="1"/>
          </p:cNvSpPr>
          <p:nvPr/>
        </p:nvSpPr>
        <p:spPr bwMode="gray">
          <a:xfrm>
            <a:off x="3200400" y="3933825"/>
            <a:ext cx="2743200" cy="1014413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Futura Lt" charset="0"/>
              </a:rPr>
              <a:t>stmt(docInst, rdf_type, Document)</a:t>
            </a:r>
          </a:p>
          <a:p>
            <a:r>
              <a:rPr lang="en-US" sz="1200">
                <a:solidFill>
                  <a:srgbClr val="000000"/>
                </a:solidFill>
                <a:latin typeface="Futura Lt" charset="0"/>
              </a:rPr>
              <a:t>stmt(personInst, rdf_type, Person)</a:t>
            </a:r>
          </a:p>
          <a:p>
            <a:r>
              <a:rPr lang="en-US" sz="1200">
                <a:solidFill>
                  <a:srgbClr val="000000"/>
                </a:solidFill>
                <a:latin typeface="Futura Lt" charset="0"/>
              </a:rPr>
              <a:t>stmt(inroomInst, rdf_type, InRoom)</a:t>
            </a:r>
          </a:p>
          <a:p>
            <a:r>
              <a:rPr lang="en-US" sz="1200">
                <a:solidFill>
                  <a:srgbClr val="000000"/>
                </a:solidFill>
                <a:latin typeface="Futura Lt" charset="0"/>
              </a:rPr>
              <a:t>stmt(personInst, holding, docInst)</a:t>
            </a:r>
          </a:p>
          <a:p>
            <a:r>
              <a:rPr lang="en-US" sz="1200">
                <a:solidFill>
                  <a:srgbClr val="000000"/>
                </a:solidFill>
                <a:latin typeface="Futura Lt" charset="0"/>
              </a:rPr>
              <a:t>stmt(inroomInst, person, personInst)</a:t>
            </a:r>
          </a:p>
        </p:txBody>
      </p:sp>
      <p:sp>
        <p:nvSpPr>
          <p:cNvPr id="50183" name="Text Box 15"/>
          <p:cNvSpPr txBox="1">
            <a:spLocks noChangeArrowheads="1"/>
          </p:cNvSpPr>
          <p:nvPr/>
        </p:nvSpPr>
        <p:spPr bwMode="gray">
          <a:xfrm>
            <a:off x="3962400" y="3581400"/>
            <a:ext cx="1019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b="1">
                <a:solidFill>
                  <a:srgbClr val="000000"/>
                </a:solidFill>
                <a:latin typeface="Georgia" charset="0"/>
              </a:rPr>
              <a:t>Triples</a:t>
            </a:r>
          </a:p>
        </p:txBody>
      </p:sp>
      <p:sp>
        <p:nvSpPr>
          <p:cNvPr id="50184" name="Oval 16"/>
          <p:cNvSpPr>
            <a:spLocks noChangeArrowheads="1"/>
          </p:cNvSpPr>
          <p:nvPr/>
        </p:nvSpPr>
        <p:spPr bwMode="gray">
          <a:xfrm>
            <a:off x="3581400" y="1524000"/>
            <a:ext cx="1905000" cy="1212850"/>
          </a:xfrm>
          <a:prstGeom prst="ellipse">
            <a:avLst/>
          </a:prstGeom>
          <a:solidFill>
            <a:srgbClr val="33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sz="2400" b="1">
                <a:latin typeface="Futura Lt" charset="0"/>
              </a:rPr>
              <a:t>RDF</a:t>
            </a:r>
          </a:p>
          <a:p>
            <a:pPr algn="ctr" eaLnBrk="0" hangingPunct="0"/>
            <a:r>
              <a:rPr lang="en-US" sz="2400" b="1">
                <a:latin typeface="Futura Lt" charset="0"/>
              </a:rPr>
              <a:t>Data Model</a:t>
            </a:r>
          </a:p>
        </p:txBody>
      </p:sp>
      <p:sp>
        <p:nvSpPr>
          <p:cNvPr id="50185" name="Line 17"/>
          <p:cNvSpPr>
            <a:spLocks noChangeShapeType="1"/>
          </p:cNvSpPr>
          <p:nvPr/>
        </p:nvSpPr>
        <p:spPr bwMode="gray">
          <a:xfrm>
            <a:off x="2590800" y="1981200"/>
            <a:ext cx="1295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8"/>
          <p:cNvSpPr>
            <a:spLocks noChangeShapeType="1"/>
          </p:cNvSpPr>
          <p:nvPr/>
        </p:nvSpPr>
        <p:spPr bwMode="gray">
          <a:xfrm>
            <a:off x="5105400" y="2051050"/>
            <a:ext cx="1295400" cy="63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9"/>
          <p:cNvSpPr>
            <a:spLocks noChangeShapeType="1"/>
          </p:cNvSpPr>
          <p:nvPr/>
        </p:nvSpPr>
        <p:spPr bwMode="gray">
          <a:xfrm>
            <a:off x="4495800" y="2590800"/>
            <a:ext cx="0" cy="914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4" name="Text Box 20"/>
          <p:cNvSpPr txBox="1">
            <a:spLocks noChangeArrowheads="1"/>
          </p:cNvSpPr>
          <p:nvPr/>
        </p:nvSpPr>
        <p:spPr bwMode="gray">
          <a:xfrm>
            <a:off x="644525" y="2879725"/>
            <a:ext cx="16065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00000"/>
                </a:solidFill>
                <a:latin typeface="Georgia" charset="0"/>
              </a:rPr>
              <a:t>Good for </a:t>
            </a:r>
          </a:p>
          <a:p>
            <a:pPr algn="ctr"/>
            <a:r>
              <a:rPr lang="en-US" sz="2000" b="1">
                <a:solidFill>
                  <a:srgbClr val="000000"/>
                </a:solidFill>
                <a:latin typeface="Georgia" charset="0"/>
              </a:rPr>
              <a:t>Machine</a:t>
            </a:r>
            <a:br>
              <a:rPr lang="en-US" sz="2000" b="1">
                <a:solidFill>
                  <a:srgbClr val="000000"/>
                </a:solidFill>
                <a:latin typeface="Georgia" charset="0"/>
              </a:rPr>
            </a:br>
            <a:r>
              <a:rPr lang="en-US" sz="2000" b="1">
                <a:solidFill>
                  <a:srgbClr val="000000"/>
                </a:solidFill>
                <a:latin typeface="Georgia" charset="0"/>
              </a:rPr>
              <a:t>Processing</a:t>
            </a:r>
          </a:p>
        </p:txBody>
      </p:sp>
      <p:sp>
        <p:nvSpPr>
          <p:cNvPr id="93205" name="Text Box 21"/>
          <p:cNvSpPr txBox="1">
            <a:spLocks noChangeArrowheads="1"/>
          </p:cNvSpPr>
          <p:nvPr/>
        </p:nvSpPr>
        <p:spPr bwMode="gray">
          <a:xfrm>
            <a:off x="6784975" y="2695575"/>
            <a:ext cx="14747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00000"/>
                </a:solidFill>
                <a:latin typeface="Georgia" charset="0"/>
              </a:rPr>
              <a:t>Good For </a:t>
            </a:r>
          </a:p>
          <a:p>
            <a:pPr algn="ctr"/>
            <a:r>
              <a:rPr lang="en-US" sz="2000" b="1">
                <a:solidFill>
                  <a:srgbClr val="000000"/>
                </a:solidFill>
                <a:latin typeface="Georgia" charset="0"/>
              </a:rPr>
              <a:t>Human</a:t>
            </a:r>
            <a:br>
              <a:rPr lang="en-US" sz="2000" b="1">
                <a:solidFill>
                  <a:srgbClr val="000000"/>
                </a:solidFill>
                <a:latin typeface="Georgia" charset="0"/>
              </a:rPr>
            </a:br>
            <a:r>
              <a:rPr lang="en-US" sz="2000" b="1">
                <a:solidFill>
                  <a:srgbClr val="000000"/>
                </a:solidFill>
                <a:latin typeface="Georgia" charset="0"/>
              </a:rPr>
              <a:t>Viewing</a:t>
            </a:r>
          </a:p>
        </p:txBody>
      </p:sp>
      <p:sp>
        <p:nvSpPr>
          <p:cNvPr id="93206" name="Text Box 22"/>
          <p:cNvSpPr txBox="1">
            <a:spLocks noChangeArrowheads="1"/>
          </p:cNvSpPr>
          <p:nvPr/>
        </p:nvSpPr>
        <p:spPr bwMode="gray">
          <a:xfrm>
            <a:off x="3792538" y="4937125"/>
            <a:ext cx="1560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b="1">
                <a:solidFill>
                  <a:srgbClr val="000000"/>
                </a:solidFill>
                <a:latin typeface="Georgia" charset="0"/>
              </a:rPr>
              <a:t>Good For </a:t>
            </a:r>
          </a:p>
          <a:p>
            <a:pPr algn="ctr"/>
            <a:r>
              <a:rPr lang="en-US" sz="2000" b="1">
                <a:solidFill>
                  <a:srgbClr val="000000"/>
                </a:solidFill>
                <a:latin typeface="Georgia" charset="0"/>
              </a:rPr>
              <a:t>Reasoning</a:t>
            </a:r>
          </a:p>
        </p:txBody>
      </p:sp>
      <p:sp>
        <p:nvSpPr>
          <p:cNvPr id="50191" name="Text Box 23"/>
          <p:cNvSpPr txBox="1">
            <a:spLocks noChangeArrowheads="1"/>
          </p:cNvSpPr>
          <p:nvPr/>
        </p:nvSpPr>
        <p:spPr bwMode="auto">
          <a:xfrm>
            <a:off x="6629400" y="4419600"/>
            <a:ext cx="22098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i="1">
                <a:latin typeface="Times New Roman" charset="0"/>
              </a:rPr>
              <a:t>RDF is a simple language for building graph based representations</a:t>
            </a:r>
          </a:p>
        </p:txBody>
      </p:sp>
    </p:spTree>
    <p:extLst>
      <p:ext uri="{BB962C8B-B14F-4D97-AF65-F5344CB8AC3E}">
        <p14:creationId xmlns:p14="http://schemas.microsoft.com/office/powerpoint/2010/main" val="2675994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4" grpId="0" autoUpdateAnimBg="0"/>
      <p:bldP spid="93205" grpId="0" autoUpdateAnimBg="0"/>
      <p:bldP spid="9320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</a:rPr>
              <a:t>The RDF Data Model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4724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GB" sz="2400">
                <a:latin typeface="Georgia" charset="0"/>
              </a:rPr>
              <a:t>An RDF document is an unordered collection of statements, each with a </a:t>
            </a:r>
            <a:r>
              <a:rPr lang="en-GB" sz="2400" b="1">
                <a:latin typeface="Georgia" charset="0"/>
              </a:rPr>
              <a:t>subject</a:t>
            </a:r>
            <a:r>
              <a:rPr lang="en-GB" sz="2400">
                <a:latin typeface="Georgia" charset="0"/>
              </a:rPr>
              <a:t>, </a:t>
            </a:r>
            <a:r>
              <a:rPr lang="en-GB" sz="2400" b="1">
                <a:latin typeface="Georgia" charset="0"/>
              </a:rPr>
              <a:t>predicate</a:t>
            </a:r>
            <a:r>
              <a:rPr lang="en-GB" sz="2400">
                <a:latin typeface="Georgia" charset="0"/>
              </a:rPr>
              <a:t> and </a:t>
            </a:r>
            <a:r>
              <a:rPr lang="en-GB" sz="2400" b="1">
                <a:latin typeface="Georgia" charset="0"/>
              </a:rPr>
              <a:t>object</a:t>
            </a:r>
            <a:r>
              <a:rPr lang="en-GB" sz="2400">
                <a:latin typeface="Georgia" charset="0"/>
              </a:rPr>
              <a:t> (aka </a:t>
            </a:r>
            <a:r>
              <a:rPr lang="en-GB" sz="2400" b="1">
                <a:latin typeface="Georgia" charset="0"/>
              </a:rPr>
              <a:t>triples</a:t>
            </a:r>
            <a:r>
              <a:rPr lang="en-GB" sz="2400">
                <a:latin typeface="Georgia" charset="0"/>
              </a:rPr>
              <a:t>)</a:t>
            </a:r>
          </a:p>
          <a:p>
            <a:pPr eaLnBrk="1" hangingPunct="1"/>
            <a:r>
              <a:rPr lang="en-GB" sz="2400">
                <a:latin typeface="Georgia" charset="0"/>
              </a:rPr>
              <a:t>A triple can be thought of as a labelled arc in a graph</a:t>
            </a:r>
          </a:p>
          <a:p>
            <a:pPr eaLnBrk="1" hangingPunct="1"/>
            <a:r>
              <a:rPr lang="en-GB" sz="2400">
                <a:latin typeface="Georgia" charset="0"/>
              </a:rPr>
              <a:t>Statements describe properties of web </a:t>
            </a:r>
            <a:r>
              <a:rPr lang="en-GB" sz="2400" b="1">
                <a:latin typeface="Georgia" charset="0"/>
              </a:rPr>
              <a:t>resources</a:t>
            </a:r>
          </a:p>
          <a:p>
            <a:pPr eaLnBrk="1" hangingPunct="1"/>
            <a:r>
              <a:rPr lang="en-GB" sz="2400">
                <a:latin typeface="Georgia" charset="0"/>
              </a:rPr>
              <a:t>A resource is any object that can be pointed to by a </a:t>
            </a:r>
            <a:r>
              <a:rPr lang="en-GB" sz="2400" b="1">
                <a:latin typeface="Georgia" charset="0"/>
              </a:rPr>
              <a:t>URI</a:t>
            </a:r>
            <a:r>
              <a:rPr lang="en-GB" sz="2400">
                <a:latin typeface="Georgia" charset="0"/>
              </a:rPr>
              <a:t>: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a document, a picture, a paragraph on the Web, …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E.g., http://umbc.edu/~finin/cv.html 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a book in the library, a real person (?)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isbn://5031-4444-3333</a:t>
            </a:r>
          </a:p>
          <a:p>
            <a:pPr lvl="1" eaLnBrk="1" hangingPunct="1"/>
            <a:r>
              <a:rPr lang="en-GB" sz="2000">
                <a:latin typeface="Georgia" charset="0"/>
                <a:ea typeface="ＭＳ Ｐゴシック" charset="0"/>
              </a:rPr>
              <a:t>…</a:t>
            </a:r>
          </a:p>
          <a:p>
            <a:pPr eaLnBrk="1" hangingPunct="1"/>
            <a:r>
              <a:rPr lang="en-GB" sz="2400">
                <a:latin typeface="Georgia" charset="0"/>
              </a:rPr>
              <a:t>Properties themselves are also resources (URIs)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685800" y="3733800"/>
            <a:ext cx="7772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993300"/>
              </a:buClr>
              <a:buFontTx/>
              <a:buChar char="•"/>
            </a:pPr>
            <a:endParaRPr lang="en-GB" sz="2000" b="1"/>
          </a:p>
        </p:txBody>
      </p:sp>
    </p:spTree>
    <p:extLst>
      <p:ext uri="{BB962C8B-B14F-4D97-AF65-F5344CB8AC3E}">
        <p14:creationId xmlns:p14="http://schemas.microsoft.com/office/powerpoint/2010/main" val="292880776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  <p:bldP spid="9421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400">
                <a:latin typeface="Georgia" charset="0"/>
              </a:rPr>
              <a:t>URIs are a foundation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1816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GB" sz="2400">
                <a:latin typeface="Georgia" charset="0"/>
              </a:rPr>
              <a:t>URI = </a:t>
            </a:r>
            <a:r>
              <a:rPr lang="en-GB" sz="2400" b="1">
                <a:latin typeface="Georgia" charset="0"/>
              </a:rPr>
              <a:t>Uniform Resource Identifier</a:t>
            </a:r>
          </a:p>
          <a:p>
            <a:pPr lvl="1" eaLnBrk="1" hangingPunct="1">
              <a:lnSpc>
                <a:spcPct val="115000"/>
              </a:lnSpc>
            </a:pPr>
            <a:r>
              <a:rPr lang="en-GB" sz="2000">
                <a:latin typeface="Georgia" charset="0"/>
                <a:ea typeface="ＭＳ Ｐゴシック" charset="0"/>
              </a:rPr>
              <a:t>"The generic set of all names/addresses that are short strings that refer to resources"</a:t>
            </a:r>
          </a:p>
          <a:p>
            <a:pPr lvl="1" eaLnBrk="1" hangingPunct="1">
              <a:lnSpc>
                <a:spcPct val="115000"/>
              </a:lnSpc>
            </a:pPr>
            <a:r>
              <a:rPr lang="en-GB" sz="2000">
                <a:latin typeface="Georgia" charset="0"/>
                <a:ea typeface="ＭＳ Ｐゴシック" charset="0"/>
              </a:rPr>
              <a:t>URLs (Uniform Resource Locators) are a subset of URIs, used for resources that can be </a:t>
            </a:r>
            <a:r>
              <a:rPr lang="en-GB" sz="2000" i="1">
                <a:latin typeface="Georgia" charset="0"/>
                <a:ea typeface="ＭＳ Ｐゴシック" charset="0"/>
              </a:rPr>
              <a:t>accessed</a:t>
            </a:r>
            <a:r>
              <a:rPr lang="en-GB" sz="2000">
                <a:latin typeface="Georgia" charset="0"/>
                <a:ea typeface="ＭＳ Ｐゴシック" charset="0"/>
              </a:rPr>
              <a:t> on the web </a:t>
            </a:r>
          </a:p>
          <a:p>
            <a:pPr eaLnBrk="1" hangingPunct="1">
              <a:lnSpc>
                <a:spcPct val="115000"/>
              </a:lnSpc>
            </a:pPr>
            <a:r>
              <a:rPr lang="en-GB" sz="2400">
                <a:latin typeface="Georgia" charset="0"/>
              </a:rPr>
              <a:t>URIs look like “normal” URLs, often with fragment identifiers to point to a document part:</a:t>
            </a:r>
          </a:p>
          <a:p>
            <a:pPr lvl="1" eaLnBrk="1" hangingPunct="1">
              <a:lnSpc>
                <a:spcPct val="115000"/>
              </a:lnSpc>
            </a:pPr>
            <a:r>
              <a:rPr lang="en-GB" sz="2000">
                <a:latin typeface="Georgia" charset="0"/>
                <a:ea typeface="ＭＳ Ｐゴシック" charset="0"/>
              </a:rPr>
              <a:t>http://foo.com/bar/mumble.html#pitch</a:t>
            </a:r>
          </a:p>
          <a:p>
            <a:pPr eaLnBrk="1" hangingPunct="1">
              <a:lnSpc>
                <a:spcPct val="115000"/>
              </a:lnSpc>
            </a:pPr>
            <a:r>
              <a:rPr lang="en-GB" sz="2400">
                <a:latin typeface="Georgia" charset="0"/>
              </a:rPr>
              <a:t>URIs are unambiguous, unlike natural language terms</a:t>
            </a:r>
          </a:p>
          <a:p>
            <a:pPr lvl="1" eaLnBrk="1" hangingPunct="1">
              <a:lnSpc>
                <a:spcPct val="115000"/>
              </a:lnSpc>
            </a:pPr>
            <a:r>
              <a:rPr lang="en-GB" sz="2000">
                <a:latin typeface="Georgia" charset="0"/>
                <a:ea typeface="ＭＳ Ｐゴシック" charset="0"/>
              </a:rPr>
              <a:t>the web provides a global </a:t>
            </a:r>
            <a:r>
              <a:rPr lang="en-GB" sz="2000" b="1">
                <a:latin typeface="Georgia" charset="0"/>
                <a:ea typeface="ＭＳ Ｐゴシック" charset="0"/>
              </a:rPr>
              <a:t>namespace</a:t>
            </a:r>
          </a:p>
          <a:p>
            <a:pPr lvl="1" eaLnBrk="1" hangingPunct="1">
              <a:lnSpc>
                <a:spcPct val="115000"/>
              </a:lnSpc>
            </a:pPr>
            <a:r>
              <a:rPr lang="en-GB" sz="2000">
                <a:latin typeface="Georgia" charset="0"/>
                <a:ea typeface="ＭＳ Ｐゴシック" charset="0"/>
              </a:rPr>
              <a:t>We assume references to the same URI are to the same thing</a:t>
            </a:r>
          </a:p>
        </p:txBody>
      </p:sp>
    </p:spTree>
    <p:extLst>
      <p:ext uri="{BB962C8B-B14F-4D97-AF65-F5344CB8AC3E}">
        <p14:creationId xmlns:p14="http://schemas.microsoft.com/office/powerpoint/2010/main" val="35115272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</a:rPr>
              <a:t>What does a URI mean?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7013" indent="-227013" eaLnBrk="1" hangingPunct="1"/>
            <a:r>
              <a:rPr lang="en-US" sz="2800">
                <a:latin typeface="Georgia" charset="0"/>
              </a:rPr>
              <a:t>Sometimes URIs denote a web resource</a:t>
            </a:r>
          </a:p>
          <a:p>
            <a:pPr marL="574675" lvl="1" indent="-233363" eaLnBrk="1" hangingPunct="1"/>
            <a:r>
              <a:rPr lang="en-US" sz="2400">
                <a:latin typeface="Georgia" charset="0"/>
                <a:ea typeface="ＭＳ Ｐゴシック" charset="0"/>
              </a:rPr>
              <a:t>http://umbc.edu/~finin/finin.jpg denotes a file</a:t>
            </a:r>
          </a:p>
          <a:p>
            <a:pPr marL="574675" lvl="1" indent="-233363" eaLnBrk="1" hangingPunct="1"/>
            <a:r>
              <a:rPr lang="en-US" sz="2400">
                <a:latin typeface="Georgia" charset="0"/>
                <a:ea typeface="ＭＳ Ｐゴシック" charset="0"/>
              </a:rPr>
              <a:t>We can use RDF to make assertions about the resource, e.g., it</a:t>
            </a:r>
            <a:r>
              <a:rPr lang="ja-JP" altLang="en-US" sz="2400">
                <a:latin typeface="Georgia" charset="0"/>
                <a:ea typeface="ＭＳ Ｐゴシック" charset="0"/>
              </a:rPr>
              <a:t>’</a:t>
            </a:r>
            <a:r>
              <a:rPr lang="en-US" altLang="ja-JP" sz="2400">
                <a:latin typeface="Georgia" charset="0"/>
                <a:ea typeface="ＭＳ Ｐゴシック" charset="0"/>
              </a:rPr>
              <a:t>s an image and depicts a person with name Tim Finin, …</a:t>
            </a:r>
          </a:p>
          <a:p>
            <a:pPr marL="227013" indent="-227013" eaLnBrk="1" hangingPunct="1"/>
            <a:r>
              <a:rPr lang="en-US" sz="2800">
                <a:latin typeface="Georgia" charset="0"/>
              </a:rPr>
              <a:t>Sometimes concepts in the external world</a:t>
            </a:r>
          </a:p>
          <a:p>
            <a:pPr marL="574675" lvl="1" indent="-233363" eaLnBrk="1" hangingPunct="1"/>
            <a:r>
              <a:rPr lang="en-US" sz="2400">
                <a:latin typeface="Georgia" charset="0"/>
                <a:ea typeface="ＭＳ Ｐゴシック" charset="0"/>
              </a:rPr>
              <a:t>E.g., http://umbc.edu/ denotes a particular University located in Baltimore</a:t>
            </a:r>
          </a:p>
          <a:p>
            <a:pPr marL="574675" lvl="1" indent="-233363" eaLnBrk="1" hangingPunct="1"/>
            <a:r>
              <a:rPr lang="en-US" sz="2400">
                <a:latin typeface="Georgia" charset="0"/>
                <a:ea typeface="ＭＳ Ｐゴシック" charset="0"/>
              </a:rPr>
              <a:t>This is done by social convention</a:t>
            </a:r>
          </a:p>
          <a:p>
            <a:pPr marL="227013" indent="-227013" eaLnBrk="1" hangingPunct="1"/>
            <a:r>
              <a:rPr lang="en-US" sz="2800">
                <a:latin typeface="Georgia" charset="0"/>
              </a:rPr>
              <a:t>Cool URIs don</a:t>
            </a:r>
            <a:r>
              <a:rPr lang="ja-JP" altLang="en-US" sz="2800">
                <a:latin typeface="Georgia" charset="0"/>
              </a:rPr>
              <a:t>’</a:t>
            </a:r>
            <a:r>
              <a:rPr lang="en-US" altLang="ja-JP" sz="2800">
                <a:latin typeface="Georgia" charset="0"/>
              </a:rPr>
              <a:t>t change</a:t>
            </a:r>
          </a:p>
          <a:p>
            <a:pPr marL="574675" lvl="1" indent="-233363" eaLnBrk="1" hangingPunct="1"/>
            <a:r>
              <a:rPr lang="en-US" sz="2400">
                <a:latin typeface="Georgia" charset="0"/>
                <a:ea typeface="ＭＳ Ｐゴシック" charset="0"/>
                <a:hlinkClick r:id="rId3"/>
              </a:rPr>
              <a:t>http://www.w3.org/Provider/Style/URI</a:t>
            </a:r>
            <a:endParaRPr lang="en-US" sz="2400">
              <a:latin typeface="Georgi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52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69" name="Picture 2" descr="toc-rdf-mode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9000" y="2209800"/>
            <a:ext cx="5715000" cy="4149725"/>
          </a:xfrm>
          <a:noFill/>
        </p:spPr>
      </p:pic>
      <p:sp>
        <p:nvSpPr>
          <p:cNvPr id="583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Georgia" charset="0"/>
              </a:rPr>
              <a:t>The RDF Graph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19200"/>
            <a:ext cx="8382000" cy="3429000"/>
          </a:xfrm>
        </p:spPr>
        <p:txBody>
          <a:bodyPr/>
          <a:lstStyle/>
          <a:p>
            <a:pPr eaLnBrk="1" hangingPunct="1"/>
            <a:r>
              <a:rPr lang="en-GB" sz="2400">
                <a:latin typeface="Georgia" charset="0"/>
              </a:rPr>
              <a:t>An RDF document is an unordered collection of triples</a:t>
            </a:r>
          </a:p>
          <a:p>
            <a:pPr eaLnBrk="1" hangingPunct="1"/>
            <a:r>
              <a:rPr lang="en-GB" sz="2400">
                <a:latin typeface="Georgia" charset="0"/>
              </a:rPr>
              <a:t>The subject of one triple can be the object of another</a:t>
            </a:r>
          </a:p>
          <a:p>
            <a:pPr eaLnBrk="1" hangingPunct="1"/>
            <a:r>
              <a:rPr lang="en-GB" sz="2400">
                <a:latin typeface="Georgia" charset="0"/>
              </a:rPr>
              <a:t>So the result is a</a:t>
            </a:r>
            <a:br>
              <a:rPr lang="en-GB" sz="2400">
                <a:latin typeface="Georgia" charset="0"/>
              </a:rPr>
            </a:br>
            <a:r>
              <a:rPr lang="en-GB" sz="2400">
                <a:latin typeface="Georgia" charset="0"/>
              </a:rPr>
              <a:t>directed, labelled</a:t>
            </a:r>
            <a:br>
              <a:rPr lang="en-GB" sz="2400">
                <a:latin typeface="Georgia" charset="0"/>
              </a:rPr>
            </a:br>
            <a:r>
              <a:rPr lang="en-GB" sz="2400">
                <a:latin typeface="Georgia" charset="0"/>
              </a:rPr>
              <a:t>graph</a:t>
            </a:r>
          </a:p>
          <a:p>
            <a:pPr eaLnBrk="1" hangingPunct="1"/>
            <a:r>
              <a:rPr lang="en-GB" sz="2400">
                <a:latin typeface="Georgia" charset="0"/>
              </a:rPr>
              <a:t>A triple’s object can</a:t>
            </a:r>
            <a:br>
              <a:rPr lang="en-GB" sz="2400">
                <a:latin typeface="Georgia" charset="0"/>
              </a:rPr>
            </a:br>
            <a:r>
              <a:rPr lang="en-GB" sz="2400">
                <a:latin typeface="Georgia" charset="0"/>
              </a:rPr>
              <a:t>also be a literal, e.g.,</a:t>
            </a:r>
            <a:br>
              <a:rPr lang="en-GB" sz="2400">
                <a:latin typeface="Georgia" charset="0"/>
              </a:rPr>
            </a:br>
            <a:r>
              <a:rPr lang="en-GB" sz="2400">
                <a:latin typeface="Georgia" charset="0"/>
              </a:rPr>
              <a:t>a string.</a:t>
            </a:r>
          </a:p>
        </p:txBody>
      </p:sp>
    </p:spTree>
    <p:extLst>
      <p:ext uri="{BB962C8B-B14F-4D97-AF65-F5344CB8AC3E}">
        <p14:creationId xmlns:p14="http://schemas.microsoft.com/office/powerpoint/2010/main" val="23913534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3690</Words>
  <Application>Microsoft Macintosh PowerPoint</Application>
  <PresentationFormat>On-screen Show (4:3)</PresentationFormat>
  <Paragraphs>592</Paragraphs>
  <Slides>45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Semantic Web Languages and Technologies</vt:lpstr>
      <vt:lpstr>Semantic Web Technologies</vt:lpstr>
      <vt:lpstr>Semantic web languages today</vt:lpstr>
      <vt:lpstr>Two Semantic Web Notions</vt:lpstr>
      <vt:lpstr>RDF is the first SW language</vt:lpstr>
      <vt:lpstr>The RDF Data Model</vt:lpstr>
      <vt:lpstr>URIs are a foundation</vt:lpstr>
      <vt:lpstr>What does a URI mean?</vt:lpstr>
      <vt:lpstr>The RDF Graph</vt:lpstr>
      <vt:lpstr>Simple RDF Example</vt:lpstr>
      <vt:lpstr>XML encoding for RDF</vt:lpstr>
      <vt:lpstr>N triple representation</vt:lpstr>
      <vt:lpstr>Triple Notes</vt:lpstr>
      <vt:lpstr>N3 notation for RDF</vt:lpstr>
      <vt:lpstr>N3 Example</vt:lpstr>
      <vt:lpstr>A usecase: FOAF</vt:lpstr>
      <vt:lpstr>FOAF Vocabulary</vt:lpstr>
      <vt:lpstr>FOAF: why RDF? Extensibility!</vt:lpstr>
      <vt:lpstr>No free lunch!</vt:lpstr>
      <vt:lpstr>More RDF Vocabulary</vt:lpstr>
      <vt:lpstr>RDF is being used!</vt:lpstr>
      <vt:lpstr>RDF Schema (RDFS)</vt:lpstr>
      <vt:lpstr>RDFS Vocabulary</vt:lpstr>
      <vt:lpstr>RDF and RDF Schema</vt:lpstr>
      <vt:lpstr>RDFS supports simple inferences</vt:lpstr>
      <vt:lpstr>N3 example</vt:lpstr>
      <vt:lpstr>Is RDF(S) better than XML?</vt:lpstr>
      <vt:lpstr>From where will the markup come?</vt:lpstr>
      <vt:lpstr>From where will the markup come?</vt:lpstr>
      <vt:lpstr>Problems with RDFS</vt:lpstr>
      <vt:lpstr>DAML+OIL = RDF + KR</vt:lpstr>
      <vt:lpstr>W3C’s Web Ontology Language (OWL)</vt:lpstr>
      <vt:lpstr>OWL  RDF</vt:lpstr>
      <vt:lpstr>Owl is based on Description Logic</vt:lpstr>
      <vt:lpstr>OWL Class Constructors</vt:lpstr>
      <vt:lpstr>OWL Axioms</vt:lpstr>
      <vt:lpstr>OWL Language</vt:lpstr>
      <vt:lpstr>OWL Lite Features </vt:lpstr>
      <vt:lpstr>OWL Features</vt:lpstr>
      <vt:lpstr>OWL Ontologies</vt:lpstr>
      <vt:lpstr>OWL in One Slide</vt:lpstr>
      <vt:lpstr>RDFa</vt:lpstr>
      <vt:lpstr>Ontology Editor</vt:lpstr>
      <vt:lpstr>Triple Store</vt:lpstr>
      <vt:lpstr>Frameworks and Libraries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finin</dc:creator>
  <cp:lastModifiedBy>tim finin</cp:lastModifiedBy>
  <cp:revision>15</cp:revision>
  <cp:lastPrinted>2012-01-31T17:03:37Z</cp:lastPrinted>
  <dcterms:created xsi:type="dcterms:W3CDTF">2012-01-31T16:11:02Z</dcterms:created>
  <dcterms:modified xsi:type="dcterms:W3CDTF">2012-02-02T20:58:18Z</dcterms:modified>
</cp:coreProperties>
</file>