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53"/>
  </p:notesMasterIdLst>
  <p:handoutMasterIdLst>
    <p:handoutMasterId r:id="rId54"/>
  </p:handoutMasterIdLst>
  <p:sldIdLst>
    <p:sldId id="256" r:id="rId2"/>
    <p:sldId id="591" r:id="rId3"/>
    <p:sldId id="603" r:id="rId4"/>
    <p:sldId id="623" r:id="rId5"/>
    <p:sldId id="624" r:id="rId6"/>
    <p:sldId id="625" r:id="rId7"/>
    <p:sldId id="626" r:id="rId8"/>
    <p:sldId id="619" r:id="rId9"/>
    <p:sldId id="628" r:id="rId10"/>
    <p:sldId id="592" r:id="rId11"/>
    <p:sldId id="639" r:id="rId12"/>
    <p:sldId id="660" r:id="rId13"/>
    <p:sldId id="661" r:id="rId14"/>
    <p:sldId id="662" r:id="rId15"/>
    <p:sldId id="663" r:id="rId16"/>
    <p:sldId id="664" r:id="rId17"/>
    <p:sldId id="630" r:id="rId18"/>
    <p:sldId id="631" r:id="rId19"/>
    <p:sldId id="632" r:id="rId20"/>
    <p:sldId id="633" r:id="rId21"/>
    <p:sldId id="634" r:id="rId22"/>
    <p:sldId id="635" r:id="rId23"/>
    <p:sldId id="636" r:id="rId24"/>
    <p:sldId id="638" r:id="rId25"/>
    <p:sldId id="637" r:id="rId26"/>
    <p:sldId id="640" r:id="rId27"/>
    <p:sldId id="641" r:id="rId28"/>
    <p:sldId id="643" r:id="rId29"/>
    <p:sldId id="647" r:id="rId30"/>
    <p:sldId id="648" r:id="rId31"/>
    <p:sldId id="649" r:id="rId32"/>
    <p:sldId id="650" r:id="rId33"/>
    <p:sldId id="651" r:id="rId34"/>
    <p:sldId id="606" r:id="rId35"/>
    <p:sldId id="607" r:id="rId36"/>
    <p:sldId id="657" r:id="rId37"/>
    <p:sldId id="644" r:id="rId38"/>
    <p:sldId id="670" r:id="rId39"/>
    <p:sldId id="671" r:id="rId40"/>
    <p:sldId id="672" r:id="rId41"/>
    <p:sldId id="617" r:id="rId42"/>
    <p:sldId id="645" r:id="rId43"/>
    <p:sldId id="658" r:id="rId44"/>
    <p:sldId id="665" r:id="rId45"/>
    <p:sldId id="666" r:id="rId46"/>
    <p:sldId id="668" r:id="rId47"/>
    <p:sldId id="667" r:id="rId48"/>
    <p:sldId id="669" r:id="rId49"/>
    <p:sldId id="659" r:id="rId50"/>
    <p:sldId id="646" r:id="rId51"/>
    <p:sldId id="627" r:id="rId52"/>
  </p:sldIdLst>
  <p:sldSz cx="9144000" cy="6858000" type="screen4x3"/>
  <p:notesSz cx="9601200" cy="73152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7"/>
    <p:restoredTop sz="91447"/>
  </p:normalViewPr>
  <p:slideViewPr>
    <p:cSldViewPr>
      <p:cViewPr>
        <p:scale>
          <a:sx n="102" d="100"/>
          <a:sy n="102" d="100"/>
        </p:scale>
        <p:origin x="1672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"/>
    </p:cViewPr>
  </p:sorterViewPr>
  <p:notesViewPr>
    <p:cSldViewPr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EDC8D7E0-D524-5648-A323-1538DC90F4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CBD28D35-D645-A14E-81FE-012D78A907D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>
            <a:extLst>
              <a:ext uri="{FF2B5EF4-FFF2-40B4-BE49-F238E27FC236}">
                <a16:creationId xmlns:a16="http://schemas.microsoft.com/office/drawing/2014/main" id="{4BAD52C9-ECD1-5144-B991-67F4F9D19E9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>
            <a:extLst>
              <a:ext uri="{FF2B5EF4-FFF2-40B4-BE49-F238E27FC236}">
                <a16:creationId xmlns:a16="http://schemas.microsoft.com/office/drawing/2014/main" id="{B15E2F7E-0649-DD43-ADF6-82D72EBED97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DAF9D6B-CCE6-204D-8137-7094937AAB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B528DB8-6ADF-6E44-AF6A-22A98D867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4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6C45F60-B8D7-D048-861C-7682242E584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4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81CB3CE-537B-C145-97F4-131DEDD13D1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34A5A1F2-C086-7247-98F4-EB063D2D88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/>
              <a:t>Click to edit Master text styles</a:t>
            </a:r>
          </a:p>
          <a:p>
            <a:pPr lvl="1"/>
            <a:r>
              <a:rPr lang="el-GR" noProof="0" dirty="0"/>
              <a:t>Second level</a:t>
            </a:r>
          </a:p>
          <a:p>
            <a:pPr lvl="2"/>
            <a:r>
              <a:rPr lang="el-GR" noProof="0" dirty="0"/>
              <a:t>Third level</a:t>
            </a:r>
          </a:p>
          <a:p>
            <a:pPr lvl="3"/>
            <a:r>
              <a:rPr lang="el-GR" noProof="0" dirty="0"/>
              <a:t>Fourth level</a:t>
            </a:r>
          </a:p>
          <a:p>
            <a:pPr lvl="4"/>
            <a:r>
              <a:rPr lang="el-GR" noProof="0" dirty="0"/>
              <a:t>Fifth level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05BE71C0-E75A-F948-9DAC-0544935BF12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4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781AC2EA-68F9-644B-BE10-DAD7AB05C8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4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842F512-7608-EA44-9CA3-B61F7D118A6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66EDA417-6E60-F645-9D34-AB51CC2757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7ADE06-403D-FD4B-A806-3DB65882D7DA}" type="slidenum">
              <a:rPr lang="el-GR" altLang="en-US" sz="1400" smtClean="0"/>
              <a:pPr>
                <a:spcBef>
                  <a:spcPct val="0"/>
                </a:spcBef>
              </a:pPr>
              <a:t>1</a:t>
            </a:fld>
            <a:endParaRPr lang="el-GR" altLang="en-US" sz="140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8E1FD953-20CB-7C43-A27D-7613705C90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6BD2ABE-370F-FB4B-A567-2E9FA1C6B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>
            <a:extLst>
              <a:ext uri="{FF2B5EF4-FFF2-40B4-BE49-F238E27FC236}">
                <a16:creationId xmlns:a16="http://schemas.microsoft.com/office/drawing/2014/main" id="{EA0ABFD9-1F46-C940-9BB1-76E0547C4E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>
            <a:extLst>
              <a:ext uri="{FF2B5EF4-FFF2-40B4-BE49-F238E27FC236}">
                <a16:creationId xmlns:a16="http://schemas.microsoft.com/office/drawing/2014/main" id="{2107E8B4-668C-434D-9782-A9813C671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3753EC0C-0F20-8743-830F-A45F373FA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17B9C0-B0E8-844D-8BBA-5359BCF2ADBB}" type="slidenum">
              <a:rPr lang="en-US" altLang="en-US" sz="1400" smtClean="0"/>
              <a:pPr>
                <a:spcBef>
                  <a:spcPct val="0"/>
                </a:spcBef>
              </a:pPr>
              <a:t>2</a:t>
            </a:fld>
            <a:endParaRPr lang="en-US" altLang="en-US"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>
            <a:extLst>
              <a:ext uri="{FF2B5EF4-FFF2-40B4-BE49-F238E27FC236}">
                <a16:creationId xmlns:a16="http://schemas.microsoft.com/office/drawing/2014/main" id="{438E8A5C-EB63-C047-BC3E-366E18EB8C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Notes Placeholder 2">
            <a:extLst>
              <a:ext uri="{FF2B5EF4-FFF2-40B4-BE49-F238E27FC236}">
                <a16:creationId xmlns:a16="http://schemas.microsoft.com/office/drawing/2014/main" id="{79381F8E-970C-174A-B83F-8C5E8242D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19" name="Slide Number Placeholder 3">
            <a:extLst>
              <a:ext uri="{FF2B5EF4-FFF2-40B4-BE49-F238E27FC236}">
                <a16:creationId xmlns:a16="http://schemas.microsoft.com/office/drawing/2014/main" id="{93EED5C7-66B0-744D-BD7D-74BF72B9C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B96189-45DB-E84A-AA3B-CDF9BBF24465}" type="slidenum">
              <a:rPr lang="en-US" altLang="en-US" sz="1400" smtClean="0"/>
              <a:pPr>
                <a:spcBef>
                  <a:spcPct val="0"/>
                </a:spcBef>
              </a:pPr>
              <a:t>3</a:t>
            </a:fld>
            <a:endParaRPr lang="en-US" altLang="en-US"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42F512-7608-EA44-9CA3-B61F7D118A61}" type="slidenum">
              <a:rPr lang="el-GR" altLang="en-US" smtClean="0"/>
              <a:pPr>
                <a:defRPr/>
              </a:pPr>
              <a:t>12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251743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9FDDCAAA-6CDF-6D47-B727-69F492F01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04F95DDA-CF60-6640-99CA-0D6C1DA39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Was 439 -&gt; 423??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1A1FA4C0-9599-5F42-AB66-045D0E9FBC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CCE87A-6C74-EC43-8A01-1E1E5B6CB148}" type="slidenum">
              <a:rPr lang="el-GR" altLang="en-US" smtClean="0">
                <a:latin typeface="Calibri" panose="020F0502020204030204" pitchFamily="34" charset="0"/>
              </a:rPr>
              <a:pPr/>
              <a:t>26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</p:spPr>
        <p:txBody>
          <a:bodyPr anchorCtr="0"/>
          <a:lstStyle>
            <a:lvl1pPr>
              <a:defRPr sz="4000"/>
            </a:lvl1pPr>
          </a:lstStyle>
          <a:p>
            <a:r>
              <a:rPr lang="el-G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641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4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1135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784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5288" y="1412875"/>
            <a:ext cx="8353425" cy="4967288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4256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872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478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910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039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54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53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26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>
            <a:extLst>
              <a:ext uri="{FF2B5EF4-FFF2-40B4-BE49-F238E27FC236}">
                <a16:creationId xmlns:a16="http://schemas.microsoft.com/office/drawing/2014/main" id="{423E5272-422E-E749-9A9F-9A0D21185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Click to edit Master title style</a:t>
            </a:r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8CABACFA-15DB-5043-93F0-6AE0CCF1B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Click to edit Master text styles</a:t>
            </a:r>
          </a:p>
          <a:p>
            <a:pPr lvl="1"/>
            <a:r>
              <a:rPr lang="el-GR" altLang="en-US"/>
              <a:t>Second level</a:t>
            </a:r>
          </a:p>
          <a:p>
            <a:pPr lvl="2"/>
            <a:r>
              <a:rPr lang="el-GR" altLang="en-US"/>
              <a:t>Third level</a:t>
            </a:r>
          </a:p>
          <a:p>
            <a:pPr lvl="3"/>
            <a:r>
              <a:rPr lang="el-GR" altLang="en-US"/>
              <a:t>Fourth level</a:t>
            </a:r>
          </a:p>
          <a:p>
            <a:pPr lvl="4"/>
            <a:r>
              <a:rPr lang="el-GR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ＭＳ Ｐゴシック" charset="-128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000000"/>
          </a:solidFill>
          <a:latin typeface="Calibri"/>
          <a:ea typeface="ＭＳ Ｐゴシック" charset="-128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ＭＳ Ｐゴシック" charset="-128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000000"/>
          </a:solidFill>
          <a:latin typeface="Calibri"/>
          <a:ea typeface="ＭＳ Ｐゴシック" charset="-128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page/Baltimore" TargetMode="External"/><Relationship Id="rId2" Type="http://schemas.openxmlformats.org/officeDocument/2006/relationships/hyperlink" Target="http://mappings.dbpedia.org/server/ontology/classe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YAGO_(database)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dbpedia.org/class/yago/WikicatCitiesInMarylan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class/yago/WikicatCitiesInMaryland" TargetMode="External"/><Relationship Id="rId2" Type="http://schemas.openxmlformats.org/officeDocument/2006/relationships/hyperlink" Target="http://dbpedia.org/class/yago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ontology/" TargetMode="External"/><Relationship Id="rId2" Type="http://schemas.openxmlformats.org/officeDocument/2006/relationships/hyperlink" Target="http://dbpedia.org/class/yag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bpedia.org/class/yago/WikicatCitiesInMarylan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ontology/" TargetMode="External"/><Relationship Id="rId2" Type="http://schemas.openxmlformats.org/officeDocument/2006/relationships/hyperlink" Target="http://dbpedia.org/class/yago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bpedia.org/class/yago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uman_settlement#United_States" TargetMode="External"/><Relationship Id="rId2" Type="http://schemas.openxmlformats.org/officeDocument/2006/relationships/hyperlink" Target="https://en.wikipedia.org/wiki/Census-designated_plac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ontology/" TargetMode="External"/><Relationship Id="rId2" Type="http://schemas.openxmlformats.org/officeDocument/2006/relationships/hyperlink" Target="http://dbpedia.org/class/yago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ontology/" TargetMode="External"/><Relationship Id="rId2" Type="http://schemas.openxmlformats.org/officeDocument/2006/relationships/hyperlink" Target="http://dbpedia.org/class/yago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ontology/" TargetMode="External"/><Relationship Id="rId2" Type="http://schemas.openxmlformats.org/officeDocument/2006/relationships/hyperlink" Target="http://dbpedia.org/class/yago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sparql11-query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3.org/community/sparql-12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2akFlmUe3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yasgui.org/#query=%23+find+people+who+are+their+own+gradparent%0APREFIX+rdfs%3A+%3Chttp%3A%2F%2Fwww.w3.org%2F2000%2F01%2Frdf-schema%23%3E%0APREFIX+dbo%3A+%3Chttp%3A%2F%2Fdbpedia.org%2Fontology%2F%3E%0ASELECT+distinct+%3FP%0AWHERE+%7B%3FP+dbo%3Achild%2Fdbo%3Achild+%3FP%7D%0A%0A&amp;contentTypeConstruct=text%2Fturtle&amp;contentTypeSelect=application%2Fsparql-results%2Bjson&amp;endpoint=http%3A%2F%2Fdbpedia.org%2Fsparql&amp;requestMethod=POST&amp;tabTitle=Query+5&amp;headers=%7B%7D&amp;outputFormat=tabl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yasgui.org/#query=%23+find+people+who+are+their+own+gradparent%0APREFIX+rdfs%3A+%3Chttp%3A%2F%2Fwww.w3.org%2F2000%2F01%2Frdf-schema%23%3E%0APREFIX+dbo%3A+%3Chttp%3A%2F%2Fdbpedia.org%2Fontology%2F%3E%0ASELECT+distinct+%3FP%0AWHERE+%7B%3FP+dbo%3Achild%2Fdbo%3Achild*+%3FP%7D%0A%0A&amp;contentTypeConstruct=text%2Fturtle&amp;contentTypeSelect=application%2Fsparql-results%2Bjson&amp;endpoint=http%3A%2F%2Fdbpedia.org%2Fsparql&amp;requestMethod=POST&amp;tabTitle=Query+5&amp;headers=%7B%7D&amp;outputFormat=tabl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yasgui.org/#query=%23+How+many+film+directors+in+Dbpedia%3F%0APREFIX+dbo%3A+%3Chttp%3A%2F%2Fdbpedia.org%2Fontology%2F%3E%0ASELECT+(COUNT(%3Fdirector)+AS+%3Ftry1)%0A+++++++(COUNT(DISTINCT+%3Fdirector)+as+%3Ftry2)%0AWHERE+%7B%3Ffilm+a+dbo%3AFilm%3B%0A+++++++++++++dbo%3Adirector+%3Fdirector%7D&amp;contentTypeConstruct=text%2Fturtle&amp;contentTypeSelect=application%2Fsparql-results%2Bjson&amp;endpoint=http%3A%2F%2Fdbpedia.org%2Fsparql&amp;requestMethod=POST&amp;tabTitle=Query+1&amp;headers=%7B%7D&amp;outputFormat=table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dbpedia.org/page/Billy_Wilder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yasgui.org/#query=%23+How+many+films+has+each+director+made%0APREFIX+dbo%3A+%3Chttp%3A%2F%2Fdbpedia.org%2Fontology%2F%3E%0ASELECT+%3Fdirector+(COUNT+(DISTINCT+%3Ffilm)+as+%3Fnum)%0AWHERE+%7B%3Ffilm+a+dbo%3AFilm%3B%0A+++++++++++++dbo%3Adirector+%3Fdirector.+%7D%0AGROUP+BY+%3Fdirector+%0AORDER+BY+DESC(%3Fnum)&amp;contentTypeConstruct=text%2Fturtle&amp;contentTypeSelect=application%2Fsparql-results%2Bjson&amp;endpoint=http%3A%2F%2Fdbpedia.org%2Fsparql&amp;requestMethod=POST&amp;tabTitle=Query+2&amp;headers=%7B%7D&amp;outputFormat=table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yasgui.org/#query=%23+How+many+films+has+each+director+made+and+give+an+example%0APREFIX+dbo%3A+%3Chttp%3A%2F%2Fdbpedia.org%2Fontology%2F%3E%0ASELECT+%3Fdirector+%0A(COUNT+(DISTINCT+%3Ffilm)+as+%3Fnum)+%0A++++++++++++++(SAMPLE+(%3Ffilm)+as+%3Fexample)%0AWHERE+%7B%3Ffilm+a+dbo%3AFilm%3B%0A+++++++++++++dbo%3Adirector+%3Fdirector.+%7D%0AGROUP+BY+%3Fdirector+%0AORDER+BY+DESC(%3Fnum)%0A&amp;contentTypeConstruct=text%2Fturtle&amp;contentTypeSelect=application%2Fsparql-results%2Bjson&amp;endpoint=http%3A%2F%2Fdbpedia.org%2Fsparql&amp;requestMethod=POST&amp;tabTitle=Query+4&amp;headers=%7B%7D&amp;outputFormat=table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iki/SparqlEndpoints" TargetMode="External"/><Relationship Id="rId2" Type="http://schemas.openxmlformats.org/officeDocument/2006/relationships/hyperlink" Target="https://dblp.l3s.de/d2r/sparq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shacl/" TargetMode="External"/><Relationship Id="rId2" Type="http://schemas.openxmlformats.org/officeDocument/2006/relationships/hyperlink" Target="http://spinrdf.org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query.wikidata.org/" TargetMode="External"/><Relationship Id="rId2" Type="http://schemas.openxmlformats.org/officeDocument/2006/relationships/hyperlink" Target="http://dbpedia.org/sparq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blp.l3s.de/d2r/snorq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yasgui.org/" TargetMode="External"/><Relationship Id="rId2" Type="http://schemas.openxmlformats.org/officeDocument/2006/relationships/hyperlink" Target="https://yqagui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dodds.com/projects/twinkl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asgui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2">
            <a:extLst>
              <a:ext uri="{FF2B5EF4-FFF2-40B4-BE49-F238E27FC236}">
                <a16:creationId xmlns:a16="http://schemas.microsoft.com/office/drawing/2014/main" id="{B2DDC019-46B8-B04E-8C9E-2A87EF3098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8447087" cy="4392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1F4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</a:pPr>
            <a:r>
              <a:rPr lang="en-US" altLang="en-US" sz="9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SPARQL</a:t>
            </a:r>
            <a:br>
              <a:rPr lang="en-US" altLang="en-US" sz="7400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4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An RDF Query Language</a:t>
            </a:r>
            <a:br>
              <a:rPr lang="en-US" altLang="en-US" sz="4400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endParaRPr lang="el-GR" altLang="en-US" sz="44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id="{63F3E65A-4594-DA4A-857C-B0717C73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431" y="116632"/>
            <a:ext cx="1367879" cy="13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AA9C7234-084D-2848-BC97-B3D0F3F3E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Basic SPARQL Query Forms 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F29BF352-197A-2A47-A417-F23FF586C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86048"/>
            <a:ext cx="8353425" cy="4967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SELECT </a:t>
            </a:r>
          </a:p>
          <a:p>
            <a:pPr marL="393700" lvl="1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Returns all, or a subset of, the variables bound in a query pattern match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ASK</a:t>
            </a:r>
          </a:p>
          <a:p>
            <a:pPr marL="393700" lvl="1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Returns </a:t>
            </a:r>
            <a:r>
              <a:rPr lang="en-US" altLang="en-US" sz="28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boolean</a:t>
            </a: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indicating whether a query pattern matches or not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DESCRIBE </a:t>
            </a:r>
          </a:p>
          <a:p>
            <a:pPr marL="393700" lvl="1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Returns an RDF graph describing resources found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CONSTRUCT </a:t>
            </a:r>
          </a:p>
          <a:p>
            <a:pPr marL="393700" lvl="1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Returns an RDF graph constructed by substituting variable bindings in a set of triple templates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32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9029BF41-8D1C-FB47-ADD6-EE10A3F69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SPARQL protocol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4799E-3F9A-7044-9751-95EFCD8DD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518477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To use this query, we need to know]</a:t>
            </a:r>
          </a:p>
          <a:p>
            <a:pPr lvl="1">
              <a:defRPr/>
            </a:pPr>
            <a:r>
              <a:rPr lang="en-US" sz="2800" dirty="0"/>
              <a:t>What endpoint (URL) to send it to</a:t>
            </a:r>
          </a:p>
          <a:p>
            <a:pPr lvl="1">
              <a:defRPr/>
            </a:pPr>
            <a:r>
              <a:rPr lang="en-US" sz="2800" dirty="0"/>
              <a:t>How we want the results encoded (JSON, XML, …)</a:t>
            </a:r>
          </a:p>
          <a:p>
            <a:pPr lvl="1">
              <a:defRPr/>
            </a:pPr>
            <a:r>
              <a:rPr lang="en-US" sz="2800" dirty="0"/>
              <a:t>… other parameters …</a:t>
            </a:r>
          </a:p>
          <a:p>
            <a:pPr>
              <a:defRPr/>
            </a:pPr>
            <a:r>
              <a:rPr lang="en-US" sz="3200" dirty="0"/>
              <a:t>These are set in GUI or your program</a:t>
            </a:r>
          </a:p>
          <a:p>
            <a:pPr lvl="1">
              <a:defRPr/>
            </a:pPr>
            <a:r>
              <a:rPr lang="en-US" sz="2800" dirty="0"/>
              <a:t>Except for the endpoint, all have defaults</a:t>
            </a:r>
          </a:p>
          <a:p>
            <a:pPr>
              <a:defRPr/>
            </a:pPr>
            <a:r>
              <a:rPr lang="en-US" sz="3200" dirty="0"/>
              <a:t>Can even query with the </a:t>
            </a:r>
            <a:r>
              <a:rPr lang="en-US" sz="3200" dirty="0" err="1"/>
              <a:t>unix</a:t>
            </a:r>
            <a:r>
              <a:rPr lang="en-US" sz="3200" dirty="0"/>
              <a:t> curl command:</a:t>
            </a:r>
          </a:p>
          <a:p>
            <a:pPr marL="236538" lvl="1" indent="-50800">
              <a:buFontTx/>
              <a:buNone/>
              <a:defRPr/>
            </a:pPr>
            <a:r>
              <a:rPr lang="en-US" sz="2000" dirty="0"/>
              <a:t>curl http://</a:t>
            </a:r>
            <a:r>
              <a:rPr lang="en-US" sz="2000" dirty="0" err="1"/>
              <a:t>dbpedia.org</a:t>
            </a:r>
            <a:r>
              <a:rPr lang="en-US" sz="2000" dirty="0"/>
              <a:t>/</a:t>
            </a:r>
            <a:r>
              <a:rPr lang="en-US" sz="2000" dirty="0" err="1"/>
              <a:t>sparql</a:t>
            </a:r>
            <a:r>
              <a:rPr lang="en-US" sz="2000" dirty="0"/>
              <a:t>/ --data-</a:t>
            </a:r>
            <a:r>
              <a:rPr lang="en-US" sz="2000" dirty="0" err="1"/>
              <a:t>urlencode</a:t>
            </a:r>
            <a:r>
              <a:rPr lang="en-US" sz="2000" dirty="0"/>
              <a:t> query='PREFIX </a:t>
            </a:r>
            <a:r>
              <a:rPr lang="en-US" sz="2000" dirty="0" err="1"/>
              <a:t>yago</a:t>
            </a:r>
            <a:r>
              <a:rPr lang="en-US" sz="2000" dirty="0"/>
              <a:t>: &lt;http://</a:t>
            </a:r>
            <a:r>
              <a:rPr lang="en-US" sz="2000" dirty="0" err="1"/>
              <a:t>dbpedia.org</a:t>
            </a:r>
            <a:r>
              <a:rPr lang="en-US" sz="2000" dirty="0"/>
              <a:t>/class/</a:t>
            </a:r>
            <a:r>
              <a:rPr lang="en-US" sz="2000" dirty="0" err="1"/>
              <a:t>yago</a:t>
            </a:r>
            <a:r>
              <a:rPr lang="en-US" sz="2000" dirty="0"/>
              <a:t>/&gt; SELECT * WHERE {?city </a:t>
            </a:r>
            <a:r>
              <a:rPr lang="en-US" sz="2000" dirty="0" err="1"/>
              <a:t>rdf:type</a:t>
            </a:r>
            <a:r>
              <a:rPr lang="en-US" sz="2000" dirty="0"/>
              <a:t> </a:t>
            </a:r>
            <a:r>
              <a:rPr lang="en-US" sz="2000" dirty="0" err="1"/>
              <a:t>yago:WikicatCitiesInMaryland</a:t>
            </a:r>
            <a:r>
              <a:rPr lang="en-US" sz="2000" dirty="0"/>
              <a:t>.}'</a:t>
            </a:r>
          </a:p>
          <a:p>
            <a:pPr>
              <a:defRPr/>
            </a:pP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2BB9B8-6FBE-0C45-9379-D64E2AD07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016" y="912134"/>
            <a:ext cx="2175520" cy="1431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44F29A-54EE-F34F-89A5-55ED9B10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SPARQL with </a:t>
            </a:r>
            <a:r>
              <a:rPr lang="en-US" dirty="0" err="1"/>
              <a:t>DBpedia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49A1-5B48-334D-AD98-B1EC37ACB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DBpedia</a:t>
            </a:r>
            <a:r>
              <a:rPr lang="en-US" dirty="0"/>
              <a:t> is a knowledge graph extracted from</a:t>
            </a:r>
            <a:br>
              <a:rPr lang="en-US" dirty="0"/>
            </a:br>
            <a:r>
              <a:rPr lang="en-US" dirty="0"/>
              <a:t>different Wikipedia sites </a:t>
            </a:r>
          </a:p>
          <a:p>
            <a:r>
              <a:rPr lang="en-US" dirty="0"/>
              <a:t>Started in 2007, it continued to develop and offer services based on it</a:t>
            </a:r>
          </a:p>
          <a:p>
            <a:r>
              <a:rPr lang="en-US" dirty="0"/>
              <a:t>Explore it in your browser in a human-readable form</a:t>
            </a:r>
          </a:p>
          <a:p>
            <a:r>
              <a:rPr lang="en-US" dirty="0"/>
              <a:t>Query it using a public SPARQL endpoint to collect data</a:t>
            </a:r>
          </a:p>
          <a:p>
            <a:r>
              <a:rPr lang="en-US" dirty="0"/>
              <a:t>Use services like </a:t>
            </a:r>
            <a:r>
              <a:rPr lang="en-US" dirty="0" err="1"/>
              <a:t>Dbpedia</a:t>
            </a:r>
            <a:r>
              <a:rPr lang="en-US" dirty="0"/>
              <a:t> Spotlight to get entities and concepts from text</a:t>
            </a:r>
          </a:p>
          <a:p>
            <a:r>
              <a:rPr lang="en-US" dirty="0"/>
              <a:t>Download its data as JSON objects for your own use</a:t>
            </a:r>
          </a:p>
        </p:txBody>
      </p:sp>
    </p:spTree>
    <p:extLst>
      <p:ext uri="{BB962C8B-B14F-4D97-AF65-F5344CB8AC3E}">
        <p14:creationId xmlns:p14="http://schemas.microsoft.com/office/powerpoint/2010/main" val="411640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C33B-8E70-BF44-A23C-EAF56729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find data about cities in 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17BD4-C654-2447-9CFB-A2A8BB3CC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understand how </a:t>
            </a:r>
            <a:r>
              <a:rPr lang="en-US" dirty="0" err="1"/>
              <a:t>DBpedia</a:t>
            </a:r>
            <a:r>
              <a:rPr lang="en-US" dirty="0"/>
              <a:t> models data about cites</a:t>
            </a:r>
          </a:p>
          <a:p>
            <a:r>
              <a:rPr lang="en-US" dirty="0"/>
              <a:t>We can </a:t>
            </a:r>
            <a:r>
              <a:rPr lang="en-US" dirty="0">
                <a:hlinkClick r:id="rId2"/>
              </a:rPr>
              <a:t>view</a:t>
            </a:r>
            <a:r>
              <a:rPr lang="en-US" dirty="0"/>
              <a:t> the ontology with its ~700 classes and ~2,800 properties</a:t>
            </a:r>
          </a:p>
          <a:p>
            <a:r>
              <a:rPr lang="en-US" dirty="0"/>
              <a:t>And/or examine familiar entities, like Baltimore by</a:t>
            </a:r>
          </a:p>
          <a:p>
            <a:pPr lvl="1"/>
            <a:r>
              <a:rPr lang="en-US" sz="2800" dirty="0"/>
              <a:t>Doing a web search on </a:t>
            </a:r>
            <a:r>
              <a:rPr lang="en-US" sz="2800" i="1" dirty="0" err="1"/>
              <a:t>dbpedia</a:t>
            </a:r>
            <a:r>
              <a:rPr lang="en-US" sz="2800" i="1" dirty="0"/>
              <a:t> Baltimore</a:t>
            </a:r>
          </a:p>
          <a:p>
            <a:pPr lvl="1"/>
            <a:r>
              <a:rPr lang="en-US" sz="2800" dirty="0"/>
              <a:t>Clicking on links in the </a:t>
            </a:r>
            <a:r>
              <a:rPr lang="en-US" sz="2800" dirty="0">
                <a:hlinkClick r:id="rId3"/>
              </a:rPr>
              <a:t>resulting page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3947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CBF7-9DE9-F748-A850-D9E7DB22A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Baltimore in </a:t>
            </a:r>
            <a:r>
              <a:rPr lang="en-US" dirty="0" err="1"/>
              <a:t>Dbpedia</a:t>
            </a:r>
            <a:r>
              <a:rPr lang="en-US" dirty="0"/>
              <a:t> (1)</a:t>
            </a: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2B620D2-286E-7F44-86BB-6FDDF342B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1424"/>
            <a:ext cx="9144000" cy="6264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7F4434C-F329-754C-8540-40CB166B6801}"/>
              </a:ext>
            </a:extLst>
          </p:cNvPr>
          <p:cNvSpPr/>
          <p:nvPr/>
        </p:nvSpPr>
        <p:spPr>
          <a:xfrm>
            <a:off x="2627784" y="1412776"/>
            <a:ext cx="936104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CDCF82-6364-3742-82D5-41D8CE0196CE}"/>
              </a:ext>
            </a:extLst>
          </p:cNvPr>
          <p:cNvSpPr/>
          <p:nvPr/>
        </p:nvSpPr>
        <p:spPr>
          <a:xfrm>
            <a:off x="611560" y="4221088"/>
            <a:ext cx="2808312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A22DA3-2AE4-6045-862A-007D58602B9E}"/>
              </a:ext>
            </a:extLst>
          </p:cNvPr>
          <p:cNvSpPr/>
          <p:nvPr/>
        </p:nvSpPr>
        <p:spPr>
          <a:xfrm>
            <a:off x="683568" y="5444528"/>
            <a:ext cx="936104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70FEC6-3975-A54F-B238-AB0D5085E8DB}"/>
              </a:ext>
            </a:extLst>
          </p:cNvPr>
          <p:cNvSpPr txBox="1"/>
          <p:nvPr/>
        </p:nvSpPr>
        <p:spPr>
          <a:xfrm>
            <a:off x="3563888" y="1396317"/>
            <a:ext cx="3587264" cy="36933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final URL part is Wikipedia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EE0897-0823-5344-95FB-F231C363193D}"/>
              </a:ext>
            </a:extLst>
          </p:cNvPr>
          <p:cNvSpPr txBox="1"/>
          <p:nvPr/>
        </p:nvSpPr>
        <p:spPr>
          <a:xfrm>
            <a:off x="3517032" y="4252446"/>
            <a:ext cx="3801041" cy="369332"/>
          </a:xfrm>
          <a:prstGeom prst="rect">
            <a:avLst/>
          </a:prstGeom>
          <a:solidFill>
            <a:schemeClr val="bg1">
              <a:lumMod val="75000"/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Property value pairs for this subject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5BA4FB-6C4C-244A-99B6-396F79C8B795}"/>
              </a:ext>
            </a:extLst>
          </p:cNvPr>
          <p:cNvSpPr txBox="1"/>
          <p:nvPr/>
        </p:nvSpPr>
        <p:spPr>
          <a:xfrm>
            <a:off x="1663367" y="5475886"/>
            <a:ext cx="5442516" cy="369332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DBO: is used as the prefix for the </a:t>
            </a:r>
            <a:r>
              <a:rPr lang="en-US" dirty="0" err="1">
                <a:solidFill>
                  <a:srgbClr val="FF0000"/>
                </a:solidFill>
              </a:rPr>
              <a:t>DBpedia</a:t>
            </a:r>
            <a:r>
              <a:rPr lang="en-US" dirty="0">
                <a:solidFill>
                  <a:srgbClr val="FF0000"/>
                </a:solidFill>
              </a:rPr>
              <a:t> ontology</a:t>
            </a:r>
          </a:p>
        </p:txBody>
      </p:sp>
    </p:spTree>
    <p:extLst>
      <p:ext uri="{BB962C8B-B14F-4D97-AF65-F5344CB8AC3E}">
        <p14:creationId xmlns:p14="http://schemas.microsoft.com/office/powerpoint/2010/main" val="3095330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CBF7-9DE9-F748-A850-D9E7DB22A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Baltimore in </a:t>
            </a:r>
            <a:r>
              <a:rPr lang="en-US" dirty="0" err="1"/>
              <a:t>Dbpedia</a:t>
            </a:r>
            <a:r>
              <a:rPr lang="en-US" dirty="0"/>
              <a:t> (2)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070B1-DFC3-7743-8791-A99A22FD3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" y="980728"/>
            <a:ext cx="9144000" cy="62640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FE5BB63-8D0C-FF46-8587-AF652047E341}"/>
              </a:ext>
            </a:extLst>
          </p:cNvPr>
          <p:cNvSpPr/>
          <p:nvPr/>
        </p:nvSpPr>
        <p:spPr>
          <a:xfrm>
            <a:off x="971600" y="2636912"/>
            <a:ext cx="936104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C5E1DD-A9B8-2842-9092-F82E9D1435FF}"/>
              </a:ext>
            </a:extLst>
          </p:cNvPr>
          <p:cNvSpPr txBox="1"/>
          <p:nvPr/>
        </p:nvSpPr>
        <p:spPr>
          <a:xfrm>
            <a:off x="5076056" y="2452246"/>
            <a:ext cx="3288080" cy="923330"/>
          </a:xfrm>
          <a:prstGeom prst="rect">
            <a:avLst/>
          </a:prstGeom>
          <a:solidFill>
            <a:schemeClr val="bg1">
              <a:lumMod val="75000"/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Scroll down to find the </a:t>
            </a:r>
            <a:r>
              <a:rPr lang="en-US" dirty="0" err="1">
                <a:solidFill>
                  <a:srgbClr val="FF0000"/>
                </a:solidFill>
              </a:rPr>
              <a:t>rdf:type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Property to see Baltimore’s</a:t>
            </a:r>
          </a:p>
          <a:p>
            <a:r>
              <a:rPr lang="en-US" dirty="0">
                <a:solidFill>
                  <a:srgbClr val="FF0000"/>
                </a:solidFill>
              </a:rPr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291697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A9EC87-BBE6-DF44-B050-58CE260BC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61703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0BCBF7-9DE9-F748-A850-D9E7DB22A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Baltimore in </a:t>
            </a:r>
            <a:r>
              <a:rPr lang="en-US" dirty="0" err="1"/>
              <a:t>Dbpedia</a:t>
            </a:r>
            <a:r>
              <a:rPr lang="en-US" dirty="0"/>
              <a:t> (3)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E5BB63-8D0C-FF46-8587-AF652047E341}"/>
              </a:ext>
            </a:extLst>
          </p:cNvPr>
          <p:cNvSpPr/>
          <p:nvPr/>
        </p:nvSpPr>
        <p:spPr>
          <a:xfrm>
            <a:off x="2843808" y="4653136"/>
            <a:ext cx="2088232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C5E1DD-A9B8-2842-9092-F82E9D1435FF}"/>
              </a:ext>
            </a:extLst>
          </p:cNvPr>
          <p:cNvSpPr txBox="1"/>
          <p:nvPr/>
        </p:nvSpPr>
        <p:spPr>
          <a:xfrm>
            <a:off x="4942769" y="1753494"/>
            <a:ext cx="3744094" cy="2308324"/>
          </a:xfrm>
          <a:prstGeom prst="rect">
            <a:avLst/>
          </a:prstGeom>
          <a:solidFill>
            <a:schemeClr val="bg1">
              <a:lumMod val="75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looks like the type we want!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Note: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yago</a:t>
            </a:r>
            <a:r>
              <a:rPr lang="en-US" dirty="0">
                <a:solidFill>
                  <a:srgbClr val="FF0000"/>
                </a:solidFill>
              </a:rPr>
              <a:t> provides an ontology derived from Wikipedia with &gt;  10M entities.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For example, it induces types from Wikipedia category pages.</a:t>
            </a:r>
          </a:p>
        </p:txBody>
      </p:sp>
    </p:spTree>
    <p:extLst>
      <p:ext uri="{BB962C8B-B14F-4D97-AF65-F5344CB8AC3E}">
        <p14:creationId xmlns:p14="http://schemas.microsoft.com/office/powerpoint/2010/main" val="1361189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34C79F96-0B79-9044-B56B-339E5433E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A Query: Maryland 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DB250-C905-6644-A0C0-3D651BE80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1341438"/>
            <a:ext cx="8353425" cy="4967287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# find URIs for cities in Maryland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yago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 &lt;http://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dbpedia.org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/class/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yago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SELECT * WHERE {</a:t>
            </a:r>
          </a:p>
          <a:p>
            <a:pPr marL="0" indent="0">
              <a:spcBef>
                <a:spcPts val="325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?city a 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yago:</a:t>
            </a:r>
            <a:r>
              <a:rPr lang="en-US" altLang="en-US" u="sng" dirty="0" err="1">
                <a:latin typeface="Calibri" panose="020F0502020204030204" pitchFamily="34" charset="0"/>
                <a:ea typeface="ＭＳ Ｐゴシック" panose="020B0600070205080204" pitchFamily="34" charset="-128"/>
                <a:hlinkClick r:id="rId2"/>
              </a:rPr>
              <a:t>WikicatCitiesInMaryland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38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}</a:t>
            </a:r>
          </a:p>
          <a:p>
            <a:pPr marL="0" indent="0">
              <a:spcBef>
                <a:spcPts val="338"/>
              </a:spcBef>
              <a:buFont typeface="Wingdings" pitchFamily="2" charset="2"/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38"/>
              </a:spcBef>
              <a:buFont typeface="Wingdings" pitchFamily="2" charset="2"/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38"/>
              </a:spcBef>
              <a:buFont typeface="Wingdings" pitchFamily="2" charset="2"/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58825BDE-7905-1C48-8CE3-CD5C0EBC9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Maryland Cities and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DB250-C905-6644-A0C0-3D651BE80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# get cities in MD and their populations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yago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&lt;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http://dbpedia.org/class/yago/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&gt;t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dbo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&lt;http://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dbpedia.org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/ontology/&gt;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SELECT * WHERE {</a:t>
            </a:r>
          </a:p>
          <a:p>
            <a:pPr marL="0" indent="0">
              <a:spcBef>
                <a:spcPts val="325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?city a 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yago:</a:t>
            </a:r>
            <a:r>
              <a:rPr lang="en-US" altLang="en-US" u="sng" dirty="0" err="1">
                <a:latin typeface="Calibri" panose="020F0502020204030204" pitchFamily="34" charset="0"/>
                <a:ea typeface="ＭＳ Ｐゴシック" panose="020B0600070205080204" pitchFamily="34" charset="-128"/>
                <a:hlinkClick r:id="rId3"/>
              </a:rPr>
              <a:t>WikicatCitiesInMaryland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;</a:t>
            </a:r>
          </a:p>
          <a:p>
            <a:pPr marL="0" indent="0">
              <a:spcBef>
                <a:spcPts val="325"/>
              </a:spcBef>
              <a:buFont typeface="Wingdings" pitchFamily="2" charset="2"/>
              <a:buNone/>
            </a:pPr>
            <a:r>
              <a:rPr lang="en-US" altLang="en-US" b="1" dirty="0">
                <a:solidFill>
                  <a:srgbClr val="52525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</a:t>
            </a:r>
            <a:r>
              <a:rPr lang="en-US" altLang="en-US" b="1" dirty="0" err="1">
                <a:solidFill>
                  <a:srgbClr val="52525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dbo:populationTotal</a:t>
            </a:r>
            <a:r>
              <a:rPr lang="en-US" altLang="en-US" b="1" dirty="0">
                <a:solidFill>
                  <a:srgbClr val="52525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?population </a:t>
            </a:r>
            <a:r>
              <a:rPr lang="en-US" altLang="en-US" dirty="0">
                <a:solidFill>
                  <a:srgbClr val="52525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38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C7D8207-68FC-E749-85E5-7C7C2EA29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Maryland cities, population,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DB250-C905-6644-A0C0-3D651BE80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# this returns names in multiple languages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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yago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 &lt;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http://dbpedia.org/class/yago/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dbo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&lt;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3"/>
              </a:rPr>
              <a:t>http://dbpedia.org/ontology/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rdfs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&lt;http://www.w3.org/2000/01/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rdf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-schema#&gt;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SELECT ?city ?name ?population WHERE {</a:t>
            </a:r>
          </a:p>
          <a:p>
            <a:pPr marL="0" indent="0">
              <a:spcBef>
                <a:spcPts val="325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?city a 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yago:</a:t>
            </a:r>
            <a:r>
              <a:rPr lang="en-US" altLang="en-US" u="sng" dirty="0" err="1">
                <a:latin typeface="Calibri" panose="020F0502020204030204" pitchFamily="34" charset="0"/>
                <a:ea typeface="ＭＳ Ｐゴシック" panose="020B0600070205080204" pitchFamily="34" charset="-128"/>
                <a:hlinkClick r:id="rId4"/>
              </a:rPr>
              <a:t>WikicatCitiesInMaryland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;</a:t>
            </a:r>
          </a:p>
          <a:p>
            <a:pPr marL="0" indent="0">
              <a:spcBef>
                <a:spcPts val="325"/>
              </a:spcBef>
              <a:buFont typeface="Wingdings" pitchFamily="2" charset="2"/>
              <a:buNone/>
            </a:pPr>
            <a:r>
              <a:rPr lang="en-US" altLang="en-US" b="1" dirty="0">
                <a:solidFill>
                  <a:srgbClr val="52525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</a:t>
            </a:r>
            <a:r>
              <a:rPr lang="en-US" altLang="en-US" dirty="0" err="1">
                <a:solidFill>
                  <a:srgbClr val="52525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dbo:populationTotal</a:t>
            </a:r>
            <a:r>
              <a:rPr lang="en-US" altLang="en-US" dirty="0">
                <a:solidFill>
                  <a:srgbClr val="52525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?population ;</a:t>
            </a:r>
          </a:p>
          <a:p>
            <a:pPr marL="0" indent="0">
              <a:spcBef>
                <a:spcPts val="325"/>
              </a:spcBef>
              <a:buFont typeface="Wingdings" pitchFamily="2" charset="2"/>
              <a:buNone/>
            </a:pPr>
            <a:r>
              <a:rPr lang="en-US" altLang="en-US" b="1" dirty="0">
                <a:solidFill>
                  <a:srgbClr val="52525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 </a:t>
            </a:r>
            <a:r>
              <a:rPr lang="en-US" altLang="en-US" b="1" dirty="0" err="1">
                <a:solidFill>
                  <a:srgbClr val="52525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rdfs:label</a:t>
            </a:r>
            <a:r>
              <a:rPr lang="en-US" altLang="en-US" b="1" dirty="0">
                <a:solidFill>
                  <a:srgbClr val="52525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?name .</a:t>
            </a:r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38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C5D4F8A6-1051-FB4E-9628-9AFF9F53F4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45720" rIns="45720"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SPARQL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7C9A896A-DE87-C343-9EF1-97B7F67CE96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2900" y="1081088"/>
            <a:ext cx="8458200" cy="5516562"/>
          </a:xfrm>
        </p:spPr>
        <p:txBody>
          <a:bodyPr/>
          <a:lstStyle/>
          <a:p>
            <a:pPr marL="419100" indent="-382588" eaLnBrk="1" hangingPunct="1">
              <a:defRPr/>
            </a:pPr>
            <a:r>
              <a:rPr lang="pt-BR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SPARQL is a </a:t>
            </a:r>
            <a:r>
              <a:rPr lang="pt-BR" altLang="en-US" sz="32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recursive</a:t>
            </a:r>
            <a:r>
              <a:rPr lang="pt-BR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pt-BR" altLang="en-US" sz="32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acronym</a:t>
            </a:r>
            <a:r>
              <a:rPr lang="pt-BR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for</a:t>
            </a:r>
            <a:r>
              <a:rPr lang="pt-BR" altLang="en-US" sz="3200" b="1" u="sng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819150" lvl="1" indent="-382588" eaLnBrk="1" hangingPunct="1">
              <a:buFontTx/>
              <a:buNone/>
              <a:defRPr/>
            </a:pPr>
            <a:r>
              <a:rPr lang="pt-BR" altLang="en-US" sz="2800" b="1" u="sng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</a:t>
            </a: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PARQL </a:t>
            </a:r>
            <a:r>
              <a:rPr lang="pt-BR" altLang="en-US" sz="2800" b="1" u="sng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P</a:t>
            </a:r>
            <a:r>
              <a:rPr lang="pt-BR" altLang="en-US" sz="28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rotocol</a:t>
            </a: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pt-BR" altLang="en-US" sz="2800" b="1" u="sng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A</a:t>
            </a:r>
            <a:r>
              <a:rPr lang="pt-BR" altLang="en-US" sz="28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nd</a:t>
            </a: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pt-BR" altLang="en-US" sz="2800" b="1" u="sng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R</a:t>
            </a:r>
            <a:r>
              <a:rPr lang="pt-BR" altLang="en-US" sz="28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df</a:t>
            </a: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pt-BR" altLang="en-US" sz="2800" b="1" u="sng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Q</a:t>
            </a: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uery </a:t>
            </a:r>
            <a:r>
              <a:rPr lang="pt-BR" altLang="en-US" sz="2800" b="1" u="sng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L</a:t>
            </a:r>
            <a:r>
              <a:rPr lang="pt-BR" altLang="en-US" sz="28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anguage</a:t>
            </a:r>
            <a:endParaRPr lang="pt-BR" altLang="en-US" sz="28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419100" indent="-382588" eaLnBrk="1" hangingPunct="1">
              <a:defRPr/>
            </a:pPr>
            <a:r>
              <a:rPr lang="pt-BR" altLang="en-US" sz="32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S</a:t>
            </a: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PARQL</a:t>
            </a:r>
            <a:r>
              <a:rPr lang="pt-BR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is </a:t>
            </a:r>
            <a:r>
              <a:rPr lang="pt-BR" altLang="en-US" sz="32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the</a:t>
            </a:r>
            <a:r>
              <a:rPr lang="pt-BR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SQL for RDF</a:t>
            </a:r>
          </a:p>
          <a:p>
            <a:pPr marL="419100" indent="-382588" eaLnBrk="1" hangingPunct="1">
              <a:defRPr/>
            </a:pPr>
            <a:r>
              <a:rPr lang="pt-BR" altLang="en-US" sz="32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Example</a:t>
            </a:r>
            <a:r>
              <a:rPr lang="pt-BR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query </a:t>
            </a:r>
            <a:r>
              <a:rPr lang="pt-BR" altLang="en-US" sz="32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suitable</a:t>
            </a:r>
            <a:r>
              <a:rPr lang="pt-BR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for </a:t>
            </a:r>
            <a:r>
              <a:rPr lang="pt-BR" altLang="en-US" sz="32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DBpedia</a:t>
            </a:r>
            <a:endParaRPr lang="pt-BR" altLang="en-US" sz="32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36512" indent="0" eaLnBrk="1" hangingPunct="1">
              <a:buFont typeface="Wingdings" pitchFamily="2" charset="2"/>
              <a:buNone/>
              <a:defRPr/>
            </a:pPr>
            <a:r>
              <a:rPr lang="pt-BR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    </a:t>
            </a:r>
            <a:r>
              <a:rPr lang="pt-BR" altLang="en-US" sz="2200" dirty="0">
                <a:latin typeface="Courier" pitchFamily="2" charset="0"/>
                <a:ea typeface="ＭＳ Ｐゴシック" panose="020B0600070205080204" pitchFamily="34" charset="-128"/>
              </a:rPr>
              <a:t># </a:t>
            </a:r>
            <a:r>
              <a:rPr lang="pt-BR" altLang="en-US" sz="2200" dirty="0" err="1">
                <a:latin typeface="Courier" pitchFamily="2" charset="0"/>
                <a:ea typeface="ＭＳ Ｐゴシック" panose="020B0600070205080204" pitchFamily="34" charset="-128"/>
              </a:rPr>
              <a:t>find</a:t>
            </a:r>
            <a:r>
              <a:rPr lang="pt-BR" altLang="en-US" sz="2200" dirty="0">
                <a:latin typeface="Courier" pitchFamily="2" charset="0"/>
                <a:ea typeface="ＭＳ Ｐゴシック" panose="020B0600070205080204" pitchFamily="34" charset="-128"/>
              </a:rPr>
              <a:t> countries </a:t>
            </a:r>
            <a:r>
              <a:rPr lang="pt-BR" altLang="en-US" sz="2200" dirty="0" err="1">
                <a:latin typeface="Courier" pitchFamily="2" charset="0"/>
                <a:ea typeface="ＭＳ Ｐゴシック" panose="020B0600070205080204" pitchFamily="34" charset="-128"/>
              </a:rPr>
              <a:t>and</a:t>
            </a:r>
            <a:r>
              <a:rPr lang="pt-BR" altLang="en-US" sz="2200" dirty="0"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pt-BR" altLang="en-US" sz="2200" dirty="0" err="1">
                <a:latin typeface="Courier" pitchFamily="2" charset="0"/>
                <a:ea typeface="ＭＳ Ｐゴシック" panose="020B0600070205080204" pitchFamily="34" charset="-128"/>
              </a:rPr>
              <a:t>their</a:t>
            </a:r>
            <a:r>
              <a:rPr lang="pt-BR" altLang="en-US" sz="2200" dirty="0"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pt-BR" altLang="en-US" sz="2200" dirty="0" err="1">
                <a:latin typeface="Courier" pitchFamily="2" charset="0"/>
                <a:ea typeface="ＭＳ Ｐゴシック" panose="020B0600070205080204" pitchFamily="34" charset="-128"/>
              </a:rPr>
              <a:t>languages</a:t>
            </a:r>
            <a:endParaRPr lang="pt-BR" altLang="en-US" sz="2200" dirty="0">
              <a:latin typeface="Courier" pitchFamily="2" charset="0"/>
              <a:ea typeface="ＭＳ Ｐゴシック" panose="020B0600070205080204" pitchFamily="34" charset="-128"/>
            </a:endParaRPr>
          </a:p>
          <a:p>
            <a:pPr marL="819150" lvl="1" indent="-382588" eaLnBrk="1" hangingPunct="1">
              <a:buFontTx/>
              <a:buNone/>
              <a:defRPr/>
            </a:pP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PREFIX </a:t>
            </a:r>
            <a:r>
              <a:rPr lang="en-US" altLang="en-US" sz="2200" dirty="0" err="1">
                <a:latin typeface="Courier" pitchFamily="2" charset="0"/>
                <a:ea typeface="ＭＳ Ｐゴシック" panose="020B0600070205080204" pitchFamily="34" charset="-128"/>
              </a:rPr>
              <a:t>dbo</a:t>
            </a: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: &lt;http://</a:t>
            </a:r>
            <a:r>
              <a:rPr lang="en-US" altLang="en-US" sz="2200" dirty="0" err="1">
                <a:latin typeface="Courier" pitchFamily="2" charset="0"/>
                <a:ea typeface="ＭＳ Ｐゴシック" panose="020B0600070205080204" pitchFamily="34" charset="-128"/>
              </a:rPr>
              <a:t>dbpedia.org</a:t>
            </a: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/ontology/&gt;</a:t>
            </a:r>
          </a:p>
          <a:p>
            <a:pPr marL="819150" lvl="1" indent="-382588" eaLnBrk="1" hangingPunct="1">
              <a:buFontTx/>
              <a:buNone/>
              <a:defRPr/>
            </a:pP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SELECT * WHERE {</a:t>
            </a:r>
          </a:p>
          <a:p>
            <a:pPr marL="819150" lvl="1" indent="-382588" eaLnBrk="1" hangingPunct="1">
              <a:buFontTx/>
              <a:buNone/>
              <a:defRPr/>
            </a:pP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  ?country a </a:t>
            </a:r>
            <a:r>
              <a:rPr lang="en-US" altLang="en-US" sz="2200" dirty="0" err="1">
                <a:latin typeface="Courier" pitchFamily="2" charset="0"/>
                <a:ea typeface="ＭＳ Ｐゴシック" panose="020B0600070205080204" pitchFamily="34" charset="-128"/>
              </a:rPr>
              <a:t>dbo:Country</a:t>
            </a: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;</a:t>
            </a:r>
          </a:p>
          <a:p>
            <a:pPr marL="819150" lvl="1" indent="-382588" eaLnBrk="1" hangingPunct="1">
              <a:buFontTx/>
              <a:buNone/>
              <a:defRPr/>
            </a:pP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           </a:t>
            </a:r>
            <a:r>
              <a:rPr lang="en-US" altLang="en-US" sz="2200" dirty="0" err="1">
                <a:latin typeface="Courier" pitchFamily="2" charset="0"/>
                <a:ea typeface="ＭＳ Ｐゴシック" panose="020B0600070205080204" pitchFamily="34" charset="-128"/>
              </a:rPr>
              <a:t>dbo:officialLanguage</a:t>
            </a: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 ?</a:t>
            </a:r>
            <a:r>
              <a:rPr lang="en-US" altLang="en-US" sz="2200" dirty="0" err="1">
                <a:latin typeface="Courier" pitchFamily="2" charset="0"/>
                <a:ea typeface="ＭＳ Ｐゴシック" panose="020B0600070205080204" pitchFamily="34" charset="-128"/>
              </a:rPr>
              <a:t>lang</a:t>
            </a: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 .</a:t>
            </a:r>
          </a:p>
          <a:p>
            <a:pPr marL="819150" lvl="1" indent="-382588" eaLnBrk="1" hangingPunct="1">
              <a:buFontTx/>
              <a:buNone/>
              <a:defRPr/>
            </a:pP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} </a:t>
            </a:r>
          </a:p>
          <a:p>
            <a:pPr marL="819150" lvl="1" indent="-382588" eaLnBrk="1" hangingPunct="1">
              <a:buFontTx/>
              <a:buNone/>
              <a:defRPr/>
            </a:pP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LIMIT 10</a:t>
            </a:r>
          </a:p>
          <a:p>
            <a:pPr marL="419100" indent="-382588" eaLnBrk="1" hangingPunct="1">
              <a:defRPr/>
            </a:pPr>
            <a:endParaRPr lang="pt-BR" altLang="en-US" sz="32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419100" indent="-382588" eaLnBrk="1" hangingPunct="1">
              <a:defRPr/>
            </a:pPr>
            <a:endParaRPr lang="pt-BR" altLang="en-US" sz="36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56843379-477C-A84C-9DE3-188E4EE86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Just the @en names, w/o lang 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DB250-C905-6644-A0C0-3D651BE80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25538"/>
            <a:ext cx="8353425" cy="4967287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# FILTER gives conditions that must be true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# LANG(x) returns string’s language tag or ””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# STR(x) returns a string’s value, i.e. w/o language tag</a:t>
            </a:r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yago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 &lt;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http://dbpedia.org/class/yago/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dbo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&lt;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3"/>
              </a:rPr>
              <a:t>http://dbpedia.org/ontology/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rdfs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&lt;http://www.w3.org/2000/01/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rdf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-schema#&gt;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select 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(str(?name) as ?name) 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?population where {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?city a </a:t>
            </a:r>
            <a:r>
              <a:rPr lang="en-US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yago:WikicatCitiesInMaryland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</a:t>
            </a:r>
            <a:r>
              <a:rPr lang="en-US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dbo:populationTotal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?population;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</a:t>
            </a:r>
            <a:r>
              <a:rPr lang="en-US" alt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rdfs:label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?name .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FILTER (LANG(?name) = "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")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02C9BD88-209D-004B-A63C-E1193CDD1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>
                <a:latin typeface="Calibri" panose="020F0502020204030204" pitchFamily="34" charset="0"/>
                <a:ea typeface="ＭＳ Ｐゴシック" panose="020B0600070205080204" pitchFamily="34" charset="-128"/>
              </a:rPr>
              <a:t>Order results by population (descending)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DB250-C905-6644-A0C0-3D651BE80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268413"/>
            <a:ext cx="8353425" cy="4967287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# sort results by population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yago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http://dbpedia.org/class/yago/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dbo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&lt;http://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dbpedia.org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/ontology/&gt;</a:t>
            </a:r>
            <a:endParaRPr lang="en-US" altLang="en-US" i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select str(?name) ?population where {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?city a 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yago:WikicatCitiesInMaryland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dbo:populationTotal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?population;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rdfs:label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?name .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FILTER (LANG(?name) = "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")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ORDER BY DESC(?population)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E8003744-E8CC-4143-97D4-F94E94372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Wait, where’s Catonsville?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sym typeface="Wingdings" pitchFamily="2" charset="2"/>
              </a:rPr>
              <a:t>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DB250-C905-6644-A0C0-3D651BE80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518477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MD’s government focused on counties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Catonsville not considered a city – it has no government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 need another category of place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2"/>
              </a:rPr>
              <a:t>Census designated place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? 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3"/>
              </a:rPr>
              <a:t>Populated Place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Populated places include counties &amp; regions; let’s use census designated place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But some ‘real’ cities in Maryland are not listed as census designated places and some are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17A6138C-0E1F-5745-9820-14296DEF8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UNION operator is 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DB250-C905-6644-A0C0-3D651BE80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25538"/>
            <a:ext cx="8353425" cy="4967287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PREFIX 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yago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 &lt;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2"/>
              </a:rPr>
              <a:t>http://dbpedia.org/class/yago/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PREFIX 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dbo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3"/>
              </a:rPr>
              <a:t>http://dbpedia.org/ontology/</a:t>
            </a:r>
            <a:endParaRPr lang="en-US" altLang="en-US" sz="2200" dirty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PREFIX 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dbr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&lt;http://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dbpedia.org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/resource/&gt;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SELECT str(?name) ?population where {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{?city </a:t>
            </a:r>
            <a:r>
              <a:rPr lang="en-US" altLang="en-US" sz="2400" b="1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dbo:type</a:t>
            </a: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dbr:Census-designated_place</a:t>
            </a: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   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</a:t>
            </a:r>
            <a:r>
              <a:rPr lang="en-US" altLang="en-US" sz="2400" b="1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dbo:isPartOf</a:t>
            </a: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dbr:Maryland</a:t>
            </a: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.}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UNION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{?city a </a:t>
            </a:r>
            <a:r>
              <a:rPr lang="en-US" altLang="en-US" sz="2400" b="1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yago:WikicatCitiesInMaryland</a:t>
            </a: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. 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?city </a:t>
            </a:r>
            <a:r>
              <a:rPr lang="en-US" alt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dbo:populationTotal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?population; </a:t>
            </a:r>
            <a:r>
              <a:rPr lang="en-US" alt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rdfs:label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?name .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FILTER (LANG(?name) = "</a:t>
            </a:r>
            <a:r>
              <a:rPr lang="en-US" alt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")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ORDER BY DESC(?population)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340753EE-5FE3-CB43-9FDA-E7FE17C12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Now we have duplicate entries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sym typeface="Wingdings" pitchFamily="2" charset="2"/>
              </a:rPr>
              <a:t>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B1043-D153-AC45-80A5-6D5A2A935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496300" cy="4967288"/>
          </a:xfrm>
        </p:spPr>
        <p:txBody>
          <a:bodyPr/>
          <a:lstStyle/>
          <a:p>
            <a:pPr>
              <a:defRPr/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This happens because:</a:t>
            </a:r>
          </a:p>
          <a:p>
            <a:pPr lvl="1">
              <a:defRPr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Some “cities” are just in </a:t>
            </a:r>
            <a:r>
              <a:rPr lang="en-US" sz="2800" spc="-114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WikicatCitiesInMaryland</a:t>
            </a:r>
            <a:r>
              <a:rPr lang="en-US" sz="2800" spc="-114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defRPr/>
            </a:pPr>
            <a:r>
              <a:rPr lang="en-US" sz="2800" spc="-114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are just in Census-</a:t>
            </a:r>
            <a:r>
              <a:rPr lang="en-US" sz="2800" spc="-114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designated_places</a:t>
            </a:r>
            <a:endParaRPr lang="en-US" sz="2800" spc="-114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sz="2800" spc="-114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are in both</a:t>
            </a:r>
          </a:p>
          <a:p>
            <a:pPr>
              <a:defRPr/>
            </a:pPr>
            <a:r>
              <a:rPr lang="en-US" sz="3200" spc="-114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SPARQL’s procedure finds all ways to satisfy a query, and for each one, records the variable bindings</a:t>
            </a:r>
          </a:p>
          <a:p>
            <a:pPr>
              <a:defRPr/>
            </a:pPr>
            <a:r>
              <a:rPr lang="en-US" sz="3200" spc="-114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add </a:t>
            </a:r>
            <a:r>
              <a:rPr lang="en-US" sz="3200" b="1" spc="-114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DISTINCT</a:t>
            </a:r>
            <a:r>
              <a:rPr lang="en-US" sz="3200" spc="-114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 get SPARQL to remove duplicate bindings from the results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200" spc="-114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24FD9281-C973-D14F-82B4-10D26B465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DISTINCT produces unique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DB250-C905-6644-A0C0-3D651BE80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268413"/>
            <a:ext cx="8353425" cy="4967287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PREFIX 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yago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 &lt;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2"/>
              </a:rPr>
              <a:t>http://dbpedia.org/class/yago/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PREFIX 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dbo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3"/>
              </a:rPr>
              <a:t>http://dbpedia.org/ontology/</a:t>
            </a:r>
            <a:endParaRPr lang="en-US" altLang="en-US" sz="2200" dirty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PREFIX 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dbr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&lt;http://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dbpedia.org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/resource/&gt;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SELECT </a:t>
            </a: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DISTINCT 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str(?name) ?population where {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{?city 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dbo:type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dbr:Census-designated_place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   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dbo:isPartOf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dbr:Maryland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.}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UNION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{?city a 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yago:WikicatCitiesInMaryland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. 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?city 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dbo:populationTotal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?population;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rdfs:label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?name .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FILTER (LANG(?name) = "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")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ORDER BY DESC(?population)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978E2F80-5CDB-EB44-B2B2-BE1E71C84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Some cities are missing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sym typeface="Wingdings" pitchFamily="2" charset="2"/>
              </a:rPr>
              <a:t>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2B161F9E-0787-6646-AB51-E9A40757D2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748713" cy="4967288"/>
          </a:xfrm>
        </p:spPr>
        <p:txBody>
          <a:bodyPr/>
          <a:lstStyle/>
          <a:p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Experimentation with query showed there are 427 entities in MD that are either census designated places or cities</a:t>
            </a:r>
          </a:p>
          <a:p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Only get 411 because nine have no population and one has neither a population nor a label</a:t>
            </a:r>
          </a:p>
          <a:p>
            <a:pPr lvl="1"/>
            <a:r>
              <a:rPr lang="en-US" altLang="en-US" sz="3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Typical of a large and somewhat noisy knowledge graph created from crowdsourced data</a:t>
            </a:r>
          </a:p>
          <a:p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SPARQL’s OPIONAL directive to the rescue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BA0686F-E01F-A249-B882-AB9AA3CA6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OPTIONAL handles missing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D45E5-37A2-F144-9EF1-245B15F9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25538"/>
            <a:ext cx="8353425" cy="4967287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yago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 &lt;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http://dbpedia.org/class/yago/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dbo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&lt;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3"/>
              </a:rPr>
              <a:t>http://dbpedia.org/ontology/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dbr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&lt;http://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dbpedia.org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/resource/&gt;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select DISTINCT</a:t>
            </a:r>
            <a:r>
              <a:rPr lang="en-US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str(?name) ?population where {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{?city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dbo:type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dbr:Census-designated_place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;    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dbo:isPartOf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dbr:Maryland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.}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UNION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{?city a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yago:WikicatCitiesInMaryland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. 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  <a:r>
              <a:rPr lang="en-US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OPTIONAL 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{?city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dbo:populationTotal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?population.}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  <a:r>
              <a:rPr lang="en-US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OPTIONAL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{?city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rdfs:label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?name . FILTER (LANG(?name) = "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") 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ORDER BY DESC(?population)</a:t>
            </a:r>
          </a:p>
          <a:p>
            <a:pPr marL="0" indent="0"/>
            <a:endParaRPr lang="en-US" altLang="en-US" sz="22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F0EF4D76-0FD4-DA48-ABD1-B0543AD60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Handling queries with many results</a:t>
            </a:r>
          </a:p>
        </p:txBody>
      </p:sp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C05B9E03-00DD-5449-8C9D-B67CAFE2C5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353425" cy="5184775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Endpoints typically have limits on a query’s runtime or the number of results it can return</a:t>
            </a:r>
          </a:p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You can use the LIMIT and OFFSET query modifiers to manage large queries</a:t>
            </a:r>
          </a:p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Suppose we want to find all types that </a:t>
            </a:r>
            <a:r>
              <a:rPr lang="en-US" altLang="en-US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DBpedia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uses</a:t>
            </a:r>
          </a:p>
          <a:p>
            <a:pPr marL="401637" lvl="1" indent="0">
              <a:buNone/>
            </a:pP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SELECT distinct ?type WHERE {?x a ?type.}</a:t>
            </a:r>
          </a:p>
          <a:p>
            <a:r>
              <a:rPr lang="en-US" altLang="en-US" sz="36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DBpedia’s</a:t>
            </a:r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public endpoint limits queries to 10K results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E080-1A2C-CB4A-A124-171B65F7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the first 10K</a:t>
            </a:r>
          </a:p>
        </p:txBody>
      </p:sp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1A2C9D3-C893-874B-B8B8-DD78A2DD0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5151"/>
            <a:ext cx="9144000" cy="563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8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D992B54A-154C-C74F-B6D7-28C15B9CE9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45720" rIns="45720"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SPARQL History</a:t>
            </a:r>
          </a:p>
        </p:txBody>
      </p:sp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2301BE83-AEF3-314F-B379-D3055FE4F13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8313" y="1196975"/>
            <a:ext cx="8458200" cy="5544393"/>
          </a:xfrm>
        </p:spPr>
        <p:txBody>
          <a:bodyPr/>
          <a:lstStyle/>
          <a:p>
            <a:pPr marL="419100" indent="-382588" eaLnBrk="1" hangingPunct="1"/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Several RDF query languages were developed prior to SPARQL</a:t>
            </a:r>
          </a:p>
          <a:p>
            <a:pPr marL="419100" indent="-382588" eaLnBrk="1" hangingPunct="1"/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W3C RDF Data Access Working Group (DAWG) worked out SPARQL 2005-2008</a:t>
            </a:r>
          </a:p>
          <a:p>
            <a:pPr marL="419100" indent="-382588" eaLnBrk="1" hangingPunct="1"/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Became a W3C recommendation in Jan 2008</a:t>
            </a:r>
          </a:p>
          <a:p>
            <a:pPr marL="419100" indent="-382588" eaLnBrk="1" hangingPunct="1"/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  <a:hlinkClick r:id="rId3"/>
              </a:rPr>
              <a:t>SPARQL 1.1 </a:t>
            </a: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(2013) is the current standard </a:t>
            </a:r>
          </a:p>
          <a:p>
            <a:pPr marL="419100" indent="-382588" eaLnBrk="1" hangingPunct="1"/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Support for many prog. languages available</a:t>
            </a:r>
          </a:p>
          <a:p>
            <a:pPr marL="419100" indent="-382588" eaLnBrk="1" hangingPunct="1"/>
            <a:r>
              <a:rPr lang="en-US" sz="3200" dirty="0"/>
              <a:t>W3 </a:t>
            </a:r>
            <a:r>
              <a:rPr lang="en-US" sz="3200" dirty="0">
                <a:hlinkClick r:id="rId4"/>
              </a:rPr>
              <a:t>SPARQL 1.2</a:t>
            </a:r>
            <a:r>
              <a:rPr lang="en-US" sz="3200" dirty="0"/>
              <a:t> Community Group established in 2019 to explore extensions</a:t>
            </a:r>
            <a:endParaRPr lang="en-US" altLang="en-US" sz="32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419100" indent="-382588" eaLnBrk="1" hangingPunct="1"/>
            <a:endParaRPr lang="en-US" altLang="en-US" sz="32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E080-1A2C-CB4A-A124-171B65F7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the second 10K with OFFSET</a:t>
            </a:r>
          </a:p>
        </p:txBody>
      </p:sp>
      <p:pic>
        <p:nvPicPr>
          <p:cNvPr id="4" name="Picture 3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9FB6A9C-8AFC-774D-9277-23B5EF774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222"/>
            <a:ext cx="9014768" cy="555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12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68F7-AA5E-5C46-A54A-300792C28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208" y="1268760"/>
            <a:ext cx="2375942" cy="2736602"/>
          </a:xfrm>
        </p:spPr>
        <p:txBody>
          <a:bodyPr/>
          <a:lstStyle/>
          <a:p>
            <a:r>
              <a:rPr lang="en-US" dirty="0"/>
              <a:t>A simple program gets them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8855D-7224-1143-BFE1-52DD00C99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44624"/>
            <a:ext cx="8353425" cy="6368132"/>
          </a:xfrm>
        </p:spPr>
        <p:txBody>
          <a:bodyPr/>
          <a:lstStyle/>
          <a:p>
            <a:pPr marL="0" indent="0">
              <a:buNone/>
            </a:pPr>
            <a:r>
              <a:rPr lang="en-US" sz="1700" dirty="0"/>
              <a:t>from </a:t>
            </a:r>
            <a:r>
              <a:rPr lang="en-US" sz="1700" dirty="0" err="1"/>
              <a:t>SPARQLWrapper</a:t>
            </a:r>
            <a:r>
              <a:rPr lang="en-US" sz="1700" dirty="0"/>
              <a:t> import </a:t>
            </a:r>
            <a:r>
              <a:rPr lang="en-US" sz="1700" dirty="0" err="1"/>
              <a:t>SPARQLWrapper</a:t>
            </a:r>
            <a:r>
              <a:rPr lang="en-US" sz="1700" dirty="0"/>
              <a:t>, JSON</a:t>
            </a:r>
          </a:p>
          <a:p>
            <a:pPr marL="0" indent="0">
              <a:buNone/>
            </a:pPr>
            <a:r>
              <a:rPr lang="en-US" sz="1700" dirty="0" err="1"/>
              <a:t>default_endpoint</a:t>
            </a:r>
            <a:r>
              <a:rPr lang="en-US" sz="1700" dirty="0"/>
              <a:t> = "http://</a:t>
            </a:r>
            <a:r>
              <a:rPr lang="en-US" sz="1700" dirty="0" err="1"/>
              <a:t>dbpedia.org</a:t>
            </a:r>
            <a:r>
              <a:rPr lang="en-US" sz="1700" dirty="0"/>
              <a:t>/</a:t>
            </a:r>
            <a:r>
              <a:rPr lang="en-US" sz="1700" dirty="0" err="1"/>
              <a:t>sparql</a:t>
            </a:r>
            <a:r>
              <a:rPr lang="en-US" sz="1700" dirty="0"/>
              <a:t>"</a:t>
            </a:r>
          </a:p>
          <a:p>
            <a:pPr marL="0" indent="0">
              <a:buNone/>
            </a:pPr>
            <a:r>
              <a:rPr lang="en-US" sz="1700" dirty="0" err="1"/>
              <a:t>type_query</a:t>
            </a:r>
            <a:r>
              <a:rPr lang="en-US" sz="1700" dirty="0"/>
              <a:t> = """SELECT DISTINCT ?class WHERE {{?x a ?class}} LIMIT {LIM} OFFSET {OFF}"""</a:t>
            </a:r>
            <a:endParaRPr lang="en-US" sz="1100" dirty="0"/>
          </a:p>
          <a:p>
            <a:pPr marL="0" indent="0">
              <a:buNone/>
            </a:pPr>
            <a:r>
              <a:rPr lang="en-US" sz="1700" dirty="0"/>
              <a:t>def </a:t>
            </a:r>
            <a:r>
              <a:rPr lang="en-US" sz="1700" dirty="0" err="1"/>
              <a:t>getall</a:t>
            </a:r>
            <a:r>
              <a:rPr lang="en-US" sz="1700" dirty="0"/>
              <a:t>(query, endpoint=</a:t>
            </a:r>
            <a:r>
              <a:rPr lang="en-US" sz="1700" dirty="0" err="1"/>
              <a:t>default_endpoint</a:t>
            </a:r>
            <a:r>
              <a:rPr lang="en-US" sz="1700" dirty="0"/>
              <a:t>):</a:t>
            </a:r>
          </a:p>
          <a:p>
            <a:pPr marL="0" indent="0">
              <a:buNone/>
            </a:pPr>
            <a:r>
              <a:rPr lang="en-US" sz="1700" dirty="0"/>
              <a:t>    limit = 10000</a:t>
            </a:r>
          </a:p>
          <a:p>
            <a:pPr marL="0" indent="0">
              <a:buNone/>
            </a:pPr>
            <a:r>
              <a:rPr lang="en-US" sz="1700" dirty="0"/>
              <a:t>    offset = total = 0</a:t>
            </a:r>
          </a:p>
          <a:p>
            <a:pPr marL="0" indent="0">
              <a:buNone/>
            </a:pPr>
            <a:r>
              <a:rPr lang="en-US" sz="1700" dirty="0"/>
              <a:t>    found = limit</a:t>
            </a:r>
          </a:p>
          <a:p>
            <a:pPr marL="0" indent="0">
              <a:buNone/>
            </a:pPr>
            <a:r>
              <a:rPr lang="en-US" sz="1700" dirty="0"/>
              <a:t>    tuples = []</a:t>
            </a:r>
          </a:p>
          <a:p>
            <a:pPr marL="0" indent="0">
              <a:buNone/>
            </a:pPr>
            <a:r>
              <a:rPr lang="en-US" sz="1700" dirty="0"/>
              <a:t>    </a:t>
            </a:r>
            <a:r>
              <a:rPr lang="en-US" sz="1700" dirty="0" err="1"/>
              <a:t>sparql</a:t>
            </a:r>
            <a:r>
              <a:rPr lang="en-US" sz="1700" dirty="0"/>
              <a:t> = </a:t>
            </a:r>
            <a:r>
              <a:rPr lang="en-US" sz="1700" dirty="0" err="1"/>
              <a:t>SPARQLWrapper</a:t>
            </a:r>
            <a:r>
              <a:rPr lang="en-US" sz="1700" dirty="0"/>
              <a:t>(endpoint)</a:t>
            </a:r>
          </a:p>
          <a:p>
            <a:pPr marL="0" indent="0">
              <a:buNone/>
            </a:pPr>
            <a:r>
              <a:rPr lang="en-US" sz="1700" dirty="0"/>
              <a:t>    </a:t>
            </a:r>
            <a:r>
              <a:rPr lang="en-US" sz="1700" dirty="0" err="1"/>
              <a:t>sparql.setReturnFormat</a:t>
            </a:r>
            <a:r>
              <a:rPr lang="en-US" sz="1700" dirty="0"/>
              <a:t>('</a:t>
            </a:r>
            <a:r>
              <a:rPr lang="en-US" sz="1700" dirty="0" err="1"/>
              <a:t>json</a:t>
            </a:r>
            <a:r>
              <a:rPr lang="en-US" sz="1700" dirty="0"/>
              <a:t>')</a:t>
            </a:r>
          </a:p>
          <a:p>
            <a:pPr marL="0" indent="0">
              <a:buNone/>
            </a:pPr>
            <a:r>
              <a:rPr lang="en-US" sz="1700" dirty="0"/>
              <a:t>    while found == limit:  # keep going until we don't get limit results</a:t>
            </a:r>
          </a:p>
          <a:p>
            <a:pPr marL="0" indent="0">
              <a:buNone/>
            </a:pPr>
            <a:r>
              <a:rPr lang="en-US" sz="1700" dirty="0"/>
              <a:t>        q = </a:t>
            </a:r>
            <a:r>
              <a:rPr lang="en-US" sz="1700" dirty="0" err="1"/>
              <a:t>query.format</a:t>
            </a:r>
            <a:r>
              <a:rPr lang="en-US" sz="1700" dirty="0"/>
              <a:t>(LIM=limit, OFF=offset)</a:t>
            </a:r>
          </a:p>
          <a:p>
            <a:pPr marL="0" indent="0">
              <a:buNone/>
            </a:pPr>
            <a:r>
              <a:rPr lang="en-US" sz="1700" dirty="0"/>
              <a:t>        </a:t>
            </a:r>
            <a:r>
              <a:rPr lang="en-US" sz="1700" dirty="0" err="1"/>
              <a:t>sparql.setQuery</a:t>
            </a:r>
            <a:r>
              <a:rPr lang="en-US" sz="1700" dirty="0"/>
              <a:t>(q)</a:t>
            </a:r>
          </a:p>
          <a:p>
            <a:pPr marL="0" indent="0">
              <a:buNone/>
            </a:pPr>
            <a:r>
              <a:rPr lang="en-US" sz="1700" dirty="0"/>
              <a:t>        results = </a:t>
            </a:r>
            <a:r>
              <a:rPr lang="en-US" sz="1700" dirty="0" err="1"/>
              <a:t>sparql.query</a:t>
            </a:r>
            <a:r>
              <a:rPr lang="en-US" sz="1700" dirty="0"/>
              <a:t>().convert()</a:t>
            </a:r>
          </a:p>
          <a:p>
            <a:pPr marL="0" indent="0">
              <a:buNone/>
            </a:pPr>
            <a:r>
              <a:rPr lang="en-US" sz="1700" dirty="0"/>
              <a:t>        found = 0</a:t>
            </a:r>
          </a:p>
          <a:p>
            <a:pPr marL="0" indent="0">
              <a:buNone/>
            </a:pPr>
            <a:r>
              <a:rPr lang="en-US" sz="1700" dirty="0"/>
              <a:t>        for result in results["results"]["bindings"]:</a:t>
            </a:r>
          </a:p>
          <a:p>
            <a:pPr marL="0" indent="0">
              <a:buNone/>
            </a:pPr>
            <a:r>
              <a:rPr lang="en-US" sz="1700" dirty="0"/>
              <a:t>            found += 1</a:t>
            </a:r>
          </a:p>
          <a:p>
            <a:pPr marL="0" indent="0">
              <a:buNone/>
            </a:pPr>
            <a:r>
              <a:rPr lang="en-US" sz="1700" dirty="0"/>
              <a:t>            </a:t>
            </a:r>
            <a:r>
              <a:rPr lang="en-US" sz="1700" dirty="0" err="1"/>
              <a:t>tuples.append</a:t>
            </a:r>
            <a:r>
              <a:rPr lang="en-US" sz="1700" dirty="0"/>
              <a:t>(tuple([</a:t>
            </a:r>
            <a:r>
              <a:rPr lang="en-US" sz="1700" dirty="0" err="1"/>
              <a:t>str</a:t>
            </a:r>
            <a:r>
              <a:rPr lang="en-US" sz="1700" dirty="0"/>
              <a:t>(v['value']) for v in </a:t>
            </a:r>
            <a:r>
              <a:rPr lang="en-US" sz="1700" dirty="0" err="1"/>
              <a:t>result.values</a:t>
            </a:r>
            <a:r>
              <a:rPr lang="en-US" sz="1700" dirty="0"/>
              <a:t>()]))</a:t>
            </a:r>
          </a:p>
          <a:p>
            <a:pPr marL="0" indent="0">
              <a:buNone/>
            </a:pPr>
            <a:r>
              <a:rPr lang="en-US" sz="1700" dirty="0"/>
              <a:t>        print('Found', found, 'results')</a:t>
            </a:r>
          </a:p>
          <a:p>
            <a:pPr marL="0" indent="0">
              <a:buNone/>
            </a:pPr>
            <a:r>
              <a:rPr lang="en-US" sz="1700" dirty="0"/>
              <a:t>        total = total + found</a:t>
            </a:r>
          </a:p>
          <a:p>
            <a:pPr marL="0" indent="0">
              <a:buNone/>
            </a:pPr>
            <a:r>
              <a:rPr lang="en-US" sz="1700" dirty="0"/>
              <a:t>        offset = offset + limit</a:t>
            </a:r>
          </a:p>
          <a:p>
            <a:pPr marL="0" indent="0">
              <a:buNone/>
            </a:pPr>
            <a:r>
              <a:rPr lang="en-US" sz="1700" dirty="0"/>
              <a:t>    return tuples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0242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512B3-E96C-D845-A7F8-CE6BC1B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59544-0E7B-314F-8C5F-D7BABC3E4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An ASK query returns True if it can be satisfied and False if not</a:t>
            </a:r>
          </a:p>
          <a:p>
            <a:r>
              <a:rPr lang="en-US" sz="3200" dirty="0"/>
              <a:t>Was Barack Obama born in the US?</a:t>
            </a:r>
          </a:p>
          <a:p>
            <a:pPr marL="401637" lvl="1" indent="0">
              <a:buNone/>
            </a:pPr>
            <a:r>
              <a:rPr lang="en-US" dirty="0"/>
              <a:t>PREFIX </a:t>
            </a:r>
            <a:r>
              <a:rPr lang="en-US" dirty="0" err="1"/>
              <a:t>dbo</a:t>
            </a:r>
            <a:r>
              <a:rPr lang="en-US" dirty="0"/>
              <a:t>: &lt;http://</a:t>
            </a:r>
            <a:r>
              <a:rPr lang="en-US" dirty="0" err="1"/>
              <a:t>dbpedia.org</a:t>
            </a:r>
            <a:r>
              <a:rPr lang="en-US" dirty="0"/>
              <a:t>/ontology/&gt;</a:t>
            </a:r>
          </a:p>
          <a:p>
            <a:pPr marL="401637" lvl="1" indent="0">
              <a:buNone/>
            </a:pPr>
            <a:r>
              <a:rPr lang="en-US" dirty="0"/>
              <a:t>PREFIX </a:t>
            </a:r>
            <a:r>
              <a:rPr lang="en-US" dirty="0" err="1"/>
              <a:t>dbr</a:t>
            </a:r>
            <a:r>
              <a:rPr lang="en-US" dirty="0"/>
              <a:t>: &lt;http://</a:t>
            </a:r>
            <a:r>
              <a:rPr lang="en-US" dirty="0" err="1"/>
              <a:t>dbpedia.org</a:t>
            </a:r>
            <a:r>
              <a:rPr lang="en-US" dirty="0"/>
              <a:t>/resource/&gt;</a:t>
            </a:r>
          </a:p>
          <a:p>
            <a:pPr marL="401637" lvl="1" indent="0">
              <a:buNone/>
            </a:pPr>
            <a:r>
              <a:rPr lang="en-US" dirty="0"/>
              <a:t>ask WHERE {</a:t>
            </a:r>
          </a:p>
          <a:p>
            <a:pPr marL="401637" lvl="1" indent="0">
              <a:buNone/>
            </a:pPr>
            <a:r>
              <a:rPr lang="en-US" dirty="0"/>
              <a:t>  {</a:t>
            </a:r>
            <a:r>
              <a:rPr lang="en-US" dirty="0" err="1"/>
              <a:t>dbr:Barack_Obama</a:t>
            </a:r>
            <a:r>
              <a:rPr lang="en-US" dirty="0"/>
              <a:t> </a:t>
            </a:r>
            <a:r>
              <a:rPr lang="en-US" dirty="0" err="1"/>
              <a:t>dbo:birthPlace</a:t>
            </a:r>
            <a:r>
              <a:rPr lang="en-US" dirty="0"/>
              <a:t> </a:t>
            </a:r>
            <a:r>
              <a:rPr lang="en-US" dirty="0" err="1"/>
              <a:t>dbr:United_States</a:t>
            </a:r>
            <a:r>
              <a:rPr lang="en-US" dirty="0"/>
              <a:t>}</a:t>
            </a:r>
          </a:p>
          <a:p>
            <a:pPr marL="401637" lvl="1" indent="0">
              <a:buNone/>
            </a:pPr>
            <a:r>
              <a:rPr lang="en-US" dirty="0"/>
              <a:t>  UNION</a:t>
            </a:r>
          </a:p>
          <a:p>
            <a:pPr marL="401637" lvl="1" indent="0">
              <a:buNone/>
            </a:pPr>
            <a:r>
              <a:rPr lang="en-US" dirty="0"/>
              <a:t>  {</a:t>
            </a:r>
            <a:r>
              <a:rPr lang="en-US" dirty="0" err="1"/>
              <a:t>dbr:Barack_Obama</a:t>
            </a:r>
            <a:r>
              <a:rPr lang="en-US" dirty="0"/>
              <a:t> </a:t>
            </a:r>
            <a:r>
              <a:rPr lang="en-US" dirty="0" err="1"/>
              <a:t>dbo:birthPlace</a:t>
            </a:r>
            <a:r>
              <a:rPr lang="en-US" dirty="0"/>
              <a:t> ?x .</a:t>
            </a:r>
          </a:p>
          <a:p>
            <a:pPr marL="401637" lvl="1" indent="0">
              <a:buNone/>
            </a:pPr>
            <a:r>
              <a:rPr lang="en-US" dirty="0"/>
              <a:t>   ?x </a:t>
            </a:r>
            <a:r>
              <a:rPr lang="en-US" dirty="0" err="1"/>
              <a:t>dbo:isPartOf</a:t>
            </a:r>
            <a:r>
              <a:rPr lang="en-US" dirty="0"/>
              <a:t>*/</a:t>
            </a:r>
            <a:r>
              <a:rPr lang="en-US" dirty="0" err="1"/>
              <a:t>dbo:country</a:t>
            </a:r>
            <a:r>
              <a:rPr lang="en-US" dirty="0"/>
              <a:t> </a:t>
            </a:r>
            <a:r>
              <a:rPr lang="en-US" dirty="0" err="1"/>
              <a:t>dbr:United_States</a:t>
            </a:r>
            <a:r>
              <a:rPr lang="en-US" dirty="0"/>
              <a:t> }</a:t>
            </a:r>
          </a:p>
          <a:p>
            <a:pPr marL="401637" lvl="1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767785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929F-1B53-2549-A284-E1B7DAA21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02758-5BDD-EC44-AA27-33E55B080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748712" cy="4967288"/>
          </a:xfrm>
        </p:spPr>
        <p:txBody>
          <a:bodyPr/>
          <a:lstStyle/>
          <a:p>
            <a:r>
              <a:rPr lang="en-US" sz="3200" dirty="0"/>
              <a:t>“Describe ?x” means “tell me everything you know about ?x</a:t>
            </a:r>
          </a:p>
          <a:p>
            <a:r>
              <a:rPr lang="en-US" sz="3200" dirty="0"/>
              <a:t>Example: Describe Alan Turing …</a:t>
            </a:r>
          </a:p>
          <a:p>
            <a:pPr marL="395287" lvl="1" indent="0">
              <a:buNone/>
            </a:pPr>
            <a:r>
              <a:rPr lang="en-US" sz="2800" dirty="0"/>
              <a:t>DESCRIBE &lt;http://</a:t>
            </a:r>
            <a:r>
              <a:rPr lang="en-US" sz="2800" dirty="0" err="1"/>
              <a:t>dbpedia.org</a:t>
            </a:r>
            <a:r>
              <a:rPr lang="en-US" sz="2800" dirty="0"/>
              <a:t>/resource/</a:t>
            </a:r>
            <a:r>
              <a:rPr lang="en-US" sz="2800" dirty="0" err="1"/>
              <a:t>Alan_Turing</a:t>
            </a:r>
            <a:r>
              <a:rPr lang="en-US" sz="2800" dirty="0"/>
              <a:t>&gt;</a:t>
            </a:r>
          </a:p>
          <a:p>
            <a:pPr marL="395287" lvl="1" indent="0">
              <a:buNone/>
            </a:pPr>
            <a:r>
              <a:rPr lang="en-US" sz="2800" dirty="0"/>
              <a:t>-- or –</a:t>
            </a:r>
          </a:p>
          <a:p>
            <a:pPr marL="395287" lvl="1" indent="0">
              <a:buNone/>
            </a:pPr>
            <a:r>
              <a:rPr lang="en-US" sz="2800" dirty="0"/>
              <a:t>PREFIX </a:t>
            </a:r>
            <a:r>
              <a:rPr lang="en-US" sz="2800" dirty="0" err="1"/>
              <a:t>dbr</a:t>
            </a:r>
            <a:r>
              <a:rPr lang="en-US" sz="2800" dirty="0"/>
              <a:t>: &lt;http://</a:t>
            </a:r>
            <a:r>
              <a:rPr lang="en-US" sz="2800" dirty="0" err="1"/>
              <a:t>dbpedia.org</a:t>
            </a:r>
            <a:r>
              <a:rPr lang="en-US" sz="2800" dirty="0"/>
              <a:t>/resource/&gt;</a:t>
            </a:r>
          </a:p>
          <a:p>
            <a:pPr marL="395287" lvl="1" indent="0">
              <a:buNone/>
            </a:pPr>
            <a:r>
              <a:rPr lang="en-US" sz="2800" dirty="0"/>
              <a:t>DESCRIBE </a:t>
            </a:r>
            <a:r>
              <a:rPr lang="en-US" sz="2800" dirty="0" err="1"/>
              <a:t>dbr:Alan_Turing</a:t>
            </a:r>
            <a:endParaRPr lang="en-US" sz="2800" dirty="0"/>
          </a:p>
          <a:p>
            <a:pPr marL="450850" indent="-457200"/>
            <a:r>
              <a:rPr lang="en-US" sz="3200" dirty="0"/>
              <a:t>Returns a collection of ~1500 triples in which </a:t>
            </a:r>
            <a:r>
              <a:rPr lang="en-US" sz="3200" dirty="0" err="1"/>
              <a:t>dbr:Alan_Turing</a:t>
            </a:r>
            <a:r>
              <a:rPr lang="en-US" sz="3200" dirty="0"/>
              <a:t> is either the subject or object</a:t>
            </a:r>
          </a:p>
        </p:txBody>
      </p:sp>
    </p:spTree>
    <p:extLst>
      <p:ext uri="{BB962C8B-B14F-4D97-AF65-F5344CB8AC3E}">
        <p14:creationId xmlns:p14="http://schemas.microsoft.com/office/powerpoint/2010/main" val="1260612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3F36AC7E-D58B-A44D-B89F-A5DDDC860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Describes’s results?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9481C9E1-1C38-FD40-B971-5F9A400D91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DAWG did not reach a consensus on what describe should return</a:t>
            </a:r>
          </a:p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Possibilities include</a:t>
            </a:r>
          </a:p>
          <a:p>
            <a:pPr lvl="1"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All triples where the variable bindings are mentioned</a:t>
            </a:r>
          </a:p>
          <a:p>
            <a:pPr lvl="1"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All triples where the bindings are the subject</a:t>
            </a:r>
          </a:p>
          <a:p>
            <a:pPr lvl="1"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Something else</a:t>
            </a:r>
          </a:p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What is useful might depend on the application or the amount of data involved</a:t>
            </a:r>
          </a:p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So it was left to the implementation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9AEC4CFA-01B6-184D-94DB-1E9B0F4E9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On construct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361327E8-9808-F147-BECE-96248708B9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Having a result form that produces an RDF graph is a good idea</a:t>
            </a:r>
          </a:p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It enables on to construct systems by using the output of one SPARQL query as the data over which another query works</a:t>
            </a:r>
          </a:p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This kind of capability was a powerful one for relational databases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>
            <a:extLst>
              <a:ext uri="{FF2B5EF4-FFF2-40B4-BE49-F238E27FC236}">
                <a16:creationId xmlns:a16="http://schemas.microsoft.com/office/drawing/2014/main" id="{2EB15F9F-BE40-E147-9647-0B4E20661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1044575"/>
            <a:ext cx="1512168" cy="2168401"/>
          </a:xfrm>
          <a:prstGeom prst="wedgeRoundRectCallout">
            <a:avLst>
              <a:gd name="adj1" fmla="val -197531"/>
              <a:gd name="adj2" fmla="val 12319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SPARQL 1.1 allows using  alternative properties separated by vertical bar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93804-5B45-1C4C-A704-ADBB68EF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 query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669A-4A91-BB40-840A-692E7EE9B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2" y="1240631"/>
            <a:ext cx="8496300" cy="4967288"/>
          </a:xfrm>
        </p:spPr>
        <p:txBody>
          <a:bodyPr/>
          <a:lstStyle/>
          <a:p>
            <a:r>
              <a:rPr lang="en-US" sz="3200" dirty="0"/>
              <a:t>Actors and directors or producers</a:t>
            </a:r>
            <a:br>
              <a:rPr lang="en-US" sz="3200" dirty="0"/>
            </a:br>
            <a:r>
              <a:rPr lang="en-US" sz="3200" dirty="0"/>
              <a:t>they’ve worked for</a:t>
            </a:r>
          </a:p>
          <a:p>
            <a:pPr marL="401637" lvl="1" indent="0">
              <a:buNone/>
            </a:pPr>
            <a:r>
              <a:rPr lang="en-US" sz="2600" dirty="0"/>
              <a:t>PREFIX </a:t>
            </a:r>
            <a:r>
              <a:rPr lang="en-US" sz="2600" dirty="0" err="1"/>
              <a:t>dbo</a:t>
            </a:r>
            <a:r>
              <a:rPr lang="en-US" sz="2600" dirty="0"/>
              <a:t>: &lt;http://</a:t>
            </a:r>
            <a:r>
              <a:rPr lang="en-US" sz="2600" dirty="0" err="1"/>
              <a:t>dbpedia.org</a:t>
            </a:r>
            <a:r>
              <a:rPr lang="en-US" sz="2600" dirty="0"/>
              <a:t>/ontology/&gt;</a:t>
            </a:r>
          </a:p>
          <a:p>
            <a:pPr marL="401637" lvl="1" indent="0">
              <a:buNone/>
            </a:pPr>
            <a:r>
              <a:rPr lang="en-US" sz="2600" dirty="0"/>
              <a:t>PREFIX ex: &lt;http://</a:t>
            </a:r>
            <a:r>
              <a:rPr lang="en-US" sz="2600" dirty="0" err="1"/>
              <a:t>example.org</a:t>
            </a:r>
            <a:r>
              <a:rPr lang="en-US" sz="2600" dirty="0"/>
              <a:t>/&gt;</a:t>
            </a:r>
          </a:p>
          <a:p>
            <a:pPr marL="401637" lvl="1" indent="0">
              <a:buNone/>
            </a:pPr>
            <a:r>
              <a:rPr lang="en-US" sz="2600" dirty="0"/>
              <a:t>Construct {?actor </a:t>
            </a:r>
            <a:r>
              <a:rPr lang="en-US" sz="2600" dirty="0" err="1"/>
              <a:t>ex:workedFor</a:t>
            </a:r>
            <a:r>
              <a:rPr lang="en-US" sz="2600" dirty="0"/>
              <a:t> ?</a:t>
            </a:r>
            <a:r>
              <a:rPr lang="en-US" sz="2600" dirty="0" err="1"/>
              <a:t>directorOrProducer</a:t>
            </a:r>
            <a:r>
              <a:rPr lang="en-US" sz="2600" dirty="0"/>
              <a:t>}</a:t>
            </a:r>
          </a:p>
          <a:p>
            <a:pPr marL="401637" lvl="1" indent="0">
              <a:buNone/>
            </a:pPr>
            <a:r>
              <a:rPr lang="en-US" sz="2600" dirty="0"/>
              <a:t>WHERE {</a:t>
            </a:r>
          </a:p>
          <a:p>
            <a:pPr marL="401637" lvl="1" indent="0">
              <a:buNone/>
            </a:pPr>
            <a:r>
              <a:rPr lang="en-US" sz="2600" dirty="0"/>
              <a:t>  ?film a </a:t>
            </a:r>
            <a:r>
              <a:rPr lang="en-US" sz="2600" dirty="0" err="1"/>
              <a:t>dbo:Film</a:t>
            </a:r>
            <a:r>
              <a:rPr lang="en-US" sz="2600" dirty="0"/>
              <a:t>; </a:t>
            </a:r>
          </a:p>
          <a:p>
            <a:pPr marL="401637" lvl="1" indent="0">
              <a:buNone/>
            </a:pPr>
            <a:r>
              <a:rPr lang="en-US" sz="2600" dirty="0"/>
              <a:t>            </a:t>
            </a:r>
            <a:r>
              <a:rPr lang="en-US" sz="2600" b="1" dirty="0" err="1"/>
              <a:t>dbo:director|dbo:producer</a:t>
            </a:r>
            <a:r>
              <a:rPr lang="en-US" sz="2600" b="1" dirty="0"/>
              <a:t> </a:t>
            </a:r>
            <a:r>
              <a:rPr lang="en-US" sz="2600" dirty="0"/>
              <a:t>?</a:t>
            </a:r>
            <a:r>
              <a:rPr lang="en-US" sz="2600" dirty="0" err="1"/>
              <a:t>directorOrProducer</a:t>
            </a:r>
            <a:r>
              <a:rPr lang="en-US" sz="2600" dirty="0"/>
              <a:t>;</a:t>
            </a:r>
          </a:p>
          <a:p>
            <a:pPr marL="401637" lvl="1" indent="0">
              <a:buNone/>
            </a:pPr>
            <a:r>
              <a:rPr lang="en-US" sz="2600" dirty="0"/>
              <a:t>            </a:t>
            </a:r>
            <a:r>
              <a:rPr lang="en-US" sz="2600" dirty="0" err="1"/>
              <a:t>dbo:starring</a:t>
            </a:r>
            <a:r>
              <a:rPr lang="en-US" sz="2600" dirty="0"/>
              <a:t> ?actor} </a:t>
            </a:r>
          </a:p>
          <a:p>
            <a:r>
              <a:rPr lang="en-US" sz="3600" dirty="0"/>
              <a:t>Returns a graph with ~31,000 triples</a:t>
            </a:r>
          </a:p>
        </p:txBody>
      </p:sp>
    </p:spTree>
    <p:extLst>
      <p:ext uri="{BB962C8B-B14F-4D97-AF65-F5344CB8AC3E}">
        <p14:creationId xmlns:p14="http://schemas.microsoft.com/office/powerpoint/2010/main" val="395681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628005F9-0592-BC41-AF88-877B59600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Example: finding missing inverses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3ABA0C04-EE28-5C4C-8716-1B23B2299F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353425" cy="5445125"/>
          </a:xfrm>
        </p:spPr>
        <p:txBody>
          <a:bodyPr/>
          <a:lstStyle/>
          <a:p>
            <a:r>
              <a:rPr lang="en-US" altLang="en-US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DBpedia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is missing many inverse relations, including more than 10k missing spouse relations</a:t>
            </a:r>
          </a:p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This creates a graph of all the missing ones, which can be added back to the KG via UPDATE ADD</a:t>
            </a:r>
          </a:p>
          <a:p>
            <a:endParaRPr lang="en-US" altLang="en-US" sz="11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400050" lvl="1" indent="0"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PREFIX </a:t>
            </a:r>
            <a:r>
              <a:rPr lang="en-US" altLang="en-US" sz="28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dbo</a:t>
            </a: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: &lt;http://</a:t>
            </a:r>
            <a:r>
              <a:rPr lang="en-US" altLang="en-US" sz="28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dbpedia.org</a:t>
            </a: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/ontology/&gt;</a:t>
            </a:r>
          </a:p>
          <a:p>
            <a:pPr marL="400050" lvl="1" indent="0"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CONSTRUCT { ?p2 </a:t>
            </a:r>
            <a:r>
              <a:rPr lang="en-US" altLang="en-US" sz="28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dbo:spouse</a:t>
            </a: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?p1. }</a:t>
            </a:r>
          </a:p>
          <a:p>
            <a:pPr marL="400050" lvl="1" indent="0"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WHERE {?p1 </a:t>
            </a:r>
            <a:r>
              <a:rPr lang="en-US" altLang="en-US" sz="28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dbo:spouse</a:t>
            </a: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?p2.</a:t>
            </a:r>
          </a:p>
          <a:p>
            <a:pPr marL="400050" lvl="1" indent="0"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      FILTER NOT EXISTS {?p2 </a:t>
            </a:r>
            <a:r>
              <a:rPr lang="en-US" altLang="en-US" sz="28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dbo:spouse</a:t>
            </a: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?p1}}</a:t>
            </a:r>
          </a:p>
          <a:p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Not the </a:t>
            </a:r>
            <a:r>
              <a:rPr lang="en-US" altLang="en-US" sz="32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NOT EXISTS </a:t>
            </a: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operator that succeeds </a:t>
            </a:r>
            <a:r>
              <a:rPr lang="en-US" altLang="en-US" sz="32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iff</a:t>
            </a: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its graph pattern is not satisfiable</a:t>
            </a:r>
            <a:endParaRPr lang="en-US" altLang="en-US" sz="3200" b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EAE7-59DA-F749-9B0E-20A0E5F4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my own grandpa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D64F6E-4CEC-F542-8480-BFF8B2191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789651"/>
            <a:ext cx="8856984" cy="6068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72773A-A9F6-9042-A0F6-3FD6B92683E6}"/>
              </a:ext>
            </a:extLst>
          </p:cNvPr>
          <p:cNvSpPr txBox="1"/>
          <p:nvPr/>
        </p:nvSpPr>
        <p:spPr>
          <a:xfrm>
            <a:off x="7892496" y="64129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3"/>
              </a:rPr>
              <a:t>HEAR 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0832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40CE-25FE-9848-9297-7E99FD7A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my own grandparent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606F6-99FB-7B44-9933-F9A129CED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280821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# find people who are their own grandparent</a:t>
            </a:r>
          </a:p>
          <a:p>
            <a:pPr marL="0" indent="0">
              <a:buNone/>
            </a:pPr>
            <a:r>
              <a:rPr lang="en-US" sz="3200" dirty="0"/>
              <a:t>PREFIX </a:t>
            </a:r>
            <a:r>
              <a:rPr lang="en-US" sz="3200" dirty="0" err="1"/>
              <a:t>dbo</a:t>
            </a:r>
            <a:r>
              <a:rPr lang="en-US" sz="3200" dirty="0"/>
              <a:t>: &lt;http://</a:t>
            </a:r>
            <a:r>
              <a:rPr lang="en-US" sz="3200" dirty="0" err="1"/>
              <a:t>dbpedia.org</a:t>
            </a:r>
            <a:r>
              <a:rPr lang="en-US" sz="3200" dirty="0"/>
              <a:t>/ontology/&gt;</a:t>
            </a:r>
          </a:p>
          <a:p>
            <a:pPr marL="0" indent="0">
              <a:buNone/>
            </a:pPr>
            <a:r>
              <a:rPr lang="en-US" sz="3200" dirty="0"/>
              <a:t>SELECT distinct ?P</a:t>
            </a:r>
          </a:p>
          <a:p>
            <a:pPr marL="0" indent="0">
              <a:buNone/>
            </a:pPr>
            <a:r>
              <a:rPr lang="en-US" sz="3200" dirty="0"/>
              <a:t>WHERE {?P </a:t>
            </a:r>
            <a:r>
              <a:rPr lang="en-US" sz="3200" dirty="0" err="1"/>
              <a:t>dbo:child</a:t>
            </a:r>
            <a:r>
              <a:rPr lang="en-US" sz="3200" dirty="0"/>
              <a:t>/</a:t>
            </a:r>
            <a:r>
              <a:rPr lang="en-US" sz="3200" dirty="0" err="1"/>
              <a:t>dbo:child</a:t>
            </a:r>
            <a:r>
              <a:rPr lang="en-US" sz="3200" dirty="0"/>
              <a:t> ?P}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A3370E-221B-074C-92D4-959E63FA4CAD}"/>
              </a:ext>
            </a:extLst>
          </p:cNvPr>
          <p:cNvSpPr/>
          <p:nvPr/>
        </p:nvSpPr>
        <p:spPr>
          <a:xfrm>
            <a:off x="7942259" y="6372918"/>
            <a:ext cx="902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linkClick r:id="rId2"/>
              </a:rPr>
              <a:t>TRY IT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B20E0-797E-224B-9D70-0327E4E63686}"/>
              </a:ext>
            </a:extLst>
          </p:cNvPr>
          <p:cNvSpPr txBox="1"/>
          <p:nvPr/>
        </p:nvSpPr>
        <p:spPr>
          <a:xfrm>
            <a:off x="1187624" y="5445125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99 results</a:t>
            </a:r>
          </a:p>
        </p:txBody>
      </p:sp>
    </p:spTree>
    <p:extLst>
      <p:ext uri="{BB962C8B-B14F-4D97-AF65-F5344CB8AC3E}">
        <p14:creationId xmlns:p14="http://schemas.microsoft.com/office/powerpoint/2010/main" val="41660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0906A1AA-90E1-1F44-A0EC-3D2D0C4A7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Typical Architecture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11F0FE9C-53E7-CC4A-857D-6EB847A066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2225"/>
            <a:ext cx="8496300" cy="149383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</a:rPr>
              <a:t>SPARQL endpoint receives queries and requests via HTTP from programs or GUIs, accesses associated RDF triple store and returns result, e.g., data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0C31EF26-F087-1A4F-8057-8DD2DD8F3B6F}"/>
              </a:ext>
            </a:extLst>
          </p:cNvPr>
          <p:cNvSpPr/>
          <p:nvPr/>
        </p:nvSpPr>
        <p:spPr>
          <a:xfrm>
            <a:off x="6284913" y="3860800"/>
            <a:ext cx="1368425" cy="1728788"/>
          </a:xfrm>
          <a:prstGeom prst="can">
            <a:avLst/>
          </a:prstGeom>
          <a:solidFill>
            <a:schemeClr val="tx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6F38C7-B98B-814E-A070-A2F02670B963}"/>
              </a:ext>
            </a:extLst>
          </p:cNvPr>
          <p:cNvSpPr/>
          <p:nvPr/>
        </p:nvSpPr>
        <p:spPr>
          <a:xfrm>
            <a:off x="4557713" y="3860800"/>
            <a:ext cx="935037" cy="172878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08A3EB9-83E6-5440-81FD-F47744F541BE}"/>
              </a:ext>
            </a:extLst>
          </p:cNvPr>
          <p:cNvSpPr/>
          <p:nvPr/>
        </p:nvSpPr>
        <p:spPr>
          <a:xfrm>
            <a:off x="866775" y="5145088"/>
            <a:ext cx="1584325" cy="122396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Web Browser GUI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D33AE55-E704-1F47-852D-2FB92AF7AA09}"/>
              </a:ext>
            </a:extLst>
          </p:cNvPr>
          <p:cNvSpPr/>
          <p:nvPr/>
        </p:nvSpPr>
        <p:spPr>
          <a:xfrm>
            <a:off x="146050" y="3184525"/>
            <a:ext cx="2303463" cy="122396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19463" name="TextBox 9">
            <a:extLst>
              <a:ext uri="{FF2B5EF4-FFF2-40B4-BE49-F238E27FC236}">
                <a16:creationId xmlns:a16="http://schemas.microsoft.com/office/drawing/2014/main" id="{BD3738D7-DDD7-F347-A509-CE753BD46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75" y="5686425"/>
            <a:ext cx="1943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RDF Triple</a:t>
            </a:r>
          </a:p>
          <a:p>
            <a:pPr algn="ctr"/>
            <a:r>
              <a:rPr lang="en-US" altLang="en-US" sz="2400"/>
              <a:t>Store</a:t>
            </a:r>
          </a:p>
        </p:txBody>
      </p:sp>
      <p:sp>
        <p:nvSpPr>
          <p:cNvPr id="19464" name="TextBox 10">
            <a:extLst>
              <a:ext uri="{FF2B5EF4-FFF2-40B4-BE49-F238E27FC236}">
                <a16:creationId xmlns:a16="http://schemas.microsoft.com/office/drawing/2014/main" id="{E7EB98F9-0C5B-A84D-BC61-ECAC8AA18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4363" y="5751513"/>
            <a:ext cx="1409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SPARQL</a:t>
            </a:r>
            <a:br>
              <a:rPr lang="en-US" altLang="en-US" sz="2400"/>
            </a:br>
            <a:r>
              <a:rPr lang="en-US" altLang="en-US" sz="2400"/>
              <a:t>endpoint</a:t>
            </a:r>
          </a:p>
        </p:txBody>
      </p:sp>
      <p:pic>
        <p:nvPicPr>
          <p:cNvPr id="19465" name="Picture 11">
            <a:extLst>
              <a:ext uri="{FF2B5EF4-FFF2-40B4-BE49-F238E27FC236}">
                <a16:creationId xmlns:a16="http://schemas.microsoft.com/office/drawing/2014/main" id="{ECE7EB9E-BD94-B543-9EA3-1082F49FF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25" y="5065713"/>
            <a:ext cx="13906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7C17ED-19F9-E443-A832-D2B784A872B0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449513" y="3795713"/>
            <a:ext cx="2122487" cy="557212"/>
          </a:xfrm>
          <a:prstGeom prst="straightConnector1">
            <a:avLst/>
          </a:prstGeom>
          <a:ln w="666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328F9D-B66C-7441-8CB1-758A28A999D7}"/>
              </a:ext>
            </a:extLst>
          </p:cNvPr>
          <p:cNvCxnSpPr>
            <a:cxnSpLocks/>
          </p:cNvCxnSpPr>
          <p:nvPr/>
        </p:nvCxnSpPr>
        <p:spPr>
          <a:xfrm flipV="1">
            <a:off x="2451100" y="4938713"/>
            <a:ext cx="2106613" cy="846137"/>
          </a:xfrm>
          <a:prstGeom prst="straightConnector1">
            <a:avLst/>
          </a:prstGeom>
          <a:ln w="666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3D7710-FDF8-0348-8C8B-DD80CE4BC5D5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5492750" y="4724400"/>
            <a:ext cx="792163" cy="0"/>
          </a:xfrm>
          <a:prstGeom prst="straightConnector1">
            <a:avLst/>
          </a:prstGeom>
          <a:ln w="666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9" name="TextBox 22">
            <a:extLst>
              <a:ext uri="{FF2B5EF4-FFF2-40B4-BE49-F238E27FC236}">
                <a16:creationId xmlns:a16="http://schemas.microsoft.com/office/drawing/2014/main" id="{B88FFC1E-3455-0C44-BBE7-1740C56B2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4352925"/>
            <a:ext cx="1411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SPARQL</a:t>
            </a:r>
            <a:br>
              <a:rPr lang="en-US" altLang="en-US" sz="2400"/>
            </a:br>
            <a:r>
              <a:rPr lang="en-US" altLang="en-US" sz="2400"/>
              <a:t>protocol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AA49F52-EF56-2F46-9311-95C0286BB44A}"/>
              </a:ext>
            </a:extLst>
          </p:cNvPr>
          <p:cNvSpPr/>
          <p:nvPr/>
        </p:nvSpPr>
        <p:spPr>
          <a:xfrm>
            <a:off x="1568450" y="3333750"/>
            <a:ext cx="790575" cy="9445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err="1">
                <a:solidFill>
                  <a:schemeClr val="tx1"/>
                </a:solidFill>
              </a:rPr>
              <a:t>Rdf</a:t>
            </a:r>
            <a:endParaRPr lang="en-US" b="1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50" b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b="1">
                <a:solidFill>
                  <a:schemeClr val="tx1"/>
                </a:solidFill>
              </a:rPr>
              <a:t>module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40CE-25FE-9848-9297-7E99FD7A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my own ancestor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606F6-99FB-7B44-9933-F9A129CED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280821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# find people who are their own ancestor</a:t>
            </a:r>
          </a:p>
          <a:p>
            <a:pPr marL="0" indent="0">
              <a:buNone/>
            </a:pPr>
            <a:r>
              <a:rPr lang="en-US" sz="3200" dirty="0"/>
              <a:t>PREFIX </a:t>
            </a:r>
            <a:r>
              <a:rPr lang="en-US" sz="3200" dirty="0" err="1"/>
              <a:t>dbo</a:t>
            </a:r>
            <a:r>
              <a:rPr lang="en-US" sz="3200" dirty="0"/>
              <a:t>: &lt;http://</a:t>
            </a:r>
            <a:r>
              <a:rPr lang="en-US" sz="3200" dirty="0" err="1"/>
              <a:t>dbpedia.org</a:t>
            </a:r>
            <a:r>
              <a:rPr lang="en-US" sz="3200" dirty="0"/>
              <a:t>/ontology/&gt;</a:t>
            </a:r>
          </a:p>
          <a:p>
            <a:pPr marL="0" indent="0">
              <a:buNone/>
            </a:pPr>
            <a:r>
              <a:rPr lang="en-US" sz="3200" dirty="0"/>
              <a:t>SELECT distinct ?P</a:t>
            </a:r>
          </a:p>
          <a:p>
            <a:pPr marL="0" indent="0">
              <a:buNone/>
            </a:pPr>
            <a:r>
              <a:rPr lang="en-US" sz="3200" dirty="0"/>
              <a:t>WHERE {?P </a:t>
            </a:r>
            <a:r>
              <a:rPr lang="en-US" sz="3200" dirty="0" err="1"/>
              <a:t>dbo:child</a:t>
            </a:r>
            <a:r>
              <a:rPr lang="en-US" sz="3200" dirty="0"/>
              <a:t>/</a:t>
            </a:r>
            <a:r>
              <a:rPr lang="en-US" sz="3200" dirty="0" err="1"/>
              <a:t>dbo:child</a:t>
            </a:r>
            <a:r>
              <a:rPr lang="en-US" sz="3200" dirty="0"/>
              <a:t>* ?P}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A3370E-221B-074C-92D4-959E63FA4CAD}"/>
              </a:ext>
            </a:extLst>
          </p:cNvPr>
          <p:cNvSpPr/>
          <p:nvPr/>
        </p:nvSpPr>
        <p:spPr>
          <a:xfrm>
            <a:off x="7942259" y="6372918"/>
            <a:ext cx="902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linkClick r:id="rId2"/>
              </a:rPr>
              <a:t>TRY IT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E45D7F-9592-2242-9633-A00344F0B25C}"/>
              </a:ext>
            </a:extLst>
          </p:cNvPr>
          <p:cNvSpPr txBox="1"/>
          <p:nvPr/>
        </p:nvSpPr>
        <p:spPr>
          <a:xfrm>
            <a:off x="1187624" y="5445125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109 results</a:t>
            </a:r>
          </a:p>
        </p:txBody>
      </p:sp>
    </p:spTree>
    <p:extLst>
      <p:ext uri="{BB962C8B-B14F-4D97-AF65-F5344CB8AC3E}">
        <p14:creationId xmlns:p14="http://schemas.microsoft.com/office/powerpoint/2010/main" val="669197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40A27CC6-4DA2-8741-B5C0-C877BB87D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>
                <a:latin typeface="Calibri" panose="020F0502020204030204" pitchFamily="34" charset="0"/>
                <a:ea typeface="ＭＳ Ｐゴシック" panose="020B0600070205080204" pitchFamily="34" charset="-128"/>
              </a:rPr>
              <a:t>RDF Named graphs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B74E5D5D-0FA9-6C49-8F48-03B4B4DB04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353425" cy="51403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Having multiple RDF graphs in a single document/repository and naming them with URIs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Provides useful additional functionality built on top of the RDF Recommendations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SPARQL queries can involve several graphs, a background one and multiple named ones, e.g.:</a:t>
            </a:r>
          </a:p>
          <a:p>
            <a:pPr lvl="1" eaLnBrk="1" hangingPunct="1">
              <a:buFontTx/>
              <a:buNone/>
            </a:pPr>
            <a: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SELECT ?who ?g ?mbox</a:t>
            </a:r>
          </a:p>
          <a:p>
            <a:pPr lvl="1" eaLnBrk="1" hangingPunct="1">
              <a:buFontTx/>
              <a:buNone/>
            </a:pPr>
            <a: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FROM &lt;http://example.org/dft.ttl&gt;</a:t>
            </a:r>
          </a:p>
          <a:p>
            <a:pPr lvl="1" eaLnBrk="1" hangingPunct="1">
              <a:buFontTx/>
              <a:buNone/>
            </a:pPr>
            <a: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FROM NAMED &lt;http://example.org/alice&gt;</a:t>
            </a:r>
          </a:p>
          <a:p>
            <a:pPr lvl="1" eaLnBrk="1" hangingPunct="1">
              <a:buFontTx/>
              <a:buNone/>
            </a:pPr>
            <a: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FROM NAMED &lt;http://example.org/bob&gt;</a:t>
            </a:r>
          </a:p>
          <a:p>
            <a:pPr lvl="1" eaLnBrk="1" hangingPunct="1">
              <a:buFontTx/>
              <a:buNone/>
            </a:pPr>
            <a: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WHERE</a:t>
            </a:r>
          </a:p>
          <a:p>
            <a:pPr lvl="1" eaLnBrk="1" hangingPunct="1">
              <a:buFontTx/>
              <a:buNone/>
            </a:pPr>
            <a: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{ ?g dc:publisher ?who .</a:t>
            </a:r>
          </a:p>
          <a:p>
            <a:pPr lvl="1" eaLnBrk="1" hangingPunct="1">
              <a:buFontTx/>
              <a:buNone/>
            </a:pPr>
            <a: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   GRAPH ?g { ?x foaf:mbox ?mbox }</a:t>
            </a:r>
          </a:p>
          <a:p>
            <a:pPr lvl="1" eaLnBrk="1" hangingPunct="1">
              <a:buFontTx/>
              <a:buNone/>
            </a:pPr>
            <a: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buFontTx/>
              <a:buNone/>
            </a:pPr>
            <a:endParaRPr lang="en-US" altLang="en-US" sz="1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B6D4210-9464-2C45-8D9D-1E242249B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UPDATE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2C84B-8005-8F4E-88B4-318878FE6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5329238"/>
          </a:xfrm>
        </p:spPr>
        <p:txBody>
          <a:bodyPr/>
          <a:lstStyle/>
          <a:p>
            <a:pPr>
              <a:defRPr/>
            </a:pPr>
            <a:r>
              <a:rPr lang="en-US" b="1" dirty="0"/>
              <a:t>Simple insert</a:t>
            </a:r>
            <a:br>
              <a:rPr lang="en-US" dirty="0"/>
            </a:br>
            <a:r>
              <a:rPr lang="en-US" dirty="0"/>
              <a:t>INSERT DATA { :book1 :title "A new book" ; :creator "</a:t>
            </a:r>
            <a:r>
              <a:rPr lang="en-US" dirty="0" err="1"/>
              <a:t>A.N.Other</a:t>
            </a:r>
            <a:r>
              <a:rPr lang="en-US" dirty="0"/>
              <a:t>" . }</a:t>
            </a:r>
          </a:p>
          <a:p>
            <a:pPr>
              <a:defRPr/>
            </a:pPr>
            <a:r>
              <a:rPr lang="en-US" b="1" dirty="0"/>
              <a:t>Simple delete</a:t>
            </a:r>
            <a:br>
              <a:rPr lang="en-US" dirty="0"/>
            </a:br>
            <a:r>
              <a:rPr lang="en-US" dirty="0"/>
              <a:t>DELETE DATA { :book1 </a:t>
            </a:r>
            <a:r>
              <a:rPr lang="en-US" dirty="0" err="1"/>
              <a:t>dc:title</a:t>
            </a:r>
            <a:r>
              <a:rPr lang="en-US" dirty="0"/>
              <a:t> "A new book" . }</a:t>
            </a:r>
          </a:p>
          <a:p>
            <a:pPr>
              <a:defRPr/>
            </a:pPr>
            <a:r>
              <a:rPr lang="en-US" dirty="0"/>
              <a:t>Combine the two for a modification, optionally guided by the results of a graph pattern</a:t>
            </a:r>
          </a:p>
          <a:p>
            <a:pPr marL="395287" lvl="1" indent="0">
              <a:buFontTx/>
              <a:buNone/>
              <a:defRPr/>
            </a:pPr>
            <a:r>
              <a:rPr lang="en-US" dirty="0"/>
              <a:t>PREFIX foaf: &lt;http://</a:t>
            </a:r>
            <a:r>
              <a:rPr lang="en-US" dirty="0" err="1"/>
              <a:t>xmlns.com</a:t>
            </a:r>
            <a:r>
              <a:rPr lang="en-US" dirty="0"/>
              <a:t>/foaf/0.1/&gt;</a:t>
            </a:r>
          </a:p>
          <a:p>
            <a:pPr marL="395287" lvl="1" indent="0">
              <a:buFontTx/>
              <a:buNone/>
              <a:defRPr/>
            </a:pPr>
            <a:r>
              <a:rPr lang="en-US" dirty="0"/>
              <a:t>DELETE { ?person </a:t>
            </a:r>
            <a:r>
              <a:rPr lang="en-US" dirty="0" err="1"/>
              <a:t>foaf:givenName</a:t>
            </a:r>
            <a:r>
              <a:rPr lang="en-US" dirty="0"/>
              <a:t> 'Bill’ } </a:t>
            </a:r>
          </a:p>
          <a:p>
            <a:pPr marL="395287" lvl="1" indent="0">
              <a:buFontTx/>
              <a:buNone/>
              <a:defRPr/>
            </a:pPr>
            <a:r>
              <a:rPr lang="en-US" dirty="0"/>
              <a:t>INSERT { ?person </a:t>
            </a:r>
            <a:r>
              <a:rPr lang="en-US" dirty="0" err="1"/>
              <a:t>foaf:givenName</a:t>
            </a:r>
            <a:r>
              <a:rPr lang="en-US" dirty="0"/>
              <a:t> 'William’ } </a:t>
            </a:r>
          </a:p>
          <a:p>
            <a:pPr marL="395287" lvl="1" indent="0">
              <a:buFontTx/>
              <a:buNone/>
              <a:defRPr/>
            </a:pPr>
            <a:r>
              <a:rPr lang="en-US" dirty="0"/>
              <a:t>WHERE { ?person </a:t>
            </a:r>
            <a:r>
              <a:rPr lang="en-US" dirty="0" err="1"/>
              <a:t>foaf:givenName</a:t>
            </a:r>
            <a:r>
              <a:rPr lang="en-US" dirty="0"/>
              <a:t> 'Bill' }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8045-FAC2-0D4A-97D5-9AA54121D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275BF-03E8-3D42-977C-6D9CC8273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SPARQL 1.1 added many aggregation operators, like count, min, </a:t>
            </a:r>
            <a:r>
              <a:rPr lang="en-US" sz="3200" dirty="0" err="1"/>
              <a:t>max,sum</a:t>
            </a:r>
            <a:r>
              <a:rPr lang="en-US" sz="3200" dirty="0"/>
              <a:t>, avg, sample, </a:t>
            </a:r>
            <a:r>
              <a:rPr lang="en-US" sz="3200" dirty="0" err="1"/>
              <a:t>group_concat</a:t>
            </a:r>
            <a:r>
              <a:rPr lang="en-US" sz="3200" dirty="0"/>
              <a:t>…</a:t>
            </a:r>
          </a:p>
          <a:p>
            <a:r>
              <a:rPr lang="en-US" sz="3200" dirty="0"/>
              <a:t>Generally used in the results specification, because that’s where the final values are known</a:t>
            </a:r>
          </a:p>
          <a:p>
            <a:pPr marL="401637" lvl="1" indent="0">
              <a:buNone/>
            </a:pPr>
            <a:r>
              <a:rPr lang="en-US" sz="2800" dirty="0"/>
              <a:t>PREFIX </a:t>
            </a:r>
            <a:r>
              <a:rPr lang="en-US" sz="2800" dirty="0" err="1"/>
              <a:t>dbo</a:t>
            </a:r>
            <a:r>
              <a:rPr lang="en-US" sz="2800" dirty="0"/>
              <a:t>: &lt;http://</a:t>
            </a:r>
            <a:r>
              <a:rPr lang="en-US" sz="2800" dirty="0" err="1"/>
              <a:t>dbpedia.org</a:t>
            </a:r>
            <a:r>
              <a:rPr lang="en-US" sz="2800" dirty="0"/>
              <a:t>/ontology/&gt;</a:t>
            </a:r>
          </a:p>
          <a:p>
            <a:pPr marL="401637" lvl="1" indent="0">
              <a:buNone/>
            </a:pPr>
            <a:r>
              <a:rPr lang="en-US" sz="2800" dirty="0"/>
              <a:t>SELECT </a:t>
            </a:r>
            <a:r>
              <a:rPr lang="en-US" sz="2800" b="1" dirty="0"/>
              <a:t>(COUNT(?film) AS ?</a:t>
            </a:r>
            <a:r>
              <a:rPr lang="en-US" sz="2800" b="1" dirty="0" err="1"/>
              <a:t>numberOfFilms</a:t>
            </a:r>
            <a:r>
              <a:rPr lang="en-US" sz="2800" b="1" dirty="0"/>
              <a:t>)</a:t>
            </a:r>
          </a:p>
          <a:p>
            <a:pPr marL="401637" lvl="1" indent="0">
              <a:buNone/>
            </a:pPr>
            <a:r>
              <a:rPr lang="en-US" sz="2800" dirty="0"/>
              <a:t>    WHERE {?film a </a:t>
            </a:r>
            <a:r>
              <a:rPr lang="en-US" sz="2800" dirty="0" err="1"/>
              <a:t>dbo:Film</a:t>
            </a:r>
            <a:r>
              <a:rPr lang="en-US" sz="2800" dirty="0"/>
              <a:t> .}</a:t>
            </a:r>
          </a:p>
          <a:p>
            <a:r>
              <a:rPr lang="en-US" sz="3200" dirty="0"/>
              <a:t>This finds 129,980 films</a:t>
            </a:r>
          </a:p>
        </p:txBody>
      </p:sp>
    </p:spTree>
    <p:extLst>
      <p:ext uri="{BB962C8B-B14F-4D97-AF65-F5344CB8AC3E}">
        <p14:creationId xmlns:p14="http://schemas.microsoft.com/office/powerpoint/2010/main" val="10121021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65A30-5F0E-0D41-BDB7-6C6B7F549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aggregation operator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5131-9281-FF47-97A6-44681CD36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" lvl="1" indent="0">
              <a:buNone/>
            </a:pPr>
            <a:r>
              <a:rPr lang="en-US" sz="2800" dirty="0"/>
              <a:t># How many instances of </a:t>
            </a:r>
            <a:r>
              <a:rPr lang="en-US" sz="2800" dirty="0" err="1"/>
              <a:t>dbo:film</a:t>
            </a:r>
            <a:r>
              <a:rPr lang="en-US" sz="2800" dirty="0"/>
              <a:t> in </a:t>
            </a:r>
            <a:r>
              <a:rPr lang="en-US" sz="2800" dirty="0" err="1"/>
              <a:t>Dbpedia</a:t>
            </a:r>
            <a:r>
              <a:rPr lang="en-US" sz="2800" dirty="0"/>
              <a:t>?</a:t>
            </a:r>
          </a:p>
          <a:p>
            <a:pPr marL="9525" lvl="1" indent="0">
              <a:buNone/>
            </a:pPr>
            <a:r>
              <a:rPr lang="en-US" sz="2800" dirty="0"/>
              <a:t>PREFIX </a:t>
            </a:r>
            <a:r>
              <a:rPr lang="en-US" sz="2800" dirty="0" err="1"/>
              <a:t>dbo</a:t>
            </a:r>
            <a:r>
              <a:rPr lang="en-US" sz="2800" dirty="0"/>
              <a:t>: &lt;http://</a:t>
            </a:r>
            <a:r>
              <a:rPr lang="en-US" sz="2800" dirty="0" err="1"/>
              <a:t>dbpedia.org</a:t>
            </a:r>
            <a:r>
              <a:rPr lang="en-US" sz="2800" dirty="0"/>
              <a:t>/ontology/&gt;</a:t>
            </a:r>
          </a:p>
          <a:p>
            <a:pPr marL="9525" lvl="1" indent="0">
              <a:buNone/>
            </a:pPr>
            <a:r>
              <a:rPr lang="en-US" sz="2800" dirty="0"/>
              <a:t>SELECT </a:t>
            </a:r>
            <a:r>
              <a:rPr lang="en-US" sz="2800" b="1" dirty="0"/>
              <a:t>(COUNT(?film) AS ?</a:t>
            </a:r>
            <a:r>
              <a:rPr lang="en-US" sz="2800" b="1" dirty="0" err="1"/>
              <a:t>numberOfFilms</a:t>
            </a:r>
            <a:r>
              <a:rPr lang="en-US" sz="2800" b="1" dirty="0"/>
              <a:t>)</a:t>
            </a:r>
          </a:p>
          <a:p>
            <a:pPr marL="9525" lvl="1" indent="0">
              <a:buNone/>
            </a:pPr>
            <a:r>
              <a:rPr lang="en-US" sz="2800" dirty="0"/>
              <a:t>WHERE {?film a </a:t>
            </a:r>
            <a:r>
              <a:rPr lang="en-US" sz="2800" dirty="0" err="1"/>
              <a:t>dbo:Film</a:t>
            </a:r>
            <a:r>
              <a:rPr lang="en-US" sz="2800" dirty="0"/>
              <a:t> .}</a:t>
            </a:r>
          </a:p>
          <a:p>
            <a:endParaRPr lang="en-US" dirty="0"/>
          </a:p>
          <a:p>
            <a:r>
              <a:rPr lang="en-US" dirty="0"/>
              <a:t>Returns "129980"</a:t>
            </a:r>
            <a:r>
              <a:rPr lang="en-US" baseline="30000" dirty="0"/>
              <a:t>^^</a:t>
            </a:r>
            <a:r>
              <a:rPr lang="en-US" baseline="30000" dirty="0" err="1"/>
              <a:t>xsd:integer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E5EC3B-59A3-5742-8799-FF1CDD1AD7C5}"/>
              </a:ext>
            </a:extLst>
          </p:cNvPr>
          <p:cNvSpPr/>
          <p:nvPr/>
        </p:nvSpPr>
        <p:spPr>
          <a:xfrm>
            <a:off x="7942259" y="6372918"/>
            <a:ext cx="902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linkClick r:id="rId2"/>
              </a:rPr>
              <a:t>TRY IT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05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65A30-5F0E-0D41-BDB7-6C6B7F549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aggregation operator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5131-9281-FF47-97A6-44681CD36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725" lvl="1" indent="-457200">
              <a:buFont typeface="Wingdings" pitchFamily="2" charset="2"/>
              <a:buChar char="§"/>
            </a:pPr>
            <a:r>
              <a:rPr lang="en-US" sz="3200" dirty="0"/>
              <a:t>How may films has each director in </a:t>
            </a:r>
            <a:r>
              <a:rPr lang="en-US" sz="3200" dirty="0" err="1"/>
              <a:t>DBpedia</a:t>
            </a:r>
            <a:r>
              <a:rPr lang="en-US" sz="3200" dirty="0"/>
              <a:t> made?</a:t>
            </a:r>
          </a:p>
          <a:p>
            <a:pPr marL="466725" lvl="1" indent="-457200">
              <a:buFont typeface="Wingdings" pitchFamily="2" charset="2"/>
              <a:buChar char="§"/>
            </a:pPr>
            <a:r>
              <a:rPr lang="en-US" sz="3200" dirty="0"/>
              <a:t>We need to know how to identify a director</a:t>
            </a:r>
          </a:p>
          <a:p>
            <a:pPr marL="466725" lvl="1" indent="-457200">
              <a:buFont typeface="Wingdings" pitchFamily="2" charset="2"/>
              <a:buChar char="§"/>
            </a:pPr>
            <a:r>
              <a:rPr lang="en-US" sz="3200" dirty="0"/>
              <a:t>We can use the strategy of looking at a  known director, e.g., </a:t>
            </a:r>
            <a:r>
              <a:rPr lang="en-US" sz="3200" dirty="0">
                <a:hlinkClick r:id="rId2"/>
              </a:rPr>
              <a:t>Billy Wilder</a:t>
            </a:r>
            <a:r>
              <a:rPr lang="en-US" sz="3200" dirty="0"/>
              <a:t> and seeing if there’s an appropriate type</a:t>
            </a:r>
          </a:p>
          <a:p>
            <a:pPr marL="466725" lvl="1" indent="-457200">
              <a:buFont typeface="Wingdings" pitchFamily="2" charset="2"/>
              <a:buChar char="§"/>
            </a:pPr>
            <a:r>
              <a:rPr lang="en-US" sz="3200" dirty="0"/>
              <a:t>Another option is to collect objects in a relation </a:t>
            </a:r>
            <a:r>
              <a:rPr lang="en-US" sz="3200" dirty="0" err="1"/>
              <a:t>dbo:director</a:t>
            </a:r>
            <a:r>
              <a:rPr lang="en-US" sz="3200" dirty="0"/>
              <a:t> relation to a film</a:t>
            </a:r>
          </a:p>
          <a:p>
            <a:pPr marL="466725" lvl="1" indent="-457200">
              <a:buFont typeface="Wingdings" pitchFamily="2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49045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65A30-5F0E-0D41-BDB7-6C6B7F549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aggregation operator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5131-9281-FF47-97A6-44681CD36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" lvl="1" indent="0">
              <a:buNone/>
            </a:pPr>
            <a:r>
              <a:rPr lang="en-US" sz="3200" dirty="0"/>
              <a:t># How many films has each director made</a:t>
            </a:r>
          </a:p>
          <a:p>
            <a:pPr marL="9525" lvl="1" indent="0">
              <a:buNone/>
            </a:pPr>
            <a:r>
              <a:rPr lang="en-US" sz="3200" dirty="0"/>
              <a:t>PREFIX </a:t>
            </a:r>
            <a:r>
              <a:rPr lang="en-US" sz="3200" dirty="0" err="1"/>
              <a:t>dbo</a:t>
            </a:r>
            <a:r>
              <a:rPr lang="en-US" sz="3200" dirty="0"/>
              <a:t>: &lt;http://</a:t>
            </a:r>
            <a:r>
              <a:rPr lang="en-US" sz="3200" dirty="0" err="1"/>
              <a:t>dbpedia.org</a:t>
            </a:r>
            <a:r>
              <a:rPr lang="en-US" sz="3200" dirty="0"/>
              <a:t>/ontology/&gt;</a:t>
            </a:r>
          </a:p>
          <a:p>
            <a:pPr marL="9525" lvl="1" indent="0">
              <a:buNone/>
            </a:pPr>
            <a:r>
              <a:rPr lang="en-US" sz="3200" dirty="0"/>
              <a:t>SELECT ?</a:t>
            </a:r>
            <a:r>
              <a:rPr lang="en-US" sz="3200" dirty="0" err="1"/>
              <a:t>dir</a:t>
            </a:r>
            <a:r>
              <a:rPr lang="en-US" sz="3200" dirty="0"/>
              <a:t> (COUNT (DISTINCT ?film) as ?num)</a:t>
            </a:r>
          </a:p>
          <a:p>
            <a:pPr marL="9525" lvl="1" indent="0">
              <a:buNone/>
            </a:pPr>
            <a:r>
              <a:rPr lang="en-US" sz="3200" dirty="0"/>
              <a:t>WHERE {?film a </a:t>
            </a:r>
            <a:r>
              <a:rPr lang="en-US" sz="3200" dirty="0" err="1"/>
              <a:t>dbo:Film</a:t>
            </a:r>
            <a:r>
              <a:rPr lang="en-US" sz="3200" dirty="0"/>
              <a:t>;</a:t>
            </a:r>
          </a:p>
          <a:p>
            <a:pPr marL="9525" lvl="1" indent="0">
              <a:buNone/>
            </a:pPr>
            <a:r>
              <a:rPr lang="en-US" sz="3200" dirty="0"/>
              <a:t>             </a:t>
            </a:r>
            <a:r>
              <a:rPr lang="en-US" sz="3200" dirty="0" err="1"/>
              <a:t>dbo:director</a:t>
            </a:r>
            <a:r>
              <a:rPr lang="en-US" sz="3200" dirty="0"/>
              <a:t> ?dir. }</a:t>
            </a:r>
          </a:p>
          <a:p>
            <a:pPr marL="9525" lvl="1" indent="0">
              <a:buNone/>
            </a:pPr>
            <a:r>
              <a:rPr lang="en-US" sz="3200" dirty="0"/>
              <a:t>GROUP BY ?</a:t>
            </a:r>
            <a:r>
              <a:rPr lang="en-US" sz="3200" dirty="0" err="1"/>
              <a:t>dir</a:t>
            </a:r>
            <a:r>
              <a:rPr lang="en-US" sz="3200" dirty="0"/>
              <a:t> </a:t>
            </a:r>
          </a:p>
          <a:p>
            <a:pPr marL="9525" lvl="1" indent="0">
              <a:buNone/>
            </a:pPr>
            <a:r>
              <a:rPr lang="en-US" sz="3200" dirty="0"/>
              <a:t>ORDER BY DESC(?num)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F74226-FCDD-844A-9804-50468C822088}"/>
              </a:ext>
            </a:extLst>
          </p:cNvPr>
          <p:cNvSpPr txBox="1"/>
          <p:nvPr/>
        </p:nvSpPr>
        <p:spPr>
          <a:xfrm>
            <a:off x="7912850" y="6412984"/>
            <a:ext cx="90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linkClick r:id="rId2"/>
              </a:rPr>
              <a:t>TRY IT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135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25898-BBB2-5D4B-9F2B-A4C26EFF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aggregation operator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EEEAD-3524-E94B-B3ED-DCDABBD99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641208" cy="49672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# How many films has each director made, with example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dbo</a:t>
            </a:r>
            <a:r>
              <a:rPr lang="en-US" dirty="0"/>
              <a:t>: &lt;http://</a:t>
            </a:r>
            <a:r>
              <a:rPr lang="en-US" dirty="0" err="1"/>
              <a:t>dbpedia.org</a:t>
            </a:r>
            <a:r>
              <a:rPr lang="en-US" dirty="0"/>
              <a:t>/ontology/&gt;</a:t>
            </a:r>
          </a:p>
          <a:p>
            <a:pPr marL="0" indent="0">
              <a:buNone/>
            </a:pPr>
            <a:r>
              <a:rPr lang="en-US" dirty="0"/>
              <a:t>SELECT ?director </a:t>
            </a:r>
          </a:p>
          <a:p>
            <a:pPr marL="0" indent="0">
              <a:buNone/>
            </a:pPr>
            <a:r>
              <a:rPr lang="en-US" dirty="0"/>
              <a:t>              (COUNT (DISTINCT ?film) as ?num) </a:t>
            </a:r>
          </a:p>
          <a:p>
            <a:pPr marL="0" indent="0">
              <a:buNone/>
            </a:pPr>
            <a:r>
              <a:rPr lang="en-US" dirty="0"/>
              <a:t>              (SAMPLE (?film) as ?example)</a:t>
            </a:r>
          </a:p>
          <a:p>
            <a:pPr marL="0" indent="0">
              <a:buNone/>
            </a:pPr>
            <a:r>
              <a:rPr lang="en-US" dirty="0"/>
              <a:t>WHERE {?film a </a:t>
            </a:r>
            <a:r>
              <a:rPr lang="en-US" dirty="0" err="1"/>
              <a:t>dbo:Film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 </a:t>
            </a:r>
            <a:r>
              <a:rPr lang="en-US" dirty="0" err="1"/>
              <a:t>dbo:director</a:t>
            </a:r>
            <a:r>
              <a:rPr lang="en-US" dirty="0"/>
              <a:t> ?director. }</a:t>
            </a:r>
          </a:p>
          <a:p>
            <a:pPr marL="0" indent="0">
              <a:buNone/>
            </a:pPr>
            <a:r>
              <a:rPr lang="en-US" dirty="0"/>
              <a:t>GROUP BY ?director </a:t>
            </a:r>
          </a:p>
          <a:p>
            <a:pPr marL="0" indent="0">
              <a:buNone/>
            </a:pPr>
            <a:r>
              <a:rPr lang="en-US" dirty="0"/>
              <a:t>ORDER BY DESC(?num)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0642D-8E51-FF41-B50E-68E07027E683}"/>
              </a:ext>
            </a:extLst>
          </p:cNvPr>
          <p:cNvSpPr txBox="1"/>
          <p:nvPr/>
        </p:nvSpPr>
        <p:spPr>
          <a:xfrm>
            <a:off x="7912850" y="6412984"/>
            <a:ext cx="90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linkClick r:id="rId2"/>
              </a:rPr>
              <a:t>TRY IT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359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25898-BBB2-5D4B-9F2B-A4C26EFF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aggregation operator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EEEAD-3524-E94B-B3ED-DCDABBD99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4"/>
            <a:ext cx="8641208" cy="51847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# How many films has each director made, with example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dbo</a:t>
            </a:r>
            <a:r>
              <a:rPr lang="en-US" dirty="0"/>
              <a:t>: &lt;http://</a:t>
            </a:r>
            <a:r>
              <a:rPr lang="en-US" dirty="0" err="1"/>
              <a:t>dbpedia.org</a:t>
            </a:r>
            <a:r>
              <a:rPr lang="en-US" dirty="0"/>
              <a:t>/ontology/&gt;</a:t>
            </a:r>
          </a:p>
          <a:p>
            <a:pPr marL="0" indent="0">
              <a:buNone/>
            </a:pPr>
            <a:r>
              <a:rPr lang="en-US" dirty="0"/>
              <a:t>SELECT ?director </a:t>
            </a:r>
          </a:p>
          <a:p>
            <a:pPr marL="0" indent="0">
              <a:buNone/>
            </a:pPr>
            <a:r>
              <a:rPr lang="en-US" dirty="0"/>
              <a:t>              (COUNT (DISTINCT ?film) as ?num) </a:t>
            </a:r>
          </a:p>
          <a:p>
            <a:pPr marL="0" indent="0">
              <a:buNone/>
            </a:pPr>
            <a:r>
              <a:rPr lang="en-US" dirty="0"/>
              <a:t>              (SAMPLE (?film) as ?example)</a:t>
            </a:r>
          </a:p>
          <a:p>
            <a:pPr marL="0" indent="0">
              <a:buNone/>
            </a:pPr>
            <a:r>
              <a:rPr lang="en-US" dirty="0"/>
              <a:t>WHERE {?film a </a:t>
            </a:r>
            <a:r>
              <a:rPr lang="en-US" dirty="0" err="1"/>
              <a:t>dbo:Film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 </a:t>
            </a:r>
            <a:r>
              <a:rPr lang="en-US" dirty="0" err="1"/>
              <a:t>dbo:director</a:t>
            </a:r>
            <a:r>
              <a:rPr lang="en-US" dirty="0"/>
              <a:t> ?director. }</a:t>
            </a:r>
          </a:p>
          <a:p>
            <a:pPr marL="0" indent="0">
              <a:buNone/>
            </a:pPr>
            <a:r>
              <a:rPr lang="en-US" dirty="0"/>
              <a:t>GROUP BY ?director </a:t>
            </a:r>
          </a:p>
          <a:p>
            <a:pPr marL="0" indent="0">
              <a:buNone/>
            </a:pPr>
            <a:r>
              <a:rPr lang="en-US" dirty="0"/>
              <a:t>ORDER BY DESC(?num)</a:t>
            </a:r>
          </a:p>
          <a:p>
            <a:pPr marL="0" indent="0">
              <a:buNone/>
            </a:pPr>
            <a:r>
              <a:rPr lang="en-US" b="1" dirty="0"/>
              <a:t>LIMIT 10000 OFFSET 10000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0642D-8E51-FF41-B50E-68E07027E683}"/>
              </a:ext>
            </a:extLst>
          </p:cNvPr>
          <p:cNvSpPr txBox="1"/>
          <p:nvPr/>
        </p:nvSpPr>
        <p:spPr>
          <a:xfrm>
            <a:off x="7912850" y="6412984"/>
            <a:ext cx="90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linkClick r:id="" action="ppaction://noaction"/>
              </a:rPr>
              <a:t>TRY IT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3A7AB-0D35-DC4E-818C-B28DD524BA60}"/>
              </a:ext>
            </a:extLst>
          </p:cNvPr>
          <p:cNvSpPr txBox="1"/>
          <p:nvPr/>
        </p:nvSpPr>
        <p:spPr>
          <a:xfrm>
            <a:off x="5940152" y="4509120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# Get More!</a:t>
            </a:r>
          </a:p>
        </p:txBody>
      </p:sp>
    </p:spTree>
    <p:extLst>
      <p:ext uri="{BB962C8B-B14F-4D97-AF65-F5344CB8AC3E}">
        <p14:creationId xmlns:p14="http://schemas.microsoft.com/office/powerpoint/2010/main" val="1690984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EDD0-E58B-E347-BEAC-1DE329AB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542AA-6F8D-C74D-AD4A-FE5005678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GROUP BY breaks the query's result set into groups before applying the aggregate functions</a:t>
            </a:r>
          </a:p>
          <a:p>
            <a:r>
              <a:rPr lang="en-US" sz="3200" dirty="0"/>
              <a:t>Find BO’s properties and group them by property and find the number in each group</a:t>
            </a:r>
            <a:endParaRPr lang="en-US" dirty="0"/>
          </a:p>
          <a:p>
            <a:pPr marL="401637" lvl="1" indent="0">
              <a:buNone/>
            </a:pPr>
            <a:r>
              <a:rPr lang="en-US" dirty="0"/>
              <a:t>PREFIX </a:t>
            </a:r>
            <a:r>
              <a:rPr lang="en-US" dirty="0" err="1"/>
              <a:t>dbr</a:t>
            </a:r>
            <a:r>
              <a:rPr lang="en-US" dirty="0"/>
              <a:t>: &lt;http://</a:t>
            </a:r>
            <a:r>
              <a:rPr lang="en-US" dirty="0" err="1"/>
              <a:t>dbpedia.org</a:t>
            </a:r>
            <a:r>
              <a:rPr lang="en-US" dirty="0"/>
              <a:t>/resource/&gt;</a:t>
            </a:r>
          </a:p>
          <a:p>
            <a:pPr marL="401637" lvl="1" indent="0">
              <a:buNone/>
            </a:pPr>
            <a:r>
              <a:rPr lang="en-US" dirty="0"/>
              <a:t>PREFIX </a:t>
            </a:r>
            <a:r>
              <a:rPr lang="en-US" dirty="0" err="1"/>
              <a:t>dbo</a:t>
            </a:r>
            <a:r>
              <a:rPr lang="en-US" dirty="0"/>
              <a:t>: &lt;http://</a:t>
            </a:r>
            <a:r>
              <a:rPr lang="en-US" dirty="0" err="1"/>
              <a:t>dbpedia.org</a:t>
            </a:r>
            <a:r>
              <a:rPr lang="en-US" dirty="0"/>
              <a:t>/ontology/&gt;</a:t>
            </a:r>
          </a:p>
          <a:p>
            <a:pPr marL="401637" lvl="1" indent="0">
              <a:buNone/>
            </a:pPr>
            <a:r>
              <a:rPr lang="en-US" dirty="0"/>
              <a:t>SELECT ?p (COUNT(?p) as ?number)</a:t>
            </a:r>
          </a:p>
          <a:p>
            <a:pPr marL="401637" lvl="1" indent="0">
              <a:buNone/>
            </a:pPr>
            <a:r>
              <a:rPr lang="en-US" dirty="0"/>
              <a:t>WHERE { </a:t>
            </a:r>
            <a:r>
              <a:rPr lang="en-US" dirty="0" err="1"/>
              <a:t>dbr:Barack_Obama</a:t>
            </a:r>
            <a:r>
              <a:rPr lang="en-US" dirty="0"/>
              <a:t> ?p ?o }</a:t>
            </a:r>
          </a:p>
          <a:p>
            <a:pPr marL="401637" lvl="1" indent="0">
              <a:buNone/>
            </a:pPr>
            <a:r>
              <a:rPr lang="en-US" dirty="0"/>
              <a:t>GROUP BY ?p ORDER BY DESC(count(?p))</a:t>
            </a:r>
          </a:p>
        </p:txBody>
      </p:sp>
    </p:spTree>
    <p:extLst>
      <p:ext uri="{BB962C8B-B14F-4D97-AF65-F5344CB8AC3E}">
        <p14:creationId xmlns:p14="http://schemas.microsoft.com/office/powerpoint/2010/main" val="218958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5C6FFB9C-FF5F-DF49-98EE-8F9016AF7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Some SPARQL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C610D-AAAC-0143-8626-8D64847BC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518477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There are many public endpoints, e.g.</a:t>
            </a:r>
          </a:p>
          <a:p>
            <a:pPr marL="458788" indent="-276225">
              <a:defRPr/>
            </a:pPr>
            <a:r>
              <a:rPr lang="en-US" sz="3200" dirty="0" err="1"/>
              <a:t>Dbpedia</a:t>
            </a:r>
            <a:r>
              <a:rPr lang="en-US" sz="3200" dirty="0"/>
              <a:t>:  https://</a:t>
            </a:r>
            <a:r>
              <a:rPr lang="en-US" sz="3200" dirty="0" err="1"/>
              <a:t>dbpedia.ort</a:t>
            </a:r>
            <a:r>
              <a:rPr lang="en-US" sz="3200" dirty="0"/>
              <a:t>/</a:t>
            </a:r>
            <a:r>
              <a:rPr lang="en-US" sz="3200" dirty="0" err="1"/>
              <a:t>sparql</a:t>
            </a:r>
            <a:r>
              <a:rPr lang="en-US" sz="3200" dirty="0"/>
              <a:t>/</a:t>
            </a:r>
          </a:p>
          <a:p>
            <a:pPr marL="458788" indent="-276225">
              <a:defRPr/>
            </a:pPr>
            <a:r>
              <a:rPr lang="en-US" sz="3200" dirty="0" err="1"/>
              <a:t>Wikidata</a:t>
            </a:r>
            <a:r>
              <a:rPr lang="en-US" sz="3200" dirty="0"/>
              <a:t>: https://</a:t>
            </a:r>
            <a:r>
              <a:rPr lang="en-US" sz="3200" dirty="0" err="1"/>
              <a:t>query.wikidata.org</a:t>
            </a:r>
            <a:r>
              <a:rPr lang="en-US" sz="3200" dirty="0"/>
              <a:t>/</a:t>
            </a:r>
            <a:r>
              <a:rPr lang="en-US" sz="3200" dirty="0" err="1"/>
              <a:t>sparql</a:t>
            </a:r>
            <a:endParaRPr lang="en-US" sz="3200" dirty="0"/>
          </a:p>
          <a:p>
            <a:pPr marL="458788" indent="-276225">
              <a:defRPr/>
            </a:pPr>
            <a:r>
              <a:rPr lang="en-US" sz="3200" dirty="0"/>
              <a:t>DBLP: </a:t>
            </a:r>
            <a:r>
              <a:rPr lang="en-US" sz="3200" dirty="0">
                <a:hlinkClick r:id="rId2"/>
              </a:rPr>
              <a:t>https://dblp.l3s.de/d2r/sparql</a:t>
            </a:r>
            <a:endParaRPr lang="en-US" sz="3200" dirty="0"/>
          </a:p>
          <a:p>
            <a:pPr marL="458788" indent="-276225">
              <a:defRPr/>
            </a:pPr>
            <a:r>
              <a:rPr lang="en-US" sz="3600" dirty="0"/>
              <a:t>See W3C’s list of </a:t>
            </a:r>
            <a:r>
              <a:rPr lang="en-US" sz="3200" dirty="0">
                <a:hlinkClick r:id="rId3"/>
              </a:rPr>
              <a:t>currently alive SPARQL endpoints</a:t>
            </a:r>
            <a:endParaRPr lang="en-US" sz="32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It’s not hard to set up your own, e.g.</a:t>
            </a:r>
          </a:p>
          <a:p>
            <a:pPr marL="514350" indent="-331788">
              <a:defRPr/>
            </a:pPr>
            <a:r>
              <a:rPr lang="en-US" sz="3200" dirty="0"/>
              <a:t>UMBC cybersecurity knowledge graph: http://eb4.cs.umbc.edu:9090/</a:t>
            </a:r>
            <a:r>
              <a:rPr lang="en-US" sz="3200" dirty="0" err="1"/>
              <a:t>ckg</a:t>
            </a:r>
            <a:r>
              <a:rPr lang="en-US" sz="3200" dirty="0"/>
              <a:t>/query/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22783ADF-47DE-A84C-9959-54A35EF99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Inference via SPARQL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CC81-E396-854A-86C5-C970F1E12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This query adds inverse spouse relations that don’t already exist: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100" dirty="0"/>
          </a:p>
          <a:p>
            <a:pPr marL="401637" lvl="1" indent="0">
              <a:buFontTx/>
              <a:buNone/>
              <a:defRPr/>
            </a:pPr>
            <a:r>
              <a:rPr lang="en-US" sz="2800" dirty="0"/>
              <a:t>PREFIX </a:t>
            </a:r>
            <a:r>
              <a:rPr lang="en-US" sz="2800" dirty="0" err="1"/>
              <a:t>dbo</a:t>
            </a:r>
            <a:r>
              <a:rPr lang="en-US" sz="2800" dirty="0"/>
              <a:t>: &lt;http://</a:t>
            </a:r>
            <a:r>
              <a:rPr lang="en-US" sz="2800" dirty="0" err="1"/>
              <a:t>dbpedia.org</a:t>
            </a:r>
            <a:r>
              <a:rPr lang="en-US" sz="2800" dirty="0"/>
              <a:t>/ontology/&gt;</a:t>
            </a:r>
          </a:p>
          <a:p>
            <a:pPr marL="401637" lvl="1" indent="0">
              <a:buFontTx/>
              <a:buNone/>
              <a:defRPr/>
            </a:pPr>
            <a:r>
              <a:rPr lang="en-US" sz="2800" dirty="0"/>
              <a:t>INSERT { ?p2 </a:t>
            </a:r>
            <a:r>
              <a:rPr lang="en-US" sz="2800" dirty="0" err="1"/>
              <a:t>dbo:spouse</a:t>
            </a:r>
            <a:r>
              <a:rPr lang="en-US" sz="2800" dirty="0"/>
              <a:t> ?p1. }</a:t>
            </a:r>
          </a:p>
          <a:p>
            <a:pPr marL="401637" lvl="1" indent="0">
              <a:buFontTx/>
              <a:buNone/>
              <a:defRPr/>
            </a:pPr>
            <a:r>
              <a:rPr lang="en-US" sz="2800" dirty="0"/>
              <a:t>WHERE {?p1 </a:t>
            </a:r>
            <a:r>
              <a:rPr lang="en-US" sz="2800" dirty="0" err="1"/>
              <a:t>dbo:spouse</a:t>
            </a:r>
            <a:r>
              <a:rPr lang="en-US" sz="2800" dirty="0"/>
              <a:t> ?p2.</a:t>
            </a:r>
          </a:p>
          <a:p>
            <a:pPr marL="401637" lvl="1" indent="0">
              <a:buFontTx/>
              <a:buNone/>
              <a:defRPr/>
            </a:pPr>
            <a:r>
              <a:rPr lang="en-US" sz="2800" dirty="0"/>
              <a:t>               FILTER NOT EXISTS {?p2 </a:t>
            </a:r>
            <a:r>
              <a:rPr lang="en-US" sz="2800" dirty="0" err="1"/>
              <a:t>dbo:spouse</a:t>
            </a:r>
            <a:r>
              <a:rPr lang="en-US" sz="2800" dirty="0"/>
              <a:t> ?p1}}</a:t>
            </a:r>
          </a:p>
          <a:p>
            <a:pPr>
              <a:defRPr/>
            </a:pPr>
            <a:r>
              <a:rPr lang="en-US" dirty="0">
                <a:hlinkClick r:id="rId2"/>
              </a:rPr>
              <a:t>SPIN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SHACL</a:t>
            </a:r>
            <a:r>
              <a:rPr lang="en-US" dirty="0"/>
              <a:t> are systems to represent simple constraint &amp; inference rules that are done by SPARQL</a:t>
            </a:r>
          </a:p>
          <a:p>
            <a:pPr>
              <a:defRPr/>
            </a:pPr>
            <a:r>
              <a:rPr lang="en-US" dirty="0"/>
              <a:t>A big feature is that the rules are represented in the graph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DC239-3FF5-4440-9ECE-9DDC4FA08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40768"/>
            <a:ext cx="8641208" cy="51847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SPARQ 1.1 added many more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features …</a:t>
            </a:r>
          </a:p>
          <a:p>
            <a:pPr lvl="1">
              <a:defRPr/>
            </a:pPr>
            <a:r>
              <a:rPr lang="en-US" sz="2800" spc="-1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Subqueries</a:t>
            </a:r>
          </a:p>
          <a:p>
            <a:pPr lvl="1">
              <a:defRPr/>
            </a:pPr>
            <a:r>
              <a:rPr lang="en-US" sz="2800" spc="-1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Negation: MINUS</a:t>
            </a:r>
          </a:p>
          <a:p>
            <a:pPr lvl="1">
              <a:defRPr/>
            </a:pPr>
            <a:r>
              <a:rPr lang="en-US" sz="2800" spc="-1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Federated queries that access multiple endpoints</a:t>
            </a:r>
          </a:p>
          <a:p>
            <a:pPr>
              <a:defRPr/>
            </a:pPr>
            <a:r>
              <a:rPr lang="en-US" sz="3600" spc="-15" dirty="0">
                <a:solidFill>
                  <a:srgbClr val="5252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you want to extract from an RDF graph can probably be returned by one query</a:t>
            </a:r>
          </a:p>
          <a:p>
            <a:pPr lvl="1">
              <a:defRPr/>
            </a:pPr>
            <a:r>
              <a:rPr lang="en-US" sz="3200" spc="-15" dirty="0">
                <a:solidFill>
                  <a:srgbClr val="5252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be a complicated one, though …</a:t>
            </a:r>
          </a:p>
          <a:p>
            <a:pPr>
              <a:defRPr/>
            </a:pPr>
            <a:r>
              <a:rPr lang="en-US" sz="3600" spc="-15" dirty="0">
                <a:solidFill>
                  <a:srgbClr val="5252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web for SPARQL tricks or this book</a:t>
            </a:r>
          </a:p>
          <a:p>
            <a:pPr>
              <a:defRPr/>
            </a:pPr>
            <a:endParaRPr lang="en-US" sz="3200" spc="-15" dirty="0">
              <a:solidFill>
                <a:srgbClr val="52525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4" name="Title 4">
            <a:extLst>
              <a:ext uri="{FF2B5EF4-FFF2-40B4-BE49-F238E27FC236}">
                <a16:creationId xmlns:a16="http://schemas.microsoft.com/office/drawing/2014/main" id="{E0089D76-E503-9843-B174-8903640BA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6192366" cy="784225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SPARQL 1.1 Additions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78C24F-1D24-534A-9816-F929ADCB9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032" y="260350"/>
            <a:ext cx="24003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70A9F4F-3F31-074E-AE37-BD526C87D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Endpoint GUIs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6BE41215-7298-DF4A-97E4-720A45E870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Some endpoints offer their own SPARQL GUI you can use to enter ad hoc queries </a:t>
            </a:r>
          </a:p>
          <a:p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They may use the same URL as the REST interface and rely on the protocol to know when it’s a person and when a query</a:t>
            </a:r>
          </a:p>
          <a:p>
            <a:pPr lvl="1"/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Dbpedia: </a:t>
            </a: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  <a:hlinkClick r:id="rId2"/>
              </a:rPr>
              <a:t>http://dbpedia.org/sparql/</a:t>
            </a:r>
            <a:endParaRPr lang="en-US" altLang="en-US" sz="3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Wikidata: </a:t>
            </a: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  <a:hlinkClick r:id="rId3"/>
              </a:rPr>
              <a:t>https://query.wikidata.org/</a:t>
            </a:r>
            <a:endParaRPr lang="en-US" altLang="en-US" sz="3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DBLP: </a:t>
            </a: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  <a:hlinkClick r:id="rId4"/>
              </a:rPr>
              <a:t>https://dblp.l3s.de/d2r/snorql/</a:t>
            </a:r>
            <a:endParaRPr lang="en-US" altLang="en-US" sz="3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/>
            <a:endParaRPr lang="en-US" altLang="en-US" sz="3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3CEFE02B-1E0D-9143-B14A-B57DCE329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General SPARQL GUIs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0759F5F6-8FF3-414C-BECE-BD3D233F10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You can also access or run a general SPARQL GUI that can talk to any SPARQL endpoint</a:t>
            </a:r>
          </a:p>
          <a:p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 nice example is YASGUI, which has a public resource: </a:t>
            </a: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  <a:hlinkClick r:id="rId2"/>
              </a:rPr>
              <a:t>https://yqagui.org/</a:t>
            </a: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and is available to </a:t>
            </a:r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hlinkClick r:id="rId3"/>
              </a:rPr>
              <a:t>download</a:t>
            </a:r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Another open-source GUI is </a:t>
            </a: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  <a:hlinkClick r:id="rId4"/>
              </a:rPr>
              <a:t>Twinkle</a:t>
            </a: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834A6586-A167-E441-A4A6-0090E7778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YASGUI: Yet Another SPARQL GUI</a:t>
            </a:r>
          </a:p>
        </p:txBody>
      </p:sp>
      <p:pic>
        <p:nvPicPr>
          <p:cNvPr id="6" name="Picture 5" descr="A screenshot of a computer&#13;&#10;&#13;&#10;Description automatically generated">
            <a:hlinkClick r:id="rId2"/>
            <a:extLst>
              <a:ext uri="{FF2B5EF4-FFF2-40B4-BE49-F238E27FC236}">
                <a16:creationId xmlns:a16="http://schemas.microsoft.com/office/drawing/2014/main" id="{B5DD1924-9304-254D-88EB-0B667826C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" y="836712"/>
            <a:ext cx="8186738" cy="63157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39D947-90E9-5D49-B099-98A2CA81A67F}"/>
              </a:ext>
            </a:extLst>
          </p:cNvPr>
          <p:cNvSpPr txBox="1"/>
          <p:nvPr/>
        </p:nvSpPr>
        <p:spPr>
          <a:xfrm>
            <a:off x="5516563" y="6013450"/>
            <a:ext cx="3303587" cy="584200"/>
          </a:xfrm>
          <a:prstGeom prst="rect">
            <a:avLst/>
          </a:prstGeom>
          <a:solidFill>
            <a:schemeClr val="bg1">
              <a:lumMod val="50000"/>
              <a:alpha val="2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https://</a:t>
            </a:r>
            <a:r>
              <a:rPr lang="en-US" sz="3200" dirty="0" err="1"/>
              <a:t>yasgui.org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66228FD9-EE74-FF4F-8C5C-137CB1BAC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SPARQL query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EFA12-3AD5-0A4A-9B84-5BBCC831A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7" y="1131888"/>
            <a:ext cx="3313113" cy="5465762"/>
          </a:xfrm>
        </p:spPr>
        <p:txBody>
          <a:bodyPr/>
          <a:lstStyle/>
          <a:p>
            <a:pPr marL="236538" indent="-236538">
              <a:defRPr/>
            </a:pPr>
            <a:r>
              <a:rPr lang="en-US" sz="2200" i="1" dirty="0"/>
              <a:t>Prefix declarations</a:t>
            </a:r>
            <a:r>
              <a:rPr lang="en-US" sz="2200" dirty="0"/>
              <a:t> for abbreviating URIs</a:t>
            </a:r>
          </a:p>
          <a:p>
            <a:pPr marL="236538" indent="-236538">
              <a:defRPr/>
            </a:pPr>
            <a:r>
              <a:rPr lang="en-US" sz="2200" i="1" dirty="0"/>
              <a:t>Dataset definition:</a:t>
            </a:r>
            <a:r>
              <a:rPr lang="en-US" sz="2200" dirty="0"/>
              <a:t> what RDF graph(s) are being queried</a:t>
            </a:r>
          </a:p>
          <a:p>
            <a:pPr marL="236538" indent="-236538">
              <a:defRPr/>
            </a:pPr>
            <a:r>
              <a:rPr lang="en-US" sz="2200" i="1" dirty="0"/>
              <a:t>Result clause: </a:t>
            </a:r>
            <a:r>
              <a:rPr lang="en-US" sz="2200" dirty="0"/>
              <a:t>what information to return from the query</a:t>
            </a:r>
          </a:p>
          <a:p>
            <a:pPr marL="236538" indent="-236538">
              <a:defRPr/>
            </a:pPr>
            <a:r>
              <a:rPr lang="en-US" sz="2200" i="1" dirty="0"/>
              <a:t>Query pattern: </a:t>
            </a:r>
            <a:r>
              <a:rPr lang="en-US" sz="2200" dirty="0"/>
              <a:t>what to query for in dataset</a:t>
            </a:r>
          </a:p>
          <a:p>
            <a:pPr marL="236538" indent="-236538">
              <a:defRPr/>
            </a:pPr>
            <a:r>
              <a:rPr lang="en-US" sz="2200" i="1" dirty="0"/>
              <a:t>Query modifiers</a:t>
            </a:r>
            <a:r>
              <a:rPr lang="en-US" sz="2200" dirty="0"/>
              <a:t>, slicing, ordering, rearranging query results</a:t>
            </a:r>
          </a:p>
          <a:p>
            <a:pPr>
              <a:defRPr/>
            </a:pPr>
            <a:endParaRPr lang="en-US" sz="2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82D132-5F3E-A14C-80F4-F969BD8B470D}"/>
              </a:ext>
            </a:extLst>
          </p:cNvPr>
          <p:cNvSpPr txBox="1">
            <a:spLocks/>
          </p:cNvSpPr>
          <p:nvPr/>
        </p:nvSpPr>
        <p:spPr bwMode="auto">
          <a:xfrm>
            <a:off x="3492500" y="1377950"/>
            <a:ext cx="5472113" cy="52197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/>
          <a:lstStyle>
            <a:lvl1pPr marL="2809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6826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rgbClr val="000000"/>
                </a:solidFill>
                <a:latin typeface="Calibri"/>
                <a:ea typeface="ＭＳ Ｐゴシック" charset="-128"/>
              </a:defRPr>
            </a:lvl2pPr>
            <a:lvl3pPr marL="10239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00"/>
                </a:solidFill>
                <a:latin typeface="Calibri"/>
                <a:ea typeface="ＭＳ Ｐゴシック" charset="-128"/>
              </a:defRPr>
            </a:lvl3pPr>
            <a:lvl4pPr marL="13652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rgbClr val="000000"/>
                </a:solidFill>
                <a:latin typeface="Calibri"/>
                <a:ea typeface="ＭＳ Ｐゴシック" charset="-128"/>
              </a:defRPr>
            </a:lvl4pPr>
            <a:lvl5pPr marL="170656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Calibri"/>
                <a:ea typeface="ＭＳ Ｐゴシック" charset="-128"/>
              </a:defRPr>
            </a:lvl5pPr>
            <a:lvl6pPr marL="21637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6209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30781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35353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# prefix declarations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b="1" dirty="0"/>
              <a:t>PREFIX ex: &lt;http://</a:t>
            </a:r>
            <a:r>
              <a:rPr lang="en-US" sz="2000" b="1" dirty="0" err="1"/>
              <a:t>example.com</a:t>
            </a:r>
            <a:r>
              <a:rPr lang="en-US" sz="2000" b="1" dirty="0"/>
              <a:t>/</a:t>
            </a:r>
            <a:r>
              <a:rPr lang="en-US" sz="2000" b="1" dirty="0" err="1"/>
              <a:t>rdf</a:t>
            </a:r>
            <a:r>
              <a:rPr lang="en-US" sz="2000" b="1" dirty="0"/>
              <a:t>/&gt;  …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# optional named graph source</a:t>
            </a:r>
            <a:br>
              <a:rPr lang="en-US" sz="2000" dirty="0"/>
            </a:br>
            <a:r>
              <a:rPr lang="en-US" sz="2000" b="1" dirty="0"/>
              <a:t>FROM ... </a:t>
            </a:r>
            <a:br>
              <a:rPr lang="en-US" sz="2000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# result clause 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select,ask,update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…)</a:t>
            </a:r>
            <a:br>
              <a:rPr lang="en-US" sz="2000" dirty="0"/>
            </a:br>
            <a:r>
              <a:rPr lang="en-US" sz="2000" b="1" dirty="0"/>
              <a:t>SELECT ... 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# query pattern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en-US" sz="2000" dirty="0"/>
            </a:br>
            <a:r>
              <a:rPr lang="en-US" sz="2000" b="1" dirty="0"/>
              <a:t>WHERE { ... } </a:t>
            </a:r>
            <a:br>
              <a:rPr lang="en-US" sz="2000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# query modifiers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en-US" sz="2000" dirty="0"/>
            </a:br>
            <a:r>
              <a:rPr lang="en-US" sz="2000" b="1" dirty="0"/>
              <a:t>ORDER BY ...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b="1" dirty="0"/>
              <a:t>GROUP BY ….</a:t>
            </a:r>
            <a:br>
              <a:rPr lang="en-US" sz="2000" b="1" dirty="0"/>
            </a:br>
            <a:r>
              <a:rPr lang="en-US" sz="2000" b="1" dirty="0"/>
              <a:t>LIMIT 100 </a:t>
            </a:r>
            <a:endParaRPr lang="en-US" sz="2000" b="1" kern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13555</TotalTime>
  <Words>3565</Words>
  <Application>Microsoft Macintosh PowerPoint</Application>
  <PresentationFormat>On-screen Show (4:3)</PresentationFormat>
  <Paragraphs>420</Paragraphs>
  <Slides>51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Courier</vt:lpstr>
      <vt:lpstr>Wingdings</vt:lpstr>
      <vt:lpstr>Capsules</vt:lpstr>
      <vt:lpstr>SPARQL An RDF Query Language </vt:lpstr>
      <vt:lpstr>SPARQL</vt:lpstr>
      <vt:lpstr>SPARQL History</vt:lpstr>
      <vt:lpstr>Typical Architecture</vt:lpstr>
      <vt:lpstr>Some SPARQL endpoints</vt:lpstr>
      <vt:lpstr>Endpoint GUIs</vt:lpstr>
      <vt:lpstr>General SPARQL GUIs</vt:lpstr>
      <vt:lpstr>YASGUI: Yet Another SPARQL GUI</vt:lpstr>
      <vt:lpstr>SPARQL query structure</vt:lpstr>
      <vt:lpstr>Basic SPARQL Query Forms </vt:lpstr>
      <vt:lpstr>SPARQL protocol parameters</vt:lpstr>
      <vt:lpstr>Exploring SPARQL with DBpedia</vt:lpstr>
      <vt:lpstr>Let’s find data about cities in MD</vt:lpstr>
      <vt:lpstr>Baltimore in Dbpedia (1)</vt:lpstr>
      <vt:lpstr>Baltimore in Dbpedia (2)</vt:lpstr>
      <vt:lpstr>Baltimore in Dbpedia (3)</vt:lpstr>
      <vt:lpstr>A Query: Maryland Cities</vt:lpstr>
      <vt:lpstr>Maryland Cities and population</vt:lpstr>
      <vt:lpstr>Maryland cities, population, names</vt:lpstr>
      <vt:lpstr>Just the @en names, w/o lang tag</vt:lpstr>
      <vt:lpstr>Order results by population (descending)</vt:lpstr>
      <vt:lpstr>Wait, where’s Catonsville? </vt:lpstr>
      <vt:lpstr>UNION operator is OR</vt:lpstr>
      <vt:lpstr>Now we have duplicate entries </vt:lpstr>
      <vt:lpstr>DISTINCT produces unique results</vt:lpstr>
      <vt:lpstr>Some cities are missing </vt:lpstr>
      <vt:lpstr>OPTIONAL handles missing data</vt:lpstr>
      <vt:lpstr>Handling queries with many results</vt:lpstr>
      <vt:lpstr>Get the first 10K</vt:lpstr>
      <vt:lpstr>Get the second 10K with OFFSET</vt:lpstr>
      <vt:lpstr>A simple program gets them all</vt:lpstr>
      <vt:lpstr>ASK query</vt:lpstr>
      <vt:lpstr>DESCRIBE Query</vt:lpstr>
      <vt:lpstr>Describes’s results?</vt:lpstr>
      <vt:lpstr>On construct</vt:lpstr>
      <vt:lpstr>Construct query (2)</vt:lpstr>
      <vt:lpstr>Example: finding missing inverses</vt:lpstr>
      <vt:lpstr>I’m my own grandpa</vt:lpstr>
      <vt:lpstr>I’m my own grandparent</vt:lpstr>
      <vt:lpstr>I’m my own ancestor</vt:lpstr>
      <vt:lpstr>RDF Named graphs</vt:lpstr>
      <vt:lpstr>UPDATE QUERIES</vt:lpstr>
      <vt:lpstr>Aggregation Operators</vt:lpstr>
      <vt:lpstr>COUNT aggregation operator (1)</vt:lpstr>
      <vt:lpstr>COUNT aggregation operator (2)</vt:lpstr>
      <vt:lpstr>COUNT aggregation operator (3)</vt:lpstr>
      <vt:lpstr>COUNT aggregation operator (4)</vt:lpstr>
      <vt:lpstr>COUNT aggregation operator (5)</vt:lpstr>
      <vt:lpstr>Group by</vt:lpstr>
      <vt:lpstr>Inference via SPARQL</vt:lpstr>
      <vt:lpstr> SPARQL 1.1 Additions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188</cp:revision>
  <cp:lastPrinted>2018-11-12T20:51:21Z</cp:lastPrinted>
  <dcterms:created xsi:type="dcterms:W3CDTF">2009-03-30T19:59:59Z</dcterms:created>
  <dcterms:modified xsi:type="dcterms:W3CDTF">2019-11-18T20:42:36Z</dcterms:modified>
</cp:coreProperties>
</file>