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7"/>
  </p:notesMasterIdLst>
  <p:handoutMasterIdLst>
    <p:handoutMasterId r:id="rId8"/>
  </p:handoutMasterIdLst>
  <p:sldIdLst>
    <p:sldId id="256" r:id="rId2"/>
    <p:sldId id="260" r:id="rId3"/>
    <p:sldId id="257" r:id="rId4"/>
    <p:sldId id="259" r:id="rId5"/>
    <p:sldId id="258" r:id="rId6"/>
  </p:sldIdLst>
  <p:sldSz cx="9144000" cy="6858000" type="screen4x3"/>
  <p:notesSz cx="9601200" cy="73152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04">
          <p15:clr>
            <a:srgbClr val="A4A3A4"/>
          </p15:clr>
        </p15:guide>
        <p15:guide id="2" pos="30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66FF"/>
    <a:srgbClr val="0000CC"/>
    <a:srgbClr val="E1F4FF"/>
    <a:srgbClr val="5F5F5F"/>
    <a:srgbClr val="000000"/>
    <a:srgbClr val="CCEC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howGuides="1">
      <p:cViewPr>
        <p:scale>
          <a:sx n="53" d="100"/>
          <a:sy n="53" d="100"/>
        </p:scale>
        <p:origin x="3768" y="1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40"/>
    </p:cViewPr>
  </p:sorterViewPr>
  <p:notesViewPr>
    <p:cSldViewPr showGuides="1">
      <p:cViewPr varScale="1">
        <p:scale>
          <a:sx n="58" d="100"/>
          <a:sy n="58" d="100"/>
        </p:scale>
        <p:origin x="-852" y="-96"/>
      </p:cViewPr>
      <p:guideLst>
        <p:guide orient="horz" pos="2304"/>
        <p:guide pos="30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E426C82-839A-444E-9D9A-56990740A3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9097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/>
              <a:t>Click to edit Master text styles</a:t>
            </a:r>
          </a:p>
          <a:p>
            <a:pPr lvl="1"/>
            <a:r>
              <a:rPr lang="el-GR" noProof="0"/>
              <a:t>Second level</a:t>
            </a:r>
          </a:p>
          <a:p>
            <a:pPr lvl="2"/>
            <a:r>
              <a:rPr lang="el-GR" noProof="0"/>
              <a:t>Third level</a:t>
            </a:r>
          </a:p>
          <a:p>
            <a:pPr lvl="3"/>
            <a:r>
              <a:rPr lang="el-GR" noProof="0"/>
              <a:t>Fourth level</a:t>
            </a:r>
          </a:p>
          <a:p>
            <a:pPr lvl="4"/>
            <a:r>
              <a:rPr lang="el-GR" noProof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400"/>
            </a:lvl1pPr>
          </a:lstStyle>
          <a:p>
            <a:pPr>
              <a:defRPr/>
            </a:pPr>
            <a:fld id="{8A462793-21A5-1D47-A038-0A040F4CEB1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077467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4EFA8EE-A7FC-0843-AD7D-BA80F85F0901}" type="slidenum">
              <a:rPr lang="el-GR" sz="1400"/>
              <a:pPr eaLnBrk="1" hangingPunct="1"/>
              <a:t>1</a:t>
            </a:fld>
            <a:endParaRPr lang="el-GR" sz="1400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692275" y="3789363"/>
            <a:ext cx="6119813" cy="1249362"/>
          </a:xfrm>
        </p:spPr>
        <p:txBody>
          <a:bodyPr anchor="ctr"/>
          <a:lstStyle>
            <a:lvl1pPr marL="0" indent="0" algn="ctr">
              <a:buFont typeface="Wingdings" charset="2"/>
              <a:buNone/>
              <a:defRPr/>
            </a:lvl1pPr>
          </a:lstStyle>
          <a:p>
            <a:r>
              <a:rPr lang="el-GR"/>
              <a:t>Click to edit Master subtitle style</a:t>
            </a:r>
          </a:p>
        </p:txBody>
      </p:sp>
      <p:sp>
        <p:nvSpPr>
          <p:cNvPr id="51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468313" y="990600"/>
            <a:ext cx="8447087" cy="1905000"/>
          </a:xfrm>
          <a:prstGeom prst="roundRect">
            <a:avLst>
              <a:gd name="adj" fmla="val 50000"/>
            </a:avLst>
          </a:prstGeom>
          <a:noFill/>
        </p:spPr>
        <p:txBody>
          <a:bodyPr anchorCtr="0"/>
          <a:lstStyle>
            <a:lvl1pPr>
              <a:defRPr sz="4000"/>
            </a:lvl1pPr>
          </a:lstStyle>
          <a:p>
            <a:r>
              <a:rPr lang="el-GR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12553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9491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260350"/>
            <a:ext cx="2124075" cy="6119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260350"/>
            <a:ext cx="6219825" cy="6119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18002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29412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62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1412875"/>
            <a:ext cx="4100512" cy="4967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100513" cy="4967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3384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07722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56733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4363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0050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23964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260350"/>
            <a:ext cx="8496300" cy="784225"/>
          </a:xfrm>
          <a:prstGeom prst="roundRect">
            <a:avLst>
              <a:gd name="adj" fmla="val 21667"/>
            </a:avLst>
          </a:prstGeom>
          <a:solidFill>
            <a:srgbClr val="E1F4FF"/>
          </a:solidFill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title style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412875"/>
            <a:ext cx="8353425" cy="496728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9pPr>
    </p:titleStyle>
    <p:bodyStyle>
      <a:lvl1pPr marL="280988" indent="-2809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800">
          <a:solidFill>
            <a:srgbClr val="000000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682625" indent="-2873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rgbClr val="000000"/>
          </a:solidFill>
          <a:latin typeface="+mn-lt"/>
          <a:ea typeface="ＭＳ Ｐゴシック" charset="-128"/>
        </a:defRPr>
      </a:lvl2pPr>
      <a:lvl3pPr marL="1023938" indent="-2270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000">
          <a:solidFill>
            <a:srgbClr val="000000"/>
          </a:solidFill>
          <a:latin typeface="+mn-lt"/>
          <a:ea typeface="ＭＳ Ｐゴシック" charset="-128"/>
        </a:defRPr>
      </a:lvl3pPr>
      <a:lvl4pPr marL="1365250" indent="-2270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rgbClr val="000000"/>
          </a:solidFill>
          <a:latin typeface="+mn-lt"/>
          <a:ea typeface="ＭＳ Ｐゴシック" charset="-128"/>
        </a:defRPr>
      </a:lvl4pPr>
      <a:lvl5pPr marL="1706563" indent="-2270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rgbClr val="000000"/>
          </a:solidFill>
          <a:latin typeface="+mn-lt"/>
          <a:ea typeface="ＭＳ Ｐゴシック" charset="-128"/>
        </a:defRPr>
      </a:lvl5pPr>
      <a:lvl6pPr marL="2163763" indent="-227013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>
          <a:solidFill>
            <a:srgbClr val="000000"/>
          </a:solidFill>
          <a:latin typeface="+mn-lt"/>
          <a:ea typeface="ＭＳ Ｐゴシック" charset="-128"/>
        </a:defRPr>
      </a:lvl6pPr>
      <a:lvl7pPr marL="2620963" indent="-227013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>
          <a:solidFill>
            <a:srgbClr val="000000"/>
          </a:solidFill>
          <a:latin typeface="+mn-lt"/>
          <a:ea typeface="ＭＳ Ｐゴシック" charset="-128"/>
        </a:defRPr>
      </a:lvl7pPr>
      <a:lvl8pPr marL="3078163" indent="-227013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>
          <a:solidFill>
            <a:srgbClr val="000000"/>
          </a:solidFill>
          <a:latin typeface="+mn-lt"/>
          <a:ea typeface="ＭＳ Ｐゴシック" charset="-128"/>
        </a:defRPr>
      </a:lvl8pPr>
      <a:lvl9pPr marL="3535363" indent="-227013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>
          <a:solidFill>
            <a:srgbClr val="000000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AutoShape 2"/>
          <p:cNvSpPr>
            <a:spLocks noGrp="1" noChangeArrowheads="1"/>
          </p:cNvSpPr>
          <p:nvPr>
            <p:ph type="ctrTitle"/>
          </p:nvPr>
        </p:nvSpPr>
        <p:spPr>
          <a:xfrm>
            <a:off x="468313" y="692150"/>
            <a:ext cx="8447087" cy="471805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E1F4FF"/>
                </a:solidFill>
              </a14:hiddenFill>
            </a:ext>
          </a:extLst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60000"/>
              </a:spcBef>
            </a:pPr>
            <a:br>
              <a:rPr lang="en-US" sz="740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7400">
                <a:latin typeface="Arial" charset="0"/>
                <a:ea typeface="ＭＳ Ｐゴシック" charset="0"/>
                <a:cs typeface="ＭＳ Ｐゴシック" charset="0"/>
              </a:rPr>
              <a:t>Some </a:t>
            </a:r>
            <a:r>
              <a:rPr lang="en-US" sz="6800">
                <a:latin typeface="Arial" charset="0"/>
                <a:ea typeface="ＭＳ Ｐゴシック" charset="0"/>
                <a:cs typeface="ＭＳ Ｐゴシック" charset="0"/>
              </a:rPr>
              <a:t>OWL Axioms in N3 logic </a:t>
            </a:r>
            <a:br>
              <a:rPr lang="en-US" sz="4400">
                <a:latin typeface="Arial" charset="0"/>
                <a:ea typeface="ＭＳ Ｐゴシック" charset="0"/>
                <a:cs typeface="ＭＳ Ｐゴシック" charset="0"/>
              </a:rPr>
            </a:br>
            <a:endParaRPr lang="el-GR" sz="440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C9891-F987-C94F-99FF-C7A4172E1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A2DE11-4DF5-9844-9CF2-6C6E05B4CF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Many, but not all, OWL constructors can be implemented using a rule-based approach</a:t>
            </a:r>
          </a:p>
          <a:p>
            <a:pPr lvl="1"/>
            <a:r>
              <a:rPr lang="en-US" sz="2800" dirty="0"/>
              <a:t>These tend to be relatively fast to reason with</a:t>
            </a:r>
          </a:p>
          <a:p>
            <a:r>
              <a:rPr lang="en-US" sz="3200" dirty="0"/>
              <a:t>The OWL2 profile OWL-RL is that part of owl that can be defined with rules</a:t>
            </a:r>
          </a:p>
          <a:p>
            <a:r>
              <a:rPr lang="en-US" sz="3200" dirty="0"/>
              <a:t>We can represent these in N3 rules as well as </a:t>
            </a:r>
            <a:r>
              <a:rPr lang="en-US" sz="3200"/>
              <a:t>SWRL rules</a:t>
            </a:r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6363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Properties</a:t>
            </a:r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395287" y="1151682"/>
            <a:ext cx="8353425" cy="5445968"/>
          </a:xfrm>
        </p:spPr>
        <p:txBody>
          <a:bodyPr/>
          <a:lstStyle/>
          <a:p>
            <a:pPr>
              <a:buNone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# :</a:t>
            </a:r>
            <a:r>
              <a:rPr lang="en-US" sz="2400" dirty="0" err="1">
                <a:latin typeface="Arial" charset="0"/>
                <a:ea typeface="ＭＳ Ｐゴシック" charset="0"/>
                <a:cs typeface="ＭＳ Ｐゴシック" charset="0"/>
              </a:rPr>
              <a:t>motherOf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err="1">
                <a:latin typeface="Arial" charset="0"/>
                <a:ea typeface="ＭＳ Ｐゴシック" charset="0"/>
                <a:cs typeface="ＭＳ Ｐゴシック" charset="0"/>
              </a:rPr>
              <a:t>owl:inverseOf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 :</a:t>
            </a:r>
            <a:r>
              <a:rPr lang="en-US" sz="2400" dirty="0" err="1">
                <a:latin typeface="Arial" charset="0"/>
                <a:ea typeface="ＭＳ Ｐゴシック" charset="0"/>
                <a:cs typeface="ＭＳ Ｐゴシック" charset="0"/>
              </a:rPr>
              <a:t>hasMother</a:t>
            </a: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buFont typeface="Wingdings" charset="0"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{?P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owl:inverseOf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?Q. </a:t>
            </a:r>
          </a:p>
          <a:p>
            <a:pPr>
              <a:buFont typeface="Wingdings" charset="0"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 ?S ?P ?O} =&gt; {?O ?Q ?S}.</a:t>
            </a:r>
          </a:p>
          <a:p>
            <a:pPr>
              <a:buNone/>
            </a:pPr>
            <a:endParaRPr lang="en-US" sz="11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buNone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# :spouse a </a:t>
            </a:r>
            <a:r>
              <a:rPr lang="en-US" sz="2400" dirty="0" err="1">
                <a:latin typeface="Arial" charset="0"/>
                <a:ea typeface="ＭＳ Ｐゴシック" charset="0"/>
                <a:cs typeface="ＭＳ Ｐゴシック" charset="0"/>
              </a:rPr>
              <a:t>own:SymmtricProperty</a:t>
            </a: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buFont typeface="Wingdings" charset="0"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{?P a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owl:SymmetricProperty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. </a:t>
            </a:r>
          </a:p>
          <a:p>
            <a:pPr>
              <a:buFont typeface="Wingdings" charset="0"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?S ?P ?O}  =&gt; {?O ?P ?S}.</a:t>
            </a:r>
          </a:p>
          <a:p>
            <a:pPr>
              <a:buFont typeface="Wingdings" charset="0"/>
              <a:buNone/>
            </a:pPr>
            <a:endParaRPr lang="en-US" sz="12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buFont typeface="Wingdings" charset="0"/>
              <a:buNone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# :has Ancestor a </a:t>
            </a:r>
            <a:r>
              <a:rPr lang="en-US" sz="2400" dirty="0" err="1">
                <a:latin typeface="Arial" charset="0"/>
                <a:ea typeface="ＭＳ Ｐゴシック" charset="0"/>
                <a:cs typeface="ＭＳ Ｐゴシック" charset="0"/>
              </a:rPr>
              <a:t>owl:TransitiveProperty</a:t>
            </a: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buFont typeface="Wingdings" charset="0"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{?P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rdf:type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owl:TransitiveProperty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. </a:t>
            </a:r>
          </a:p>
          <a:p>
            <a:pPr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?S ?P ?X.  ?X ?P ?O.} </a:t>
            </a:r>
          </a:p>
          <a:p>
            <a:pPr>
              <a:buFont typeface="Wingdings" charset="0"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=&gt; {?S ?P ?O}.</a:t>
            </a:r>
          </a:p>
          <a:p>
            <a:pPr>
              <a:buFont typeface="Wingdings" charset="0"/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buFont typeface="Wingdings" charset="0"/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buFont typeface="Wingdings" charset="0"/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buFont typeface="Wingdings" charset="0"/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buFont typeface="Wingdings" charset="0"/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Functional Properties</a:t>
            </a:r>
          </a:p>
        </p:txBody>
      </p:sp>
      <p:sp>
        <p:nvSpPr>
          <p:cNvPr id="71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# :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ssn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a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owl:InverseFunctionalProperty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buFont typeface="Wingdings" charset="0"/>
              <a:buNone/>
            </a:pPr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{?P a </a:t>
            </a:r>
            <a:r>
              <a:rPr lang="en-US" sz="3200" dirty="0" err="1">
                <a:latin typeface="Arial" charset="0"/>
                <a:ea typeface="ＭＳ Ｐゴシック" charset="0"/>
                <a:cs typeface="ＭＳ Ｐゴシック" charset="0"/>
              </a:rPr>
              <a:t>owl:InverseFunctionalProperty</a:t>
            </a:r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. </a:t>
            </a:r>
          </a:p>
          <a:p>
            <a:pPr>
              <a:buFont typeface="Wingdings" charset="0"/>
              <a:buNone/>
            </a:pPr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  ?X ?P ?O. ?Y ?P ?O} </a:t>
            </a:r>
          </a:p>
          <a:p>
            <a:pPr>
              <a:buFont typeface="Wingdings" charset="0"/>
              <a:buNone/>
            </a:pPr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  =&gt;  {?X </a:t>
            </a:r>
            <a:r>
              <a:rPr lang="en-US" sz="3200" dirty="0" err="1">
                <a:latin typeface="Arial" charset="0"/>
                <a:ea typeface="ＭＳ Ｐゴシック" charset="0"/>
                <a:cs typeface="ＭＳ Ｐゴシック" charset="0"/>
              </a:rPr>
              <a:t>owl:sameAs</a:t>
            </a:r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 ?Y}.</a:t>
            </a:r>
          </a:p>
          <a:p>
            <a:pPr>
              <a:buFont typeface="Wingdings" charset="0"/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# :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hasMother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a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owl:FunctionalProperty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buFont typeface="Wingdings" charset="0"/>
              <a:buNone/>
            </a:pPr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{?P a </a:t>
            </a:r>
            <a:r>
              <a:rPr lang="en-US" sz="3200" dirty="0" err="1">
                <a:latin typeface="Arial" charset="0"/>
                <a:ea typeface="ＭＳ Ｐゴシック" charset="0"/>
                <a:cs typeface="ＭＳ Ｐゴシック" charset="0"/>
              </a:rPr>
              <a:t>owl:FunctionalProperty</a:t>
            </a:r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. </a:t>
            </a:r>
          </a:p>
          <a:p>
            <a:pPr>
              <a:buFont typeface="Wingdings" charset="0"/>
              <a:buNone/>
            </a:pPr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  ?S ?P ?X. ?S ?P ?Y} </a:t>
            </a:r>
          </a:p>
          <a:p>
            <a:pPr>
              <a:buFont typeface="Wingdings" charset="0"/>
              <a:buNone/>
            </a:pPr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  =&gt;  {?X </a:t>
            </a:r>
            <a:r>
              <a:rPr lang="en-US" sz="3200" dirty="0" err="1">
                <a:latin typeface="Arial" charset="0"/>
                <a:ea typeface="ＭＳ Ｐゴシック" charset="0"/>
                <a:cs typeface="ＭＳ Ｐゴシック" charset="0"/>
              </a:rPr>
              <a:t>owl:sameAs</a:t>
            </a:r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 ?Y}.</a:t>
            </a:r>
          </a:p>
          <a:p>
            <a:pPr>
              <a:buFont typeface="Wingdings" charset="0"/>
              <a:buNone/>
            </a:pPr>
            <a:endParaRPr lang="en-US" sz="32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Restrictions</a:t>
            </a:r>
          </a:p>
        </p:txBody>
      </p:sp>
      <p:sp>
        <p:nvSpPr>
          <p:cNvPr id="81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{?R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owl:onProperty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?P; </a:t>
            </a:r>
          </a:p>
          <a:p>
            <a:pPr>
              <a:buFont typeface="Wingdings" charset="0"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     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owl:hasValue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?Y. </a:t>
            </a:r>
          </a:p>
          <a:p>
            <a:pPr>
              <a:buFont typeface="Wingdings" charset="0"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 ?X a ?R} </a:t>
            </a:r>
          </a:p>
          <a:p>
            <a:pPr>
              <a:buFont typeface="Wingdings" charset="0"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 =&gt;  {?X ?P ?Y}.</a:t>
            </a:r>
          </a:p>
          <a:p>
            <a:pPr>
              <a:buFont typeface="Wingdings" charset="0"/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buFont typeface="Wingdings" charset="0"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{?R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owl:onProperty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?P; </a:t>
            </a:r>
          </a:p>
          <a:p>
            <a:pPr>
              <a:buFont typeface="Wingdings" charset="0"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    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owl:allValuesFrom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?A. </a:t>
            </a:r>
          </a:p>
          <a:p>
            <a:pPr>
              <a:buFont typeface="Wingdings" charset="0"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 ?S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owl:onProperty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?P; </a:t>
            </a:r>
          </a:p>
          <a:p>
            <a:pPr>
              <a:buFont typeface="Wingdings" charset="0"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     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owl:allValuesFrom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?A} </a:t>
            </a:r>
          </a:p>
          <a:p>
            <a:pPr>
              <a:buFont typeface="Wingdings" charset="0"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 =&gt;   {?R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rdfs:subClassOf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?S}.</a:t>
            </a:r>
          </a:p>
          <a:p>
            <a:pPr>
              <a:buFont typeface="Wingdings" charset="0"/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6617</TotalTime>
  <Words>309</Words>
  <Application>Microsoft Macintosh PowerPoint</Application>
  <PresentationFormat>On-screen Show (4:3)</PresentationFormat>
  <Paragraphs>43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Wingdings</vt:lpstr>
      <vt:lpstr>Capsules</vt:lpstr>
      <vt:lpstr> Some OWL Axioms in N3 logic  </vt:lpstr>
      <vt:lpstr>PowerPoint Presentation</vt:lpstr>
      <vt:lpstr>Properties</vt:lpstr>
      <vt:lpstr>Functional Properties</vt:lpstr>
      <vt:lpstr>Restrictions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Discussion of Some Intuitions of Defeasible Reasoning</dc:title>
  <dc:creator>ics</dc:creator>
  <cp:lastModifiedBy>Tim Finin</cp:lastModifiedBy>
  <cp:revision>100</cp:revision>
  <dcterms:created xsi:type="dcterms:W3CDTF">2009-02-25T20:42:47Z</dcterms:created>
  <dcterms:modified xsi:type="dcterms:W3CDTF">2019-10-14T12:29:05Z</dcterms:modified>
</cp:coreProperties>
</file>