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0" r:id="rId1"/>
  </p:sldMasterIdLst>
  <p:notesMasterIdLst>
    <p:notesMasterId r:id="rId57"/>
  </p:notesMasterIdLst>
  <p:sldIdLst>
    <p:sldId id="256" r:id="rId2"/>
    <p:sldId id="259" r:id="rId3"/>
    <p:sldId id="260" r:id="rId4"/>
    <p:sldId id="262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2" r:id="rId22"/>
    <p:sldId id="283" r:id="rId23"/>
    <p:sldId id="284" r:id="rId24"/>
    <p:sldId id="285" r:id="rId25"/>
    <p:sldId id="289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17" r:id="rId53"/>
    <p:sldId id="318" r:id="rId54"/>
    <p:sldId id="327" r:id="rId55"/>
    <p:sldId id="340" r:id="rId5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Roboto" panose="02000000000000000000" pitchFamily="2" charset="0"/>
      <p:regular r:id="rId62"/>
      <p:bold r:id="rId63"/>
      <p:italic r:id="rId64"/>
      <p:boldItalic r:id="rId65"/>
    </p:embeddedFont>
    <p:embeddedFont>
      <p:font typeface="Ubuntu" panose="020B0504030602030204" pitchFamily="34" charset="0"/>
      <p:regular r:id="rId66"/>
      <p:bold r:id="rId67"/>
      <p:italic r:id="rId68"/>
      <p:boldItalic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011A10E-2C9A-4336-95DF-EE91220AE1D7}">
  <a:tblStyle styleId="{F011A10E-2C9A-4336-95DF-EE91220AE1D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/>
    <p:restoredTop sz="94744"/>
  </p:normalViewPr>
  <p:slideViewPr>
    <p:cSldViewPr snapToGrid="0" snapToObjects="1">
      <p:cViewPr varScale="1">
        <p:scale>
          <a:sx n="133" d="100"/>
          <a:sy n="133" d="100"/>
        </p:scale>
        <p:origin x="19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f49679681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f49679681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2533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f43ddb61a_0_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f43ddb61a_0_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a typical Wikipedia article you'll see facts and figures in prose. There are infoboxes on the right side.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f868e5ce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f868e5ce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f87f783e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f87f783e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410fce02a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410fce02a1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a typical Wikipedia article you'll see facts and figures in prose. There are infoboxes on the right side.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55efe96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55efe96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a typical Wikipedia article you'll see facts and figures in prose. There are infoboxes on the right side.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55efe96c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55efe96c0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a typical Wikipedia article you'll see facts and figures in prose. There are infoboxes on the right side.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f88d2629f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f88d2629f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f88d2629f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f88d2629f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f88d2629f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f88d2629f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485c06335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485c06335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f43ddb61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f43ddb61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410fce02a1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410fce02a1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f87f783e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f87f783e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f87f783e3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f87f783e3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f868e5ce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f868e5ce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f87f783e3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f87f783e3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f43ddb61a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f43ddb61a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485c06335a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485c06335a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485c06335a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485c06335a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485c06335a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485c06335a_0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485c06335a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485c06335a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55efe96c0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55efe96c0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f88d2629f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1f88d2629f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1f868e5ce4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1f868e5ce4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1f43ddb61a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1f43ddb61a_0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1f49679681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1f49679681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1f868e5ce4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1f868e5ce4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485c06335a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485c06335a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485c06335a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485c06335a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f868e5ce4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1f868e5ce4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1f868e5ce4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1f868e5ce4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f868e5ce4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1f868e5ce4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55efe96c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55efe96c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410fce02a1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410fce02a1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1f43ddb61a_0_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1f43ddb61a_0_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1f43ddb61a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1f43ddb61a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1f477c823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1f477c823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f49679681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1f49679681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f43ddb61a_0_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1f43ddb61a_0_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f868e5ce4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f868e5ce4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1f868e5ce4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1f868e5ce4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1f868e5ce4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1f868e5ce4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1f868e5ce4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1f868e5ce4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f87f783e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f87f783e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485c06335a_0_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485c06335a_0_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1f868e5ce4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1f868e5ce4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f868e5ce4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1f868e5ce4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1f868e5ce4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1f868e5ce4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1f868e5ce4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1f868e5ce4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255efe96c0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255efe96c0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f4967968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f4967968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f87f783e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f87f783e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f43ddb61a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f43ddb61a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f47570ac6_1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f47570ac6_1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a typical Wikipedia article you'll see facts and figures in prose. There are infoboxes on the right side.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bit.ly/wikidata-onepage" TargetMode="External"/><Relationship Id="rId5" Type="http://schemas.openxmlformats.org/officeDocument/2006/relationships/hyperlink" Target="http://bit.ly/wikicite2018wikidataintro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data.org/wiki/Q1126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hyperlink" Target="http://query.wikidata.or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wikidata-onepag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iawiki.org/wiki/Wikidata_Query_Service/User_Manual/SPARQL_Federation_endpoints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data.org/wiki/Wikidata:SPARQL_query_service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y7nvjgm9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tinyurl.com/y7nvjgm9" TargetMode="External"/><Relationship Id="rId4" Type="http://schemas.openxmlformats.org/officeDocument/2006/relationships/hyperlink" Target="https://query.wikidata.org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query.wikidata.org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s.wmflabs.org/reasonator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s.wmflabs.org/sqid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s.wmflabs.org/sqid/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s.wmflabs.org/scholia/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s.wmflabs.org/quickstatements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angryloki.github.io/wikidata-graph-builder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s.wmflabs.org/hay/vizquery/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wikidata-onepage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ommons.wikimedia.org/wiki/Main_Pag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5"/>
          <p:cNvPicPr preferRelativeResize="0"/>
          <p:nvPr/>
        </p:nvPicPr>
        <p:blipFill rotWithShape="1">
          <a:blip r:embed="rId3">
            <a:alphaModFix amt="93000"/>
          </a:blip>
          <a:srcRect l="20189" r="20183"/>
          <a:stretch/>
        </p:blipFill>
        <p:spPr>
          <a:xfrm>
            <a:off x="-9150" y="0"/>
            <a:ext cx="45944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5"/>
          <p:cNvSpPr txBox="1">
            <a:spLocks noGrp="1"/>
          </p:cNvSpPr>
          <p:nvPr>
            <p:ph type="title"/>
          </p:nvPr>
        </p:nvSpPr>
        <p:spPr>
          <a:xfrm>
            <a:off x="265500" y="673300"/>
            <a:ext cx="4045200" cy="39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 dirty="0" err="1">
                <a:solidFill>
                  <a:schemeClr val="lt1"/>
                </a:solidFill>
              </a:rPr>
              <a:t>Wikidata</a:t>
            </a:r>
            <a:r>
              <a:rPr lang="en" sz="3100" b="1" dirty="0">
                <a:solidFill>
                  <a:schemeClr val="lt1"/>
                </a:solidFill>
              </a:rPr>
              <a:t> 101:</a:t>
            </a:r>
            <a:endParaRPr sz="3100" b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 dirty="0">
                <a:solidFill>
                  <a:schemeClr val="lt1"/>
                </a:solidFill>
              </a:rPr>
              <a:t>An introduction for the citation-oriented</a:t>
            </a:r>
            <a:endParaRPr sz="3100" b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 b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lt1"/>
                </a:solidFill>
              </a:rPr>
              <a:t>Andrew </a:t>
            </a:r>
            <a:r>
              <a:rPr lang="en" sz="1400" dirty="0" err="1">
                <a:solidFill>
                  <a:schemeClr val="lt1"/>
                </a:solidFill>
              </a:rPr>
              <a:t>Lih</a:t>
            </a:r>
            <a:r>
              <a:rPr lang="en" sz="1400" dirty="0">
                <a:solidFill>
                  <a:schemeClr val="lt1"/>
                </a:solidFill>
              </a:rPr>
              <a:t> | Wikipedia/</a:t>
            </a:r>
            <a:r>
              <a:rPr lang="en" sz="1400" dirty="0" err="1">
                <a:solidFill>
                  <a:schemeClr val="lt1"/>
                </a:solidFill>
              </a:rPr>
              <a:t>Wikidata</a:t>
            </a:r>
            <a:r>
              <a:rPr lang="en" sz="1400" dirty="0">
                <a:solidFill>
                  <a:schemeClr val="lt1"/>
                </a:solidFill>
              </a:rPr>
              <a:t> trainer</a:t>
            </a:r>
            <a:endParaRPr sz="14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 err="1">
                <a:solidFill>
                  <a:schemeClr val="lt1"/>
                </a:solidFill>
              </a:rPr>
              <a:t>WikiCite</a:t>
            </a:r>
            <a:r>
              <a:rPr lang="en" sz="1400" dirty="0">
                <a:solidFill>
                  <a:schemeClr val="lt1"/>
                </a:solidFill>
              </a:rPr>
              <a:t> 2018</a:t>
            </a:r>
            <a:endParaRPr sz="14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lt1"/>
                </a:solidFill>
              </a:rPr>
              <a:t>November 28, 2018</a:t>
            </a:r>
            <a:endParaRPr sz="14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lt1"/>
                </a:solidFill>
              </a:rPr>
              <a:t>#</a:t>
            </a:r>
            <a:r>
              <a:rPr lang="en" sz="1400" dirty="0" err="1">
                <a:solidFill>
                  <a:schemeClr val="lt1"/>
                </a:solidFill>
              </a:rPr>
              <a:t>Wikicite</a:t>
            </a:r>
            <a:endParaRPr sz="14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lt1"/>
                </a:solidFill>
              </a:rPr>
              <a:t>Licensed via CC-BY-SA 4.0</a:t>
            </a:r>
            <a:endParaRPr sz="14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114" name="Google Shape;114;p25"/>
          <p:cNvSpPr txBox="1">
            <a:spLocks noGrp="1"/>
          </p:cNvSpPr>
          <p:nvPr>
            <p:ph type="body" idx="2"/>
          </p:nvPr>
        </p:nvSpPr>
        <p:spPr>
          <a:xfrm>
            <a:off x="4939500" y="1871200"/>
            <a:ext cx="3837000" cy="156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900"/>
              <a:t>andrew@ANDREWLIH.com</a:t>
            </a:r>
            <a:br>
              <a:rPr lang="en" sz="1900"/>
            </a:br>
            <a:r>
              <a:rPr lang="en" sz="1900"/>
              <a:t>@fuzheado</a:t>
            </a:r>
            <a:endParaRPr sz="1900"/>
          </a:p>
        </p:txBody>
      </p:sp>
      <p:pic>
        <p:nvPicPr>
          <p:cNvPr id="115" name="Google Shape;11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6725" y="1981602"/>
            <a:ext cx="1222775" cy="92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5"/>
          <p:cNvSpPr txBox="1"/>
          <p:nvPr/>
        </p:nvSpPr>
        <p:spPr>
          <a:xfrm>
            <a:off x="4939500" y="673300"/>
            <a:ext cx="4128300" cy="10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</a:rPr>
              <a:t>Slides:</a:t>
            </a:r>
            <a:endParaRPr sz="19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>
                <a:solidFill>
                  <a:srgbClr val="FFFFFF"/>
                </a:solidFill>
                <a:hlinkClick r:id="rId5"/>
              </a:rPr>
              <a:t>http://bit.ly/</a:t>
            </a:r>
            <a:r>
              <a:rPr lang="en" sz="1900" u="sng">
                <a:solidFill>
                  <a:srgbClr val="FFFFFF"/>
                </a:solidFill>
                <a:hlinkClick r:id="rId5"/>
              </a:rPr>
              <a:t>wikicite2018wikidataintro</a:t>
            </a:r>
            <a:endParaRPr sz="19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3F3F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One page guide: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>
                <a:solidFill>
                  <a:schemeClr val="lt1"/>
                </a:solidFill>
                <a:hlinkClick r:id="rId6"/>
              </a:rPr>
              <a:t>http://bit.ly/wikidata-onepage</a:t>
            </a:r>
            <a:endParaRPr sz="19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</a:endParaRPr>
          </a:p>
        </p:txBody>
      </p:sp>
      <p:pic>
        <p:nvPicPr>
          <p:cNvPr id="117" name="Google Shape;117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29775" y="2746225"/>
            <a:ext cx="2243850" cy="2256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1780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8629" y="732250"/>
            <a:ext cx="6248104" cy="42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8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/>
              <a:t>Navigation boxes at bottom of Wikipedia articles done by hand</a:t>
            </a:r>
            <a:r>
              <a:rPr lang="en" sz="1400"/>
              <a:t> </a:t>
            </a:r>
            <a:r>
              <a:rPr lang="en" sz="1400" i="1"/>
              <a:t> </a:t>
            </a:r>
            <a:endParaRPr sz="1600" i="1"/>
          </a:p>
        </p:txBody>
      </p:sp>
      <p:sp>
        <p:nvSpPr>
          <p:cNvPr id="228" name="Google Shape;228;p38"/>
          <p:cNvSpPr/>
          <p:nvPr/>
        </p:nvSpPr>
        <p:spPr>
          <a:xfrm>
            <a:off x="4071779" y="1195750"/>
            <a:ext cx="1073100" cy="177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8"/>
          <p:cNvSpPr/>
          <p:nvPr/>
        </p:nvSpPr>
        <p:spPr>
          <a:xfrm>
            <a:off x="1488629" y="2952950"/>
            <a:ext cx="727800" cy="454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8"/>
          <p:cNvSpPr/>
          <p:nvPr/>
        </p:nvSpPr>
        <p:spPr>
          <a:xfrm>
            <a:off x="4547504" y="3455975"/>
            <a:ext cx="662700" cy="177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9" descr="Bb-forthrailbridge.jpg"/>
          <p:cNvPicPr preferRelativeResize="0"/>
          <p:nvPr/>
        </p:nvPicPr>
        <p:blipFill rotWithShape="1">
          <a:blip r:embed="rId3">
            <a:alphaModFix/>
          </a:blip>
          <a:srcRect l="27120" t="12258" r="33216" b="3954"/>
          <a:stretch/>
        </p:blipFill>
        <p:spPr>
          <a:xfrm>
            <a:off x="-9150" y="0"/>
            <a:ext cx="45945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9"/>
          <p:cNvSpPr txBox="1">
            <a:spLocks noGrp="1"/>
          </p:cNvSpPr>
          <p:nvPr>
            <p:ph type="title"/>
          </p:nvPr>
        </p:nvSpPr>
        <p:spPr>
          <a:xfrm>
            <a:off x="265500" y="183060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Wikidata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capabilities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7" name="Google Shape;237;p3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Launched in 2012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Provides power of searching, sorting and querying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 strike="sngStrike"/>
              <a:t>Sum</a:t>
            </a:r>
            <a:r>
              <a:rPr lang="en" sz="2400"/>
              <a:t> </a:t>
            </a:r>
            <a:r>
              <a:rPr lang="en" sz="2400" b="1"/>
              <a:t>Interconnected mesh</a:t>
            </a:r>
            <a:r>
              <a:rPr lang="en" sz="2400"/>
              <a:t> of all human knowledge</a:t>
            </a:r>
            <a:endParaRPr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40" descr="Bb-forthrailbridge.jpg"/>
          <p:cNvPicPr preferRelativeResize="0"/>
          <p:nvPr/>
        </p:nvPicPr>
        <p:blipFill rotWithShape="1">
          <a:blip r:embed="rId3">
            <a:alphaModFix/>
          </a:blip>
          <a:srcRect l="27120" t="12258" r="33216" b="3954"/>
          <a:stretch/>
        </p:blipFill>
        <p:spPr>
          <a:xfrm>
            <a:off x="-9150" y="0"/>
            <a:ext cx="45945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0"/>
          <p:cNvSpPr txBox="1">
            <a:spLocks noGrp="1"/>
          </p:cNvSpPr>
          <p:nvPr>
            <p:ph type="title"/>
          </p:nvPr>
        </p:nvSpPr>
        <p:spPr>
          <a:xfrm>
            <a:off x="265500" y="183060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Fundamentals: Statements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4" name="Google Shape;244;p4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Factual </a:t>
            </a:r>
            <a:r>
              <a:rPr lang="en" sz="2400" b="1"/>
              <a:t>claims</a:t>
            </a:r>
            <a:r>
              <a:rPr lang="en" sz="2400"/>
              <a:t> are stored as </a:t>
            </a:r>
            <a:r>
              <a:rPr lang="en" sz="2400" b="1"/>
              <a:t>statements</a:t>
            </a:r>
            <a:r>
              <a:rPr lang="en" sz="2400"/>
              <a:t> in Wikidata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subject - predicate - object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or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item - property - value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or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thing - relationship - thing</a:t>
            </a:r>
            <a:endParaRPr sz="2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1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/>
              <a:t>Moving to structured data</a:t>
            </a:r>
            <a:endParaRPr sz="1600" i="1"/>
          </a:p>
        </p:txBody>
      </p:sp>
      <p:pic>
        <p:nvPicPr>
          <p:cNvPr id="250" name="Google Shape;250;p41"/>
          <p:cNvPicPr preferRelativeResize="0"/>
          <p:nvPr/>
        </p:nvPicPr>
        <p:blipFill rotWithShape="1">
          <a:blip r:embed="rId3">
            <a:alphaModFix/>
          </a:blip>
          <a:srcRect b="51340"/>
          <a:stretch/>
        </p:blipFill>
        <p:spPr>
          <a:xfrm>
            <a:off x="1878800" y="805200"/>
            <a:ext cx="7092301" cy="20532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1" name="Google Shape;251;p41"/>
          <p:cNvSpPr/>
          <p:nvPr/>
        </p:nvSpPr>
        <p:spPr>
          <a:xfrm>
            <a:off x="2187000" y="1897625"/>
            <a:ext cx="1476900" cy="229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41"/>
          <p:cNvSpPr/>
          <p:nvPr/>
        </p:nvSpPr>
        <p:spPr>
          <a:xfrm>
            <a:off x="5522625" y="1897625"/>
            <a:ext cx="445800" cy="229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1"/>
          <p:cNvSpPr/>
          <p:nvPr/>
        </p:nvSpPr>
        <p:spPr>
          <a:xfrm>
            <a:off x="5220575" y="2315875"/>
            <a:ext cx="445800" cy="229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41"/>
          <p:cNvSpPr/>
          <p:nvPr/>
        </p:nvSpPr>
        <p:spPr>
          <a:xfrm>
            <a:off x="3948900" y="1897625"/>
            <a:ext cx="1271700" cy="229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41"/>
          <p:cNvSpPr/>
          <p:nvPr/>
        </p:nvSpPr>
        <p:spPr>
          <a:xfrm>
            <a:off x="1878800" y="4013675"/>
            <a:ext cx="1829700" cy="3627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United States Congress</a:t>
            </a:r>
            <a:endParaRPr sz="1200"/>
          </a:p>
        </p:txBody>
      </p:sp>
      <p:sp>
        <p:nvSpPr>
          <p:cNvPr id="256" name="Google Shape;256;p41"/>
          <p:cNvSpPr/>
          <p:nvPr/>
        </p:nvSpPr>
        <p:spPr>
          <a:xfrm>
            <a:off x="3792850" y="4013675"/>
            <a:ext cx="1517700" cy="3627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instance of</a:t>
            </a:r>
            <a:endParaRPr sz="1200"/>
          </a:p>
        </p:txBody>
      </p:sp>
      <p:sp>
        <p:nvSpPr>
          <p:cNvPr id="257" name="Google Shape;257;p41"/>
          <p:cNvSpPr/>
          <p:nvPr/>
        </p:nvSpPr>
        <p:spPr>
          <a:xfrm>
            <a:off x="5394900" y="4013675"/>
            <a:ext cx="1728600" cy="3627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bicameral legislature</a:t>
            </a:r>
            <a:endParaRPr sz="1200"/>
          </a:p>
        </p:txBody>
      </p:sp>
      <p:sp>
        <p:nvSpPr>
          <p:cNvPr id="258" name="Google Shape;258;p41"/>
          <p:cNvSpPr/>
          <p:nvPr/>
        </p:nvSpPr>
        <p:spPr>
          <a:xfrm>
            <a:off x="1878800" y="4587050"/>
            <a:ext cx="1829700" cy="3627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United States Congress</a:t>
            </a:r>
            <a:endParaRPr sz="1200"/>
          </a:p>
        </p:txBody>
      </p:sp>
      <p:sp>
        <p:nvSpPr>
          <p:cNvPr id="259" name="Google Shape;259;p41"/>
          <p:cNvSpPr/>
          <p:nvPr/>
        </p:nvSpPr>
        <p:spPr>
          <a:xfrm>
            <a:off x="3792850" y="4587050"/>
            <a:ext cx="1517700" cy="3627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 country</a:t>
            </a:r>
            <a:endParaRPr sz="1200"/>
          </a:p>
        </p:txBody>
      </p:sp>
      <p:sp>
        <p:nvSpPr>
          <p:cNvPr id="260" name="Google Shape;260;p41"/>
          <p:cNvSpPr/>
          <p:nvPr/>
        </p:nvSpPr>
        <p:spPr>
          <a:xfrm>
            <a:off x="5394900" y="4587050"/>
            <a:ext cx="1728600" cy="3627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United States</a:t>
            </a:r>
            <a:endParaRPr sz="1200"/>
          </a:p>
        </p:txBody>
      </p:sp>
      <p:sp>
        <p:nvSpPr>
          <p:cNvPr id="261" name="Google Shape;261;p41"/>
          <p:cNvSpPr txBox="1"/>
          <p:nvPr/>
        </p:nvSpPr>
        <p:spPr>
          <a:xfrm>
            <a:off x="286700" y="1231075"/>
            <a:ext cx="8937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Lexical</a:t>
            </a:r>
            <a:endParaRPr/>
          </a:p>
        </p:txBody>
      </p:sp>
      <p:sp>
        <p:nvSpPr>
          <p:cNvPr id="262" name="Google Shape;262;p41"/>
          <p:cNvSpPr txBox="1"/>
          <p:nvPr/>
        </p:nvSpPr>
        <p:spPr>
          <a:xfrm>
            <a:off x="244525" y="4182375"/>
            <a:ext cx="10119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Semantic</a:t>
            </a:r>
            <a:endParaRPr/>
          </a:p>
        </p:txBody>
      </p:sp>
      <p:cxnSp>
        <p:nvCxnSpPr>
          <p:cNvPr id="263" name="Google Shape;263;p41"/>
          <p:cNvCxnSpPr/>
          <p:nvPr/>
        </p:nvCxnSpPr>
        <p:spPr>
          <a:xfrm>
            <a:off x="733550" y="1821275"/>
            <a:ext cx="0" cy="21924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2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/>
              <a:t>Wikidata item for United States Congress (</a:t>
            </a:r>
            <a:r>
              <a:rPr lang="en" u="sng">
                <a:solidFill>
                  <a:schemeClr val="hlink"/>
                </a:solidFill>
                <a:hlinkClick r:id="rId3"/>
              </a:rPr>
              <a:t>Q11268</a:t>
            </a:r>
            <a:r>
              <a:rPr lang="en"/>
              <a:t>)</a:t>
            </a:r>
            <a:endParaRPr sz="1600" i="1"/>
          </a:p>
        </p:txBody>
      </p:sp>
      <p:pic>
        <p:nvPicPr>
          <p:cNvPr id="269" name="Google Shape;26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771450"/>
            <a:ext cx="8839203" cy="3427616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2"/>
          <p:cNvSpPr/>
          <p:nvPr/>
        </p:nvSpPr>
        <p:spPr>
          <a:xfrm>
            <a:off x="1571871" y="2344650"/>
            <a:ext cx="1490100" cy="6618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42"/>
          <p:cNvSpPr/>
          <p:nvPr/>
        </p:nvSpPr>
        <p:spPr>
          <a:xfrm>
            <a:off x="6669127" y="2289125"/>
            <a:ext cx="2054400" cy="19098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875" y="781375"/>
            <a:ext cx="8034628" cy="4240926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3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/>
              <a:t>Wikidata item for United States Congress (Q11268)</a:t>
            </a:r>
            <a:endParaRPr sz="1600" i="1"/>
          </a:p>
        </p:txBody>
      </p:sp>
      <p:sp>
        <p:nvSpPr>
          <p:cNvPr id="278" name="Google Shape;278;p43"/>
          <p:cNvSpPr/>
          <p:nvPr/>
        </p:nvSpPr>
        <p:spPr>
          <a:xfrm>
            <a:off x="794805" y="1095775"/>
            <a:ext cx="3164700" cy="301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43"/>
          <p:cNvSpPr/>
          <p:nvPr/>
        </p:nvSpPr>
        <p:spPr>
          <a:xfrm>
            <a:off x="794798" y="2455625"/>
            <a:ext cx="4247100" cy="301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43"/>
          <p:cNvSpPr/>
          <p:nvPr/>
        </p:nvSpPr>
        <p:spPr>
          <a:xfrm>
            <a:off x="794800" y="3815475"/>
            <a:ext cx="3442200" cy="301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Wikidata Basics</a:t>
            </a:r>
            <a:endParaRPr/>
          </a:p>
        </p:txBody>
      </p:sp>
      <p:sp>
        <p:nvSpPr>
          <p:cNvPr id="286" name="Google Shape;286;p4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4059900" cy="32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 numbers</a:t>
            </a:r>
            <a:r>
              <a:rPr lang="en"/>
              <a:t> - item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Anyone can make a Q item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Corresponds to Wikipedia article / concept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Examples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Q1 - the Universe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Q2 - Earth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Q5 - human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Q146 - cat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Q729 - animal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Q571 - book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Q7075 - library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Q309331 - The Ohio State University</a:t>
            </a:r>
            <a:endParaRPr/>
          </a:p>
        </p:txBody>
      </p:sp>
      <p:sp>
        <p:nvSpPr>
          <p:cNvPr id="287" name="Google Shape;287;p44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 numbers</a:t>
            </a:r>
            <a:r>
              <a:rPr lang="en"/>
              <a:t> - property</a:t>
            </a:r>
            <a:endParaRPr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Controlled vocabulary for consistency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Proposal, discussion and approval process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Examples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P31 - instance of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P279 - subclass of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P214 - VIAF ID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P569 - date of birth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P625 - coordinate location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See: Wikidata:List_of_properties</a:t>
            </a:r>
            <a:endParaRPr sz="1200"/>
          </a:p>
        </p:txBody>
      </p:sp>
      <p:sp>
        <p:nvSpPr>
          <p:cNvPr id="288" name="Google Shape;288;p44"/>
          <p:cNvSpPr txBox="1"/>
          <p:nvPr/>
        </p:nvSpPr>
        <p:spPr>
          <a:xfrm>
            <a:off x="5421200" y="1097975"/>
            <a:ext cx="35256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"Triple"</a:t>
            </a:r>
            <a:br>
              <a:rPr lang="en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item - property - value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5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Wikidata item page</a:t>
            </a:r>
            <a:endParaRPr/>
          </a:p>
        </p:txBody>
      </p:sp>
      <p:sp>
        <p:nvSpPr>
          <p:cNvPr id="294" name="Google Shape;294;p45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Claims</a:t>
            </a:r>
            <a:r>
              <a:rPr lang="en"/>
              <a:t> capture factual, provable information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Any number of statements can be associated with an item</a:t>
            </a:r>
            <a:endParaRPr/>
          </a:p>
        </p:txBody>
      </p:sp>
      <p:pic>
        <p:nvPicPr>
          <p:cNvPr id="295" name="Google Shape;29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4103" y="304800"/>
            <a:ext cx="5173103" cy="48387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6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Wikidata statement triples</a:t>
            </a:r>
            <a:endParaRPr/>
          </a:p>
        </p:txBody>
      </p:sp>
      <p:sp>
        <p:nvSpPr>
          <p:cNvPr id="301" name="Google Shape;301;p46"/>
          <p:cNvSpPr/>
          <p:nvPr/>
        </p:nvSpPr>
        <p:spPr>
          <a:xfrm>
            <a:off x="3831975" y="605600"/>
            <a:ext cx="1790700" cy="443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Ubuntu"/>
                <a:ea typeface="Ubuntu"/>
                <a:cs typeface="Ubuntu"/>
                <a:sym typeface="Ubuntu"/>
              </a:rPr>
              <a:t>Item</a:t>
            </a:r>
            <a:r>
              <a:rPr lang="en" sz="1200">
                <a:latin typeface="Ubuntu"/>
                <a:ea typeface="Ubuntu"/>
                <a:cs typeface="Ubuntu"/>
                <a:sym typeface="Ubuntu"/>
              </a:rPr>
              <a:t> </a:t>
            </a:r>
            <a:br>
              <a:rPr lang="en" sz="1200">
                <a:latin typeface="Ubuntu"/>
                <a:ea typeface="Ubuntu"/>
                <a:cs typeface="Ubuntu"/>
                <a:sym typeface="Ubuntu"/>
              </a:rPr>
            </a:br>
            <a:r>
              <a:rPr lang="en" sz="1200">
                <a:latin typeface="Ubuntu"/>
                <a:ea typeface="Ubuntu"/>
                <a:cs typeface="Ubuntu"/>
                <a:sym typeface="Ubuntu"/>
              </a:rPr>
              <a:t>"George Washington" 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2" name="Google Shape;302;p46"/>
          <p:cNvSpPr/>
          <p:nvPr/>
        </p:nvSpPr>
        <p:spPr>
          <a:xfrm>
            <a:off x="5762430" y="605600"/>
            <a:ext cx="1161600" cy="443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Ubuntu"/>
                <a:ea typeface="Ubuntu"/>
                <a:cs typeface="Ubuntu"/>
                <a:sym typeface="Ubuntu"/>
              </a:rPr>
              <a:t>Property</a:t>
            </a:r>
            <a:br>
              <a:rPr lang="en" sz="1200">
                <a:latin typeface="Ubuntu"/>
                <a:ea typeface="Ubuntu"/>
                <a:cs typeface="Ubuntu"/>
                <a:sym typeface="Ubuntu"/>
              </a:rPr>
            </a:br>
            <a:r>
              <a:rPr lang="en" sz="1200">
                <a:latin typeface="Ubuntu"/>
                <a:ea typeface="Ubuntu"/>
                <a:cs typeface="Ubuntu"/>
                <a:sym typeface="Ubuntu"/>
              </a:rPr>
              <a:t>"instance of"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3" name="Google Shape;303;p46"/>
          <p:cNvSpPr/>
          <p:nvPr/>
        </p:nvSpPr>
        <p:spPr>
          <a:xfrm>
            <a:off x="7063533" y="605600"/>
            <a:ext cx="1584600" cy="443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Ubuntu"/>
                <a:ea typeface="Ubuntu"/>
                <a:cs typeface="Ubuntu"/>
                <a:sym typeface="Ubuntu"/>
              </a:rPr>
              <a:t>Value</a:t>
            </a:r>
            <a:br>
              <a:rPr lang="en" sz="1200">
                <a:latin typeface="Ubuntu"/>
                <a:ea typeface="Ubuntu"/>
                <a:cs typeface="Ubuntu"/>
                <a:sym typeface="Ubuntu"/>
              </a:rPr>
            </a:br>
            <a:r>
              <a:rPr lang="en" sz="1200">
                <a:latin typeface="Ubuntu"/>
                <a:ea typeface="Ubuntu"/>
                <a:cs typeface="Ubuntu"/>
                <a:sym typeface="Ubuntu"/>
              </a:rPr>
              <a:t>"human"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4" name="Google Shape;304;p46"/>
          <p:cNvSpPr/>
          <p:nvPr/>
        </p:nvSpPr>
        <p:spPr>
          <a:xfrm>
            <a:off x="7063570" y="1041602"/>
            <a:ext cx="1584600" cy="2718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Q5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5" name="Google Shape;305;p46"/>
          <p:cNvSpPr/>
          <p:nvPr/>
        </p:nvSpPr>
        <p:spPr>
          <a:xfrm>
            <a:off x="3831975" y="1041602"/>
            <a:ext cx="1790700" cy="2718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Q23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6" name="Google Shape;306;p46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Underneath the surface...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Using symbols makes them language independent (identifiers vs names)</a:t>
            </a:r>
            <a:endParaRPr/>
          </a:p>
        </p:txBody>
      </p:sp>
      <p:sp>
        <p:nvSpPr>
          <p:cNvPr id="307" name="Google Shape;307;p46"/>
          <p:cNvSpPr/>
          <p:nvPr/>
        </p:nvSpPr>
        <p:spPr>
          <a:xfrm>
            <a:off x="5762430" y="1041602"/>
            <a:ext cx="1161600" cy="2718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P31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8" name="Google Shape;308;p46"/>
          <p:cNvSpPr/>
          <p:nvPr/>
        </p:nvSpPr>
        <p:spPr>
          <a:xfrm>
            <a:off x="3831975" y="1936800"/>
            <a:ext cx="1790700" cy="443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"George Washington" 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9" name="Google Shape;309;p46"/>
          <p:cNvSpPr/>
          <p:nvPr/>
        </p:nvSpPr>
        <p:spPr>
          <a:xfrm>
            <a:off x="5762430" y="1936800"/>
            <a:ext cx="1161600" cy="443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"place of burial"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0" name="Google Shape;310;p46"/>
          <p:cNvSpPr/>
          <p:nvPr/>
        </p:nvSpPr>
        <p:spPr>
          <a:xfrm>
            <a:off x="7063533" y="1936800"/>
            <a:ext cx="1584600" cy="443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"Mount Vernon"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1" name="Google Shape;311;p46"/>
          <p:cNvSpPr/>
          <p:nvPr/>
        </p:nvSpPr>
        <p:spPr>
          <a:xfrm>
            <a:off x="7063570" y="2372802"/>
            <a:ext cx="1584600" cy="2718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Q731635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2" name="Google Shape;312;p46"/>
          <p:cNvSpPr/>
          <p:nvPr/>
        </p:nvSpPr>
        <p:spPr>
          <a:xfrm>
            <a:off x="3831975" y="2372802"/>
            <a:ext cx="1790700" cy="2718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Q23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3" name="Google Shape;313;p46"/>
          <p:cNvSpPr/>
          <p:nvPr/>
        </p:nvSpPr>
        <p:spPr>
          <a:xfrm>
            <a:off x="5762430" y="2372802"/>
            <a:ext cx="1161600" cy="2718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P119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4" name="Google Shape;314;p46"/>
          <p:cNvSpPr/>
          <p:nvPr/>
        </p:nvSpPr>
        <p:spPr>
          <a:xfrm>
            <a:off x="3831975" y="3268000"/>
            <a:ext cx="1790700" cy="443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"George Washington" 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5" name="Google Shape;315;p46"/>
          <p:cNvSpPr/>
          <p:nvPr/>
        </p:nvSpPr>
        <p:spPr>
          <a:xfrm>
            <a:off x="5762430" y="3268000"/>
            <a:ext cx="1161600" cy="443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"LCAuth ID"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6" name="Google Shape;316;p46"/>
          <p:cNvSpPr/>
          <p:nvPr/>
        </p:nvSpPr>
        <p:spPr>
          <a:xfrm>
            <a:off x="7063525" y="3268000"/>
            <a:ext cx="1584600" cy="707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"n86140996"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7" name="Google Shape;317;p46"/>
          <p:cNvSpPr/>
          <p:nvPr/>
        </p:nvSpPr>
        <p:spPr>
          <a:xfrm>
            <a:off x="3831975" y="3704002"/>
            <a:ext cx="1790700" cy="2718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Q23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8" name="Google Shape;318;p46"/>
          <p:cNvSpPr/>
          <p:nvPr/>
        </p:nvSpPr>
        <p:spPr>
          <a:xfrm>
            <a:off x="5762430" y="3704002"/>
            <a:ext cx="1161600" cy="2718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P244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Wikidata and languages</a:t>
            </a:r>
            <a:endParaRPr/>
          </a:p>
        </p:txBody>
      </p:sp>
      <p:sp>
        <p:nvSpPr>
          <p:cNvPr id="324" name="Google Shape;324;p47"/>
          <p:cNvSpPr/>
          <p:nvPr/>
        </p:nvSpPr>
        <p:spPr>
          <a:xfrm>
            <a:off x="3831975" y="3565225"/>
            <a:ext cx="1790700" cy="443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Ubuntu"/>
                <a:ea typeface="Ubuntu"/>
                <a:cs typeface="Ubuntu"/>
                <a:sym typeface="Ubuntu"/>
              </a:rPr>
              <a:t>en</a:t>
            </a:r>
            <a:br>
              <a:rPr lang="en" sz="1200">
                <a:latin typeface="Ubuntu"/>
                <a:ea typeface="Ubuntu"/>
                <a:cs typeface="Ubuntu"/>
                <a:sym typeface="Ubuntu"/>
              </a:rPr>
            </a:br>
            <a:r>
              <a:rPr lang="en" sz="1200">
                <a:latin typeface="Ubuntu"/>
                <a:ea typeface="Ubuntu"/>
                <a:cs typeface="Ubuntu"/>
                <a:sym typeface="Ubuntu"/>
              </a:rPr>
              <a:t>"George Washington" 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5" name="Google Shape;325;p47"/>
          <p:cNvSpPr/>
          <p:nvPr/>
        </p:nvSpPr>
        <p:spPr>
          <a:xfrm>
            <a:off x="5762430" y="3565225"/>
            <a:ext cx="1161600" cy="443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Ubuntu"/>
                <a:ea typeface="Ubuntu"/>
                <a:cs typeface="Ubuntu"/>
                <a:sym typeface="Ubuntu"/>
              </a:rPr>
              <a:t>en</a:t>
            </a:r>
            <a:br>
              <a:rPr lang="en" sz="1200">
                <a:latin typeface="Ubuntu"/>
                <a:ea typeface="Ubuntu"/>
                <a:cs typeface="Ubuntu"/>
                <a:sym typeface="Ubuntu"/>
              </a:rPr>
            </a:br>
            <a:r>
              <a:rPr lang="en" sz="1200">
                <a:latin typeface="Ubuntu"/>
                <a:ea typeface="Ubuntu"/>
                <a:cs typeface="Ubuntu"/>
                <a:sym typeface="Ubuntu"/>
              </a:rPr>
              <a:t>"instance of"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6" name="Google Shape;326;p47"/>
          <p:cNvSpPr/>
          <p:nvPr/>
        </p:nvSpPr>
        <p:spPr>
          <a:xfrm>
            <a:off x="7063533" y="3565225"/>
            <a:ext cx="1584600" cy="443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Ubuntu"/>
                <a:ea typeface="Ubuntu"/>
                <a:cs typeface="Ubuntu"/>
                <a:sym typeface="Ubuntu"/>
              </a:rPr>
              <a:t>en</a:t>
            </a:r>
            <a:br>
              <a:rPr lang="en" sz="1200">
                <a:latin typeface="Ubuntu"/>
                <a:ea typeface="Ubuntu"/>
                <a:cs typeface="Ubuntu"/>
                <a:sym typeface="Ubuntu"/>
              </a:rPr>
            </a:br>
            <a:r>
              <a:rPr lang="en" sz="1200">
                <a:latin typeface="Ubuntu"/>
                <a:ea typeface="Ubuntu"/>
                <a:cs typeface="Ubuntu"/>
                <a:sym typeface="Ubuntu"/>
              </a:rPr>
              <a:t>"human"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7" name="Google Shape;327;p47"/>
          <p:cNvSpPr/>
          <p:nvPr/>
        </p:nvSpPr>
        <p:spPr>
          <a:xfrm>
            <a:off x="7063570" y="4001227"/>
            <a:ext cx="1584600" cy="2718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Q5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8" name="Google Shape;328;p47"/>
          <p:cNvSpPr/>
          <p:nvPr/>
        </p:nvSpPr>
        <p:spPr>
          <a:xfrm>
            <a:off x="3831975" y="4001227"/>
            <a:ext cx="1790700" cy="2718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Q23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9" name="Google Shape;329;p4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Labels and descriptions for different languages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/>
              <a:t>Exciting for translation applications</a:t>
            </a:r>
            <a:endParaRPr sz="1600"/>
          </a:p>
        </p:txBody>
      </p:sp>
      <p:sp>
        <p:nvSpPr>
          <p:cNvPr id="330" name="Google Shape;330;p47"/>
          <p:cNvSpPr/>
          <p:nvPr/>
        </p:nvSpPr>
        <p:spPr>
          <a:xfrm>
            <a:off x="5762430" y="4001227"/>
            <a:ext cx="1161600" cy="2718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P31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1" name="Google Shape;331;p47"/>
          <p:cNvSpPr/>
          <p:nvPr/>
        </p:nvSpPr>
        <p:spPr>
          <a:xfrm>
            <a:off x="3831975" y="3121825"/>
            <a:ext cx="1790700" cy="443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Ubuntu"/>
                <a:ea typeface="Ubuntu"/>
                <a:cs typeface="Ubuntu"/>
                <a:sym typeface="Ubuntu"/>
              </a:rPr>
              <a:t>de</a:t>
            </a:r>
            <a:br>
              <a:rPr lang="en" sz="1200">
                <a:latin typeface="Ubuntu"/>
                <a:ea typeface="Ubuntu"/>
                <a:cs typeface="Ubuntu"/>
                <a:sym typeface="Ubuntu"/>
              </a:rPr>
            </a:br>
            <a:r>
              <a:rPr lang="en" sz="1200">
                <a:latin typeface="Ubuntu"/>
                <a:ea typeface="Ubuntu"/>
                <a:cs typeface="Ubuntu"/>
                <a:sym typeface="Ubuntu"/>
              </a:rPr>
              <a:t>"George Washington" 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2" name="Google Shape;332;p47"/>
          <p:cNvSpPr/>
          <p:nvPr/>
        </p:nvSpPr>
        <p:spPr>
          <a:xfrm>
            <a:off x="5762430" y="3121825"/>
            <a:ext cx="1161600" cy="443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Ubuntu"/>
                <a:ea typeface="Ubuntu"/>
                <a:cs typeface="Ubuntu"/>
                <a:sym typeface="Ubuntu"/>
              </a:rPr>
              <a:t>de</a:t>
            </a:r>
            <a:br>
              <a:rPr lang="en" sz="1200">
                <a:latin typeface="Ubuntu"/>
                <a:ea typeface="Ubuntu"/>
                <a:cs typeface="Ubuntu"/>
                <a:sym typeface="Ubuntu"/>
              </a:rPr>
            </a:br>
            <a:r>
              <a:rPr lang="en" sz="1200">
                <a:latin typeface="Ubuntu"/>
                <a:ea typeface="Ubuntu"/>
                <a:cs typeface="Ubuntu"/>
                <a:sym typeface="Ubuntu"/>
              </a:rPr>
              <a:t>"ist ein(e)"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3" name="Google Shape;333;p47"/>
          <p:cNvSpPr/>
          <p:nvPr/>
        </p:nvSpPr>
        <p:spPr>
          <a:xfrm>
            <a:off x="7063533" y="3121825"/>
            <a:ext cx="1584600" cy="443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Ubuntu"/>
                <a:ea typeface="Ubuntu"/>
                <a:cs typeface="Ubuntu"/>
                <a:sym typeface="Ubuntu"/>
              </a:rPr>
              <a:t>de</a:t>
            </a:r>
            <a:br>
              <a:rPr lang="en" sz="1200">
                <a:latin typeface="Ubuntu"/>
                <a:ea typeface="Ubuntu"/>
                <a:cs typeface="Ubuntu"/>
                <a:sym typeface="Ubuntu"/>
              </a:rPr>
            </a:br>
            <a:r>
              <a:rPr lang="en" sz="1200">
                <a:latin typeface="Ubuntu"/>
                <a:ea typeface="Ubuntu"/>
                <a:cs typeface="Ubuntu"/>
                <a:sym typeface="Ubuntu"/>
              </a:rPr>
              <a:t>"Mensch"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4" name="Google Shape;334;p47"/>
          <p:cNvSpPr/>
          <p:nvPr/>
        </p:nvSpPr>
        <p:spPr>
          <a:xfrm>
            <a:off x="3831975" y="2678425"/>
            <a:ext cx="1790700" cy="443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Ubuntu"/>
                <a:ea typeface="Ubuntu"/>
                <a:cs typeface="Ubuntu"/>
                <a:sym typeface="Ubuntu"/>
              </a:rPr>
              <a:t>es</a:t>
            </a:r>
            <a:br>
              <a:rPr lang="en" sz="1200">
                <a:latin typeface="Ubuntu"/>
                <a:ea typeface="Ubuntu"/>
                <a:cs typeface="Ubuntu"/>
                <a:sym typeface="Ubuntu"/>
              </a:rPr>
            </a:br>
            <a:r>
              <a:rPr lang="en" sz="1200">
                <a:latin typeface="Ubuntu"/>
                <a:ea typeface="Ubuntu"/>
                <a:cs typeface="Ubuntu"/>
                <a:sym typeface="Ubuntu"/>
              </a:rPr>
              <a:t>"George Washington" 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5" name="Google Shape;335;p47"/>
          <p:cNvSpPr/>
          <p:nvPr/>
        </p:nvSpPr>
        <p:spPr>
          <a:xfrm>
            <a:off x="5762430" y="2678425"/>
            <a:ext cx="1161600" cy="443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Ubuntu"/>
                <a:ea typeface="Ubuntu"/>
                <a:cs typeface="Ubuntu"/>
                <a:sym typeface="Ubuntu"/>
              </a:rPr>
              <a:t>es</a:t>
            </a:r>
            <a:br>
              <a:rPr lang="en" sz="1200">
                <a:latin typeface="Ubuntu"/>
                <a:ea typeface="Ubuntu"/>
                <a:cs typeface="Ubuntu"/>
                <a:sym typeface="Ubuntu"/>
              </a:rPr>
            </a:br>
            <a:r>
              <a:rPr lang="en" sz="1200">
                <a:latin typeface="Ubuntu"/>
                <a:ea typeface="Ubuntu"/>
                <a:cs typeface="Ubuntu"/>
                <a:sym typeface="Ubuntu"/>
              </a:rPr>
              <a:t>"</a:t>
            </a:r>
            <a:r>
              <a:rPr lang="en" sz="1100">
                <a:latin typeface="Ubuntu"/>
                <a:ea typeface="Ubuntu"/>
                <a:cs typeface="Ubuntu"/>
                <a:sym typeface="Ubuntu"/>
              </a:rPr>
              <a:t>instancia de</a:t>
            </a:r>
            <a:r>
              <a:rPr lang="en" sz="1200">
                <a:latin typeface="Ubuntu"/>
                <a:ea typeface="Ubuntu"/>
                <a:cs typeface="Ubuntu"/>
                <a:sym typeface="Ubuntu"/>
              </a:rPr>
              <a:t>"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6" name="Google Shape;336;p47"/>
          <p:cNvSpPr/>
          <p:nvPr/>
        </p:nvSpPr>
        <p:spPr>
          <a:xfrm>
            <a:off x="7063533" y="2678425"/>
            <a:ext cx="1584600" cy="443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Ubuntu"/>
                <a:ea typeface="Ubuntu"/>
                <a:cs typeface="Ubuntu"/>
                <a:sym typeface="Ubuntu"/>
              </a:rPr>
              <a:t>es</a:t>
            </a:r>
            <a:br>
              <a:rPr lang="en" sz="1200">
                <a:latin typeface="Ubuntu"/>
                <a:ea typeface="Ubuntu"/>
                <a:cs typeface="Ubuntu"/>
                <a:sym typeface="Ubuntu"/>
              </a:rPr>
            </a:br>
            <a:r>
              <a:rPr lang="en" sz="1200">
                <a:latin typeface="Ubuntu"/>
                <a:ea typeface="Ubuntu"/>
                <a:cs typeface="Ubuntu"/>
                <a:sym typeface="Ubuntu"/>
              </a:rPr>
              <a:t>"ser humano"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7" name="Google Shape;337;p47"/>
          <p:cNvSpPr/>
          <p:nvPr/>
        </p:nvSpPr>
        <p:spPr>
          <a:xfrm>
            <a:off x="3831975" y="2235025"/>
            <a:ext cx="1790700" cy="443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Ubuntu"/>
                <a:ea typeface="Ubuntu"/>
                <a:cs typeface="Ubuntu"/>
                <a:sym typeface="Ubuntu"/>
              </a:rPr>
              <a:t>ms</a:t>
            </a:r>
            <a:br>
              <a:rPr lang="en" sz="1200">
                <a:latin typeface="Ubuntu"/>
                <a:ea typeface="Ubuntu"/>
                <a:cs typeface="Ubuntu"/>
                <a:sym typeface="Ubuntu"/>
              </a:rPr>
            </a:br>
            <a:r>
              <a:rPr lang="en" sz="1200">
                <a:latin typeface="Ubuntu"/>
                <a:ea typeface="Ubuntu"/>
                <a:cs typeface="Ubuntu"/>
                <a:sym typeface="Ubuntu"/>
              </a:rPr>
              <a:t>"George Washington" 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8" name="Google Shape;338;p47"/>
          <p:cNvSpPr/>
          <p:nvPr/>
        </p:nvSpPr>
        <p:spPr>
          <a:xfrm>
            <a:off x="5762430" y="2235025"/>
            <a:ext cx="1161600" cy="443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Ubuntu"/>
                <a:ea typeface="Ubuntu"/>
                <a:cs typeface="Ubuntu"/>
                <a:sym typeface="Ubuntu"/>
              </a:rPr>
              <a:t>ms</a:t>
            </a:r>
            <a:br>
              <a:rPr lang="en" sz="1200">
                <a:latin typeface="Ubuntu"/>
                <a:ea typeface="Ubuntu"/>
                <a:cs typeface="Ubuntu"/>
                <a:sym typeface="Ubuntu"/>
              </a:rPr>
            </a:br>
            <a:r>
              <a:rPr lang="en" sz="1200">
                <a:latin typeface="Ubuntu"/>
                <a:ea typeface="Ubuntu"/>
                <a:cs typeface="Ubuntu"/>
                <a:sym typeface="Ubuntu"/>
              </a:rPr>
              <a:t>"contoh"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9" name="Google Shape;339;p47"/>
          <p:cNvSpPr/>
          <p:nvPr/>
        </p:nvSpPr>
        <p:spPr>
          <a:xfrm>
            <a:off x="7063533" y="2235025"/>
            <a:ext cx="1584600" cy="443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Ubuntu"/>
                <a:ea typeface="Ubuntu"/>
                <a:cs typeface="Ubuntu"/>
                <a:sym typeface="Ubuntu"/>
              </a:rPr>
              <a:t>ms</a:t>
            </a:r>
            <a:br>
              <a:rPr lang="en" sz="1200">
                <a:latin typeface="Ubuntu"/>
                <a:ea typeface="Ubuntu"/>
                <a:cs typeface="Ubuntu"/>
                <a:sym typeface="Ubuntu"/>
              </a:rPr>
            </a:br>
            <a:r>
              <a:rPr lang="en" sz="1200">
                <a:latin typeface="Ubuntu"/>
                <a:ea typeface="Ubuntu"/>
                <a:cs typeface="Ubuntu"/>
                <a:sym typeface="Ubuntu"/>
              </a:rPr>
              <a:t>"manusia"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0" name="Google Shape;340;p47"/>
          <p:cNvSpPr/>
          <p:nvPr/>
        </p:nvSpPr>
        <p:spPr>
          <a:xfrm>
            <a:off x="3831975" y="1791625"/>
            <a:ext cx="1790700" cy="443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Ubuntu"/>
                <a:ea typeface="Ubuntu"/>
                <a:cs typeface="Ubuntu"/>
                <a:sym typeface="Ubuntu"/>
              </a:rPr>
              <a:t>zh</a:t>
            </a:r>
            <a:br>
              <a:rPr lang="en" sz="1200">
                <a:latin typeface="Ubuntu"/>
                <a:ea typeface="Ubuntu"/>
                <a:cs typeface="Ubuntu"/>
                <a:sym typeface="Ubuntu"/>
              </a:rPr>
            </a:br>
            <a:r>
              <a:rPr lang="en" sz="1200">
                <a:latin typeface="Ubuntu"/>
                <a:ea typeface="Ubuntu"/>
                <a:cs typeface="Ubuntu"/>
                <a:sym typeface="Ubuntu"/>
              </a:rPr>
              <a:t>乔治·华盛顿 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1" name="Google Shape;341;p47"/>
          <p:cNvSpPr/>
          <p:nvPr/>
        </p:nvSpPr>
        <p:spPr>
          <a:xfrm>
            <a:off x="5762430" y="1791625"/>
            <a:ext cx="1161600" cy="443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Ubuntu"/>
                <a:ea typeface="Ubuntu"/>
                <a:cs typeface="Ubuntu"/>
                <a:sym typeface="Ubuntu"/>
              </a:rPr>
              <a:t>zh</a:t>
            </a:r>
            <a:br>
              <a:rPr lang="en" sz="1200">
                <a:latin typeface="Ubuntu"/>
                <a:ea typeface="Ubuntu"/>
                <a:cs typeface="Ubuntu"/>
                <a:sym typeface="Ubuntu"/>
              </a:rPr>
            </a:br>
            <a:r>
              <a:rPr lang="en" sz="1200">
                <a:latin typeface="Ubuntu"/>
                <a:ea typeface="Ubuntu"/>
                <a:cs typeface="Ubuntu"/>
                <a:sym typeface="Ubuntu"/>
              </a:rPr>
              <a:t>性質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2" name="Google Shape;342;p47"/>
          <p:cNvSpPr/>
          <p:nvPr/>
        </p:nvSpPr>
        <p:spPr>
          <a:xfrm>
            <a:off x="7063533" y="1791625"/>
            <a:ext cx="1584600" cy="4434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Ubuntu"/>
                <a:ea typeface="Ubuntu"/>
                <a:cs typeface="Ubuntu"/>
                <a:sym typeface="Ubuntu"/>
              </a:rPr>
              <a:t>zh</a:t>
            </a:r>
            <a:br>
              <a:rPr lang="en" sz="1200">
                <a:latin typeface="Ubuntu"/>
                <a:ea typeface="Ubuntu"/>
                <a:cs typeface="Ubuntu"/>
                <a:sym typeface="Ubuntu"/>
              </a:rPr>
            </a:br>
            <a:r>
              <a:rPr lang="en" sz="1200">
                <a:latin typeface="Ubuntu"/>
                <a:ea typeface="Ubuntu"/>
                <a:cs typeface="Ubuntu"/>
                <a:sym typeface="Ubuntu"/>
              </a:rPr>
              <a:t>人類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8" descr="IMG_4483.JPG"/>
          <p:cNvPicPr preferRelativeResize="0"/>
          <p:nvPr/>
        </p:nvPicPr>
        <p:blipFill rotWithShape="1">
          <a:blip r:embed="rId3">
            <a:alphaModFix/>
          </a:blip>
          <a:srcRect l="1188" t="3699" r="3763" b="25014"/>
          <a:stretch/>
        </p:blipFill>
        <p:spPr>
          <a:xfrm>
            <a:off x="15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7452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/>
              <a:t>Wikidata: </a:t>
            </a:r>
            <a:r>
              <a:rPr lang="en" sz="4800"/>
              <a:t>The evolution of the wiki movement towards the ultimate, free, linked open database</a:t>
            </a:r>
            <a:endParaRPr sz="4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4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48" descr="Bb-forthrailbridge.jpg"/>
          <p:cNvPicPr preferRelativeResize="0"/>
          <p:nvPr/>
        </p:nvPicPr>
        <p:blipFill rotWithShape="1">
          <a:blip r:embed="rId3">
            <a:alphaModFix/>
          </a:blip>
          <a:srcRect l="27120" t="12258" r="33216" b="3954"/>
          <a:stretch/>
        </p:blipFill>
        <p:spPr>
          <a:xfrm>
            <a:off x="-9150" y="0"/>
            <a:ext cx="45945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8"/>
          <p:cNvSpPr txBox="1">
            <a:spLocks noGrp="1"/>
          </p:cNvSpPr>
          <p:nvPr>
            <p:ph type="title"/>
          </p:nvPr>
        </p:nvSpPr>
        <p:spPr>
          <a:xfrm>
            <a:off x="265500" y="183060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Hands On: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Edit Wikidata hometown item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49" name="Google Shape;349;p48"/>
          <p:cNvSpPr txBox="1">
            <a:spLocks noGrp="1"/>
          </p:cNvSpPr>
          <p:nvPr>
            <p:ph type="body" idx="2"/>
          </p:nvPr>
        </p:nvSpPr>
        <p:spPr>
          <a:xfrm>
            <a:off x="4931075" y="30582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In a web browser, go to wikidata.org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Enter your hometown in search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8725" y="708850"/>
            <a:ext cx="7456076" cy="443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1"/>
          <p:cNvSpPr/>
          <p:nvPr/>
        </p:nvSpPr>
        <p:spPr>
          <a:xfrm>
            <a:off x="1107475" y="4755077"/>
            <a:ext cx="666600" cy="164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51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/>
              <a:t>Wikidata link on Wikipedia articles</a:t>
            </a:r>
            <a:endParaRPr sz="1600" i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2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/>
              <a:t>Wikidata stores statements as explicit triples - item + property + value</a:t>
            </a:r>
            <a:r>
              <a:rPr lang="en" sz="1400" i="1"/>
              <a:t> </a:t>
            </a:r>
            <a:endParaRPr sz="1600" i="1"/>
          </a:p>
        </p:txBody>
      </p:sp>
      <p:pic>
        <p:nvPicPr>
          <p:cNvPr id="376" name="Google Shape;37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71450"/>
            <a:ext cx="1161725" cy="10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7625" y="771450"/>
            <a:ext cx="6483579" cy="42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52"/>
          <p:cNvSpPr/>
          <p:nvPr/>
        </p:nvSpPr>
        <p:spPr>
          <a:xfrm>
            <a:off x="4761575" y="771450"/>
            <a:ext cx="2559000" cy="4866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Item</a:t>
            </a:r>
            <a:r>
              <a:rPr lang="en"/>
              <a:t> United States Congress</a:t>
            </a:r>
            <a:endParaRPr/>
          </a:p>
        </p:txBody>
      </p:sp>
      <p:sp>
        <p:nvSpPr>
          <p:cNvPr id="379" name="Google Shape;379;p52"/>
          <p:cNvSpPr/>
          <p:nvPr/>
        </p:nvSpPr>
        <p:spPr>
          <a:xfrm>
            <a:off x="1260450" y="2909100"/>
            <a:ext cx="1578600" cy="602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Property</a:t>
            </a:r>
            <a:br>
              <a:rPr lang="en"/>
            </a:br>
            <a:r>
              <a:rPr lang="en"/>
              <a:t>"instance of"</a:t>
            </a:r>
            <a:endParaRPr/>
          </a:p>
        </p:txBody>
      </p:sp>
      <p:sp>
        <p:nvSpPr>
          <p:cNvPr id="380" name="Google Shape;380;p52"/>
          <p:cNvSpPr/>
          <p:nvPr/>
        </p:nvSpPr>
        <p:spPr>
          <a:xfrm>
            <a:off x="4239600" y="2909100"/>
            <a:ext cx="2278800" cy="602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Value</a:t>
            </a:r>
            <a:br>
              <a:rPr lang="en"/>
            </a:br>
            <a:r>
              <a:rPr lang="en"/>
              <a:t>"bicameral legislature"</a:t>
            </a:r>
            <a:endParaRPr/>
          </a:p>
        </p:txBody>
      </p:sp>
      <p:sp>
        <p:nvSpPr>
          <p:cNvPr id="381" name="Google Shape;381;p52"/>
          <p:cNvSpPr/>
          <p:nvPr/>
        </p:nvSpPr>
        <p:spPr>
          <a:xfrm>
            <a:off x="1578675" y="3443850"/>
            <a:ext cx="1578600" cy="3693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P31</a:t>
            </a:r>
            <a:endParaRPr/>
          </a:p>
        </p:txBody>
      </p:sp>
      <p:sp>
        <p:nvSpPr>
          <p:cNvPr id="382" name="Google Shape;382;p52"/>
          <p:cNvSpPr/>
          <p:nvPr/>
        </p:nvSpPr>
        <p:spPr>
          <a:xfrm>
            <a:off x="4519675" y="3443850"/>
            <a:ext cx="2278800" cy="3693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Q189445</a:t>
            </a:r>
            <a:endParaRPr/>
          </a:p>
        </p:txBody>
      </p:sp>
      <p:sp>
        <p:nvSpPr>
          <p:cNvPr id="383" name="Google Shape;383;p52"/>
          <p:cNvSpPr/>
          <p:nvPr/>
        </p:nvSpPr>
        <p:spPr>
          <a:xfrm>
            <a:off x="5003475" y="1178875"/>
            <a:ext cx="2559000" cy="3693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Q11268</a:t>
            </a:r>
            <a:endParaRPr/>
          </a:p>
        </p:txBody>
      </p:sp>
      <p:sp>
        <p:nvSpPr>
          <p:cNvPr id="384" name="Google Shape;384;p52"/>
          <p:cNvSpPr/>
          <p:nvPr/>
        </p:nvSpPr>
        <p:spPr>
          <a:xfrm>
            <a:off x="1607600" y="751075"/>
            <a:ext cx="2278800" cy="3693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2"/>
          <p:cNvSpPr/>
          <p:nvPr/>
        </p:nvSpPr>
        <p:spPr>
          <a:xfrm>
            <a:off x="1677625" y="2387100"/>
            <a:ext cx="765900" cy="2802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2"/>
          <p:cNvSpPr/>
          <p:nvPr/>
        </p:nvSpPr>
        <p:spPr>
          <a:xfrm>
            <a:off x="3272375" y="2387100"/>
            <a:ext cx="1100400" cy="2802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3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Wikidata statement triples</a:t>
            </a:r>
            <a:endParaRPr/>
          </a:p>
        </p:txBody>
      </p:sp>
      <p:sp>
        <p:nvSpPr>
          <p:cNvPr id="392" name="Google Shape;392;p53"/>
          <p:cNvSpPr/>
          <p:nvPr/>
        </p:nvSpPr>
        <p:spPr>
          <a:xfrm>
            <a:off x="2372250" y="3091000"/>
            <a:ext cx="2433900" cy="602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Item</a:t>
            </a:r>
            <a:r>
              <a:rPr lang="en"/>
              <a:t> </a:t>
            </a:r>
            <a:br>
              <a:rPr lang="en"/>
            </a:br>
            <a:r>
              <a:rPr lang="en"/>
              <a:t>United States Congress</a:t>
            </a:r>
            <a:endParaRPr/>
          </a:p>
        </p:txBody>
      </p:sp>
      <p:sp>
        <p:nvSpPr>
          <p:cNvPr id="393" name="Google Shape;393;p53"/>
          <p:cNvSpPr/>
          <p:nvPr/>
        </p:nvSpPr>
        <p:spPr>
          <a:xfrm>
            <a:off x="4995925" y="3091000"/>
            <a:ext cx="1578600" cy="602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Property</a:t>
            </a:r>
            <a:br>
              <a:rPr lang="en"/>
            </a:br>
            <a:r>
              <a:rPr lang="en"/>
              <a:t>"instance of"</a:t>
            </a:r>
            <a:endParaRPr/>
          </a:p>
        </p:txBody>
      </p:sp>
      <p:sp>
        <p:nvSpPr>
          <p:cNvPr id="394" name="Google Shape;394;p53"/>
          <p:cNvSpPr/>
          <p:nvPr/>
        </p:nvSpPr>
        <p:spPr>
          <a:xfrm>
            <a:off x="6764250" y="3091000"/>
            <a:ext cx="2153700" cy="602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Value</a:t>
            </a:r>
            <a:br>
              <a:rPr lang="en"/>
            </a:br>
            <a:r>
              <a:rPr lang="en"/>
              <a:t>"bicameral legislature"</a:t>
            </a:r>
            <a:endParaRPr/>
          </a:p>
        </p:txBody>
      </p:sp>
      <p:sp>
        <p:nvSpPr>
          <p:cNvPr id="395" name="Google Shape;395;p53"/>
          <p:cNvSpPr/>
          <p:nvPr/>
        </p:nvSpPr>
        <p:spPr>
          <a:xfrm>
            <a:off x="6764300" y="3890700"/>
            <a:ext cx="2153700" cy="3693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Q189445</a:t>
            </a:r>
            <a:endParaRPr/>
          </a:p>
        </p:txBody>
      </p:sp>
      <p:sp>
        <p:nvSpPr>
          <p:cNvPr id="396" name="Google Shape;396;p53"/>
          <p:cNvSpPr/>
          <p:nvPr/>
        </p:nvSpPr>
        <p:spPr>
          <a:xfrm>
            <a:off x="2372250" y="3890700"/>
            <a:ext cx="2433900" cy="3693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Q11268</a:t>
            </a:r>
            <a:endParaRPr/>
          </a:p>
        </p:txBody>
      </p:sp>
      <p:sp>
        <p:nvSpPr>
          <p:cNvPr id="397" name="Google Shape;397;p53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Claims</a:t>
            </a:r>
            <a:r>
              <a:rPr lang="en"/>
              <a:t> capture factual, provable information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Using symbols makes them language independent (identifiers vs names)</a:t>
            </a:r>
            <a:endParaRPr/>
          </a:p>
        </p:txBody>
      </p:sp>
      <p:sp>
        <p:nvSpPr>
          <p:cNvPr id="398" name="Google Shape;398;p53"/>
          <p:cNvSpPr/>
          <p:nvPr/>
        </p:nvSpPr>
        <p:spPr>
          <a:xfrm>
            <a:off x="4995925" y="3890700"/>
            <a:ext cx="1578600" cy="3693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P31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4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Wikidata statement triples</a:t>
            </a:r>
            <a:endParaRPr/>
          </a:p>
        </p:txBody>
      </p:sp>
      <p:sp>
        <p:nvSpPr>
          <p:cNvPr id="404" name="Google Shape;404;p54"/>
          <p:cNvSpPr/>
          <p:nvPr/>
        </p:nvSpPr>
        <p:spPr>
          <a:xfrm>
            <a:off x="2372250" y="3091000"/>
            <a:ext cx="2433900" cy="602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Item</a:t>
            </a:r>
            <a:r>
              <a:rPr lang="en"/>
              <a:t> </a:t>
            </a:r>
            <a:br>
              <a:rPr lang="en"/>
            </a:br>
            <a:r>
              <a:rPr lang="en"/>
              <a:t>United States Congress</a:t>
            </a:r>
            <a:endParaRPr/>
          </a:p>
        </p:txBody>
      </p:sp>
      <p:sp>
        <p:nvSpPr>
          <p:cNvPr id="405" name="Google Shape;405;p54"/>
          <p:cNvSpPr/>
          <p:nvPr/>
        </p:nvSpPr>
        <p:spPr>
          <a:xfrm>
            <a:off x="4995925" y="3091000"/>
            <a:ext cx="1578600" cy="602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Property</a:t>
            </a:r>
            <a:br>
              <a:rPr lang="en"/>
            </a:br>
            <a:r>
              <a:rPr lang="en"/>
              <a:t>"instance of"</a:t>
            </a:r>
            <a:endParaRPr/>
          </a:p>
        </p:txBody>
      </p:sp>
      <p:sp>
        <p:nvSpPr>
          <p:cNvPr id="406" name="Google Shape;406;p54"/>
          <p:cNvSpPr/>
          <p:nvPr/>
        </p:nvSpPr>
        <p:spPr>
          <a:xfrm>
            <a:off x="6764250" y="3091000"/>
            <a:ext cx="2153700" cy="602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Value</a:t>
            </a:r>
            <a:br>
              <a:rPr lang="en"/>
            </a:br>
            <a:r>
              <a:rPr lang="en"/>
              <a:t>"bicameral legislature"</a:t>
            </a:r>
            <a:endParaRPr/>
          </a:p>
        </p:txBody>
      </p:sp>
      <p:sp>
        <p:nvSpPr>
          <p:cNvPr id="407" name="Google Shape;407;p54"/>
          <p:cNvSpPr/>
          <p:nvPr/>
        </p:nvSpPr>
        <p:spPr>
          <a:xfrm>
            <a:off x="6764300" y="3890700"/>
            <a:ext cx="2153700" cy="3693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Q189445</a:t>
            </a:r>
            <a:endParaRPr/>
          </a:p>
        </p:txBody>
      </p:sp>
      <p:sp>
        <p:nvSpPr>
          <p:cNvPr id="408" name="Google Shape;408;p54"/>
          <p:cNvSpPr/>
          <p:nvPr/>
        </p:nvSpPr>
        <p:spPr>
          <a:xfrm>
            <a:off x="2372250" y="3890700"/>
            <a:ext cx="2433900" cy="3693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Q11268</a:t>
            </a:r>
            <a:endParaRPr/>
          </a:p>
        </p:txBody>
      </p:sp>
      <p:sp>
        <p:nvSpPr>
          <p:cNvPr id="409" name="Google Shape;409;p54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Relationships are "first class" = </a:t>
            </a:r>
            <a:br>
              <a:rPr lang="en"/>
            </a:br>
            <a:r>
              <a:rPr lang="en"/>
              <a:t>very fast to search and sort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Seconds vs minutes to search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Ad hoc data model highly adaptive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Well-suited to the wiki way</a:t>
            </a:r>
            <a:endParaRPr/>
          </a:p>
        </p:txBody>
      </p:sp>
      <p:sp>
        <p:nvSpPr>
          <p:cNvPr id="410" name="Google Shape;410;p54"/>
          <p:cNvSpPr/>
          <p:nvPr/>
        </p:nvSpPr>
        <p:spPr>
          <a:xfrm>
            <a:off x="4995925" y="3890700"/>
            <a:ext cx="1578600" cy="3693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P31</a:t>
            </a:r>
            <a:endParaRPr/>
          </a:p>
        </p:txBody>
      </p:sp>
      <p:pic>
        <p:nvPicPr>
          <p:cNvPr id="411" name="Google Shape;41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6486" y="152400"/>
            <a:ext cx="3577775" cy="2814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8"/>
          <p:cNvSpPr/>
          <p:nvPr/>
        </p:nvSpPr>
        <p:spPr>
          <a:xfrm>
            <a:off x="3836689" y="207675"/>
            <a:ext cx="4701900" cy="3314400"/>
          </a:xfrm>
          <a:prstGeom prst="wedgeRectCallout">
            <a:avLst>
              <a:gd name="adj1" fmla="val 21466"/>
              <a:gd name="adj2" fmla="val 59224"/>
            </a:avLst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58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Wikidata items</a:t>
            </a:r>
            <a:endParaRPr/>
          </a:p>
        </p:txBody>
      </p:sp>
      <p:sp>
        <p:nvSpPr>
          <p:cNvPr id="458" name="Google Shape;458;p58"/>
          <p:cNvSpPr/>
          <p:nvPr/>
        </p:nvSpPr>
        <p:spPr>
          <a:xfrm>
            <a:off x="5400350" y="3911800"/>
            <a:ext cx="2433900" cy="602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Item</a:t>
            </a:r>
            <a:r>
              <a:rPr lang="en"/>
              <a:t> </a:t>
            </a:r>
            <a:br>
              <a:rPr lang="en"/>
            </a:br>
            <a:r>
              <a:rPr lang="en"/>
              <a:t>Muammar Gaddafi</a:t>
            </a:r>
            <a:endParaRPr/>
          </a:p>
        </p:txBody>
      </p:sp>
      <p:sp>
        <p:nvSpPr>
          <p:cNvPr id="459" name="Google Shape;459;p58"/>
          <p:cNvSpPr/>
          <p:nvPr/>
        </p:nvSpPr>
        <p:spPr>
          <a:xfrm>
            <a:off x="5400350" y="4482900"/>
            <a:ext cx="2433900" cy="3693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Q19878</a:t>
            </a:r>
            <a:endParaRPr/>
          </a:p>
        </p:txBody>
      </p:sp>
      <p:sp>
        <p:nvSpPr>
          <p:cNvPr id="460" name="Google Shape;460;p58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identifiers removes language dependence and ambiguity in: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   Writing systems (Chinese, Serbian, Kazakh, et al)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   Phonetization variations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   Spelling variations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   Maiden vs. married names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Canonical identifiers help link  to external databases</a:t>
            </a:r>
            <a:endParaRPr/>
          </a:p>
        </p:txBody>
      </p:sp>
      <p:sp>
        <p:nvSpPr>
          <p:cNvPr id="461" name="Google Shape;461;p58"/>
          <p:cNvSpPr txBox="1"/>
          <p:nvPr/>
        </p:nvSpPr>
        <p:spPr>
          <a:xfrm>
            <a:off x="3914564" y="291300"/>
            <a:ext cx="2639400" cy="3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Muammar Gaddafi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Muammar Muhammad Abu </a:t>
            </a:r>
            <a:br>
              <a:rPr lang="en" sz="900"/>
            </a:br>
            <a:r>
              <a:rPr lang="en" sz="900"/>
              <a:t>  Minyar al-Gaddafi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Colonel Gaddafi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Kadhafi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Mu‘ammar al Qaḏḏāfi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Moammar Al Qadhafi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Qaḏḏāfi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Gadafi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Kadaffi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Al-Khadafy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Gadaffi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Kaddafi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Muammar al–Gaddafi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Jaddafi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Qaddafy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Muammar Gaddafi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Muhamar Gadaffi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Mu‘ammar al-Qaḏḏafī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Al-Qadhdhaafi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462" name="Google Shape;462;p58"/>
          <p:cNvSpPr txBox="1"/>
          <p:nvPr/>
        </p:nvSpPr>
        <p:spPr>
          <a:xfrm>
            <a:off x="5527989" y="291300"/>
            <a:ext cx="2639400" cy="3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Gadhafi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Qaḏḏafi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Qaḏḏāfī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Muammar Muhammad Abu </a:t>
            </a:r>
            <a:br>
              <a:rPr lang="en" sz="900"/>
            </a:br>
            <a:r>
              <a:rPr lang="en" sz="900"/>
              <a:t>  Minyar al-Gaddafi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Khadafi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Mu‘ammar al-Qaḏḏāfi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Gaddafi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Muammar el Gadafi</a:t>
            </a:r>
            <a:br>
              <a:rPr lang="en" sz="900"/>
            </a:br>
            <a:r>
              <a:rPr lang="en" sz="900"/>
              <a:t>Muamar al-Gaddafi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Muamar al Gaddafi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Mu‘ammar al Qaḏḏafi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Kadafi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Omar Gadafi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Kaddaffi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Moammar Jaddafi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Muamar Gadafi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Muamar el-Gadafi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Mu‘ammar al Qaḏḏāfī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Al-Qathafi</a:t>
            </a:r>
            <a:endParaRPr sz="900"/>
          </a:p>
        </p:txBody>
      </p:sp>
      <p:sp>
        <p:nvSpPr>
          <p:cNvPr id="463" name="Google Shape;463;p58"/>
          <p:cNvSpPr txBox="1"/>
          <p:nvPr/>
        </p:nvSpPr>
        <p:spPr>
          <a:xfrm>
            <a:off x="7114489" y="291300"/>
            <a:ext cx="2639400" cy="3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Mu‘ammar al-Qaḏḏafi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Muamar al Gadafi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Moammar Gadafi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Muammar al-Gaddafi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Muhammad Ghadaffi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Muammar el Gaddafi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Muamar al Gaddafhi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Mu‘ammar al-Qaḏḏāfī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Mu‘ammar al Qaḏḏafī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Khaddafi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Muammar al Gaddafi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Qaḏḏafī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El Kazzafi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Muhamad Gadafi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Muamar al-Gaddafhi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464" name="Google Shape;464;p58"/>
          <p:cNvSpPr txBox="1"/>
          <p:nvPr/>
        </p:nvSpPr>
        <p:spPr>
          <a:xfrm>
            <a:off x="7114489" y="2529750"/>
            <a:ext cx="13614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53 Latinized variations!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(May 2017)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60" descr="Robot_book_fetcher_at_University_of_Utah.jpg"/>
          <p:cNvPicPr preferRelativeResize="0"/>
          <p:nvPr/>
        </p:nvPicPr>
        <p:blipFill rotWithShape="1">
          <a:blip r:embed="rId3">
            <a:alphaModFix/>
          </a:blip>
          <a:srcRect t="16982" r="12072" b="27646"/>
          <a:stretch/>
        </p:blipFill>
        <p:spPr>
          <a:xfrm>
            <a:off x="-9150" y="0"/>
            <a:ext cx="459449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60"/>
          <p:cNvSpPr txBox="1">
            <a:spLocks noGrp="1"/>
          </p:cNvSpPr>
          <p:nvPr>
            <p:ph type="title"/>
          </p:nvPr>
        </p:nvSpPr>
        <p:spPr>
          <a:xfrm>
            <a:off x="265500" y="183060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Editing Wikidata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79" name="Google Shape;479;p6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Just as with Wikipedia: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Edit button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+add button</a:t>
            </a:r>
            <a:endParaRPr sz="2400"/>
          </a:p>
        </p:txBody>
      </p:sp>
      <p:pic>
        <p:nvPicPr>
          <p:cNvPr id="480" name="Google Shape;480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1301" y="2954600"/>
            <a:ext cx="863425" cy="41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1301" y="2241350"/>
            <a:ext cx="863425" cy="485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61" descr="Robot_book_fetcher_at_University_of_Utah.jpg"/>
          <p:cNvPicPr preferRelativeResize="0"/>
          <p:nvPr/>
        </p:nvPicPr>
        <p:blipFill rotWithShape="1">
          <a:blip r:embed="rId3">
            <a:alphaModFix/>
          </a:blip>
          <a:srcRect t="16982" r="12072" b="27646"/>
          <a:stretch/>
        </p:blipFill>
        <p:spPr>
          <a:xfrm>
            <a:off x="-9150" y="0"/>
            <a:ext cx="459449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61"/>
          <p:cNvSpPr txBox="1">
            <a:spLocks noGrp="1"/>
          </p:cNvSpPr>
          <p:nvPr>
            <p:ph type="title"/>
          </p:nvPr>
        </p:nvSpPr>
        <p:spPr>
          <a:xfrm>
            <a:off x="265500" y="183060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Speed, consistency, automation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88" name="Google Shape;488;p6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Wikidata has more than </a:t>
            </a:r>
            <a:br>
              <a:rPr lang="en" sz="2400"/>
            </a:br>
            <a:r>
              <a:rPr lang="en" sz="2400"/>
              <a:t>52 million items 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Simple searches take less than a second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Complex queries supported by open standards like SPARQL</a:t>
            </a:r>
            <a:endParaRPr sz="24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2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Search example - Find all bicameral legislatures</a:t>
            </a:r>
            <a:endParaRPr/>
          </a:p>
        </p:txBody>
      </p:sp>
      <p:pic>
        <p:nvPicPr>
          <p:cNvPr id="494" name="Google Shape;49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7075" y="2820713"/>
            <a:ext cx="4448449" cy="393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62"/>
          <p:cNvSpPr/>
          <p:nvPr/>
        </p:nvSpPr>
        <p:spPr>
          <a:xfrm>
            <a:off x="2287325" y="913175"/>
            <a:ext cx="2433900" cy="60270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Item</a:t>
            </a:r>
            <a:r>
              <a:rPr lang="en"/>
              <a:t> </a:t>
            </a:r>
            <a:br>
              <a:rPr lang="en"/>
            </a:br>
            <a:r>
              <a:rPr lang="en"/>
              <a:t>?</a:t>
            </a:r>
            <a:endParaRPr/>
          </a:p>
        </p:txBody>
      </p:sp>
      <p:sp>
        <p:nvSpPr>
          <p:cNvPr id="496" name="Google Shape;496;p62"/>
          <p:cNvSpPr/>
          <p:nvPr/>
        </p:nvSpPr>
        <p:spPr>
          <a:xfrm>
            <a:off x="4911000" y="913175"/>
            <a:ext cx="1578600" cy="602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Property</a:t>
            </a:r>
            <a:br>
              <a:rPr lang="en"/>
            </a:br>
            <a:r>
              <a:rPr lang="en"/>
              <a:t>"instance of"</a:t>
            </a:r>
            <a:endParaRPr/>
          </a:p>
        </p:txBody>
      </p:sp>
      <p:sp>
        <p:nvSpPr>
          <p:cNvPr id="497" name="Google Shape;497;p62"/>
          <p:cNvSpPr/>
          <p:nvPr/>
        </p:nvSpPr>
        <p:spPr>
          <a:xfrm>
            <a:off x="6679325" y="913175"/>
            <a:ext cx="2153700" cy="6027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Value</a:t>
            </a:r>
            <a:br>
              <a:rPr lang="en"/>
            </a:br>
            <a:r>
              <a:rPr lang="en"/>
              <a:t>"bicameral legislature"</a:t>
            </a:r>
            <a:endParaRPr/>
          </a:p>
        </p:txBody>
      </p:sp>
      <p:sp>
        <p:nvSpPr>
          <p:cNvPr id="498" name="Google Shape;498;p62"/>
          <p:cNvSpPr/>
          <p:nvPr/>
        </p:nvSpPr>
        <p:spPr>
          <a:xfrm>
            <a:off x="6679375" y="1712875"/>
            <a:ext cx="2153700" cy="3693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Q189445</a:t>
            </a:r>
            <a:endParaRPr/>
          </a:p>
        </p:txBody>
      </p:sp>
      <p:sp>
        <p:nvSpPr>
          <p:cNvPr id="499" name="Google Shape;499;p62"/>
          <p:cNvSpPr/>
          <p:nvPr/>
        </p:nvSpPr>
        <p:spPr>
          <a:xfrm>
            <a:off x="2287325" y="1712875"/>
            <a:ext cx="2433900" cy="36930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?</a:t>
            </a:r>
            <a:endParaRPr/>
          </a:p>
        </p:txBody>
      </p:sp>
      <p:sp>
        <p:nvSpPr>
          <p:cNvPr id="500" name="Google Shape;500;p62"/>
          <p:cNvSpPr/>
          <p:nvPr/>
        </p:nvSpPr>
        <p:spPr>
          <a:xfrm>
            <a:off x="4911000" y="1712875"/>
            <a:ext cx="1578600" cy="3693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P31</a:t>
            </a:r>
            <a:endParaRPr/>
          </a:p>
        </p:txBody>
      </p:sp>
      <p:sp>
        <p:nvSpPr>
          <p:cNvPr id="501" name="Google Shape;501;p62"/>
          <p:cNvSpPr txBox="1"/>
          <p:nvPr/>
        </p:nvSpPr>
        <p:spPr>
          <a:xfrm>
            <a:off x="6712225" y="121050"/>
            <a:ext cx="20880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http://query.wikidata.org</a:t>
            </a:r>
            <a:endParaRPr/>
          </a:p>
        </p:txBody>
      </p:sp>
      <p:pic>
        <p:nvPicPr>
          <p:cNvPr id="502" name="Google Shape;502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450" y="2668325"/>
            <a:ext cx="3112446" cy="78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63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Wikidata Search - Result from Query</a:t>
            </a:r>
            <a:endParaRPr/>
          </a:p>
        </p:txBody>
      </p:sp>
      <p:pic>
        <p:nvPicPr>
          <p:cNvPr id="508" name="Google Shape;50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71450"/>
            <a:ext cx="8839199" cy="4100572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63"/>
          <p:cNvSpPr/>
          <p:nvPr/>
        </p:nvSpPr>
        <p:spPr>
          <a:xfrm>
            <a:off x="3311200" y="771450"/>
            <a:ext cx="1903800" cy="822000"/>
          </a:xfrm>
          <a:prstGeom prst="wedgeRoundRectCallout">
            <a:avLst>
              <a:gd name="adj1" fmla="val -69176"/>
              <a:gd name="adj2" fmla="val -29039"/>
              <a:gd name="adj3" fmla="val 0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52 million items in less than a second</a:t>
            </a:r>
            <a:endParaRPr/>
          </a:p>
        </p:txBody>
      </p:sp>
      <p:pic>
        <p:nvPicPr>
          <p:cNvPr id="510" name="Google Shape;510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0338" y="782700"/>
            <a:ext cx="1299015" cy="3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63"/>
          <p:cNvSpPr/>
          <p:nvPr/>
        </p:nvSpPr>
        <p:spPr>
          <a:xfrm>
            <a:off x="1540300" y="791078"/>
            <a:ext cx="1259100" cy="342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"/>
          <p:cNvSpPr txBox="1">
            <a:spLocks noGrp="1"/>
          </p:cNvSpPr>
          <p:nvPr>
            <p:ph type="title"/>
          </p:nvPr>
        </p:nvSpPr>
        <p:spPr>
          <a:xfrm>
            <a:off x="265500" y="44650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Wikidata</a:t>
            </a:r>
            <a:br>
              <a:rPr lang="en"/>
            </a:br>
            <a:r>
              <a:rPr lang="en"/>
              <a:t>In one page</a:t>
            </a:r>
            <a:endParaRPr/>
          </a:p>
        </p:txBody>
      </p:sp>
      <p:sp>
        <p:nvSpPr>
          <p:cNvPr id="157" name="Google Shape;157;p29"/>
          <p:cNvSpPr txBox="1">
            <a:spLocks noGrp="1"/>
          </p:cNvSpPr>
          <p:nvPr>
            <p:ph type="subTitle" idx="1"/>
          </p:nvPr>
        </p:nvSpPr>
        <p:spPr>
          <a:xfrm>
            <a:off x="265500" y="1928801"/>
            <a:ext cx="40452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http://bit.ly/wikidata-onepage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8" name="Google Shape;15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0700" y="1188950"/>
            <a:ext cx="4759048" cy="356927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9" name="Google Shape;15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5600" y="2938851"/>
            <a:ext cx="1905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4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/>
              <a:t>Wikidata items have identifiers - VIAF links back</a:t>
            </a:r>
            <a:endParaRPr sz="1600" i="1"/>
          </a:p>
        </p:txBody>
      </p:sp>
      <p:pic>
        <p:nvPicPr>
          <p:cNvPr id="517" name="Google Shape;51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5300" y="808175"/>
            <a:ext cx="4019550" cy="409575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64"/>
          <p:cNvSpPr/>
          <p:nvPr/>
        </p:nvSpPr>
        <p:spPr>
          <a:xfrm>
            <a:off x="7041625" y="4498550"/>
            <a:ext cx="385560" cy="477414"/>
          </a:xfrm>
          <a:prstGeom prst="irregularSeal2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9" name="Google Shape;519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771450"/>
            <a:ext cx="4600500" cy="2790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6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/>
              <a:t>Properties: </a:t>
            </a:r>
            <a:br>
              <a:rPr lang="en"/>
            </a:br>
            <a:r>
              <a:rPr lang="en"/>
              <a:t>Identifiers</a:t>
            </a:r>
            <a:endParaRPr sz="1600" i="1"/>
          </a:p>
        </p:txBody>
      </p:sp>
      <p:sp>
        <p:nvSpPr>
          <p:cNvPr id="525" name="Google Shape;525;p6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Indexes into other databases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Authority control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Accession numbers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Catalog identifiers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Stable URLs to other sites</a:t>
            </a:r>
            <a:endParaRPr/>
          </a:p>
        </p:txBody>
      </p:sp>
      <p:pic>
        <p:nvPicPr>
          <p:cNvPr id="526" name="Google Shape;52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3782" y="1352200"/>
            <a:ext cx="3939592" cy="28623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27" name="Google Shape;527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1250" y="96325"/>
            <a:ext cx="1393675" cy="497097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/>
              <a:t>Wikidata items have identifiers - links to external databases</a:t>
            </a:r>
            <a:endParaRPr sz="1600" i="1"/>
          </a:p>
        </p:txBody>
      </p:sp>
      <p:pic>
        <p:nvPicPr>
          <p:cNvPr id="533" name="Google Shape;53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71450"/>
            <a:ext cx="1161725" cy="10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66"/>
          <p:cNvPicPr preferRelativeResize="0"/>
          <p:nvPr/>
        </p:nvPicPr>
        <p:blipFill rotWithShape="1">
          <a:blip r:embed="rId4">
            <a:alphaModFix/>
          </a:blip>
          <a:srcRect t="67100"/>
          <a:stretch/>
        </p:blipFill>
        <p:spPr>
          <a:xfrm>
            <a:off x="1399775" y="1668259"/>
            <a:ext cx="7525076" cy="127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9775" y="2963121"/>
            <a:ext cx="7525074" cy="1275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99775" y="1222000"/>
            <a:ext cx="7525075" cy="427035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66"/>
          <p:cNvSpPr/>
          <p:nvPr/>
        </p:nvSpPr>
        <p:spPr>
          <a:xfrm>
            <a:off x="2076875" y="4375850"/>
            <a:ext cx="5272800" cy="576900"/>
          </a:xfrm>
          <a:prstGeom prst="horizontalScroll">
            <a:avLst>
              <a:gd name="adj" fmla="val 12500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Barack Obama (Q76) has more than 83 identifiers!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67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/>
              <a:t>Some prominent identifiers - links to external databases</a:t>
            </a:r>
            <a:endParaRPr sz="1600" i="1"/>
          </a:p>
        </p:txBody>
      </p:sp>
      <p:pic>
        <p:nvPicPr>
          <p:cNvPr id="543" name="Google Shape;54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71450"/>
            <a:ext cx="1161725" cy="1003300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67"/>
          <p:cNvSpPr txBox="1"/>
          <p:nvPr/>
        </p:nvSpPr>
        <p:spPr>
          <a:xfrm>
            <a:off x="180500" y="19221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WorldCat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VIAF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LC Name Authority File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ISNI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GND (Integrated Authority File)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SUDOC (French universities)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BNF (Bibliotheque France)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MusicBrainz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Bio Directory of Congress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Quora topic ID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C-SPAN person ID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Freebase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67"/>
          <p:cNvSpPr txBox="1"/>
          <p:nvPr/>
        </p:nvSpPr>
        <p:spPr>
          <a:xfrm>
            <a:off x="2924850" y="11613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NDLAuth ID (National Diet Library of Japan)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SELIBR (National Library of Sweden Libris)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NLA (Australia) ID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NKCR Czech National Authority Database (National Library of Czech Republic)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RSL ID (person) Russian State Library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IMDB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Dutch National Thesaurus for Author names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Declarator.org - Russian non-governmental database with information on the income of government officials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NUKAT - Center of Warsaw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67"/>
          <p:cNvSpPr txBox="1"/>
          <p:nvPr/>
        </p:nvSpPr>
        <p:spPr>
          <a:xfrm>
            <a:off x="5924850" y="13651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University Library catalog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CiNii (Scholarly and Academic Information Navigator) Japan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NNDB people ID - Notable Names Database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Politifact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Encyclopedia Britannica ID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CONOR ID (Slovenia)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NYT topic ID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Guardian topic ID</a:t>
            </a:r>
            <a:br>
              <a:rPr lang="en">
                <a:latin typeface="Calibri"/>
                <a:ea typeface="Calibri"/>
                <a:cs typeface="Calibri"/>
                <a:sym typeface="Calibri"/>
              </a:rPr>
            </a:br>
            <a:r>
              <a:rPr lang="en">
                <a:latin typeface="Calibri"/>
                <a:ea typeface="Calibri"/>
                <a:cs typeface="Calibri"/>
                <a:sym typeface="Calibri"/>
              </a:rPr>
              <a:t>Parlement &amp; Politiek ID (Dutch politics site)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Social Networks and Archival Context ID (SNAC)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    NARA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    California Digital Library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    University of Virginia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    University of California, Berkeley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68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/>
              <a:t>OCLC related properties</a:t>
            </a:r>
            <a:endParaRPr sz="1600" i="1"/>
          </a:p>
        </p:txBody>
      </p:sp>
      <p:pic>
        <p:nvPicPr>
          <p:cNvPr id="552" name="Google Shape;552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71450"/>
            <a:ext cx="1161725" cy="10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6538" y="2738950"/>
            <a:ext cx="5768200" cy="96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0350" y="1036875"/>
            <a:ext cx="7374226" cy="174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71275" y="3738050"/>
            <a:ext cx="5759245" cy="100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9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/>
              <a:t>Wikidata as database of databases</a:t>
            </a:r>
            <a:endParaRPr sz="1600" i="1"/>
          </a:p>
        </p:txBody>
      </p:sp>
      <p:sp>
        <p:nvSpPr>
          <p:cNvPr id="561" name="Google Shape;561;p69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meta-database, Wikidata doesn't need to hold all the data but can act as a hub for federated searches - search across multiple databases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Wikidata has more than 44 SPARQL endpoints in federation:</a:t>
            </a:r>
            <a:br>
              <a:rPr lang="en"/>
            </a:br>
            <a:r>
              <a:rPr lang="en"/>
              <a:t>Europeana, Smithsonian AAM, Getty, Yale Center for British Art,  British Museum, et al.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See: </a:t>
            </a:r>
            <a:r>
              <a:rPr lang="en" u="sng">
                <a:solidFill>
                  <a:schemeClr val="hlink"/>
                </a:solidFill>
                <a:hlinkClick r:id="rId3"/>
              </a:rPr>
              <a:t>SPARQL Federation endpoints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70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/>
              <a:t>Consistency and bounds checking</a:t>
            </a:r>
            <a:endParaRPr sz="1600" i="1"/>
          </a:p>
        </p:txBody>
      </p:sp>
      <p:sp>
        <p:nvSpPr>
          <p:cNvPr id="567" name="Google Shape;567;p70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Constraint reports/violations provide warnings </a:t>
            </a:r>
            <a:br>
              <a:rPr lang="en"/>
            </a:br>
            <a:r>
              <a:rPr lang="en"/>
              <a:t>on logic and bounds</a:t>
            </a:r>
            <a:endParaRPr/>
          </a:p>
        </p:txBody>
      </p:sp>
      <p:pic>
        <p:nvPicPr>
          <p:cNvPr id="568" name="Google Shape;568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700" y="2874375"/>
            <a:ext cx="4494000" cy="19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6699" y="2874375"/>
            <a:ext cx="4418124" cy="157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71" descr="Robot_book_fetcher_at_University_of_Utah.jpg"/>
          <p:cNvPicPr preferRelativeResize="0"/>
          <p:nvPr/>
        </p:nvPicPr>
        <p:blipFill rotWithShape="1">
          <a:blip r:embed="rId3">
            <a:alphaModFix/>
          </a:blip>
          <a:srcRect t="16982" r="12072" b="27646"/>
          <a:stretch/>
        </p:blipFill>
        <p:spPr>
          <a:xfrm>
            <a:off x="-9150" y="0"/>
            <a:ext cx="459449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71"/>
          <p:cNvSpPr txBox="1">
            <a:spLocks noGrp="1"/>
          </p:cNvSpPr>
          <p:nvPr>
            <p:ph type="title"/>
          </p:nvPr>
        </p:nvSpPr>
        <p:spPr>
          <a:xfrm>
            <a:off x="265500" y="183060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Searching and displaying Wikidata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76" name="Google Shape;576;p7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Querying tools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Presentation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Visualization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APIs and endpoints</a:t>
            </a:r>
            <a:endParaRPr sz="24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2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/>
              <a:t>Basic search with Wikidata</a:t>
            </a:r>
            <a:endParaRPr sz="1600" i="1"/>
          </a:p>
        </p:txBody>
      </p:sp>
      <p:sp>
        <p:nvSpPr>
          <p:cNvPr id="582" name="Google Shape;582;p72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SPARQL endpoint at</a:t>
            </a:r>
            <a:br>
              <a:rPr lang="en"/>
            </a:br>
            <a:r>
              <a:rPr lang="en"/>
              <a:t>query.wikidata.org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Superficially similar to SQL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One of the busiest endpoints on the Internet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https://wikidata.org/wiki/Wikidata:SPARQL_query_service</a:t>
            </a:r>
            <a:endParaRPr/>
          </a:p>
        </p:txBody>
      </p:sp>
      <p:pic>
        <p:nvPicPr>
          <p:cNvPr id="583" name="Google Shape;583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4188" y="989999"/>
            <a:ext cx="4880149" cy="31635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73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/>
              <a:t>Basic search with Wikidata</a:t>
            </a:r>
            <a:endParaRPr sz="1600" i="1"/>
          </a:p>
        </p:txBody>
      </p:sp>
      <p:sp>
        <p:nvSpPr>
          <p:cNvPr id="589" name="Google Shape;589;p73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SPARQL is an open standard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Try the "Examples" button for lots of interesting searches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Hint: Don't write queries from scratch. Modify existing ones!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Use auto-complete with CTRL-SPACE (Beware Mac users!)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http://tinyurl.com/y7nvjgm9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90" name="Google Shape;590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5353" y="161575"/>
            <a:ext cx="5448300" cy="20764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91" name="Google Shape;591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7675" y="2518950"/>
            <a:ext cx="3810000" cy="24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1" descr="IMG_5292.JPG"/>
          <p:cNvPicPr preferRelativeResize="0"/>
          <p:nvPr/>
        </p:nvPicPr>
        <p:blipFill rotWithShape="1">
          <a:blip r:embed="rId3">
            <a:alphaModFix amt="92000"/>
          </a:blip>
          <a:srcRect l="20916" t="25059" r="30888" b="2951"/>
          <a:stretch/>
        </p:blipFill>
        <p:spPr>
          <a:xfrm>
            <a:off x="-9150" y="0"/>
            <a:ext cx="45945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1"/>
          <p:cNvSpPr txBox="1">
            <a:spLocks noGrp="1"/>
          </p:cNvSpPr>
          <p:nvPr>
            <p:ph type="title"/>
          </p:nvPr>
        </p:nvSpPr>
        <p:spPr>
          <a:xfrm>
            <a:off x="265500" y="183060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2017:</a:t>
            </a:r>
            <a:br>
              <a:rPr lang="en">
                <a:solidFill>
                  <a:schemeClr val="lt1"/>
                </a:solidFill>
              </a:rPr>
            </a:br>
            <a:r>
              <a:rPr lang="en">
                <a:solidFill>
                  <a:schemeClr val="lt1"/>
                </a:solidFill>
              </a:rPr>
              <a:t>A Wikidata turning point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2" name="Google Shape;172;p3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Wikidata used by </a:t>
            </a:r>
            <a:endParaRPr sz="17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Google Knowledge Graph</a:t>
            </a:r>
            <a:endParaRPr sz="17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Digital assistants: Siri, Alexa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Infoboxes on Wikipedia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Structured data on Commons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Wikicite, WikidataCon conferences</a:t>
            </a:r>
            <a:endParaRPr sz="17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A hub for the future of Wikimedia, academic, bibliographic content</a:t>
            </a:r>
            <a:endParaRPr sz="24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p74" descr="Bb-forthrailbridge.jpg"/>
          <p:cNvPicPr preferRelativeResize="0"/>
          <p:nvPr/>
        </p:nvPicPr>
        <p:blipFill rotWithShape="1">
          <a:blip r:embed="rId3">
            <a:alphaModFix/>
          </a:blip>
          <a:srcRect l="27120" t="12258" r="33216" b="3954"/>
          <a:stretch/>
        </p:blipFill>
        <p:spPr>
          <a:xfrm>
            <a:off x="-9150" y="0"/>
            <a:ext cx="45945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74"/>
          <p:cNvSpPr txBox="1">
            <a:spLocks noGrp="1"/>
          </p:cNvSpPr>
          <p:nvPr>
            <p:ph type="title"/>
          </p:nvPr>
        </p:nvSpPr>
        <p:spPr>
          <a:xfrm>
            <a:off x="265500" y="183060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Hands On: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Run your first Wikidata Query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98" name="Google Shape;598;p74"/>
          <p:cNvSpPr txBox="1">
            <a:spLocks noGrp="1"/>
          </p:cNvSpPr>
          <p:nvPr>
            <p:ph type="body" idx="2"/>
          </p:nvPr>
        </p:nvSpPr>
        <p:spPr>
          <a:xfrm>
            <a:off x="4950275" y="1571100"/>
            <a:ext cx="3837000" cy="17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Visit </a:t>
            </a:r>
            <a:r>
              <a:rPr lang="en" sz="2400" u="sng">
                <a:solidFill>
                  <a:schemeClr val="hlink"/>
                </a:solidFill>
                <a:hlinkClick r:id="rId4"/>
              </a:rPr>
              <a:t>query.wikidata.org</a:t>
            </a:r>
            <a:endParaRPr sz="2400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Choose "Examples" folder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Select "Cats"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Or directly click: </a:t>
            </a:r>
            <a:r>
              <a:rPr lang="en" sz="2100" u="sng">
                <a:solidFill>
                  <a:schemeClr val="hlink"/>
                </a:solidFill>
                <a:hlinkClick r:id="rId5"/>
              </a:rPr>
              <a:t>http://tinyurl.com/y7nvjgm9</a:t>
            </a:r>
            <a:endParaRPr sz="21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100"/>
              <a:t>Hit blue triangle button to run!</a:t>
            </a:r>
            <a:endParaRPr sz="21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75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/>
              <a:t>Advanced search with Wikidata</a:t>
            </a:r>
            <a:endParaRPr sz="1600" i="1"/>
          </a:p>
        </p:txBody>
      </p:sp>
      <p:sp>
        <p:nvSpPr>
          <p:cNvPr id="604" name="Google Shape;604;p75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Statistics, graphs, maps via Wikidata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Discover stories in the data: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Example: Where have members of Congress been educated?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05" name="Google Shape;605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1800" y="504550"/>
            <a:ext cx="1690900" cy="4134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76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 sz="2300"/>
              <a:t>Example: Women authors</a:t>
            </a:r>
            <a:endParaRPr sz="1500" i="1"/>
          </a:p>
        </p:txBody>
      </p:sp>
      <p:sp>
        <p:nvSpPr>
          <p:cNvPr id="611" name="Google Shape;611;p76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List all members of Congress who have ever served and examine where they have been educated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612" name="Google Shape;612;p76"/>
          <p:cNvSpPr txBox="1"/>
          <p:nvPr/>
        </p:nvSpPr>
        <p:spPr>
          <a:xfrm>
            <a:off x="3499050" y="1795850"/>
            <a:ext cx="5571600" cy="3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?moc </a:t>
            </a:r>
            <a:r>
              <a:rPr lang="en" b="1">
                <a:latin typeface="Courier New"/>
                <a:ea typeface="Courier New"/>
                <a:cs typeface="Courier New"/>
                <a:sym typeface="Courier New"/>
              </a:rPr>
              <a:t>wdt:P31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 wd:Q5 .      #"instances of" humans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?moc </a:t>
            </a:r>
            <a:r>
              <a:rPr lang="en" b="1">
                <a:latin typeface="Courier New"/>
                <a:ea typeface="Courier New"/>
                <a:cs typeface="Courier New"/>
                <a:sym typeface="Courier New"/>
              </a:rPr>
              <a:t>wdt:P1157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 ?lcbioid . #LC "Congress Bio ID"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?moc </a:t>
            </a:r>
            <a:r>
              <a:rPr lang="en" b="1">
                <a:latin typeface="Courier New"/>
                <a:ea typeface="Courier New"/>
                <a:cs typeface="Courier New"/>
                <a:sym typeface="Courier New"/>
              </a:rPr>
              <a:t>wdt:P69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 ?school .    #grab "educated at"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ourier New"/>
                <a:ea typeface="Courier New"/>
                <a:cs typeface="Courier New"/>
                <a:sym typeface="Courier New"/>
              </a:rPr>
              <a:t>COUNT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 the occurrences of each school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ourier New"/>
                <a:ea typeface="Courier New"/>
                <a:cs typeface="Courier New"/>
                <a:sym typeface="Courier New"/>
              </a:rPr>
              <a:t>ORDER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 them from highest to lowest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ourier New"/>
                <a:ea typeface="Courier New"/>
                <a:cs typeface="Courier New"/>
                <a:sym typeface="Courier New"/>
              </a:rPr>
              <a:t>LIMIT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 it to the top 15 results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613" name="Google Shape;613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7450" y="173125"/>
            <a:ext cx="3340383" cy="14244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7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/>
              <a:t>Impact of Wikidata</a:t>
            </a:r>
            <a:endParaRPr sz="1600" i="1"/>
          </a:p>
        </p:txBody>
      </p:sp>
      <p:sp>
        <p:nvSpPr>
          <p:cNvPr id="619" name="Google Shape;619;p7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Google closed their own Freebase project in 2016, in favor of backing Wikidata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Google search results and Knowledge Graph use Wikidata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Schema.org has endorsed using Wikidata</a:t>
            </a:r>
            <a:endParaRPr/>
          </a:p>
        </p:txBody>
      </p:sp>
      <p:pic>
        <p:nvPicPr>
          <p:cNvPr id="620" name="Google Shape;620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2355" y="178563"/>
            <a:ext cx="4621650" cy="4786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78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Interesting Wikidata tools</a:t>
            </a:r>
            <a:endParaRPr/>
          </a:p>
        </p:txBody>
      </p:sp>
      <p:sp>
        <p:nvSpPr>
          <p:cNvPr id="626" name="Google Shape;626;p78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Wikidata Query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Wikidata Graph Builder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Monumental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Reasonator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Vizquery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Gender Gap Tool</a:t>
            </a:r>
            <a:endParaRPr/>
          </a:p>
        </p:txBody>
      </p:sp>
      <p:pic>
        <p:nvPicPr>
          <p:cNvPr id="627" name="Google Shape;627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1425" y="239200"/>
            <a:ext cx="2975299" cy="26333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28" name="Google Shape;628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0747" y="2626901"/>
            <a:ext cx="3932175" cy="15909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79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Wikidata Query: SPARQL endpoint</a:t>
            </a:r>
            <a:endParaRPr/>
          </a:p>
        </p:txBody>
      </p:sp>
      <p:sp>
        <p:nvSpPr>
          <p:cNvPr id="634" name="Google Shape;634;p79"/>
          <p:cNvSpPr txBox="1"/>
          <p:nvPr/>
        </p:nvSpPr>
        <p:spPr>
          <a:xfrm>
            <a:off x="5673000" y="138150"/>
            <a:ext cx="32907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https://query.wikidata.org/</a:t>
            </a:r>
            <a:endParaRPr/>
          </a:p>
        </p:txBody>
      </p:sp>
      <p:pic>
        <p:nvPicPr>
          <p:cNvPr id="635" name="Google Shape;635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250" y="2402013"/>
            <a:ext cx="9143999" cy="265412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36" name="Google Shape;636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3100" y="887900"/>
            <a:ext cx="3007075" cy="25192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637" name="Google Shape;637;p79"/>
          <p:cNvCxnSpPr/>
          <p:nvPr/>
        </p:nvCxnSpPr>
        <p:spPr>
          <a:xfrm rot="10800000" flipH="1">
            <a:off x="3086825" y="1291150"/>
            <a:ext cx="2902500" cy="1261800"/>
          </a:xfrm>
          <a:prstGeom prst="straightConnector1">
            <a:avLst/>
          </a:prstGeom>
          <a:noFill/>
          <a:ln w="28575" cap="flat" cmpd="sng">
            <a:solidFill>
              <a:srgbClr val="EA999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38" name="Google Shape;638;p79"/>
          <p:cNvSpPr txBox="1"/>
          <p:nvPr/>
        </p:nvSpPr>
        <p:spPr>
          <a:xfrm>
            <a:off x="169125" y="1742500"/>
            <a:ext cx="32907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Try example queries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80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Reasonator: Nicely formatted Wikidata pages</a:t>
            </a:r>
            <a:endParaRPr/>
          </a:p>
        </p:txBody>
      </p:sp>
      <p:sp>
        <p:nvSpPr>
          <p:cNvPr id="644" name="Google Shape;644;p80"/>
          <p:cNvSpPr txBox="1"/>
          <p:nvPr/>
        </p:nvSpPr>
        <p:spPr>
          <a:xfrm>
            <a:off x="5673000" y="138150"/>
            <a:ext cx="32907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https://tools.wmflabs.org/reasonator/</a:t>
            </a:r>
            <a:endParaRPr/>
          </a:p>
        </p:txBody>
      </p:sp>
      <p:pic>
        <p:nvPicPr>
          <p:cNvPr id="645" name="Google Shape;645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0775" y="698600"/>
            <a:ext cx="6849975" cy="444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81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SQID: Browsing Wikidata entries and linkages</a:t>
            </a:r>
            <a:endParaRPr/>
          </a:p>
        </p:txBody>
      </p:sp>
      <p:sp>
        <p:nvSpPr>
          <p:cNvPr id="651" name="Google Shape;651;p81"/>
          <p:cNvSpPr txBox="1"/>
          <p:nvPr/>
        </p:nvSpPr>
        <p:spPr>
          <a:xfrm>
            <a:off x="5673000" y="138150"/>
            <a:ext cx="32907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https://tools.wmflabs.org/sqid/</a:t>
            </a:r>
            <a:endParaRPr/>
          </a:p>
        </p:txBody>
      </p:sp>
      <p:pic>
        <p:nvPicPr>
          <p:cNvPr id="652" name="Google Shape;652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3725" y="761993"/>
            <a:ext cx="6782424" cy="480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257" y="796175"/>
            <a:ext cx="1349768" cy="392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82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SQID: Browsing Wikidata entries and linkages</a:t>
            </a:r>
            <a:endParaRPr/>
          </a:p>
        </p:txBody>
      </p:sp>
      <p:sp>
        <p:nvSpPr>
          <p:cNvPr id="659" name="Google Shape;659;p82"/>
          <p:cNvSpPr txBox="1"/>
          <p:nvPr/>
        </p:nvSpPr>
        <p:spPr>
          <a:xfrm>
            <a:off x="5673000" y="138150"/>
            <a:ext cx="32907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https://tools.wmflabs.org/sqid/</a:t>
            </a:r>
            <a:endParaRPr/>
          </a:p>
        </p:txBody>
      </p:sp>
      <p:pic>
        <p:nvPicPr>
          <p:cNvPr id="660" name="Google Shape;660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257" y="796175"/>
            <a:ext cx="1349768" cy="39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0425" y="771450"/>
            <a:ext cx="7267575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83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Scholia: Stats and context around scholarly sources</a:t>
            </a:r>
            <a:endParaRPr/>
          </a:p>
        </p:txBody>
      </p:sp>
      <p:sp>
        <p:nvSpPr>
          <p:cNvPr id="667" name="Google Shape;667;p83"/>
          <p:cNvSpPr txBox="1"/>
          <p:nvPr/>
        </p:nvSpPr>
        <p:spPr>
          <a:xfrm>
            <a:off x="5517075" y="171825"/>
            <a:ext cx="35400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https://tools.wmflabs.org/scholia/</a:t>
            </a:r>
            <a:endParaRPr/>
          </a:p>
        </p:txBody>
      </p:sp>
      <p:pic>
        <p:nvPicPr>
          <p:cNvPr id="668" name="Google Shape;668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771450"/>
            <a:ext cx="5994677" cy="2583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9477" y="771450"/>
            <a:ext cx="2692122" cy="335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700" y="3507200"/>
            <a:ext cx="4457850" cy="1768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3" descr="Wikipedia_mini_globe_handheld.jpg"/>
          <p:cNvPicPr preferRelativeResize="0"/>
          <p:nvPr/>
        </p:nvPicPr>
        <p:blipFill rotWithShape="1">
          <a:blip r:embed="rId3">
            <a:alphaModFix/>
          </a:blip>
          <a:srcRect l="20223" r="20223"/>
          <a:stretch/>
        </p:blipFill>
        <p:spPr>
          <a:xfrm>
            <a:off x="-9150" y="0"/>
            <a:ext cx="45945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3"/>
          <p:cNvSpPr txBox="1">
            <a:spLocks noGrp="1"/>
          </p:cNvSpPr>
          <p:nvPr>
            <p:ph type="title"/>
          </p:nvPr>
        </p:nvSpPr>
        <p:spPr>
          <a:xfrm>
            <a:off x="265500" y="183060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Wikipedia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today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6" name="Google Shape;186;p3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More than 5.7 million English articles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Top 10 most visited site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High reputation and cultural partnerships</a:t>
            </a:r>
            <a:endParaRPr sz="24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84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Wikidata Timeline: Queries displayed in linear timelines</a:t>
            </a:r>
            <a:endParaRPr/>
          </a:p>
        </p:txBody>
      </p:sp>
      <p:pic>
        <p:nvPicPr>
          <p:cNvPr id="676" name="Google Shape;676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850" y="1564250"/>
            <a:ext cx="8658224" cy="357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250" y="781425"/>
            <a:ext cx="3810626" cy="16963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78" name="Google Shape;678;p84"/>
          <p:cNvSpPr txBox="1"/>
          <p:nvPr/>
        </p:nvSpPr>
        <p:spPr>
          <a:xfrm>
            <a:off x="5517075" y="781425"/>
            <a:ext cx="35400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https://tools.wmflabs.org/wikidata-timeline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85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Wikidata Distributed Game: click to contribute</a:t>
            </a:r>
            <a:endParaRPr/>
          </a:p>
        </p:txBody>
      </p:sp>
      <p:sp>
        <p:nvSpPr>
          <p:cNvPr id="684" name="Google Shape;684;p85"/>
          <p:cNvSpPr txBox="1"/>
          <p:nvPr/>
        </p:nvSpPr>
        <p:spPr>
          <a:xfrm>
            <a:off x="4921450" y="124800"/>
            <a:ext cx="48150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https://tools.wmflabs.org/wikidata-game/distributed/</a:t>
            </a:r>
            <a:endParaRPr/>
          </a:p>
        </p:txBody>
      </p:sp>
      <p:pic>
        <p:nvPicPr>
          <p:cNvPr id="685" name="Google Shape;685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71450"/>
            <a:ext cx="5552171" cy="42196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8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Quickstatements: Bulk upload tables in CSV format</a:t>
            </a:r>
            <a:endParaRPr/>
          </a:p>
        </p:txBody>
      </p:sp>
      <p:sp>
        <p:nvSpPr>
          <p:cNvPr id="691" name="Google Shape;691;p86"/>
          <p:cNvSpPr txBox="1"/>
          <p:nvPr/>
        </p:nvSpPr>
        <p:spPr>
          <a:xfrm>
            <a:off x="5650598" y="124800"/>
            <a:ext cx="36162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https://tools.wmflabs.org/quickstatements</a:t>
            </a:r>
            <a:endParaRPr/>
          </a:p>
        </p:txBody>
      </p:sp>
      <p:pic>
        <p:nvPicPr>
          <p:cNvPr id="692" name="Google Shape;692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771450"/>
            <a:ext cx="7064573" cy="421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87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Wikidata Graph Builder: Visualizing relationships</a:t>
            </a:r>
            <a:endParaRPr/>
          </a:p>
        </p:txBody>
      </p:sp>
      <p:sp>
        <p:nvSpPr>
          <p:cNvPr id="698" name="Google Shape;698;p87"/>
          <p:cNvSpPr txBox="1"/>
          <p:nvPr/>
        </p:nvSpPr>
        <p:spPr>
          <a:xfrm>
            <a:off x="5226875" y="124800"/>
            <a:ext cx="45099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https://angryloki.github.io/wikidata-graph-builder</a:t>
            </a:r>
            <a:endParaRPr/>
          </a:p>
        </p:txBody>
      </p:sp>
      <p:pic>
        <p:nvPicPr>
          <p:cNvPr id="699" name="Google Shape;699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771450"/>
            <a:ext cx="2038350" cy="25717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00" name="Google Shape;700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3150" y="771450"/>
            <a:ext cx="6389296" cy="437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9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Vizquery: Simple Wikidata item selection</a:t>
            </a:r>
            <a:endParaRPr/>
          </a:p>
        </p:txBody>
      </p:sp>
      <p:sp>
        <p:nvSpPr>
          <p:cNvPr id="782" name="Google Shape;782;p96"/>
          <p:cNvSpPr txBox="1"/>
          <p:nvPr/>
        </p:nvSpPr>
        <p:spPr>
          <a:xfrm>
            <a:off x="5765950" y="124800"/>
            <a:ext cx="32229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https://tools.wmflabs.org/hay/vizquery/</a:t>
            </a:r>
            <a:endParaRPr/>
          </a:p>
        </p:txBody>
      </p:sp>
      <p:pic>
        <p:nvPicPr>
          <p:cNvPr id="783" name="Google Shape;783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771450"/>
            <a:ext cx="4157809" cy="188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103825"/>
            <a:ext cx="4491016" cy="188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35650" y="2181757"/>
            <a:ext cx="4408350" cy="2961737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96"/>
          <p:cNvSpPr txBox="1"/>
          <p:nvPr/>
        </p:nvSpPr>
        <p:spPr>
          <a:xfrm>
            <a:off x="4819575" y="917500"/>
            <a:ext cx="390330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Much simpler way to do queries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0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Wikidata</a:t>
            </a:r>
            <a:br>
              <a:rPr lang="en"/>
            </a:br>
            <a:r>
              <a:rPr lang="en"/>
              <a:t>In one page</a:t>
            </a:r>
            <a:endParaRPr/>
          </a:p>
        </p:txBody>
      </p:sp>
      <p:sp>
        <p:nvSpPr>
          <p:cNvPr id="875" name="Google Shape;875;p10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http://bit.ly/wikidata-onepage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876" name="Google Shape;876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0700" y="1188950"/>
            <a:ext cx="4759048" cy="356927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4" descr="Pieter_Bruegel_the_Elder_-_The_Tower_of_Babel_(Vienna)_-_Google_Art_Project.jpg"/>
          <p:cNvPicPr preferRelativeResize="0"/>
          <p:nvPr/>
        </p:nvPicPr>
        <p:blipFill rotWithShape="1">
          <a:blip r:embed="rId3">
            <a:alphaModFix amt="96000"/>
          </a:blip>
          <a:srcRect l="17320" r="17320"/>
          <a:stretch/>
        </p:blipFill>
        <p:spPr>
          <a:xfrm>
            <a:off x="-9150" y="0"/>
            <a:ext cx="45944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4"/>
          <p:cNvSpPr txBox="1">
            <a:spLocks noGrp="1"/>
          </p:cNvSpPr>
          <p:nvPr>
            <p:ph type="title"/>
          </p:nvPr>
        </p:nvSpPr>
        <p:spPr>
          <a:xfrm>
            <a:off x="265500" y="183060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Wikipedia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challenges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3" name="Google Shape;193;p3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Knowledge scattered among 30 million articles in 200+ languages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Inconsistency, gaps and replication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How to consolidate knowable facts?</a:t>
            </a:r>
            <a:endParaRPr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5" descr="1024px-Scattered_Light_(16561199854).jpg"/>
          <p:cNvPicPr preferRelativeResize="0"/>
          <p:nvPr/>
        </p:nvPicPr>
        <p:blipFill rotWithShape="1">
          <a:blip r:embed="rId3">
            <a:alphaModFix/>
          </a:blip>
          <a:srcRect l="20167" r="20167"/>
          <a:stretch/>
        </p:blipFill>
        <p:spPr>
          <a:xfrm>
            <a:off x="-9150" y="0"/>
            <a:ext cx="459449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5"/>
          <p:cNvSpPr txBox="1">
            <a:spLocks noGrp="1"/>
          </p:cNvSpPr>
          <p:nvPr>
            <p:ph type="title"/>
          </p:nvPr>
        </p:nvSpPr>
        <p:spPr>
          <a:xfrm>
            <a:off x="265500" y="183060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Lesson: Consolidating images and multimedia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0" name="Google Shape;200;p35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2001: Images scattered across Wikipedia editions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2004: </a:t>
            </a:r>
            <a:r>
              <a:rPr lang="en" sz="2400" b="1"/>
              <a:t>Wikimedia Commons</a:t>
            </a:r>
            <a:r>
              <a:rPr lang="en" sz="2400"/>
              <a:t> centralized and consolidated multimedia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 u="sng">
                <a:solidFill>
                  <a:schemeClr val="hlink"/>
                </a:solidFill>
                <a:hlinkClick r:id="rId4"/>
              </a:rPr>
              <a:t>commons.wikimedia.org</a:t>
            </a:r>
            <a:endParaRPr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6" descr="Bb-forthrailbridge.jpg"/>
          <p:cNvPicPr preferRelativeResize="0"/>
          <p:nvPr/>
        </p:nvPicPr>
        <p:blipFill rotWithShape="1">
          <a:blip r:embed="rId3">
            <a:alphaModFix/>
          </a:blip>
          <a:srcRect l="27120" t="12258" r="33216" b="3954"/>
          <a:stretch/>
        </p:blipFill>
        <p:spPr>
          <a:xfrm>
            <a:off x="-9150" y="0"/>
            <a:ext cx="45945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6"/>
          <p:cNvSpPr txBox="1">
            <a:spLocks noGrp="1"/>
          </p:cNvSpPr>
          <p:nvPr>
            <p:ph type="title"/>
          </p:nvPr>
        </p:nvSpPr>
        <p:spPr>
          <a:xfrm>
            <a:off x="265500" y="183060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Wikidata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as the future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7" name="Google Shape;207;p3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Convert encyclopedic lexical content into "structured" statements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Turn human readable into machine understandable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Link to stable external data of LAM institutions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"Semantic web" realized</a:t>
            </a:r>
            <a:endParaRPr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7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/>
              <a:t>Facts and figures from articles, infoboxes are only in human-readable prose</a:t>
            </a:r>
            <a:r>
              <a:rPr lang="en" sz="1400" i="1"/>
              <a:t> </a:t>
            </a:r>
            <a:endParaRPr sz="1600" i="1"/>
          </a:p>
        </p:txBody>
      </p:sp>
      <p:pic>
        <p:nvPicPr>
          <p:cNvPr id="213" name="Google Shape;21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71450"/>
            <a:ext cx="1143950" cy="116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8750" y="771450"/>
            <a:ext cx="7092312" cy="421965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7"/>
          <p:cNvSpPr/>
          <p:nvPr/>
        </p:nvSpPr>
        <p:spPr>
          <a:xfrm>
            <a:off x="1756950" y="1863875"/>
            <a:ext cx="1476900" cy="229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7"/>
          <p:cNvSpPr/>
          <p:nvPr/>
        </p:nvSpPr>
        <p:spPr>
          <a:xfrm>
            <a:off x="5092575" y="1863875"/>
            <a:ext cx="445800" cy="229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7"/>
          <p:cNvSpPr/>
          <p:nvPr/>
        </p:nvSpPr>
        <p:spPr>
          <a:xfrm>
            <a:off x="7155075" y="4155550"/>
            <a:ext cx="598500" cy="229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7"/>
          <p:cNvSpPr/>
          <p:nvPr/>
        </p:nvSpPr>
        <p:spPr>
          <a:xfrm>
            <a:off x="7155050" y="4384750"/>
            <a:ext cx="916800" cy="534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7"/>
          <p:cNvSpPr/>
          <p:nvPr/>
        </p:nvSpPr>
        <p:spPr>
          <a:xfrm>
            <a:off x="7397100" y="1241275"/>
            <a:ext cx="1143900" cy="229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7"/>
          <p:cNvSpPr/>
          <p:nvPr/>
        </p:nvSpPr>
        <p:spPr>
          <a:xfrm>
            <a:off x="4790525" y="2282125"/>
            <a:ext cx="445800" cy="229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7"/>
          <p:cNvSpPr/>
          <p:nvPr/>
        </p:nvSpPr>
        <p:spPr>
          <a:xfrm>
            <a:off x="3518850" y="1863875"/>
            <a:ext cx="1271700" cy="229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</TotalTime>
  <Words>1562</Words>
  <Application>Microsoft Macintosh PowerPoint</Application>
  <PresentationFormat>On-screen Show (16:9)</PresentationFormat>
  <Paragraphs>390</Paragraphs>
  <Slides>55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Courier New</vt:lpstr>
      <vt:lpstr>Roboto</vt:lpstr>
      <vt:lpstr>Ubuntu</vt:lpstr>
      <vt:lpstr>Calibri</vt:lpstr>
      <vt:lpstr>Arial</vt:lpstr>
      <vt:lpstr>Material</vt:lpstr>
      <vt:lpstr>Wikidata 101: An introduction for the citation-oriented      Andrew Lih | Wikipedia/Wikidata trainer WikiCite 2018 November 28, 2018 #Wikicite Licensed via CC-BY-SA 4.0 </vt:lpstr>
      <vt:lpstr>Wikidata: The evolution of the wiki movement towards the ultimate, free, linked open database  </vt:lpstr>
      <vt:lpstr>Wikidata In one page</vt:lpstr>
      <vt:lpstr>2017: A Wikidata turning point</vt:lpstr>
      <vt:lpstr>Wikipedia today</vt:lpstr>
      <vt:lpstr>Wikipedia challenges</vt:lpstr>
      <vt:lpstr>Lesson: Consolidating images and multimedia</vt:lpstr>
      <vt:lpstr>Wikidata as the future</vt:lpstr>
      <vt:lpstr>Facts and figures from articles, infoboxes are only in human-readable prose </vt:lpstr>
      <vt:lpstr>Navigation boxes at bottom of Wikipedia articles done by hand  </vt:lpstr>
      <vt:lpstr>Wikidata capabilities</vt:lpstr>
      <vt:lpstr>Fundamentals: Statements</vt:lpstr>
      <vt:lpstr>Moving to structured data</vt:lpstr>
      <vt:lpstr>Wikidata item for United States Congress (Q11268)</vt:lpstr>
      <vt:lpstr>Wikidata item for United States Congress (Q11268)</vt:lpstr>
      <vt:lpstr>Wikidata Basics</vt:lpstr>
      <vt:lpstr>Wikidata item page</vt:lpstr>
      <vt:lpstr>Wikidata statement triples</vt:lpstr>
      <vt:lpstr>Wikidata and languages</vt:lpstr>
      <vt:lpstr>Hands On: Edit Wikidata hometown item</vt:lpstr>
      <vt:lpstr>Wikidata link on Wikipedia articles</vt:lpstr>
      <vt:lpstr>Wikidata stores statements as explicit triples - item + property + value </vt:lpstr>
      <vt:lpstr>Wikidata statement triples</vt:lpstr>
      <vt:lpstr>Wikidata statement triples</vt:lpstr>
      <vt:lpstr>Wikidata items</vt:lpstr>
      <vt:lpstr>Editing Wikidata</vt:lpstr>
      <vt:lpstr>Speed, consistency, automation</vt:lpstr>
      <vt:lpstr>Search example - Find all bicameral legislatures</vt:lpstr>
      <vt:lpstr>Wikidata Search - Result from Query</vt:lpstr>
      <vt:lpstr>Wikidata items have identifiers - VIAF links back</vt:lpstr>
      <vt:lpstr>Properties:  Identifiers</vt:lpstr>
      <vt:lpstr>Wikidata items have identifiers - links to external databases</vt:lpstr>
      <vt:lpstr>Some prominent identifiers - links to external databases</vt:lpstr>
      <vt:lpstr>OCLC related properties</vt:lpstr>
      <vt:lpstr>Wikidata as database of databases</vt:lpstr>
      <vt:lpstr>Consistency and bounds checking</vt:lpstr>
      <vt:lpstr>Searching and displaying Wikidata</vt:lpstr>
      <vt:lpstr>Basic search with Wikidata</vt:lpstr>
      <vt:lpstr>Basic search with Wikidata</vt:lpstr>
      <vt:lpstr>Hands On: Run your first Wikidata Query</vt:lpstr>
      <vt:lpstr>Advanced search with Wikidata</vt:lpstr>
      <vt:lpstr>Example: Women authors</vt:lpstr>
      <vt:lpstr>Impact of Wikidata</vt:lpstr>
      <vt:lpstr>Interesting Wikidata tools</vt:lpstr>
      <vt:lpstr>Wikidata Query: SPARQL endpoint</vt:lpstr>
      <vt:lpstr>Reasonator: Nicely formatted Wikidata pages</vt:lpstr>
      <vt:lpstr>SQID: Browsing Wikidata entries and linkages</vt:lpstr>
      <vt:lpstr>SQID: Browsing Wikidata entries and linkages</vt:lpstr>
      <vt:lpstr>Scholia: Stats and context around scholarly sources</vt:lpstr>
      <vt:lpstr>Wikidata Timeline: Queries displayed in linear timelines</vt:lpstr>
      <vt:lpstr>Wikidata Distributed Game: click to contribute</vt:lpstr>
      <vt:lpstr>Quickstatements: Bulk upload tables in CSV format</vt:lpstr>
      <vt:lpstr>Wikidata Graph Builder: Visualizing relationships</vt:lpstr>
      <vt:lpstr>Vizquery: Simple Wikidata item selection</vt:lpstr>
      <vt:lpstr>Wikidata In one page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Wikidata 101: An introduction for the citation-oriented      Andrew Lih | Wikipedia/Wikidata trainer WikiCite 2018 November 28, 2018 #Wikicite Licensed via CC-BY-SA 4.0 </dc:title>
  <cp:lastModifiedBy>Tim Finin</cp:lastModifiedBy>
  <cp:revision>8</cp:revision>
  <cp:lastPrinted>2018-12-03T20:37:44Z</cp:lastPrinted>
  <dcterms:modified xsi:type="dcterms:W3CDTF">2018-12-03T20:38:45Z</dcterms:modified>
</cp:coreProperties>
</file>