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256" r:id="rId2"/>
    <p:sldId id="555" r:id="rId3"/>
    <p:sldId id="567" r:id="rId4"/>
    <p:sldId id="646" r:id="rId5"/>
    <p:sldId id="573" r:id="rId6"/>
    <p:sldId id="574" r:id="rId7"/>
    <p:sldId id="575" r:id="rId8"/>
    <p:sldId id="576" r:id="rId9"/>
    <p:sldId id="647" r:id="rId10"/>
    <p:sldId id="578" r:id="rId11"/>
    <p:sldId id="579" r:id="rId12"/>
    <p:sldId id="580" r:id="rId13"/>
    <p:sldId id="581" r:id="rId14"/>
    <p:sldId id="584" r:id="rId15"/>
    <p:sldId id="585" r:id="rId16"/>
    <p:sldId id="587" r:id="rId17"/>
    <p:sldId id="588" r:id="rId18"/>
    <p:sldId id="592" r:id="rId19"/>
    <p:sldId id="593" r:id="rId20"/>
    <p:sldId id="648" r:id="rId21"/>
    <p:sldId id="596" r:id="rId22"/>
    <p:sldId id="598" r:id="rId23"/>
    <p:sldId id="600" r:id="rId24"/>
    <p:sldId id="601" r:id="rId25"/>
    <p:sldId id="653" r:id="rId26"/>
    <p:sldId id="627" r:id="rId27"/>
    <p:sldId id="628" r:id="rId28"/>
    <p:sldId id="657" r:id="rId29"/>
    <p:sldId id="658" r:id="rId30"/>
    <p:sldId id="629" r:id="rId31"/>
    <p:sldId id="631" r:id="rId32"/>
    <p:sldId id="632" r:id="rId33"/>
    <p:sldId id="633" r:id="rId34"/>
    <p:sldId id="634" r:id="rId35"/>
    <p:sldId id="635" r:id="rId36"/>
    <p:sldId id="636" r:id="rId37"/>
    <p:sldId id="637" r:id="rId38"/>
    <p:sldId id="638" r:id="rId39"/>
    <p:sldId id="639" r:id="rId40"/>
    <p:sldId id="640" r:id="rId41"/>
    <p:sldId id="641" r:id="rId42"/>
    <p:sldId id="642" r:id="rId43"/>
    <p:sldId id="649" r:id="rId44"/>
    <p:sldId id="650" r:id="rId45"/>
    <p:sldId id="654" r:id="rId46"/>
    <p:sldId id="655" r:id="rId47"/>
    <p:sldId id="644" r:id="rId48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pos="39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0000"/>
    <a:srgbClr val="FF0000"/>
    <a:srgbClr val="3366FF"/>
    <a:srgbClr val="0000CC"/>
    <a:srgbClr val="E1F4FF"/>
    <a:srgbClr val="5F5F5F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78"/>
    <p:restoredTop sz="91407"/>
  </p:normalViewPr>
  <p:slideViewPr>
    <p:cSldViewPr showGuides="1">
      <p:cViewPr varScale="1">
        <p:scale>
          <a:sx n="130" d="100"/>
          <a:sy n="130" d="100"/>
        </p:scale>
        <p:origin x="896" y="176"/>
      </p:cViewPr>
      <p:guideLst>
        <p:guide orient="horz" pos="1298"/>
        <p:guide pos="39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C528390-2FF9-1943-921E-4914F939734D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6252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/>
              <a:t>Click to edit Master text styles</a:t>
            </a:r>
          </a:p>
          <a:p>
            <a:pPr lvl="1"/>
            <a:r>
              <a:rPr lang="el-GR" noProof="0" dirty="0"/>
              <a:t>Second level</a:t>
            </a:r>
          </a:p>
          <a:p>
            <a:pPr lvl="2"/>
            <a:r>
              <a:rPr lang="el-GR" noProof="0" dirty="0"/>
              <a:t>Third level</a:t>
            </a:r>
          </a:p>
          <a:p>
            <a:pPr lvl="3"/>
            <a:r>
              <a:rPr lang="el-GR" noProof="0" dirty="0"/>
              <a:t>Fourth level</a:t>
            </a:r>
          </a:p>
          <a:p>
            <a:pPr lvl="4"/>
            <a:r>
              <a:rPr lang="el-GR" noProof="0" dirty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fld id="{C5F810B5-02A9-3548-8E9F-392FD45D4E9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3623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25147E-089F-4C4E-9CCD-00B1E5AF036E}" type="slidenum">
              <a:rPr lang="el-GR"/>
              <a:pPr>
                <a:defRPr/>
              </a:pPr>
              <a:t>1</a:t>
            </a:fld>
            <a:endParaRPr lang="el-GR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63ECF8-D4A0-E643-A988-51234C7B39C2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4883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0213" y="555625"/>
            <a:ext cx="3659187" cy="2743200"/>
          </a:xfrm>
          <a:solidFill>
            <a:srgbClr val="FFFFFF"/>
          </a:solidFill>
          <a:ln/>
        </p:spPr>
      </p:sp>
      <p:sp>
        <p:nvSpPr>
          <p:cNvPr id="248836" name="Text Box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l-GR" noProof="0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Ctr="0"/>
          <a:lstStyle>
            <a:lvl1pPr>
              <a:defRPr sz="4000"/>
            </a:lvl1pPr>
          </a:lstStyle>
          <a:p>
            <a:pPr lvl="0"/>
            <a:r>
              <a:rPr lang="el-GR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61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065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65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2" y="2605614"/>
            <a:ext cx="8232775" cy="198393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2" y="1323341"/>
            <a:ext cx="8232775" cy="112176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57200" y="4737329"/>
            <a:ext cx="8229600" cy="1434874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32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27" y="1353521"/>
            <a:ext cx="8232775" cy="178924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2" y="3309634"/>
            <a:ext cx="8232775" cy="112176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4027" y="4598275"/>
            <a:ext cx="8232775" cy="182632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896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27" y="1761435"/>
            <a:ext cx="8232775" cy="390296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086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47638" y="1243013"/>
            <a:ext cx="8848725" cy="1587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0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360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14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689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5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239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24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37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00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text styles</a:t>
            </a:r>
          </a:p>
          <a:p>
            <a:pPr lvl="1"/>
            <a:r>
              <a:rPr lang="el-GR" dirty="0"/>
              <a:t>Second level</a:t>
            </a:r>
          </a:p>
          <a:p>
            <a:pPr lvl="2"/>
            <a:r>
              <a:rPr lang="el-GR" dirty="0"/>
              <a:t>Third level</a:t>
            </a:r>
          </a:p>
          <a:p>
            <a:pPr lvl="3"/>
            <a:r>
              <a:rPr lang="el-GR" dirty="0"/>
              <a:t>Fourth level</a:t>
            </a:r>
          </a:p>
          <a:p>
            <a:pPr lvl="4"/>
            <a:r>
              <a:rPr lang="el-G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"/>
          <a:ea typeface="+mj-ea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rgbClr val="000000"/>
          </a:solidFill>
          <a:latin typeface="Calibri"/>
          <a:ea typeface="+mn-ea"/>
          <a:cs typeface="ＭＳ Ｐゴシック" charset="0"/>
        </a:defRPr>
      </a:lvl1pPr>
      <a:lvl2pPr marL="682625" indent="-287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Calibri"/>
          <a:ea typeface="+mn-ea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rgbClr val="000000"/>
          </a:solidFill>
          <a:latin typeface="Calibri"/>
          <a:ea typeface="+mn-ea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Calibri"/>
          <a:ea typeface="+mn-ea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Calibri"/>
          <a:ea typeface="+mn-ea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IHRDF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URI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TML_4#Version_history_of_the_standard" TargetMode="External"/><Relationship Id="rId2" Type="http://schemas.openxmlformats.org/officeDocument/2006/relationships/hyperlink" Target="http://en.wikipedia.org/wiki/X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rdfa.info/" TargetMode="External"/><Relationship Id="rId4" Type="http://schemas.openxmlformats.org/officeDocument/2006/relationships/hyperlink" Target="http://en.wikipedia.org/wiki/HTML5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rdfa-syntax/" TargetMode="External"/><Relationship Id="rId2" Type="http://schemas.openxmlformats.org/officeDocument/2006/relationships/hyperlink" Target="https://www.w3.org/TR/xhtml-rdfa-primer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rdfa.info/wiki/Consum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estbuy.com/site/google-pixel-2-4g-lte-with-64gb-memory-cell-phone-just-black-verizon/6099993.p?skuId=609999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ogp.m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w3.org/2001/sw/sweo/public/UseCases/UniZheijang/" TargetMode="Externa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2001/sw/sweo/public/UseCases/UniZheijan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ppnetz.de/projects/goodrelations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ns/entailment/data/RDF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osds.openlinksw.com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osds.openlinksw.com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47663" y="1052513"/>
            <a:ext cx="8447087" cy="43926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  <a:defRPr/>
            </a:pPr>
            <a:r>
              <a:rPr lang="en-US" sz="11500" dirty="0"/>
              <a:t>RDFa:</a:t>
            </a:r>
            <a:br>
              <a:rPr lang="en-US" sz="11500" dirty="0"/>
            </a:br>
            <a:r>
              <a:rPr lang="en-US" sz="5400" dirty="0"/>
              <a:t>Embedding RDF Knowledge in HTML</a:t>
            </a:r>
            <a:br>
              <a:rPr lang="en-US" sz="2000" dirty="0">
                <a:cs typeface="+mj-cs"/>
              </a:rPr>
            </a:br>
            <a:endParaRPr lang="el-GR" sz="2000" dirty="0">
              <a:cs typeface="+mj-cs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602138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Some content from a presentation by Ivan Herman of the W3c,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/>
                <a:hlinkClick r:id="rId3"/>
              </a:rPr>
              <a:t>Introduction 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/>
                <a:hlinkClick r:id="rId3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/>
                <a:hlinkClick r:id="rId3"/>
              </a:rPr>
              <a:t>to RDFa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, given at the 2011 Semantic Technologies Conference.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The source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/>
              <a:t>&lt;a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/>
              <a:t>="http://www.w3.org/ns/entailment/RDFS"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dirty="0"/>
              <a:t>="http://www.w3.org/2000/01/rdf-schema#seeAlso" 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dirty="0"/>
              <a:t>="http://www.w3.org/TR/2004/REC-rdf-mt-20040210/"&gt;</a:t>
            </a:r>
          </a:p>
          <a:p>
            <a:pPr>
              <a:defRPr/>
            </a:pPr>
            <a:r>
              <a:rPr lang="en-US" dirty="0"/>
              <a:t>     RDF Semantics.</a:t>
            </a:r>
          </a:p>
          <a:p>
            <a:pPr>
              <a:defRPr/>
            </a:pPr>
            <a:r>
              <a:rPr lang="en-US" dirty="0"/>
              <a:t>&lt;/a&gt;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Source and generated RDF…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/>
              <a:t>&lt;a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/>
              <a:t>="http://www.w3.org/ns/entailment/RDFS"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dirty="0"/>
              <a:t>="http://www.w3.org/2000/01/rdf-schema#seeAlso" 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dirty="0"/>
              <a:t>="http://www.w3.org/TR/2004/REC-rdf-mt-20040210/"&gt;</a:t>
            </a:r>
          </a:p>
          <a:p>
            <a:pPr>
              <a:defRPr/>
            </a:pPr>
            <a:r>
              <a:rPr lang="en-US" dirty="0"/>
              <a:t>     RDF Semantics.</a:t>
            </a:r>
          </a:p>
          <a:p>
            <a:pPr>
              <a:defRPr/>
            </a:pPr>
            <a:r>
              <a:rPr lang="en-US" dirty="0"/>
              <a:t>&lt;/a&gt;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0" y="4279900"/>
            <a:ext cx="8232775" cy="182721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  ….</a:t>
            </a:r>
          </a:p>
        </p:txBody>
      </p:sp>
      <p:sp>
        <p:nvSpPr>
          <p:cNvPr id="8" name="Oval 7"/>
          <p:cNvSpPr/>
          <p:nvPr/>
        </p:nvSpPr>
        <p:spPr>
          <a:xfrm>
            <a:off x="503238" y="1371600"/>
            <a:ext cx="1371600" cy="3746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Source and generated RDF…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/>
              <a:t>&lt;a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/>
              <a:t>="http://www.w3.org/ns/entailment/RDFS"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dirty="0"/>
              <a:t>="http://www.w3.org/2000/01/rdf-schema#seeAlso" 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dirty="0"/>
              <a:t>="http://www.w3.org/TR/2004/REC-rdf-mt-20040210/"&gt;</a:t>
            </a:r>
          </a:p>
          <a:p>
            <a:pPr>
              <a:defRPr/>
            </a:pPr>
            <a:r>
              <a:rPr lang="en-US" dirty="0"/>
              <a:t>     RDF Semantics.</a:t>
            </a:r>
          </a:p>
          <a:p>
            <a:pPr>
              <a:defRPr/>
            </a:pPr>
            <a:r>
              <a:rPr lang="en-US" dirty="0"/>
              <a:t>&lt;/a&gt;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0" y="4279900"/>
            <a:ext cx="8232775" cy="182721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</a:rPr>
              <a:t>&lt;http://www.w3.org/2000/01/rdf-schema#seeAlso&gt;</a:t>
            </a:r>
          </a:p>
          <a:p>
            <a:pPr>
              <a:defRPr/>
            </a:pPr>
            <a:r>
              <a:rPr lang="en-US" dirty="0"/>
              <a:t>      … .</a:t>
            </a:r>
          </a:p>
        </p:txBody>
      </p:sp>
      <p:sp>
        <p:nvSpPr>
          <p:cNvPr id="9" name="Oval 8"/>
          <p:cNvSpPr/>
          <p:nvPr/>
        </p:nvSpPr>
        <p:spPr>
          <a:xfrm>
            <a:off x="514350" y="1611313"/>
            <a:ext cx="1493838" cy="407987"/>
          </a:xfrm>
          <a:prstGeom prst="ellipse">
            <a:avLst/>
          </a:prstGeom>
          <a:noFill/>
          <a:ln w="3175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Source and generated RDF…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/>
              <a:t>&lt;a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/>
              <a:t>="http://www.w3.org/ns/entailment/RDFS"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dirty="0"/>
              <a:t>="http://www.w3.org/2000/01/rdf-schema#seeAlso" 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dirty="0"/>
              <a:t>="http://www.w3.org/TR/2004/REC-rdf-mt-20040210/"&gt;</a:t>
            </a:r>
          </a:p>
          <a:p>
            <a:pPr>
              <a:defRPr/>
            </a:pPr>
            <a:r>
              <a:rPr lang="en-US" dirty="0"/>
              <a:t>     RDF Semantics.</a:t>
            </a:r>
          </a:p>
          <a:p>
            <a:pPr>
              <a:defRPr/>
            </a:pPr>
            <a:r>
              <a:rPr lang="en-US" dirty="0"/>
              <a:t>&lt;/a&gt;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0" y="4279900"/>
            <a:ext cx="8232775" cy="182721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</a:rPr>
              <a:t>&lt;http://www.w3.org/2000/01/rdf-schema#seeAlso&gt;</a:t>
            </a:r>
          </a:p>
          <a:p>
            <a:pPr>
              <a:defRPr/>
            </a:pPr>
            <a:r>
              <a:rPr lang="en-US" dirty="0"/>
              <a:t>      </a:t>
            </a:r>
            <a:r>
              <a:rPr lang="en-US" dirty="0">
                <a:solidFill>
                  <a:srgbClr val="008000"/>
                </a:solidFill>
              </a:rPr>
              <a:t>&lt;http://www.w3.org/TR/2004/REC-rdf-mt-20040210/&gt;</a:t>
            </a:r>
            <a:r>
              <a:rPr lang="en-US" dirty="0"/>
              <a:t> .</a:t>
            </a:r>
          </a:p>
        </p:txBody>
      </p:sp>
      <p:sp>
        <p:nvSpPr>
          <p:cNvPr id="7" name="Oval 6"/>
          <p:cNvSpPr/>
          <p:nvPr/>
        </p:nvSpPr>
        <p:spPr>
          <a:xfrm>
            <a:off x="663575" y="1971675"/>
            <a:ext cx="1103313" cy="392113"/>
          </a:xfrm>
          <a:prstGeom prst="ellipse">
            <a:avLst/>
          </a:prstGeom>
          <a:noFill/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Ntriples in HTML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331788" y="2006426"/>
            <a:ext cx="8502650" cy="17891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&lt;http://www.w3.org/ns/entailment/RDFS&gt; </a:t>
            </a:r>
          </a:p>
          <a:p>
            <a:pPr>
              <a:defRPr/>
            </a:pPr>
            <a:r>
              <a:rPr lang="en-US" dirty="0"/>
              <a:t>   &lt;http://</a:t>
            </a:r>
            <a:r>
              <a:rPr lang="en-US" noProof="1"/>
              <a:t>purl.org</a:t>
            </a:r>
            <a:r>
              <a:rPr lang="en-US" dirty="0"/>
              <a:t>/dc/terms/description&gt;</a:t>
            </a:r>
          </a:p>
          <a:p>
            <a:pPr>
              <a:defRPr/>
            </a:pPr>
            <a:r>
              <a:rPr lang="en-US" dirty="0"/>
              <a:t>      "Unique identifier for RDFS Entailment." .</a:t>
            </a:r>
          </a:p>
          <a:p>
            <a:pPr>
              <a:defRPr/>
            </a:pPr>
            <a:r>
              <a:rPr lang="en-US" dirty="0"/>
              <a:t>&lt;http://www.w3.org/ns/entailment/RDFS&gt; </a:t>
            </a:r>
          </a:p>
          <a:p>
            <a:pPr>
              <a:defRPr/>
            </a:pPr>
            <a:r>
              <a:rPr lang="en-US" dirty="0"/>
              <a:t>   &lt;http://www.w3.org/2000/01/rdf-schema#seeAlso&gt;</a:t>
            </a:r>
          </a:p>
          <a:p>
            <a:pPr>
              <a:defRPr/>
            </a:pPr>
            <a:r>
              <a:rPr lang="en-US" dirty="0"/>
              <a:t>      &lt;http://www.w3.org/TR/2004/REC-rdf-mt-20040210/&gt; 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23528" y="3962226"/>
            <a:ext cx="8232775" cy="741362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Allow </a:t>
            </a:r>
            <a:r>
              <a:rPr lang="en-US" sz="3200" dirty="0">
                <a:solidFill>
                  <a:srgbClr val="000000"/>
                </a:solidFill>
              </a:rPr>
              <a:t>URI</a:t>
            </a:r>
            <a:r>
              <a:rPr lang="en-US" sz="3200" dirty="0"/>
              <a:t> prefixes and shared subject, like this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331788" y="4581128"/>
            <a:ext cx="8502650" cy="2109788"/>
          </a:xfrm>
        </p:spPr>
        <p:txBody>
          <a:bodyPr/>
          <a:lstStyle/>
          <a:p>
            <a:pPr>
              <a:defRPr/>
            </a:pPr>
            <a:r>
              <a:rPr lang="en-US" dirty="0"/>
              <a:t>@prefix </a:t>
            </a:r>
            <a:r>
              <a:rPr lang="en-US" noProof="1"/>
              <a:t>rdfs</a:t>
            </a:r>
            <a:r>
              <a:rPr lang="en-US" dirty="0"/>
              <a:t>: &lt;http://www.w3.org/2000/01/rdf-schema#&gt; .</a:t>
            </a:r>
          </a:p>
          <a:p>
            <a:pPr>
              <a:defRPr/>
            </a:pPr>
            <a:r>
              <a:rPr lang="en-US" dirty="0"/>
              <a:t>@prefix dcterms: &lt;http://</a:t>
            </a:r>
            <a:r>
              <a:rPr lang="en-US" noProof="1"/>
              <a:t>purl.org</a:t>
            </a:r>
            <a:r>
              <a:rPr lang="en-US" dirty="0"/>
              <a:t>/dc/terms/&gt; .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&lt;http://www.w3.org/ns/entailment/RDFS&gt;</a:t>
            </a:r>
          </a:p>
          <a:p>
            <a:pPr>
              <a:defRPr/>
            </a:pPr>
            <a:r>
              <a:rPr lang="en-US" dirty="0"/>
              <a:t>    </a:t>
            </a:r>
            <a:r>
              <a:rPr lang="en-US" noProof="1"/>
              <a:t>rdfs:seeAlso </a:t>
            </a:r>
            <a:r>
              <a:rPr lang="en-US" dirty="0"/>
              <a:t>&lt;http://www.w3.org/TR/2004/REC-rdf-mt-20040210/&gt; ;</a:t>
            </a:r>
          </a:p>
          <a:p>
            <a:pPr>
              <a:defRPr/>
            </a:pPr>
            <a:r>
              <a:rPr lang="en-US" dirty="0"/>
              <a:t>    </a:t>
            </a:r>
            <a:r>
              <a:rPr lang="en-US" noProof="1"/>
              <a:t>dcterms:description</a:t>
            </a:r>
            <a:r>
              <a:rPr lang="en-US" dirty="0"/>
              <a:t> "Unique identifier for RDFS Entailment." .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23528" y="1268760"/>
            <a:ext cx="8232775" cy="7413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5000"/>
              <a:buFont typeface="Wingdings" charset="0"/>
              <a:buChar char="l"/>
              <a:defRPr sz="28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ＭＳ Ｐゴシック" charset="0"/>
              </a:defRPr>
            </a:lvl1pPr>
            <a:lvl2pPr marL="6826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5000"/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2pPr>
            <a:lvl3pPr marL="1023938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5000"/>
              <a:buFont typeface="Wingdings" charset="0"/>
              <a:buChar char="l"/>
              <a:defRPr sz="2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3pPr>
            <a:lvl4pPr marL="13652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80000"/>
              <a:buChar char="–"/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4pPr>
            <a:lvl5pPr marL="170656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Wingdings" charset="0"/>
              <a:buChar char="l"/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5pPr>
            <a:lvl6pPr marL="21637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6209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0781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5353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Maybe we can do better, instead of this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Turtle supports several simplifying ideas</a:t>
            </a:r>
          </a:p>
          <a:p>
            <a:pPr>
              <a:defRPr/>
            </a:pPr>
            <a:r>
              <a:rPr lang="en-US" sz="3200" dirty="0"/>
              <a:t>Use </a:t>
            </a:r>
            <a:r>
              <a:rPr lang="en-US" sz="3200" b="1" dirty="0"/>
              <a:t>compact URI</a:t>
            </a:r>
            <a:r>
              <a:rPr lang="en-US" sz="3200" b="1" noProof="1"/>
              <a:t>s</a:t>
            </a:r>
            <a:r>
              <a:rPr lang="en-US" sz="3200" dirty="0"/>
              <a:t> (</a:t>
            </a:r>
            <a:r>
              <a:rPr lang="en-US" sz="3200" dirty="0">
                <a:hlinkClick r:id="rId2"/>
              </a:rPr>
              <a:t>CURIE</a:t>
            </a:r>
            <a:r>
              <a:rPr lang="en-US" sz="3200" dirty="0"/>
              <a:t>) when possible</a:t>
            </a:r>
          </a:p>
          <a:p>
            <a:pPr lvl="1">
              <a:defRPr/>
            </a:pPr>
            <a:r>
              <a:rPr lang="en-US" sz="2800" dirty="0"/>
              <a:t>URI with a prefix defined elsewhere, e.g., </a:t>
            </a:r>
            <a:r>
              <a:rPr lang="en-US" sz="2800" i="1" dirty="0" err="1"/>
              <a:t>foaf:mbox</a:t>
            </a:r>
            <a:endParaRPr lang="en-US" sz="2800" i="1" dirty="0"/>
          </a:p>
          <a:p>
            <a:pPr>
              <a:defRPr/>
            </a:pPr>
            <a:r>
              <a:rPr lang="en-US" sz="3200" dirty="0"/>
              <a:t>Making use of the natural structure for</a:t>
            </a:r>
          </a:p>
          <a:p>
            <a:pPr lvl="1">
              <a:defRPr/>
            </a:pPr>
            <a:r>
              <a:rPr lang="en-US" sz="2800" dirty="0"/>
              <a:t>shared subjects</a:t>
            </a:r>
          </a:p>
          <a:p>
            <a:pPr lvl="1">
              <a:defRPr/>
            </a:pPr>
            <a:r>
              <a:rPr lang="en-US" sz="2800" dirty="0"/>
              <a:t>shared predicates</a:t>
            </a:r>
          </a:p>
          <a:p>
            <a:pPr lvl="1">
              <a:defRPr/>
            </a:pPr>
            <a:r>
              <a:rPr lang="en-US" sz="2800" dirty="0"/>
              <a:t>creating blank nodes</a:t>
            </a:r>
          </a:p>
          <a:p>
            <a:pPr lvl="1">
              <a:defRPr/>
            </a:pPr>
            <a:r>
              <a:rPr lang="en-US" sz="2800" dirty="0"/>
              <a:t>etc.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Turtlizing</a:t>
            </a:r>
            <a:r>
              <a:rPr lang="en-US" dirty="0"/>
              <a:t>  RDFa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CURIE definition and usage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955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noProof="1"/>
              <a:t>&lt;html&gt;</a:t>
            </a:r>
          </a:p>
          <a:p>
            <a:pPr>
              <a:defRPr/>
            </a:pPr>
            <a:r>
              <a:rPr lang="en-US" noProof="1"/>
              <a:t>  …</a:t>
            </a:r>
          </a:p>
          <a:p>
            <a:pPr>
              <a:defRPr/>
            </a:pPr>
            <a:r>
              <a:rPr lang="en-US" noProof="1"/>
              <a:t>  &lt;p </a:t>
            </a:r>
            <a:r>
              <a:rPr lang="en-US" noProof="1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/>
              <a:t>="http://www.w3.org/ns/entailment/RDFS" </a:t>
            </a:r>
          </a:p>
          <a:p>
            <a:pPr>
              <a:defRPr/>
            </a:pPr>
            <a:r>
              <a:rPr lang="en-US" noProof="1"/>
              <a:t>     </a:t>
            </a:r>
            <a:r>
              <a:rPr lang="en-US" noProof="1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/>
              <a:t>="http://purl.org/dc/terms/description"&gt;</a:t>
            </a:r>
          </a:p>
          <a:p>
            <a:pPr>
              <a:defRPr/>
            </a:pPr>
            <a:r>
              <a:rPr lang="en-US" noProof="1"/>
              <a:t>       Unique identifier for &lt;em&gt;RDFS Entailment&lt;/em&gt;.&lt;/p&gt;</a:t>
            </a:r>
          </a:p>
          <a:p>
            <a:pPr>
              <a:defRPr/>
            </a:pPr>
            <a:r>
              <a:rPr lang="en-US" noProof="1"/>
              <a:t>  …</a:t>
            </a:r>
          </a:p>
          <a:p>
            <a:pPr>
              <a:defRPr/>
            </a:pPr>
            <a:r>
              <a:rPr lang="en-US" noProof="1"/>
              <a:t>&lt;/html&gt;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398838"/>
            <a:ext cx="8232775" cy="741362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can be replaced by: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454025" y="4051300"/>
            <a:ext cx="8232775" cy="2373313"/>
          </a:xfrm>
        </p:spPr>
        <p:txBody>
          <a:bodyPr/>
          <a:lstStyle/>
          <a:p>
            <a:pPr>
              <a:defRPr/>
            </a:pPr>
            <a:r>
              <a:rPr lang="en-US" noProof="1"/>
              <a:t>&lt;html </a:t>
            </a:r>
            <a:r>
              <a:rPr lang="en-US" noProof="1">
                <a:solidFill>
                  <a:srgbClr val="800000"/>
                </a:solidFill>
              </a:rPr>
              <a:t>prefix</a:t>
            </a:r>
            <a:r>
              <a:rPr lang="en-US" noProof="1"/>
              <a:t>="dcterms: http://purl.org/dc/terms/"&gt;</a:t>
            </a:r>
          </a:p>
          <a:p>
            <a:pPr>
              <a:defRPr/>
            </a:pPr>
            <a:r>
              <a:rPr lang="en-US" noProof="1"/>
              <a:t>  …</a:t>
            </a:r>
          </a:p>
          <a:p>
            <a:pPr>
              <a:defRPr/>
            </a:pPr>
            <a:r>
              <a:rPr lang="en-US" noProof="1"/>
              <a:t>  &lt;p </a:t>
            </a:r>
            <a:r>
              <a:rPr lang="en-US" noProof="1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/>
              <a:t>="http://www.w3.org/ns/entailment/RDFS" </a:t>
            </a:r>
          </a:p>
          <a:p>
            <a:pPr>
              <a:defRPr/>
            </a:pPr>
            <a:r>
              <a:rPr lang="en-US" noProof="1"/>
              <a:t>     </a:t>
            </a:r>
            <a:r>
              <a:rPr lang="en-US" noProof="1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/>
              <a:t>="dcterms:description"&gt;</a:t>
            </a:r>
          </a:p>
          <a:p>
            <a:pPr>
              <a:defRPr/>
            </a:pPr>
            <a:r>
              <a:rPr lang="en-US" noProof="1"/>
              <a:t>       Unique identifier for &lt;em&gt;RDFS Entailment&lt;/em&gt;.&lt;/p&gt;</a:t>
            </a:r>
          </a:p>
          <a:p>
            <a:pPr>
              <a:defRPr/>
            </a:pPr>
            <a:r>
              <a:rPr lang="en-US" noProof="1"/>
              <a:t>  …</a:t>
            </a:r>
          </a:p>
          <a:p>
            <a:pPr>
              <a:defRPr/>
            </a:pPr>
            <a:r>
              <a:rPr lang="en-US" noProof="1"/>
              <a:t>&lt;/html&gt;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Can be anywhere in the HTML tree and is valid for entire sub-tree</a:t>
            </a:r>
          </a:p>
          <a:p>
            <a:pPr lvl="1">
              <a:defRPr/>
            </a:pPr>
            <a:r>
              <a:rPr lang="en-US" sz="2800" dirty="0"/>
              <a:t>i.e., html element not the only place to have it</a:t>
            </a:r>
          </a:p>
          <a:p>
            <a:pPr>
              <a:defRPr/>
            </a:pPr>
            <a:r>
              <a:rPr lang="en-US" sz="3200" dirty="0"/>
              <a:t>The same @prefix attribute can hold several definitions:</a:t>
            </a:r>
          </a:p>
          <a:p>
            <a:pPr lvl="1">
              <a:defRPr/>
            </a:pPr>
            <a:r>
              <a:rPr lang="en-US" sz="2800" noProof="1"/>
              <a:t>prefix="dcterm: http://purl.org… foaf: http://…”</a:t>
            </a:r>
          </a:p>
          <a:p>
            <a:pPr>
              <a:defRPr/>
            </a:pPr>
            <a:r>
              <a:rPr lang="en-US" sz="3200" dirty="0"/>
              <a:t>CURIEs and “real” URIs can usually be mixed</a:t>
            </a:r>
          </a:p>
          <a:p>
            <a:pPr>
              <a:defRPr/>
            </a:pPr>
            <a:r>
              <a:rPr lang="en-US" sz="3200" noProof="1"/>
              <a:t>CURIEs </a:t>
            </a:r>
            <a:r>
              <a:rPr lang="en-US" sz="3200" i="1" dirty="0"/>
              <a:t>cannot</a:t>
            </a:r>
            <a:r>
              <a:rPr lang="en-US" sz="3200" dirty="0"/>
              <a:t> be used on @</a:t>
            </a:r>
            <a:r>
              <a:rPr lang="en-US" sz="3200" dirty="0" err="1"/>
              <a:t>href</a:t>
            </a:r>
            <a:endParaRPr lang="en-US" sz="3200" dirty="0"/>
          </a:p>
          <a:p>
            <a:pPr>
              <a:defRPr/>
            </a:pPr>
            <a:endParaRPr lang="en-US" sz="3200" noProof="1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Details on @prefix in RDFa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Sharing subjects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2965598"/>
            <a:ext cx="8232775" cy="3487738"/>
          </a:xfrm>
        </p:spPr>
        <p:txBody>
          <a:bodyPr/>
          <a:lstStyle/>
          <a:p>
            <a:pPr>
              <a:defRPr/>
            </a:pPr>
            <a:r>
              <a:rPr lang="en-US" noProof="1"/>
              <a:t>&lt;html </a:t>
            </a:r>
            <a:r>
              <a:rPr lang="en-US" noProof="1">
                <a:solidFill>
                  <a:srgbClr val="6D1014"/>
                </a:solidFill>
              </a:rPr>
              <a:t>prefix</a:t>
            </a:r>
            <a:r>
              <a:rPr lang="en-US" noProof="1"/>
              <a:t>="dcterms: http://purl.org/dc/terms/</a:t>
            </a:r>
          </a:p>
          <a:p>
            <a:pPr>
              <a:defRPr/>
            </a:pPr>
            <a:r>
              <a:rPr lang="en-US" noProof="1"/>
              <a:t>              rdfs: http://www.w3.org/2000/01/rdf-schema#"&gt;</a:t>
            </a:r>
          </a:p>
          <a:p>
            <a:pPr>
              <a:defRPr/>
            </a:pPr>
            <a:r>
              <a:rPr lang="en-US" noProof="1"/>
              <a:t>  …</a:t>
            </a:r>
          </a:p>
          <a:p>
            <a:pPr>
              <a:defRPr/>
            </a:pPr>
            <a:r>
              <a:rPr lang="en-US" noProof="1"/>
              <a:t>  &lt;body </a:t>
            </a:r>
            <a:r>
              <a:rPr lang="en-US" noProof="1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/>
              <a:t>="http://www.w3.org/ns/entailment/RDFS"&gt;</a:t>
            </a:r>
          </a:p>
          <a:p>
            <a:pPr>
              <a:defRPr/>
            </a:pPr>
            <a:r>
              <a:rPr lang="en-US" noProof="1"/>
              <a:t>    …</a:t>
            </a:r>
          </a:p>
          <a:p>
            <a:pPr>
              <a:defRPr/>
            </a:pPr>
            <a:r>
              <a:rPr lang="en-US" noProof="1"/>
              <a:t>    &lt;p </a:t>
            </a:r>
            <a:r>
              <a:rPr lang="en-US" noProof="1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/>
              <a:t>="dcterms:description"&gt;</a:t>
            </a:r>
          </a:p>
          <a:p>
            <a:pPr>
              <a:defRPr/>
            </a:pPr>
            <a:r>
              <a:rPr lang="en-US" noProof="1"/>
              <a:t>     Unique identifier for &lt;em&gt;RDFS Entailment&lt;/em&gt;.&lt;/p&gt;</a:t>
            </a:r>
          </a:p>
          <a:p>
            <a:pPr>
              <a:defRPr/>
            </a:pPr>
            <a:r>
              <a:rPr lang="en-US" noProof="1"/>
              <a:t>    &lt;p&gt;…&lt;a </a:t>
            </a:r>
            <a:r>
              <a:rPr lang="en-US" noProof="1">
                <a:solidFill>
                  <a:srgbClr val="6D1014"/>
                </a:solidFill>
              </a:rPr>
              <a:t>rel</a:t>
            </a:r>
            <a:r>
              <a:rPr lang="en-US" noProof="1"/>
              <a:t>="rdfs:seeAlso" </a:t>
            </a:r>
          </a:p>
          <a:p>
            <a:pPr>
              <a:defRPr/>
            </a:pPr>
            <a:r>
              <a:rPr lang="en-US" noProof="1"/>
              <a:t>     </a:t>
            </a:r>
            <a:r>
              <a:rPr lang="en-US" noProof="1">
                <a:solidFill>
                  <a:srgbClr val="6D1014"/>
                </a:solidFill>
              </a:rPr>
              <a:t>href</a:t>
            </a:r>
            <a:r>
              <a:rPr lang="en-US" noProof="1"/>
              <a:t>="http://www.w3.org/TR/2004/REC-rdf-mt-20040210"&gt;</a:t>
            </a:r>
          </a:p>
          <a:p>
            <a:pPr>
              <a:defRPr/>
            </a:pPr>
            <a:r>
              <a:rPr lang="en-US" noProof="1"/>
              <a:t>     RDFS Semantics&lt;/a&gt;…&lt;/p&gt;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628800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Basic principle: @about is inherited by children nodes, so no reason to repeat it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… yielding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287338" y="1774825"/>
            <a:ext cx="8615362" cy="2011363"/>
          </a:xfrm>
        </p:spPr>
        <p:txBody>
          <a:bodyPr/>
          <a:lstStyle/>
          <a:p>
            <a:pPr>
              <a:defRPr/>
            </a:pPr>
            <a:r>
              <a:rPr lang="en-US" noProof="1"/>
              <a:t>@prefix rdfs: &lt;http://www.w3.org/2000/01/rdf-schema#&gt; .</a:t>
            </a:r>
          </a:p>
          <a:p>
            <a:pPr>
              <a:defRPr/>
            </a:pPr>
            <a:r>
              <a:rPr lang="en-US" noProof="1"/>
              <a:t>@prefix dcterms: &lt;http://purl.org/dc/terms/&gt; .</a:t>
            </a:r>
          </a:p>
          <a:p>
            <a:pPr>
              <a:defRPr/>
            </a:pPr>
            <a:endParaRPr lang="en-US" noProof="1"/>
          </a:p>
          <a:p>
            <a:pPr>
              <a:defRPr/>
            </a:pPr>
            <a:r>
              <a:rPr lang="en-US" noProof="1"/>
              <a:t>&lt;http://www.w3.org/ns/entailment/RDFS&gt;</a:t>
            </a:r>
          </a:p>
          <a:p>
            <a:pPr>
              <a:defRPr/>
            </a:pPr>
            <a:r>
              <a:rPr lang="en-US" noProof="1"/>
              <a:t>    rdfs:seeAlso &lt;http://www.w3.org/TR/2004/REC-rdf-mt-20040210/&gt; ;</a:t>
            </a:r>
          </a:p>
          <a:p>
            <a:pPr>
              <a:defRPr/>
            </a:pPr>
            <a:r>
              <a:rPr lang="en-US" noProof="1"/>
              <a:t>    dcterms:description "Unique identifier for RDFS Entailment." 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Serialization of RDF embedded in HTML,</a:t>
            </a:r>
            <a:br>
              <a:rPr lang="en-US" sz="32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HTML or XML</a:t>
            </a:r>
          </a:p>
          <a:p>
            <a:pPr marL="395288" lvl="1" indent="0">
              <a:buNone/>
              <a:defRPr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Provides set of attributes (the </a:t>
            </a:r>
            <a:r>
              <a:rPr lang="en-US" sz="2800" b="1" i="1" dirty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in RDFa) to use with existing tags to carry RDF metadata</a:t>
            </a:r>
          </a:p>
          <a:p>
            <a:pPr>
              <a:defRPr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2004: work on developing standards began</a:t>
            </a:r>
          </a:p>
          <a:p>
            <a:pPr>
              <a:defRPr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2008: RDFa 1.0 a recommendation (but only in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hlinkClick r:id="rId2"/>
              </a:rPr>
              <a:t>XHTML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, which failed to launch)</a:t>
            </a:r>
          </a:p>
          <a:p>
            <a:pPr>
              <a:defRPr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2012-15: RDFa 1.1 recommendation (w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orks in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hlinkClick r:id="rId3"/>
              </a:rPr>
              <a:t>HTML4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hlinkClick r:id="rId4"/>
              </a:rPr>
              <a:t>HTML5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See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hlinkClick r:id="rId5"/>
              </a:rPr>
              <a:t>http://rdfa.info/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RDFa?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12" y="147216"/>
            <a:ext cx="1625600" cy="1625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reusing literals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916832"/>
            <a:ext cx="8353425" cy="3816325"/>
          </a:xfrm>
        </p:spPr>
        <p:txBody>
          <a:bodyPr/>
          <a:lstStyle/>
          <a:p>
            <a:r>
              <a:rPr lang="en-US" sz="3200" dirty="0"/>
              <a:t>Reusing literals is a plus, but you don’t always want to do it</a:t>
            </a:r>
          </a:p>
          <a:p>
            <a:pPr>
              <a:defRPr/>
            </a:pPr>
            <a:r>
              <a:rPr lang="en-US" sz="3200" dirty="0"/>
              <a:t>The basic rule says: the (RDF) Literal is the enclosed text from the HTML content</a:t>
            </a:r>
          </a:p>
          <a:p>
            <a:pPr>
              <a:defRPr/>
            </a:pPr>
            <a:r>
              <a:rPr lang="en-US" sz="3200" dirty="0"/>
              <a:t>This is fine in 80% of the cases, but…</a:t>
            </a:r>
          </a:p>
          <a:p>
            <a:pPr>
              <a:defRPr/>
            </a:pPr>
            <a:r>
              <a:rPr lang="en-US" sz="3200" dirty="0"/>
              <a:t>…it may not be natural in many cases!</a:t>
            </a:r>
          </a:p>
        </p:txBody>
      </p:sp>
    </p:spTree>
    <p:extLst>
      <p:ext uri="{BB962C8B-B14F-4D97-AF65-F5344CB8AC3E}">
        <p14:creationId xmlns:p14="http://schemas.microsoft.com/office/powerpoint/2010/main" val="164225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Example: dates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475" y="1295400"/>
            <a:ext cx="8435975" cy="1789113"/>
          </a:xfrm>
        </p:spPr>
        <p:txBody>
          <a:bodyPr/>
          <a:lstStyle/>
          <a:p>
            <a:pPr>
              <a:defRPr/>
            </a:pPr>
            <a:r>
              <a:rPr lang="en-US" noProof="1"/>
              <a:t>&lt;body </a:t>
            </a:r>
            <a:r>
              <a:rPr lang="en-US" noProof="1">
                <a:solidFill>
                  <a:srgbClr val="800000"/>
                </a:solidFill>
              </a:rPr>
              <a:t>about</a:t>
            </a:r>
            <a:r>
              <a:rPr lang="en-US" noProof="1"/>
              <a:t>=".." </a:t>
            </a:r>
            <a:r>
              <a:rPr lang="en-US" noProof="1">
                <a:solidFill>
                  <a:srgbClr val="800000"/>
                </a:solidFill>
              </a:rPr>
              <a:t>prefix</a:t>
            </a:r>
            <a:r>
              <a:rPr lang="en-US" noProof="1"/>
              <a:t>="dcterms: http://… xsd: http://…"</a:t>
            </a:r>
          </a:p>
          <a:p>
            <a:pPr>
              <a:defRPr/>
            </a:pPr>
            <a:r>
              <a:rPr lang="en-US" noProof="1"/>
              <a:t>  &lt;address&gt;</a:t>
            </a:r>
          </a:p>
          <a:p>
            <a:pPr>
              <a:defRPr/>
            </a:pPr>
            <a:r>
              <a:rPr lang="en-US" noProof="1"/>
              <a:t>    &lt;p </a:t>
            </a:r>
            <a:r>
              <a:rPr lang="en-US" noProof="1">
                <a:solidFill>
                  <a:srgbClr val="6D1014"/>
                </a:solidFill>
              </a:rPr>
              <a:t>property</a:t>
            </a:r>
            <a:r>
              <a:rPr lang="en-US" noProof="1"/>
              <a:t>="dcterms:date" </a:t>
            </a:r>
            <a:r>
              <a:rPr lang="en-US" noProof="1">
                <a:solidFill>
                  <a:srgbClr val="6D1014"/>
                </a:solidFill>
              </a:rPr>
              <a:t>datatype</a:t>
            </a:r>
            <a:r>
              <a:rPr lang="en-US" noProof="1"/>
              <a:t>="xsd:date"&gt;2010-07-05&lt;/p&gt;</a:t>
            </a:r>
          </a:p>
          <a:p>
            <a:pPr>
              <a:defRPr/>
            </a:pPr>
            <a:r>
              <a:rPr lang="en-US" noProof="1"/>
              <a:t>  &lt;/address&gt;</a:t>
            </a:r>
          </a:p>
          <a:p>
            <a:pPr>
              <a:defRPr/>
            </a:pPr>
            <a:r>
              <a:rPr lang="en-US" noProof="1"/>
              <a:t>&lt;/body&gt;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23528" y="3140968"/>
            <a:ext cx="8232775" cy="677862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This leads to: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371475" y="3789040"/>
            <a:ext cx="8435975" cy="1392238"/>
          </a:xfrm>
        </p:spPr>
        <p:txBody>
          <a:bodyPr/>
          <a:lstStyle/>
          <a:p>
            <a:pPr>
              <a:defRPr/>
            </a:pPr>
            <a:r>
              <a:rPr lang="en-US" noProof="1"/>
              <a:t>@prefix dcterms: &lt;http://…&gt; .</a:t>
            </a:r>
          </a:p>
          <a:p>
            <a:pPr>
              <a:defRPr/>
            </a:pPr>
            <a:r>
              <a:rPr lang="en-US" noProof="1"/>
              <a:t>@prefix xsd: &lt;http://…&gt; .</a:t>
            </a:r>
          </a:p>
          <a:p>
            <a:pPr>
              <a:defRPr/>
            </a:pPr>
            <a:r>
              <a:rPr lang="en-US" noProof="1"/>
              <a:t>&lt;..&gt; dcterms:date "2010-07-05"^^xsd:date 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5373216"/>
            <a:ext cx="8411914" cy="10081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5000"/>
              <a:buFont typeface="Wingdings" charset="0"/>
              <a:buChar char="l"/>
              <a:defRPr sz="28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ＭＳ Ｐゴシック" charset="0"/>
              </a:defRPr>
            </a:lvl1pPr>
            <a:lvl2pPr marL="6826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5000"/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2pPr>
            <a:lvl3pPr marL="1023938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5000"/>
              <a:buFont typeface="Wingdings" charset="0"/>
              <a:buChar char="l"/>
              <a:defRPr sz="2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3pPr>
            <a:lvl4pPr marL="13652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80000"/>
              <a:buChar char="–"/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4pPr>
            <a:lvl5pPr marL="170656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Wingdings" charset="0"/>
              <a:buChar char="l"/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5pPr>
            <a:lvl6pPr marL="21637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6209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0781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5353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2010-07-05 is official ISO format (for </a:t>
            </a:r>
            <a:r>
              <a:rPr lang="en-US" sz="3200" noProof="1">
                <a:solidFill>
                  <a:srgbClr val="000000"/>
                </a:solidFill>
                <a:latin typeface="Calibri"/>
              </a:rPr>
              <a:t>xsd:date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)</a:t>
            </a:r>
            <a:br>
              <a:rPr lang="en-US" sz="3200" dirty="0">
                <a:solidFill>
                  <a:srgbClr val="000000"/>
                </a:solidFill>
                <a:latin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</a:rPr>
              <a:t>but “July 5, 2010” is preferred by people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Usage of @content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2135187"/>
          </a:xfrm>
        </p:spPr>
        <p:txBody>
          <a:bodyPr/>
          <a:lstStyle/>
          <a:p>
            <a:pPr>
              <a:defRPr/>
            </a:pPr>
            <a:r>
              <a:rPr lang="en-US" noProof="1"/>
              <a:t>&lt;body </a:t>
            </a:r>
            <a:r>
              <a:rPr lang="en-US" noProof="1">
                <a:solidFill>
                  <a:srgbClr val="800000"/>
                </a:solidFill>
              </a:rPr>
              <a:t>about</a:t>
            </a:r>
            <a:r>
              <a:rPr lang="en-US" noProof="1"/>
              <a:t>=".." </a:t>
            </a:r>
            <a:r>
              <a:rPr lang="en-US" noProof="1">
                <a:solidFill>
                  <a:srgbClr val="800000"/>
                </a:solidFill>
              </a:rPr>
              <a:t>prefix</a:t>
            </a:r>
            <a:r>
              <a:rPr lang="en-US" noProof="1"/>
              <a:t>="dcterms: http://… xsd: http://…"</a:t>
            </a:r>
          </a:p>
          <a:p>
            <a:pPr>
              <a:defRPr/>
            </a:pPr>
            <a:r>
              <a:rPr lang="en-US" noProof="1"/>
              <a:t>  &lt;address&gt;</a:t>
            </a:r>
          </a:p>
          <a:p>
            <a:pPr>
              <a:defRPr/>
            </a:pPr>
            <a:r>
              <a:rPr lang="en-US" noProof="1"/>
              <a:t>    &lt;p </a:t>
            </a:r>
            <a:r>
              <a:rPr lang="en-US" noProof="1">
                <a:solidFill>
                  <a:srgbClr val="6D1014"/>
                </a:solidFill>
              </a:rPr>
              <a:t>property</a:t>
            </a:r>
            <a:r>
              <a:rPr lang="en-US" noProof="1"/>
              <a:t>="dcterms:date" </a:t>
            </a:r>
            <a:r>
              <a:rPr lang="en-US" noProof="1">
                <a:solidFill>
                  <a:srgbClr val="6D1014"/>
                </a:solidFill>
              </a:rPr>
              <a:t>datatype</a:t>
            </a:r>
            <a:r>
              <a:rPr lang="en-US" noProof="1"/>
              <a:t>="xsd:date"</a:t>
            </a:r>
          </a:p>
          <a:p>
            <a:pPr>
              <a:defRPr/>
            </a:pPr>
            <a:r>
              <a:rPr lang="en-US" noProof="1"/>
              <a:t>       </a:t>
            </a:r>
            <a:r>
              <a:rPr lang="en-US" noProof="1">
                <a:solidFill>
                  <a:srgbClr val="6D1014"/>
                </a:solidFill>
              </a:rPr>
              <a:t>content</a:t>
            </a:r>
            <a:r>
              <a:rPr lang="en-US" noProof="1"/>
              <a:t>="2010-07-05"&gt;July 5, 2010&lt;/p&gt;</a:t>
            </a:r>
          </a:p>
          <a:p>
            <a:pPr>
              <a:defRPr/>
            </a:pPr>
            <a:r>
              <a:rPr lang="en-US" noProof="1"/>
              <a:t>  &lt;/address&gt;</a:t>
            </a:r>
          </a:p>
          <a:p>
            <a:pPr>
              <a:defRPr/>
            </a:pPr>
            <a:r>
              <a:rPr lang="en-US" noProof="1"/>
              <a:t>&lt;/body&gt;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3759200"/>
            <a:ext cx="8232775" cy="11207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Also leads to: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4025" y="4598988"/>
            <a:ext cx="8232775" cy="1685925"/>
          </a:xfrm>
        </p:spPr>
        <p:txBody>
          <a:bodyPr/>
          <a:lstStyle/>
          <a:p>
            <a:pPr>
              <a:defRPr/>
            </a:pPr>
            <a:r>
              <a:rPr lang="en-US" noProof="1"/>
              <a:t>@prefix dcterms: &lt;http://…&gt; .</a:t>
            </a:r>
          </a:p>
          <a:p>
            <a:pPr>
              <a:defRPr/>
            </a:pPr>
            <a:r>
              <a:rPr lang="en-US" noProof="1"/>
              <a:t>@prefix xsd: &lt;http://…&gt; .</a:t>
            </a:r>
          </a:p>
          <a:p>
            <a:pPr>
              <a:defRPr/>
            </a:pPr>
            <a:r>
              <a:rPr lang="en-US" noProof="1"/>
              <a:t>&lt;..&gt; dcterms:date "2010-07-05"^^xsd:date 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Here is our rule so far</a:t>
            </a:r>
          </a:p>
          <a:p>
            <a:pPr lvl="1">
              <a:defRPr/>
            </a:pPr>
            <a:r>
              <a:rPr lang="en-US" sz="2800" b="1" dirty="0"/>
              <a:t>@about </a:t>
            </a:r>
            <a:r>
              <a:rPr lang="en-US" sz="2800" dirty="0"/>
              <a:t>sets the subject </a:t>
            </a:r>
          </a:p>
          <a:p>
            <a:pPr lvl="1">
              <a:defRPr/>
            </a:pPr>
            <a:r>
              <a:rPr lang="en-US" sz="2800" b="1" dirty="0"/>
              <a:t>@href </a:t>
            </a:r>
            <a:r>
              <a:rPr lang="en-US" sz="2800" dirty="0"/>
              <a:t>sets the object</a:t>
            </a:r>
          </a:p>
          <a:p>
            <a:pPr>
              <a:defRPr/>
            </a:pPr>
            <a:r>
              <a:rPr lang="en-US" sz="3200" dirty="0"/>
              <a:t>But that is not always good enough</a:t>
            </a:r>
          </a:p>
          <a:p>
            <a:pPr lvl="1">
              <a:defRPr/>
            </a:pPr>
            <a:r>
              <a:rPr lang="en-US" sz="2800" dirty="0"/>
              <a:t>We may not want to introduce an active link (i.e., "a" element) on the web page</a:t>
            </a:r>
          </a:p>
          <a:p>
            <a:pPr lvl="1">
              <a:defRPr/>
            </a:pPr>
            <a:r>
              <a:rPr lang="en-US" sz="2800" dirty="0"/>
              <a:t>what about other links in HTML?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On subjects and objects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Calibri"/>
              </a:rPr>
              <a:t>We may not always want links…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31800" y="3748088"/>
            <a:ext cx="8507413" cy="1754187"/>
          </a:xfrm>
        </p:spPr>
        <p:txBody>
          <a:bodyPr/>
          <a:lstStyle/>
          <a:p>
            <a:pPr>
              <a:defRPr/>
            </a:pPr>
            <a:r>
              <a:rPr lang="en-US" noProof="1"/>
              <a:t>&lt;span </a:t>
            </a:r>
            <a:r>
              <a:rPr lang="en-US" noProof="1">
                <a:solidFill>
                  <a:srgbClr val="6D1014"/>
                </a:solidFill>
              </a:rPr>
              <a:t>about</a:t>
            </a:r>
            <a:r>
              <a:rPr lang="en-US" noProof="1"/>
              <a:t>="http://www.ivan-herman.net/foaf#me"&gt;</a:t>
            </a:r>
          </a:p>
          <a:p>
            <a:pPr>
              <a:defRPr/>
            </a:pPr>
            <a:r>
              <a:rPr lang="en-US" noProof="1"/>
              <a:t>  &lt;span </a:t>
            </a:r>
            <a:r>
              <a:rPr lang="en-US" noProof="1">
                <a:solidFill>
                  <a:srgbClr val="6D1014"/>
                </a:solidFill>
              </a:rPr>
              <a:t>rel</a:t>
            </a:r>
            <a:r>
              <a:rPr lang="en-US" noProof="1"/>
              <a:t>="rdfs:seeAlso" </a:t>
            </a:r>
          </a:p>
          <a:p>
            <a:pPr>
              <a:defRPr/>
            </a:pPr>
            <a:r>
              <a:rPr lang="en-US" noProof="1"/>
              <a:t>    </a:t>
            </a:r>
            <a:r>
              <a:rPr lang="en-US" noProof="1">
                <a:solidFill>
                  <a:srgbClr val="6D1014"/>
                </a:solidFill>
              </a:rPr>
              <a:t>resource</a:t>
            </a:r>
            <a:r>
              <a:rPr lang="en-US" noProof="1"/>
              <a:t>="http://www.w3.org/People/Ivan/"&gt;Activity Lead&lt;/span&gt;</a:t>
            </a:r>
          </a:p>
          <a:p>
            <a:pPr>
              <a:defRPr/>
            </a:pPr>
            <a:r>
              <a:rPr lang="en-US" noProof="1"/>
              <a:t>&lt;/span&gt;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57200" y="1223963"/>
            <a:ext cx="8363272" cy="227704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The RDFa @resource attribute is equivalent to @href</a:t>
            </a:r>
          </a:p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Sets the object, just like @</a:t>
            </a:r>
            <a:r>
              <a:rPr lang="en-US" sz="3200" dirty="0" err="1">
                <a:solidFill>
                  <a:srgbClr val="000000"/>
                </a:solidFill>
              </a:rPr>
              <a:t>href</a:t>
            </a:r>
            <a:r>
              <a:rPr lang="en-US" sz="3200" dirty="0">
                <a:solidFill>
                  <a:srgbClr val="000000"/>
                </a:solidFill>
              </a:rPr>
              <a:t> but is ignored by browsers, e.g.,: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412875"/>
            <a:ext cx="7848873" cy="4967288"/>
          </a:xfrm>
        </p:spPr>
        <p:txBody>
          <a:bodyPr/>
          <a:lstStyle/>
          <a:p>
            <a:r>
              <a:rPr lang="en-US" sz="3200" dirty="0" err="1"/>
              <a:t>RDFa</a:t>
            </a:r>
            <a:r>
              <a:rPr lang="en-US" sz="3200" dirty="0"/>
              <a:t> 1.1 has more features that make it easier to represent knowledge compactly in HTML</a:t>
            </a:r>
          </a:p>
          <a:p>
            <a:r>
              <a:rPr lang="en-US" sz="3200" dirty="0"/>
              <a:t>These take advantage of the HTML tree context</a:t>
            </a:r>
          </a:p>
          <a:p>
            <a:r>
              <a:rPr lang="en-US" sz="3200" dirty="0"/>
              <a:t>We’ll skip the details, which you can find in</a:t>
            </a:r>
          </a:p>
          <a:p>
            <a:pPr lvl="1"/>
            <a:r>
              <a:rPr lang="en-US" sz="3200" dirty="0">
                <a:hlinkClick r:id="rId2"/>
              </a:rPr>
              <a:t>RDFa 1.1 Primer</a:t>
            </a:r>
            <a:endParaRPr lang="en-US" sz="3200" dirty="0"/>
          </a:p>
          <a:p>
            <a:pPr lvl="1"/>
            <a:r>
              <a:rPr lang="en-US" sz="3200" dirty="0">
                <a:hlinkClick r:id="rId3"/>
              </a:rPr>
              <a:t>RDFa 1.1 Core</a:t>
            </a: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5555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Some tools already have RDFa facilities:</a:t>
            </a:r>
          </a:p>
          <a:p>
            <a:pPr lvl="1">
              <a:defRPr/>
            </a:pPr>
            <a:r>
              <a:rPr lang="en-US" sz="2800" dirty="0"/>
              <a:t>e.g., it is possible to add the right DTD to Dreamweaver, Amaya has it at its core, etc.</a:t>
            </a:r>
          </a:p>
          <a:p>
            <a:pPr>
              <a:defRPr/>
            </a:pPr>
            <a:r>
              <a:rPr lang="en-US" sz="3200" dirty="0"/>
              <a:t>There are plugins to, e.g., </a:t>
            </a:r>
            <a:r>
              <a:rPr lang="en-US" sz="3200" dirty="0" err="1"/>
              <a:t>WordPress</a:t>
            </a:r>
            <a:r>
              <a:rPr lang="en-US" sz="3200" dirty="0"/>
              <a:t>, to generate RDFa markup</a:t>
            </a:r>
          </a:p>
          <a:p>
            <a:pPr>
              <a:defRPr/>
            </a:pPr>
            <a:r>
              <a:rPr lang="en-US" sz="3200" dirty="0"/>
              <a:t>CMS systems (like Drupal 7) may have RDFa built in their publication system</a:t>
            </a:r>
          </a:p>
          <a:p>
            <a:pPr lvl="1">
              <a:defRPr/>
            </a:pPr>
            <a:r>
              <a:rPr lang="en-US" sz="2800" dirty="0"/>
              <a:t>users generate RDFa whether they know about it or not…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Authoring RDFa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Major search engines (Google, Yahoo) process RDFa for vocabularies they understand can use</a:t>
            </a:r>
          </a:p>
          <a:p>
            <a:pPr>
              <a:defRPr/>
            </a:pPr>
            <a:r>
              <a:rPr lang="en-US" sz="3200" dirty="0"/>
              <a:t>There are libraries, distillers, etc., to extract RDFa information</a:t>
            </a:r>
          </a:p>
          <a:p>
            <a:pPr lvl="1">
              <a:defRPr/>
            </a:pPr>
            <a:r>
              <a:rPr lang="en-US" sz="2800" dirty="0"/>
              <a:t>may be part of RDF development environments like Redland, </a:t>
            </a:r>
            <a:r>
              <a:rPr lang="en-US" sz="2800" dirty="0" err="1"/>
              <a:t>RDFLib</a:t>
            </a:r>
            <a:endParaRPr lang="en-US" sz="2800" dirty="0"/>
          </a:p>
          <a:p>
            <a:pPr lvl="1">
              <a:defRPr/>
            </a:pPr>
            <a:r>
              <a:rPr lang="en-US" sz="2800" dirty="0"/>
              <a:t>see, for further references, </a:t>
            </a:r>
            <a:r>
              <a:rPr lang="en-US" sz="2800" dirty="0">
                <a:hlinkClick r:id="rId2"/>
              </a:rPr>
              <a:t>http://rdfa.info/wiki/Consume</a:t>
            </a:r>
            <a:endParaRPr lang="en-US" sz="2800" dirty="0"/>
          </a:p>
          <a:p>
            <a:pPr>
              <a:defRPr/>
            </a:pPr>
            <a:r>
              <a:rPr lang="en-US" sz="3200" dirty="0"/>
              <a:t>Facebook’s “social graph” is based on RDFa</a:t>
            </a:r>
          </a:p>
          <a:p>
            <a:pPr>
              <a:defRPr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Consuming RDFa</a:t>
            </a:r>
          </a:p>
        </p:txBody>
      </p:sp>
      <p:pic>
        <p:nvPicPr>
          <p:cNvPr id="8601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165304"/>
            <a:ext cx="698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page from Best Buy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34" y="1484784"/>
            <a:ext cx="8316416" cy="6010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268760"/>
            <a:ext cx="7776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</a:rPr>
              <a:t>RDFa</a:t>
            </a:r>
            <a:r>
              <a:rPr lang="en-US" sz="2200" dirty="0">
                <a:solidFill>
                  <a:srgbClr val="000000"/>
                </a:solidFill>
              </a:rPr>
              <a:t> for Facebook markup, JSON-LD for search engines</a:t>
            </a:r>
          </a:p>
        </p:txBody>
      </p:sp>
    </p:spTree>
    <p:extLst>
      <p:ext uri="{BB962C8B-B14F-4D97-AF65-F5344CB8AC3E}">
        <p14:creationId xmlns:p14="http://schemas.microsoft.com/office/powerpoint/2010/main" val="2117853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FB’s Open Graph Protocol</a:t>
            </a: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" y="1072927"/>
            <a:ext cx="8492649" cy="6137869"/>
          </a:xfrm>
        </p:spPr>
      </p:pic>
    </p:spTree>
    <p:extLst>
      <p:ext uri="{BB962C8B-B14F-4D97-AF65-F5344CB8AC3E}">
        <p14:creationId xmlns:p14="http://schemas.microsoft.com/office/powerpoint/2010/main" val="212920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288" y="1412875"/>
            <a:ext cx="8497192" cy="49672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RDF content specified in XML </a:t>
            </a:r>
            <a:r>
              <a:rPr lang="en-US" sz="3200" i="1" dirty="0"/>
              <a:t>attributes</a:t>
            </a:r>
            <a:r>
              <a:rPr lang="en-US" sz="3200" dirty="0"/>
              <a:t> of tags rather than </a:t>
            </a:r>
            <a:r>
              <a:rPr lang="en-US" sz="3200" i="1" dirty="0"/>
              <a:t>elements</a:t>
            </a:r>
          </a:p>
          <a:p>
            <a:pPr>
              <a:defRPr/>
            </a:pPr>
            <a:r>
              <a:rPr lang="en-US" sz="3200" dirty="0"/>
              <a:t>The XML/HTML </a:t>
            </a:r>
            <a:r>
              <a:rPr lang="en-US" sz="3200" i="1" dirty="0"/>
              <a:t>tree structure</a:t>
            </a:r>
            <a:r>
              <a:rPr lang="en-US" sz="3200" dirty="0"/>
              <a:t> is used as context, when appropriate</a:t>
            </a:r>
          </a:p>
          <a:p>
            <a:pPr>
              <a:defRPr/>
            </a:pPr>
            <a:r>
              <a:rPr lang="en-US" sz="3200" dirty="0"/>
              <a:t>Some new attributes are </a:t>
            </a:r>
            <a:r>
              <a:rPr lang="en-US" sz="3200" i="1" dirty="0"/>
              <a:t>introduced</a:t>
            </a:r>
            <a:r>
              <a:rPr lang="en-US" sz="3200" dirty="0"/>
              <a:t> and some existing ones (</a:t>
            </a:r>
            <a:r>
              <a:rPr lang="en-US" sz="3200" dirty="0">
                <a:cs typeface="Courier New"/>
              </a:rPr>
              <a:t>@href</a:t>
            </a:r>
            <a:r>
              <a:rPr lang="en-US" sz="3200" dirty="0"/>
              <a:t>, </a:t>
            </a:r>
            <a:r>
              <a:rPr lang="en-US" sz="3200" dirty="0">
                <a:cs typeface="Courier New"/>
              </a:rPr>
              <a:t>@rel</a:t>
            </a:r>
            <a:r>
              <a:rPr lang="en-US" sz="3200" dirty="0"/>
              <a:t>) </a:t>
            </a:r>
            <a:r>
              <a:rPr lang="en-US" sz="3200" i="1" dirty="0"/>
              <a:t>reused</a:t>
            </a:r>
          </a:p>
          <a:p>
            <a:pPr>
              <a:defRPr/>
            </a:pPr>
            <a:r>
              <a:rPr lang="en-US" sz="3200" dirty="0"/>
              <a:t>When possible, HTML text content used for </a:t>
            </a:r>
            <a:r>
              <a:rPr lang="en-US" sz="3200" i="1" dirty="0"/>
              <a:t>literal values</a:t>
            </a:r>
          </a:p>
          <a:p>
            <a:pPr marL="0" indent="0">
              <a:buNone/>
              <a:defRPr/>
            </a:pPr>
            <a:r>
              <a:rPr lang="en-US" sz="32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/>
              <a:t>Same file used by browser &amp; RDF extractor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Principles of RDFa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err="1"/>
              <a:t>RDFa+HTML</a:t>
            </a:r>
            <a:r>
              <a:rPr lang="en-US" sz="3200" dirty="0"/>
              <a:t> file can just be on a server</a:t>
            </a:r>
          </a:p>
          <a:p>
            <a:pPr lvl="1">
              <a:defRPr/>
            </a:pPr>
            <a:r>
              <a:rPr lang="en-US" sz="2800" dirty="0"/>
              <a:t>the client extracts the RDF content</a:t>
            </a:r>
          </a:p>
          <a:p>
            <a:pPr>
              <a:defRPr/>
            </a:pPr>
            <a:r>
              <a:rPr lang="en-US" sz="3200" dirty="0"/>
              <a:t>Content negotiations can be set up on the server side</a:t>
            </a:r>
          </a:p>
          <a:p>
            <a:pPr lvl="1">
              <a:defRPr/>
            </a:pPr>
            <a:r>
              <a:rPr lang="en-US" sz="2800" dirty="0"/>
              <a:t>the client gets the format he/she asks for</a:t>
            </a:r>
          </a:p>
          <a:p>
            <a:pPr lvl="1">
              <a:defRPr/>
            </a:pPr>
            <a:r>
              <a:rPr lang="en-US" sz="2800" dirty="0"/>
              <a:t>the RDF content can either be generated on the fly or stored on the server statically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Publishing RDFa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Group 7"/>
          <p:cNvGrpSpPr>
            <a:grpSpLocks/>
          </p:cNvGrpSpPr>
          <p:nvPr/>
        </p:nvGrpSpPr>
        <p:grpSpPr bwMode="auto">
          <a:xfrm>
            <a:off x="3034927" y="3891235"/>
            <a:ext cx="5497513" cy="2778125"/>
            <a:chOff x="1771129" y="3582714"/>
            <a:chExt cx="5498765" cy="2778946"/>
          </a:xfrm>
        </p:grpSpPr>
        <p:pic>
          <p:nvPicPr>
            <p:cNvPr id="89092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129" y="3582714"/>
              <a:ext cx="5498765" cy="277894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2306239" y="5494629"/>
              <a:ext cx="1883204" cy="579608"/>
            </a:xfrm>
            <a:prstGeom prst="ellips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24781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353425" cy="49672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/>
              <a:t>Embedded metadata (microdata or RDFa) is used to improve search result page</a:t>
            </a:r>
          </a:p>
          <a:p>
            <a:pPr marL="517525" lvl="1" indent="-284163">
              <a:defRPr/>
            </a:pPr>
            <a:r>
              <a:rPr lang="en-US" sz="3200" dirty="0"/>
              <a:t>at the moment only a few vocabularies are recognized, but that is evolving continually</a:t>
            </a:r>
          </a:p>
        </p:txBody>
      </p:sp>
      <p:sp>
        <p:nvSpPr>
          <p:cNvPr id="24781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Google’s rich snippets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3200" dirty="0"/>
              <a:t>A number of popular sites publish RDFa as part of their normal pages:</a:t>
            </a:r>
          </a:p>
          <a:p>
            <a:pPr lvl="1">
              <a:defRPr/>
            </a:pPr>
            <a:r>
              <a:rPr lang="en-US" sz="2800" dirty="0"/>
              <a:t>Tesco, BestBuy, Slideshare, The London Gazette, Newsweek, MSNBC, O’Reilly Catalog, the White House…</a:t>
            </a:r>
          </a:p>
          <a:p>
            <a:pPr lvl="1">
              <a:defRPr/>
            </a:pPr>
            <a:r>
              <a:rPr lang="en-US" sz="2800" dirty="0"/>
              <a:t>Creative Commons snippets are in RDFa (e.g., on Flickr)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Effects of, e.g., Google or Facebook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5"/>
          <p:cNvSpPr txBox="1">
            <a:spLocks noChangeArrowheads="1"/>
          </p:cNvSpPr>
          <p:nvPr/>
        </p:nvSpPr>
        <p:spPr bwMode="auto">
          <a:xfrm>
            <a:off x="131763" y="6637338"/>
            <a:ext cx="5029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61621" rIns="81639" bIns="40820"/>
          <a:lstStyle>
            <a:lvl1pPr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i="1" dirty="0">
                <a:latin typeface="Calibri"/>
                <a:ea typeface="msmincho" charset="0"/>
                <a:cs typeface="msmincho" charset="0"/>
              </a:rPr>
              <a:t>Courtesy of Jay Myers, BestBuy, SemTech2010 Presentation</a:t>
            </a:r>
            <a:endParaRPr lang="en-US" sz="1000" i="1" dirty="0">
              <a:latin typeface="Calibri"/>
              <a:ea typeface="msmincho" charset="0"/>
              <a:cs typeface="msmincho" charset="0"/>
              <a:hlinkClick r:id="rId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Calibri"/>
              </a:rPr>
              <a:t>BestBuy example of RDFa use</a:t>
            </a:r>
          </a:p>
        </p:txBody>
      </p:sp>
      <p:pic>
        <p:nvPicPr>
          <p:cNvPr id="911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1147763"/>
            <a:ext cx="6915150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47763"/>
            <a:ext cx="6921500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Calibri"/>
              </a:rPr>
              <a:t>BestBuy example of RDFa Use</a:t>
            </a:r>
          </a:p>
        </p:txBody>
      </p:sp>
      <p:sp>
        <p:nvSpPr>
          <p:cNvPr id="92163" name="Text Box 5"/>
          <p:cNvSpPr txBox="1">
            <a:spLocks noChangeArrowheads="1"/>
          </p:cNvSpPr>
          <p:nvPr/>
        </p:nvSpPr>
        <p:spPr bwMode="auto">
          <a:xfrm>
            <a:off x="131763" y="6637338"/>
            <a:ext cx="5029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61621" rIns="81639" bIns="40820"/>
          <a:lstStyle>
            <a:lvl1pPr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i="1" dirty="0">
                <a:latin typeface="Calibri"/>
                <a:ea typeface="msmincho" charset="0"/>
                <a:cs typeface="msmincho" charset="0"/>
              </a:rPr>
              <a:t>Courtesy of Jay Myers, BestBuy, SemTech2010 Presentation</a:t>
            </a:r>
            <a:endParaRPr lang="en-US" sz="1000" i="1" dirty="0">
              <a:latin typeface="Calibri"/>
              <a:ea typeface="msmincho" charset="0"/>
              <a:cs typeface="msmincho" charset="0"/>
              <a:hlinkClick r:id="rId3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Reported in a BestBuy blog:</a:t>
            </a:r>
          </a:p>
          <a:p>
            <a:pPr lvl="1">
              <a:defRPr/>
            </a:pPr>
            <a:r>
              <a:rPr lang="en-US" sz="2800" noProof="1">
                <a:hlinkClick r:id="rId2"/>
              </a:rPr>
              <a:t>GoodRelations</a:t>
            </a:r>
            <a:r>
              <a:rPr lang="en-US" sz="2800" noProof="1"/>
              <a:t>+RDFa</a:t>
            </a:r>
            <a:r>
              <a:rPr lang="en-US" sz="2800" dirty="0"/>
              <a:t> improved Google rank tremendously</a:t>
            </a:r>
          </a:p>
          <a:p>
            <a:pPr lvl="1">
              <a:defRPr/>
            </a:pPr>
            <a:r>
              <a:rPr lang="en-US" sz="2800" dirty="0"/>
              <a:t>30% increase in traffic on BestBuy store pages</a:t>
            </a:r>
          </a:p>
          <a:p>
            <a:pPr lvl="1">
              <a:defRPr/>
            </a:pPr>
            <a:r>
              <a:rPr lang="en-US" sz="2800" dirty="0"/>
              <a:t>Yahoo observers a 15% increase in click-through rate</a:t>
            </a:r>
          </a:p>
          <a:p>
            <a:pPr>
              <a:defRPr/>
            </a:pPr>
            <a:r>
              <a:rPr lang="en-US" sz="3200" dirty="0"/>
              <a:t>Today, BestBuy uses RDFa for much more than just snippets</a:t>
            </a:r>
          </a:p>
          <a:p>
            <a:pPr lvl="1">
              <a:defRPr/>
            </a:pPr>
            <a:r>
              <a:rPr lang="en-US" sz="2800" dirty="0"/>
              <a:t>E.g., to locate shops that have certain products on stock…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Effects on BestBuy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Calibri"/>
              </a:rPr>
              <a:t>Library of Congress RDFa use</a:t>
            </a:r>
          </a:p>
        </p:txBody>
      </p:sp>
      <p:pic>
        <p:nvPicPr>
          <p:cNvPr id="94210" name="Pictur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1371600"/>
            <a:ext cx="6305550" cy="4724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Calibri"/>
              </a:rPr>
              <a:t>Library of Congress RDFa use</a:t>
            </a:r>
          </a:p>
        </p:txBody>
      </p:sp>
      <p:pic>
        <p:nvPicPr>
          <p:cNvPr id="952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406525"/>
            <a:ext cx="7016750" cy="47053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448425" y="2725738"/>
            <a:ext cx="1347788" cy="468312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6276975" y="3683000"/>
            <a:ext cx="1349375" cy="468313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76975" y="4670425"/>
            <a:ext cx="1349375" cy="468313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>
                <a:latin typeface="Calibri"/>
              </a:rPr>
              <a:t>Overstock.com</a:t>
            </a:r>
            <a:r>
              <a:rPr lang="en-US" b="1" dirty="0">
                <a:latin typeface="Calibri"/>
              </a:rPr>
              <a:t> example</a:t>
            </a:r>
          </a:p>
        </p:txBody>
      </p:sp>
      <p:pic>
        <p:nvPicPr>
          <p:cNvPr id="96258" name="Picture 2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1217613"/>
            <a:ext cx="5541962" cy="51784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>
                <a:latin typeface="Calibri"/>
              </a:rPr>
              <a:t>Overstock.com</a:t>
            </a:r>
            <a:r>
              <a:rPr lang="en-US" b="1" dirty="0">
                <a:latin typeface="Calibri"/>
              </a:rPr>
              <a:t> example</a:t>
            </a:r>
          </a:p>
        </p:txBody>
      </p:sp>
      <p:pic>
        <p:nvPicPr>
          <p:cNvPr id="97282" name="Picture 2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1217613"/>
            <a:ext cx="5541962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283" name="Group 5"/>
          <p:cNvGrpSpPr>
            <a:grpSpLocks/>
          </p:cNvGrpSpPr>
          <p:nvPr/>
        </p:nvGrpSpPr>
        <p:grpSpPr bwMode="auto">
          <a:xfrm>
            <a:off x="217488" y="2668588"/>
            <a:ext cx="7672387" cy="3968750"/>
            <a:chOff x="239712" y="2941637"/>
            <a:chExt cx="8458200" cy="4374288"/>
          </a:xfrm>
        </p:grpSpPr>
        <p:pic>
          <p:nvPicPr>
            <p:cNvPr id="97284" name="Picture 3" descr="turtl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2" y="2941637"/>
              <a:ext cx="8458200" cy="437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239712" y="6141866"/>
              <a:ext cx="5715804" cy="1142565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page viewed by a person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61963" y="1614488"/>
            <a:ext cx="8272462" cy="3746500"/>
            <a:chOff x="461944" y="2151620"/>
            <a:chExt cx="8271891" cy="3746821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44" y="2151620"/>
              <a:ext cx="8271891" cy="374682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693703" y="3883730"/>
              <a:ext cx="3524007" cy="46042"/>
            </a:xfrm>
            <a:custGeom>
              <a:avLst/>
              <a:gdLst>
                <a:gd name="connsiteX0" fmla="*/ 0 w 4560991"/>
                <a:gd name="connsiteY0" fmla="*/ 120522 h 129793"/>
                <a:gd name="connsiteX1" fmla="*/ 101973 w 4560991"/>
                <a:gd name="connsiteY1" fmla="*/ 83439 h 129793"/>
                <a:gd name="connsiteX2" fmla="*/ 213217 w 4560991"/>
                <a:gd name="connsiteY2" fmla="*/ 64898 h 129793"/>
                <a:gd name="connsiteX3" fmla="*/ 361542 w 4560991"/>
                <a:gd name="connsiteY3" fmla="*/ 27815 h 129793"/>
                <a:gd name="connsiteX4" fmla="*/ 435704 w 4560991"/>
                <a:gd name="connsiteY4" fmla="*/ 18544 h 129793"/>
                <a:gd name="connsiteX5" fmla="*/ 611840 w 4560991"/>
                <a:gd name="connsiteY5" fmla="*/ 3 h 129793"/>
                <a:gd name="connsiteX6" fmla="*/ 815787 w 4560991"/>
                <a:gd name="connsiteY6" fmla="*/ 18544 h 129793"/>
                <a:gd name="connsiteX7" fmla="*/ 843598 w 4560991"/>
                <a:gd name="connsiteY7" fmla="*/ 27815 h 129793"/>
                <a:gd name="connsiteX8" fmla="*/ 899220 w 4560991"/>
                <a:gd name="connsiteY8" fmla="*/ 37086 h 129793"/>
                <a:gd name="connsiteX9" fmla="*/ 927031 w 4560991"/>
                <a:gd name="connsiteY9" fmla="*/ 46356 h 129793"/>
                <a:gd name="connsiteX10" fmla="*/ 1010463 w 4560991"/>
                <a:gd name="connsiteY10" fmla="*/ 55627 h 129793"/>
                <a:gd name="connsiteX11" fmla="*/ 1270032 w 4560991"/>
                <a:gd name="connsiteY11" fmla="*/ 74168 h 129793"/>
                <a:gd name="connsiteX12" fmla="*/ 2011657 w 4560991"/>
                <a:gd name="connsiteY12" fmla="*/ 92710 h 129793"/>
                <a:gd name="connsiteX13" fmla="*/ 2048738 w 4560991"/>
                <a:gd name="connsiteY13" fmla="*/ 101980 h 129793"/>
                <a:gd name="connsiteX14" fmla="*/ 2132171 w 4560991"/>
                <a:gd name="connsiteY14" fmla="*/ 129793 h 129793"/>
                <a:gd name="connsiteX15" fmla="*/ 2530794 w 4560991"/>
                <a:gd name="connsiteY15" fmla="*/ 120522 h 129793"/>
                <a:gd name="connsiteX16" fmla="*/ 2586416 w 4560991"/>
                <a:gd name="connsiteY16" fmla="*/ 111251 h 129793"/>
                <a:gd name="connsiteX17" fmla="*/ 2864525 w 4560991"/>
                <a:gd name="connsiteY17" fmla="*/ 83439 h 129793"/>
                <a:gd name="connsiteX18" fmla="*/ 3383662 w 4560991"/>
                <a:gd name="connsiteY18" fmla="*/ 55627 h 129793"/>
                <a:gd name="connsiteX19" fmla="*/ 3819367 w 4560991"/>
                <a:gd name="connsiteY19" fmla="*/ 64898 h 129793"/>
                <a:gd name="connsiteX20" fmla="*/ 3949151 w 4560991"/>
                <a:gd name="connsiteY20" fmla="*/ 83439 h 129793"/>
                <a:gd name="connsiteX21" fmla="*/ 4088206 w 4560991"/>
                <a:gd name="connsiteY21" fmla="*/ 120522 h 129793"/>
                <a:gd name="connsiteX22" fmla="*/ 4560991 w 4560991"/>
                <a:gd name="connsiteY22" fmla="*/ 120522 h 12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60991" h="129793">
                  <a:moveTo>
                    <a:pt x="0" y="120522"/>
                  </a:moveTo>
                  <a:cubicBezTo>
                    <a:pt x="44729" y="98156"/>
                    <a:pt x="44098" y="95623"/>
                    <a:pt x="101973" y="83439"/>
                  </a:cubicBezTo>
                  <a:cubicBezTo>
                    <a:pt x="138759" y="75694"/>
                    <a:pt x="177071" y="75226"/>
                    <a:pt x="213217" y="64898"/>
                  </a:cubicBezTo>
                  <a:cubicBezTo>
                    <a:pt x="270655" y="48486"/>
                    <a:pt x="300279" y="38627"/>
                    <a:pt x="361542" y="27815"/>
                  </a:cubicBezTo>
                  <a:cubicBezTo>
                    <a:pt x="386076" y="23485"/>
                    <a:pt x="411041" y="22068"/>
                    <a:pt x="435704" y="18544"/>
                  </a:cubicBezTo>
                  <a:cubicBezTo>
                    <a:pt x="565499" y="0"/>
                    <a:pt x="398782" y="16392"/>
                    <a:pt x="611840" y="3"/>
                  </a:cubicBezTo>
                  <a:cubicBezTo>
                    <a:pt x="679822" y="6183"/>
                    <a:pt x="748011" y="10411"/>
                    <a:pt x="815787" y="18544"/>
                  </a:cubicBezTo>
                  <a:cubicBezTo>
                    <a:pt x="825489" y="19708"/>
                    <a:pt x="834059" y="25695"/>
                    <a:pt x="843598" y="27815"/>
                  </a:cubicBezTo>
                  <a:cubicBezTo>
                    <a:pt x="861947" y="31893"/>
                    <a:pt x="880871" y="33008"/>
                    <a:pt x="899220" y="37086"/>
                  </a:cubicBezTo>
                  <a:cubicBezTo>
                    <a:pt x="908759" y="39206"/>
                    <a:pt x="917392" y="44749"/>
                    <a:pt x="927031" y="46356"/>
                  </a:cubicBezTo>
                  <a:cubicBezTo>
                    <a:pt x="954632" y="50956"/>
                    <a:pt x="982652" y="52537"/>
                    <a:pt x="1010463" y="55627"/>
                  </a:cubicBezTo>
                  <a:cubicBezTo>
                    <a:pt x="1117215" y="82316"/>
                    <a:pt x="1048447" y="67776"/>
                    <a:pt x="1270032" y="74168"/>
                  </a:cubicBezTo>
                  <a:lnTo>
                    <a:pt x="2011657" y="92710"/>
                  </a:lnTo>
                  <a:cubicBezTo>
                    <a:pt x="2024017" y="95800"/>
                    <a:pt x="2036561" y="98233"/>
                    <a:pt x="2048738" y="101980"/>
                  </a:cubicBezTo>
                  <a:cubicBezTo>
                    <a:pt x="2076757" y="110602"/>
                    <a:pt x="2132171" y="129793"/>
                    <a:pt x="2132171" y="129793"/>
                  </a:cubicBezTo>
                  <a:lnTo>
                    <a:pt x="2530794" y="120522"/>
                  </a:lnTo>
                  <a:cubicBezTo>
                    <a:pt x="2549575" y="119755"/>
                    <a:pt x="2567735" y="113327"/>
                    <a:pt x="2586416" y="111251"/>
                  </a:cubicBezTo>
                  <a:cubicBezTo>
                    <a:pt x="2679012" y="100962"/>
                    <a:pt x="2771520" y="88910"/>
                    <a:pt x="2864525" y="83439"/>
                  </a:cubicBezTo>
                  <a:cubicBezTo>
                    <a:pt x="3247650" y="60902"/>
                    <a:pt x="3074579" y="69677"/>
                    <a:pt x="3383662" y="55627"/>
                  </a:cubicBezTo>
                  <a:cubicBezTo>
                    <a:pt x="3528897" y="58717"/>
                    <a:pt x="3674275" y="57762"/>
                    <a:pt x="3819367" y="64898"/>
                  </a:cubicBezTo>
                  <a:cubicBezTo>
                    <a:pt x="3863015" y="67045"/>
                    <a:pt x="3906612" y="73430"/>
                    <a:pt x="3949151" y="83439"/>
                  </a:cubicBezTo>
                  <a:cubicBezTo>
                    <a:pt x="4090910" y="116795"/>
                    <a:pt x="3687039" y="120522"/>
                    <a:pt x="4088206" y="120522"/>
                  </a:cubicBezTo>
                  <a:lnTo>
                    <a:pt x="4560991" y="120522"/>
                  </a:lnTo>
                </a:path>
              </a:pathLst>
            </a:cu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7" name="Freeform 6"/>
          <p:cNvSpPr/>
          <p:nvPr/>
        </p:nvSpPr>
        <p:spPr bwMode="auto">
          <a:xfrm>
            <a:off x="683568" y="3293077"/>
            <a:ext cx="3524250" cy="46038"/>
          </a:xfrm>
          <a:custGeom>
            <a:avLst/>
            <a:gdLst>
              <a:gd name="connsiteX0" fmla="*/ 0 w 4560991"/>
              <a:gd name="connsiteY0" fmla="*/ 120522 h 129793"/>
              <a:gd name="connsiteX1" fmla="*/ 101973 w 4560991"/>
              <a:gd name="connsiteY1" fmla="*/ 83439 h 129793"/>
              <a:gd name="connsiteX2" fmla="*/ 213217 w 4560991"/>
              <a:gd name="connsiteY2" fmla="*/ 64898 h 129793"/>
              <a:gd name="connsiteX3" fmla="*/ 361542 w 4560991"/>
              <a:gd name="connsiteY3" fmla="*/ 27815 h 129793"/>
              <a:gd name="connsiteX4" fmla="*/ 435704 w 4560991"/>
              <a:gd name="connsiteY4" fmla="*/ 18544 h 129793"/>
              <a:gd name="connsiteX5" fmla="*/ 611840 w 4560991"/>
              <a:gd name="connsiteY5" fmla="*/ 3 h 129793"/>
              <a:gd name="connsiteX6" fmla="*/ 815787 w 4560991"/>
              <a:gd name="connsiteY6" fmla="*/ 18544 h 129793"/>
              <a:gd name="connsiteX7" fmla="*/ 843598 w 4560991"/>
              <a:gd name="connsiteY7" fmla="*/ 27815 h 129793"/>
              <a:gd name="connsiteX8" fmla="*/ 899220 w 4560991"/>
              <a:gd name="connsiteY8" fmla="*/ 37086 h 129793"/>
              <a:gd name="connsiteX9" fmla="*/ 927031 w 4560991"/>
              <a:gd name="connsiteY9" fmla="*/ 46356 h 129793"/>
              <a:gd name="connsiteX10" fmla="*/ 1010463 w 4560991"/>
              <a:gd name="connsiteY10" fmla="*/ 55627 h 129793"/>
              <a:gd name="connsiteX11" fmla="*/ 1270032 w 4560991"/>
              <a:gd name="connsiteY11" fmla="*/ 74168 h 129793"/>
              <a:gd name="connsiteX12" fmla="*/ 2011657 w 4560991"/>
              <a:gd name="connsiteY12" fmla="*/ 92710 h 129793"/>
              <a:gd name="connsiteX13" fmla="*/ 2048738 w 4560991"/>
              <a:gd name="connsiteY13" fmla="*/ 101980 h 129793"/>
              <a:gd name="connsiteX14" fmla="*/ 2132171 w 4560991"/>
              <a:gd name="connsiteY14" fmla="*/ 129793 h 129793"/>
              <a:gd name="connsiteX15" fmla="*/ 2530794 w 4560991"/>
              <a:gd name="connsiteY15" fmla="*/ 120522 h 129793"/>
              <a:gd name="connsiteX16" fmla="*/ 2586416 w 4560991"/>
              <a:gd name="connsiteY16" fmla="*/ 111251 h 129793"/>
              <a:gd name="connsiteX17" fmla="*/ 2864525 w 4560991"/>
              <a:gd name="connsiteY17" fmla="*/ 83439 h 129793"/>
              <a:gd name="connsiteX18" fmla="*/ 3383662 w 4560991"/>
              <a:gd name="connsiteY18" fmla="*/ 55627 h 129793"/>
              <a:gd name="connsiteX19" fmla="*/ 3819367 w 4560991"/>
              <a:gd name="connsiteY19" fmla="*/ 64898 h 129793"/>
              <a:gd name="connsiteX20" fmla="*/ 3949151 w 4560991"/>
              <a:gd name="connsiteY20" fmla="*/ 83439 h 129793"/>
              <a:gd name="connsiteX21" fmla="*/ 4088206 w 4560991"/>
              <a:gd name="connsiteY21" fmla="*/ 120522 h 129793"/>
              <a:gd name="connsiteX22" fmla="*/ 4560991 w 4560991"/>
              <a:gd name="connsiteY22" fmla="*/ 120522 h 12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60991" h="129793">
                <a:moveTo>
                  <a:pt x="0" y="120522"/>
                </a:moveTo>
                <a:cubicBezTo>
                  <a:pt x="44729" y="98156"/>
                  <a:pt x="44098" y="95623"/>
                  <a:pt x="101973" y="83439"/>
                </a:cubicBezTo>
                <a:cubicBezTo>
                  <a:pt x="138759" y="75694"/>
                  <a:pt x="177071" y="75226"/>
                  <a:pt x="213217" y="64898"/>
                </a:cubicBezTo>
                <a:cubicBezTo>
                  <a:pt x="270655" y="48486"/>
                  <a:pt x="300279" y="38627"/>
                  <a:pt x="361542" y="27815"/>
                </a:cubicBezTo>
                <a:cubicBezTo>
                  <a:pt x="386076" y="23485"/>
                  <a:pt x="411041" y="22068"/>
                  <a:pt x="435704" y="18544"/>
                </a:cubicBezTo>
                <a:cubicBezTo>
                  <a:pt x="565499" y="0"/>
                  <a:pt x="398782" y="16392"/>
                  <a:pt x="611840" y="3"/>
                </a:cubicBezTo>
                <a:cubicBezTo>
                  <a:pt x="679822" y="6183"/>
                  <a:pt x="748011" y="10411"/>
                  <a:pt x="815787" y="18544"/>
                </a:cubicBezTo>
                <a:cubicBezTo>
                  <a:pt x="825489" y="19708"/>
                  <a:pt x="834059" y="25695"/>
                  <a:pt x="843598" y="27815"/>
                </a:cubicBezTo>
                <a:cubicBezTo>
                  <a:pt x="861947" y="31893"/>
                  <a:pt x="880871" y="33008"/>
                  <a:pt x="899220" y="37086"/>
                </a:cubicBezTo>
                <a:cubicBezTo>
                  <a:pt x="908759" y="39206"/>
                  <a:pt x="917392" y="44749"/>
                  <a:pt x="927031" y="46356"/>
                </a:cubicBezTo>
                <a:cubicBezTo>
                  <a:pt x="954632" y="50956"/>
                  <a:pt x="982652" y="52537"/>
                  <a:pt x="1010463" y="55627"/>
                </a:cubicBezTo>
                <a:cubicBezTo>
                  <a:pt x="1117215" y="82316"/>
                  <a:pt x="1048447" y="67776"/>
                  <a:pt x="1270032" y="74168"/>
                </a:cubicBezTo>
                <a:lnTo>
                  <a:pt x="2011657" y="92710"/>
                </a:lnTo>
                <a:cubicBezTo>
                  <a:pt x="2024017" y="95800"/>
                  <a:pt x="2036561" y="98233"/>
                  <a:pt x="2048738" y="101980"/>
                </a:cubicBezTo>
                <a:cubicBezTo>
                  <a:pt x="2076757" y="110602"/>
                  <a:pt x="2132171" y="129793"/>
                  <a:pt x="2132171" y="129793"/>
                </a:cubicBezTo>
                <a:lnTo>
                  <a:pt x="2530794" y="120522"/>
                </a:lnTo>
                <a:cubicBezTo>
                  <a:pt x="2549575" y="119755"/>
                  <a:pt x="2567735" y="113327"/>
                  <a:pt x="2586416" y="111251"/>
                </a:cubicBezTo>
                <a:cubicBezTo>
                  <a:pt x="2679012" y="100962"/>
                  <a:pt x="2771520" y="88910"/>
                  <a:pt x="2864525" y="83439"/>
                </a:cubicBezTo>
                <a:cubicBezTo>
                  <a:pt x="3247650" y="60902"/>
                  <a:pt x="3074579" y="69677"/>
                  <a:pt x="3383662" y="55627"/>
                </a:cubicBezTo>
                <a:cubicBezTo>
                  <a:pt x="3528897" y="58717"/>
                  <a:pt x="3674275" y="57762"/>
                  <a:pt x="3819367" y="64898"/>
                </a:cubicBezTo>
                <a:cubicBezTo>
                  <a:pt x="3863015" y="67045"/>
                  <a:pt x="3906612" y="73430"/>
                  <a:pt x="3949151" y="83439"/>
                </a:cubicBezTo>
                <a:cubicBezTo>
                  <a:pt x="4090910" y="116795"/>
                  <a:pt x="3687039" y="120522"/>
                  <a:pt x="4088206" y="120522"/>
                </a:cubicBezTo>
                <a:lnTo>
                  <a:pt x="4560991" y="120522"/>
                </a:lnTo>
              </a:path>
            </a:pathLst>
          </a:custGeom>
          <a:ln w="254000" cmpd="sng">
            <a:solidFill>
              <a:srgbClr val="FFFF00">
                <a:alpha val="3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94928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hlinkClick r:id="rId3"/>
              </a:rPr>
              <a:t>http://www.w3.org/ns/entailment/data/</a:t>
            </a:r>
            <a:r>
              <a:rPr lang="en-US" sz="2800" dirty="0" err="1">
                <a:latin typeface="Calibri"/>
                <a:hlinkClick r:id="rId3"/>
              </a:rPr>
              <a:t>RDFS.html</a:t>
            </a:r>
            <a:endParaRPr lang="en-US" sz="28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65279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>
                <a:latin typeface="Calibri"/>
              </a:rPr>
              <a:t>Drupal content management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8064" y="1423988"/>
            <a:ext cx="3768725" cy="4938712"/>
          </a:xfrm>
        </p:spPr>
        <p:txBody>
          <a:bodyPr/>
          <a:lstStyle/>
          <a:p>
            <a:pPr>
              <a:defRPr/>
            </a:pPr>
            <a:r>
              <a:rPr lang="en-US" dirty="0"/>
              <a:t>RDF support in Drupal v. 7</a:t>
            </a:r>
          </a:p>
          <a:p>
            <a:pPr>
              <a:defRPr/>
            </a:pPr>
            <a:r>
              <a:rPr lang="en-US" dirty="0"/>
              <a:t>Major CMS system</a:t>
            </a:r>
          </a:p>
          <a:p>
            <a:pPr>
              <a:defRPr/>
            </a:pPr>
            <a:r>
              <a:rPr lang="en-US" dirty="0"/>
              <a:t>Has RDF at his core, pages contain </a:t>
            </a:r>
            <a:r>
              <a:rPr lang="en-US" dirty="0" err="1"/>
              <a:t>RDFa</a:t>
            </a:r>
            <a:endParaRPr lang="en-US" dirty="0"/>
          </a:p>
          <a:p>
            <a:pPr>
              <a:defRPr/>
            </a:pPr>
            <a:r>
              <a:rPr lang="en-US" dirty="0"/>
              <a:t>In one step millions of pages of additional RDF data!</a:t>
            </a:r>
          </a:p>
        </p:txBody>
      </p:sp>
      <p:pic>
        <p:nvPicPr>
          <p:cNvPr id="98307" name="Picture 3" descr="Drup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355725"/>
            <a:ext cx="4703762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latin typeface="Calibri"/>
              </a:rPr>
              <a:t>The </a:t>
            </a:r>
            <a:r>
              <a:rPr lang="en-US" b="1" dirty="0" err="1">
                <a:latin typeface="Calibri"/>
              </a:rPr>
              <a:t>Examiner.com</a:t>
            </a:r>
            <a:endParaRPr lang="en-US" b="1" dirty="0">
              <a:latin typeface="Calibri"/>
            </a:endParaRPr>
          </a:p>
        </p:txBody>
      </p:sp>
      <p:pic>
        <p:nvPicPr>
          <p:cNvPr id="99330" name="Picture 7" descr="Examiner-or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311275"/>
            <a:ext cx="8894763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latin typeface="Calibri"/>
              </a:rPr>
              <a:t>The </a:t>
            </a:r>
            <a:r>
              <a:rPr lang="en-US" b="1" dirty="0" err="1">
                <a:latin typeface="Calibri"/>
              </a:rPr>
              <a:t>Examiner.com</a:t>
            </a:r>
            <a:endParaRPr lang="en-US" b="1" dirty="0">
              <a:latin typeface="Calibri"/>
            </a:endParaRPr>
          </a:p>
        </p:txBody>
      </p:sp>
      <p:pic>
        <p:nvPicPr>
          <p:cNvPr id="100354" name="Picture 7" descr="Examiner-or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311275"/>
            <a:ext cx="8894763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460625"/>
            <a:ext cx="6370637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525648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/>
              <a:t>rdfa</a:t>
            </a:r>
            <a:r>
              <a:rPr lang="en-US" sz="1800" dirty="0"/>
              <a:t>&gt; python </a:t>
            </a:r>
            <a:r>
              <a:rPr lang="en-US" sz="1800" dirty="0" err="1"/>
              <a:t>getdata.py</a:t>
            </a:r>
            <a:r>
              <a:rPr lang="en-US" sz="1800" dirty="0"/>
              <a:t> "http://www.w3.org/ns/entailment/data/</a:t>
            </a:r>
            <a:r>
              <a:rPr lang="en-US" sz="1800" dirty="0" err="1"/>
              <a:t>RDFS.html</a:t>
            </a:r>
            <a:r>
              <a:rPr lang="en-US" sz="1800" dirty="0"/>
              <a:t>"</a:t>
            </a:r>
          </a:p>
          <a:p>
            <a:pPr marL="0" indent="0">
              <a:buNone/>
            </a:pPr>
            <a:r>
              <a:rPr lang="en-US" sz="1400" dirty="0"/>
              <a:t>@prefix dc: &lt;http://</a:t>
            </a:r>
            <a:r>
              <a:rPr lang="en-US" sz="1400" dirty="0" err="1"/>
              <a:t>purl.org</a:t>
            </a:r>
            <a:r>
              <a:rPr lang="en-US" sz="1400" dirty="0"/>
              <a:t>/dc/terms/&gt; .</a:t>
            </a:r>
          </a:p>
          <a:p>
            <a:pPr marL="0" indent="0">
              <a:buNone/>
            </a:pPr>
            <a:r>
              <a:rPr lang="en-US" sz="1400" dirty="0"/>
              <a:t>@prefix </a:t>
            </a:r>
            <a:r>
              <a:rPr lang="en-US" sz="1400" dirty="0" err="1"/>
              <a:t>ent</a:t>
            </a:r>
            <a:r>
              <a:rPr lang="en-US" sz="1400" dirty="0"/>
              <a:t>: &lt;http://www.w3.org/ns/entailment/&gt; .</a:t>
            </a:r>
          </a:p>
          <a:p>
            <a:pPr marL="0" indent="0">
              <a:buNone/>
            </a:pPr>
            <a:r>
              <a:rPr lang="en-US" sz="1400" dirty="0"/>
              <a:t>…</a:t>
            </a:r>
          </a:p>
          <a:p>
            <a:pPr marL="0" indent="0">
              <a:buNone/>
            </a:pPr>
            <a:r>
              <a:rPr lang="en-US" sz="1400" dirty="0" err="1"/>
              <a:t>ent:RDFS</a:t>
            </a:r>
            <a:r>
              <a:rPr lang="en-US" sz="1400" dirty="0"/>
              <a:t> a </a:t>
            </a:r>
            <a:r>
              <a:rPr lang="en-US" sz="1400" dirty="0" err="1"/>
              <a:t>ent:Entailment</a:t>
            </a:r>
            <a:r>
              <a:rPr lang="en-US" sz="1400" dirty="0"/>
              <a:t>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dc:creator</a:t>
            </a:r>
            <a:r>
              <a:rPr lang="en-US" sz="1400" dirty="0"/>
              <a:t> &lt;http://</a:t>
            </a:r>
            <a:r>
              <a:rPr lang="en-US" sz="1400" dirty="0" err="1"/>
              <a:t>www.ivan-herman.net</a:t>
            </a:r>
            <a:r>
              <a:rPr lang="en-US" sz="1400" dirty="0"/>
              <a:t>/</a:t>
            </a:r>
            <a:r>
              <a:rPr lang="en-US" sz="1400" dirty="0" err="1"/>
              <a:t>foaf#me</a:t>
            </a:r>
            <a:r>
              <a:rPr lang="en-US" sz="1400" dirty="0"/>
              <a:t>&gt;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dc:date</a:t>
            </a:r>
            <a:r>
              <a:rPr lang="en-US" sz="1400" dirty="0"/>
              <a:t> "2010-05-03"^^</a:t>
            </a:r>
            <a:r>
              <a:rPr lang="en-US" sz="1400" dirty="0" err="1"/>
              <a:t>xsd:date</a:t>
            </a:r>
            <a:r>
              <a:rPr lang="en-US" sz="1400" dirty="0"/>
              <a:t>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dc:description</a:t>
            </a:r>
            <a:r>
              <a:rPr lang="en-US" sz="1400" dirty="0"/>
              <a:t> "Unique identifier for RDFS Entailment"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rdfs:comment</a:t>
            </a:r>
            <a:r>
              <a:rPr lang="en-US" sz="1400" dirty="0"/>
              <a:t> "The specification for the RDFS entailment is … Semantics W3C Recommendation."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rdfs:isDefinedBy</a:t>
            </a:r>
            <a:r>
              <a:rPr lang="en-US" sz="1400" dirty="0"/>
              <a:t> &lt;http://www.w3.org/TR/2004/REC-rdf-mt-20040210/#</a:t>
            </a:r>
            <a:r>
              <a:rPr lang="en-US" sz="1400" dirty="0" err="1"/>
              <a:t>rdfs_entailment</a:t>
            </a:r>
            <a:r>
              <a:rPr lang="en-US" sz="1400" dirty="0"/>
              <a:t>&gt;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rdfs:seeAlso</a:t>
            </a:r>
            <a:r>
              <a:rPr lang="en-US" sz="1400" dirty="0"/>
              <a:t> &lt;http://www.w3.org/TR/2004/REC-rdf-mt-20040210/&gt; .</a:t>
            </a:r>
          </a:p>
          <a:p>
            <a:pPr marL="0" indent="0">
              <a:buNone/>
            </a:pPr>
            <a:r>
              <a:rPr lang="en-US" sz="1400" dirty="0"/>
              <a:t>&lt;http://www.w3.org/ns/entailment/data/</a:t>
            </a:r>
            <a:r>
              <a:rPr lang="en-US" sz="1400" dirty="0" err="1"/>
              <a:t>RDFS.html</a:t>
            </a:r>
            <a:r>
              <a:rPr lang="en-US" sz="1400" dirty="0"/>
              <a:t>&gt; </a:t>
            </a:r>
            <a:r>
              <a:rPr lang="en-US" sz="1400" dirty="0" err="1"/>
              <a:t>dc:title</a:t>
            </a:r>
            <a:r>
              <a:rPr lang="en-US" sz="1400" dirty="0"/>
              <a:t> "Information Resource RDFS Entailment"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xhv:stylesheet</a:t>
            </a:r>
            <a:r>
              <a:rPr lang="en-US" sz="1400" dirty="0"/>
              <a:t> &lt;http://www.w3.org/</a:t>
            </a:r>
            <a:r>
              <a:rPr lang="en-US" sz="1400" dirty="0" err="1"/>
              <a:t>StyleSheets</a:t>
            </a:r>
            <a:r>
              <a:rPr lang="en-US" sz="1400" dirty="0"/>
              <a:t>/TR/base&gt; .</a:t>
            </a:r>
          </a:p>
          <a:p>
            <a:pPr marL="0" indent="0">
              <a:buNone/>
            </a:pPr>
            <a:r>
              <a:rPr lang="en-US" sz="1400" dirty="0"/>
              <a:t>&lt;http://</a:t>
            </a:r>
            <a:r>
              <a:rPr lang="en-US" sz="1400" dirty="0" err="1"/>
              <a:t>www.ivan-herman.net</a:t>
            </a:r>
            <a:r>
              <a:rPr lang="en-US" sz="1400" dirty="0"/>
              <a:t>/</a:t>
            </a:r>
            <a:r>
              <a:rPr lang="en-US" sz="1400" dirty="0" err="1"/>
              <a:t>foaf#me</a:t>
            </a:r>
            <a:r>
              <a:rPr lang="en-US" sz="1400" dirty="0"/>
              <a:t>&gt; a </a:t>
            </a:r>
            <a:r>
              <a:rPr lang="en-US" sz="1400" dirty="0" err="1"/>
              <a:t>foaf:Person</a:t>
            </a:r>
            <a:r>
              <a:rPr lang="en-US" sz="1400" dirty="0"/>
              <a:t>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rdfs:seeAlso</a:t>
            </a:r>
            <a:r>
              <a:rPr lang="en-US" sz="1400" dirty="0"/>
              <a:t> &lt;http://</a:t>
            </a:r>
            <a:r>
              <a:rPr lang="en-US" sz="1400" dirty="0" err="1"/>
              <a:t>www.ivan-herman.net</a:t>
            </a:r>
            <a:r>
              <a:rPr lang="en-US" sz="1400" dirty="0"/>
              <a:t>/foaf&gt;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foaf:mbox</a:t>
            </a:r>
            <a:r>
              <a:rPr lang="en-US" sz="1400" dirty="0"/>
              <a:t> &lt;mailto:ivan@w3.org&gt;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foaf:name</a:t>
            </a:r>
            <a:r>
              <a:rPr lang="en-US" sz="1400" dirty="0"/>
              <a:t> "Ivan Herman"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foaf:title</a:t>
            </a:r>
            <a:r>
              <a:rPr lang="en-US" sz="1400" dirty="0"/>
              <a:t> "Semantic Web Activity Lead"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foaf:workplaceHomepage</a:t>
            </a:r>
            <a:r>
              <a:rPr lang="en-US" sz="1400" dirty="0"/>
              <a:t> &lt;http://www.w3.org&gt; 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6095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getdata.py</a:t>
            </a:r>
            <a:r>
              <a:rPr lang="en-US" dirty="0"/>
              <a:t> is very simple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9001000" cy="54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import </a:t>
            </a:r>
            <a:r>
              <a:rPr lang="en-US" sz="2400" dirty="0" err="1"/>
              <a:t>rdflib</a:t>
            </a:r>
            <a:r>
              <a:rPr lang="en-US" sz="2400" dirty="0"/>
              <a:t>, sys</a:t>
            </a:r>
            <a:endParaRPr lang="en-US" sz="800" dirty="0"/>
          </a:p>
          <a:p>
            <a:pPr marL="0" indent="0">
              <a:buNone/>
            </a:pPr>
            <a:r>
              <a:rPr lang="en-US" sz="2400" dirty="0"/>
              <a:t>if not (1 &lt; </a:t>
            </a:r>
            <a:r>
              <a:rPr lang="en-US" sz="2400" dirty="0" err="1"/>
              <a:t>len</a:t>
            </a:r>
            <a:r>
              <a:rPr lang="en-US" sz="2400" dirty="0"/>
              <a:t>(</a:t>
            </a:r>
            <a:r>
              <a:rPr lang="en-US" sz="2400" dirty="0" err="1"/>
              <a:t>sys.argv</a:t>
            </a:r>
            <a:r>
              <a:rPr lang="en-US" sz="2400" dirty="0"/>
              <a:t>) &lt; 4):</a:t>
            </a:r>
          </a:p>
          <a:p>
            <a:pPr marL="0" indent="0">
              <a:buNone/>
            </a:pPr>
            <a:r>
              <a:rPr lang="en-US" sz="2400" dirty="0"/>
              <a:t>    print </a:t>
            </a:r>
            <a:r>
              <a:rPr lang="en-US" sz="2000" dirty="0"/>
              <a:t>'usage: python </a:t>
            </a:r>
            <a:r>
              <a:rPr lang="en-US" sz="2000" dirty="0" err="1"/>
              <a:t>getdata.py</a:t>
            </a:r>
            <a:r>
              <a:rPr lang="en-US" sz="2000" dirty="0"/>
              <a:t> </a:t>
            </a:r>
            <a:r>
              <a:rPr lang="en-US" sz="2000" dirty="0" err="1"/>
              <a:t>url</a:t>
            </a:r>
            <a:r>
              <a:rPr lang="en-US" sz="2000" dirty="0"/>
              <a:t> [‘</a:t>
            </a:r>
            <a:r>
              <a:rPr lang="en-US" sz="2000" dirty="0" err="1"/>
              <a:t>json-ld</a:t>
            </a:r>
            <a:r>
              <a:rPr lang="en-US" sz="2000" dirty="0"/>
              <a:t>’ | </a:t>
            </a:r>
            <a:r>
              <a:rPr lang="en-US" sz="2000" dirty="0" err="1"/>
              <a:t>rdfa</a:t>
            </a:r>
            <a:r>
              <a:rPr lang="en-US" sz="2000" dirty="0"/>
              <a:t> | rdfa1.1 | microdata | html ]'</a:t>
            </a:r>
          </a:p>
          <a:p>
            <a:pPr marL="0" indent="0">
              <a:buNone/>
            </a:pPr>
            <a:r>
              <a:rPr lang="en-US" sz="2400" dirty="0"/>
              <a:t>    print </a:t>
            </a:r>
            <a:r>
              <a:rPr lang="en-US" sz="1600" dirty="0"/>
              <a:t>'  </a:t>
            </a:r>
            <a:r>
              <a:rPr lang="en-US" sz="1900" dirty="0" err="1"/>
              <a:t>eg</a:t>
            </a:r>
            <a:r>
              <a:rPr lang="en-US" sz="1900" dirty="0"/>
              <a:t>: python </a:t>
            </a:r>
            <a:r>
              <a:rPr lang="en-US" sz="1900" dirty="0" err="1"/>
              <a:t>getdata.py</a:t>
            </a:r>
            <a:r>
              <a:rPr lang="en-US" sz="1900" dirty="0"/>
              <a:t> "http://www.w3.org/ns/entailment/data/</a:t>
            </a:r>
            <a:r>
              <a:rPr lang="en-US" sz="1900" dirty="0" err="1"/>
              <a:t>RDFS.html</a:t>
            </a:r>
            <a:r>
              <a:rPr lang="en-US" sz="1900" dirty="0"/>
              <a:t>"'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sys.exit</a:t>
            </a:r>
            <a:r>
              <a:rPr lang="en-US" sz="2400" dirty="0"/>
              <a:t>(0)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2400" dirty="0" err="1"/>
              <a:t>url</a:t>
            </a:r>
            <a:r>
              <a:rPr lang="en-US" sz="2400" dirty="0"/>
              <a:t> = </a:t>
            </a:r>
            <a:r>
              <a:rPr lang="en-US" sz="2400" dirty="0" err="1"/>
              <a:t>sys.argv</a:t>
            </a:r>
            <a:r>
              <a:rPr lang="en-US" sz="2400" dirty="0"/>
              <a:t>[1]</a:t>
            </a:r>
          </a:p>
          <a:p>
            <a:pPr marL="0" indent="0">
              <a:buNone/>
            </a:pPr>
            <a:r>
              <a:rPr lang="en-US" sz="2400" dirty="0"/>
              <a:t>format = </a:t>
            </a:r>
            <a:r>
              <a:rPr lang="en-US" sz="2400" dirty="0" err="1"/>
              <a:t>sys.argv</a:t>
            </a:r>
            <a:r>
              <a:rPr lang="en-US" sz="2400" dirty="0"/>
              <a:t>[2] if </a:t>
            </a:r>
            <a:r>
              <a:rPr lang="en-US" sz="2400" dirty="0" err="1"/>
              <a:t>len</a:t>
            </a:r>
            <a:r>
              <a:rPr lang="en-US" sz="2400" dirty="0"/>
              <a:t>(</a:t>
            </a:r>
            <a:r>
              <a:rPr lang="en-US" sz="2400" dirty="0" err="1"/>
              <a:t>sys.argv</a:t>
            </a:r>
            <a:r>
              <a:rPr lang="en-US" sz="2400" dirty="0"/>
              <a:t>) == 3 else 'rdfa1.1’</a:t>
            </a:r>
            <a:endParaRPr lang="en-US" sz="600" dirty="0"/>
          </a:p>
          <a:p>
            <a:pPr marL="0" indent="0">
              <a:buNone/>
            </a:pPr>
            <a:r>
              <a:rPr lang="en-US" sz="2400" dirty="0"/>
              <a:t>g = </a:t>
            </a:r>
            <a:r>
              <a:rPr lang="en-US" sz="2400" dirty="0" err="1"/>
              <a:t>rdflib.Graph</a:t>
            </a:r>
            <a:r>
              <a:rPr lang="en-US" sz="2400" dirty="0"/>
              <a:t>()</a:t>
            </a:r>
          </a:p>
          <a:p>
            <a:pPr marL="0" indent="0">
              <a:buNone/>
            </a:pPr>
            <a:r>
              <a:rPr lang="en-US" sz="2400" dirty="0" err="1"/>
              <a:t>g.parse</a:t>
            </a:r>
            <a:r>
              <a:rPr lang="en-US" sz="2400" dirty="0"/>
              <a:t>(</a:t>
            </a:r>
            <a:r>
              <a:rPr lang="en-US" sz="2400" dirty="0" err="1"/>
              <a:t>url</a:t>
            </a:r>
            <a:r>
              <a:rPr lang="en-US" sz="2400" dirty="0"/>
              <a:t>, format=format)</a:t>
            </a:r>
          </a:p>
          <a:p>
            <a:pPr marL="0" indent="0">
              <a:buNone/>
            </a:pPr>
            <a:r>
              <a:rPr lang="en-US" sz="2400" dirty="0"/>
              <a:t>print </a:t>
            </a:r>
            <a:r>
              <a:rPr lang="en-US" sz="2400" dirty="0" err="1"/>
              <a:t>g.serialize</a:t>
            </a:r>
            <a:r>
              <a:rPr lang="en-US" sz="2400" dirty="0"/>
              <a:t>(format='n3')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129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OpenLink Structured Data Sniffer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6353160"/>
            <a:ext cx="4914792" cy="502891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http://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osds.openlinksw.com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Picture 4" descr="Screen Shot 2016-11-30 at 10.25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" y="954051"/>
            <a:ext cx="9144000" cy="5876216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5220072" y="1649095"/>
            <a:ext cx="290756" cy="822960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02508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OpenLink Structured Data Sniffer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6353160"/>
            <a:ext cx="4914792" cy="502891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http://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osds.openlinksw.com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 descr="Screen Shot 2016-11-30 at 10.27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9" y="908720"/>
            <a:ext cx="896415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196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Web developers want content providers to add structured data to HTML pages</a:t>
            </a:r>
          </a:p>
          <a:p>
            <a:pPr>
              <a:defRPr/>
            </a:pPr>
            <a:r>
              <a:rPr lang="en-US" sz="3200" dirty="0"/>
              <a:t>Content providers </a:t>
            </a:r>
            <a:r>
              <a:rPr lang="en-US" sz="3200"/>
              <a:t>are incentivized </a:t>
            </a:r>
            <a:r>
              <a:rPr lang="en-US" sz="3200" dirty="0"/>
              <a:t>to do so because their content will be better understood, ranked higher, more useful, etc.</a:t>
            </a:r>
          </a:p>
          <a:p>
            <a:pPr>
              <a:defRPr/>
            </a:pPr>
            <a:r>
              <a:rPr lang="en-US" sz="3200" dirty="0"/>
              <a:t>RDFa is most powerful &amp; flexible knowledge markup standard understood by search engines</a:t>
            </a:r>
          </a:p>
          <a:p>
            <a:pPr>
              <a:defRPr/>
            </a:pPr>
            <a:r>
              <a:rPr lang="en-US" sz="3200" dirty="0"/>
              <a:t>RDFa is also an alternative serialization of full RDF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Conclusions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The source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/>
              <a:t>&lt;p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/>
              <a:t>="http://www.w3.org/ns/entailment/RDFS" </a:t>
            </a:r>
          </a:p>
          <a:p>
            <a:pPr>
              <a:defRPr/>
            </a:pPr>
            <a:r>
              <a:rPr lang="en-US" dirty="0"/>
              <a:t>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dirty="0"/>
              <a:t>="http://</a:t>
            </a:r>
            <a:r>
              <a:rPr lang="en-US" dirty="0" err="1"/>
              <a:t>purl.org</a:t>
            </a:r>
            <a:r>
              <a:rPr lang="en-US" dirty="0"/>
              <a:t>/dc/terms/description"&gt;</a:t>
            </a:r>
          </a:p>
          <a:p>
            <a:pPr>
              <a:defRPr/>
            </a:pPr>
            <a:r>
              <a:rPr lang="en-US" dirty="0"/>
              <a:t>     Unique identifier for &lt;</a:t>
            </a:r>
            <a:r>
              <a:rPr lang="en-US" dirty="0" err="1"/>
              <a:t>em</a:t>
            </a:r>
            <a:r>
              <a:rPr lang="en-US" dirty="0"/>
              <a:t>&gt;RDFS Entailment&lt;/</a:t>
            </a:r>
            <a:r>
              <a:rPr lang="en-US" dirty="0" err="1"/>
              <a:t>em</a:t>
            </a:r>
            <a:r>
              <a:rPr lang="en-US" dirty="0"/>
              <a:t>&gt;.&lt;/</a:t>
            </a:r>
            <a:r>
              <a:rPr lang="en-US" dirty="0" err="1"/>
              <a:t>p</a:t>
            </a:r>
            <a:r>
              <a:rPr lang="en-US" dirty="0"/>
              <a:t>&gt;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Source and generated RDF…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/>
              <a:t>&lt;</a:t>
            </a:r>
            <a:r>
              <a:rPr lang="en-US" dirty="0" err="1"/>
              <a:t>p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/>
              <a:t>="http://www.w3.org/ns/entailment/RDFS" </a:t>
            </a:r>
          </a:p>
          <a:p>
            <a:pPr>
              <a:defRPr/>
            </a:pPr>
            <a:r>
              <a:rPr lang="en-US" dirty="0"/>
              <a:t>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dirty="0"/>
              <a:t>="http://</a:t>
            </a:r>
            <a:r>
              <a:rPr lang="en-US" dirty="0" err="1"/>
              <a:t>purl.org</a:t>
            </a:r>
            <a:r>
              <a:rPr lang="en-US" dirty="0"/>
              <a:t>/dc/terms/description"&gt;</a:t>
            </a:r>
          </a:p>
          <a:p>
            <a:pPr>
              <a:defRPr/>
            </a:pPr>
            <a:r>
              <a:rPr lang="en-US" dirty="0"/>
              <a:t>     Unique identifier for &lt;</a:t>
            </a:r>
            <a:r>
              <a:rPr lang="en-US" dirty="0" err="1"/>
              <a:t>em</a:t>
            </a:r>
            <a:r>
              <a:rPr lang="en-US" dirty="0"/>
              <a:t>&gt;RDFS Entailment&lt;/</a:t>
            </a:r>
            <a:r>
              <a:rPr lang="en-US" dirty="0" err="1"/>
              <a:t>em</a:t>
            </a:r>
            <a:r>
              <a:rPr lang="en-US" dirty="0"/>
              <a:t>&gt;.&lt;/</a:t>
            </a:r>
            <a:r>
              <a:rPr lang="en-US" dirty="0" err="1"/>
              <a:t>p</a:t>
            </a:r>
            <a:r>
              <a:rPr lang="en-US" dirty="0"/>
              <a:t>&gt;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0" y="4279900"/>
            <a:ext cx="8232775" cy="182721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   … .</a:t>
            </a:r>
          </a:p>
        </p:txBody>
      </p:sp>
      <p:sp>
        <p:nvSpPr>
          <p:cNvPr id="6" name="Oval 5"/>
          <p:cNvSpPr/>
          <p:nvPr/>
        </p:nvSpPr>
        <p:spPr>
          <a:xfrm>
            <a:off x="454025" y="1371600"/>
            <a:ext cx="1371600" cy="3746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Source and generated RDF…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/>
              <a:t>&lt;</a:t>
            </a:r>
            <a:r>
              <a:rPr lang="en-US" dirty="0" err="1"/>
              <a:t>p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/>
              <a:t>="http://www.w3.org/ns/entailment/RDFS" </a:t>
            </a:r>
          </a:p>
          <a:p>
            <a:pPr>
              <a:defRPr/>
            </a:pPr>
            <a:r>
              <a:rPr lang="en-US" dirty="0"/>
              <a:t>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dirty="0"/>
              <a:t>="http://</a:t>
            </a:r>
            <a:r>
              <a:rPr lang="en-US" dirty="0" err="1"/>
              <a:t>purl.org</a:t>
            </a:r>
            <a:r>
              <a:rPr lang="en-US" dirty="0"/>
              <a:t>/dc/terms/description"&gt;</a:t>
            </a:r>
          </a:p>
          <a:p>
            <a:pPr>
              <a:defRPr/>
            </a:pPr>
            <a:r>
              <a:rPr lang="en-US" dirty="0"/>
              <a:t>     Unique identifier for &lt;</a:t>
            </a:r>
            <a:r>
              <a:rPr lang="en-US" dirty="0" err="1"/>
              <a:t>em</a:t>
            </a:r>
            <a:r>
              <a:rPr lang="en-US" dirty="0"/>
              <a:t>&gt;RDFS Entailment&lt;/</a:t>
            </a:r>
            <a:r>
              <a:rPr lang="en-US" dirty="0" err="1"/>
              <a:t>em</a:t>
            </a:r>
            <a:r>
              <a:rPr lang="en-US" dirty="0"/>
              <a:t>&gt;.&lt;/</a:t>
            </a:r>
            <a:r>
              <a:rPr lang="en-US" dirty="0" err="1"/>
              <a:t>p</a:t>
            </a:r>
            <a:r>
              <a:rPr lang="en-US" dirty="0"/>
              <a:t>&gt;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0" y="4279900"/>
            <a:ext cx="8232775" cy="182721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</a:rPr>
              <a:t>&lt;http://</a:t>
            </a:r>
            <a:r>
              <a:rPr lang="en-US" dirty="0" err="1">
                <a:solidFill>
                  <a:srgbClr val="0000FF"/>
                </a:solidFill>
              </a:rPr>
              <a:t>purl.org</a:t>
            </a:r>
            <a:r>
              <a:rPr lang="en-US" dirty="0">
                <a:solidFill>
                  <a:srgbClr val="0000FF"/>
                </a:solidFill>
              </a:rPr>
              <a:t>/dc/terms/description&gt;</a:t>
            </a:r>
          </a:p>
          <a:p>
            <a:pPr>
              <a:defRPr/>
            </a:pPr>
            <a:r>
              <a:rPr lang="en-US" dirty="0"/>
              <a:t>      … .</a:t>
            </a:r>
          </a:p>
        </p:txBody>
      </p:sp>
      <p:sp>
        <p:nvSpPr>
          <p:cNvPr id="7" name="Oval 6"/>
          <p:cNvSpPr/>
          <p:nvPr/>
        </p:nvSpPr>
        <p:spPr>
          <a:xfrm>
            <a:off x="668338" y="1677988"/>
            <a:ext cx="1495425" cy="407987"/>
          </a:xfrm>
          <a:prstGeom prst="ellipse">
            <a:avLst/>
          </a:prstGeom>
          <a:noFill/>
          <a:ln w="3175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Source and generated RDF…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/>
              <a:t>&lt;</a:t>
            </a:r>
            <a:r>
              <a:rPr lang="en-US" dirty="0" err="1"/>
              <a:t>p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/>
              <a:t>="http://www.w3.org/ns/entailment/RDFS" </a:t>
            </a:r>
          </a:p>
          <a:p>
            <a:pPr>
              <a:defRPr/>
            </a:pPr>
            <a:r>
              <a:rPr lang="en-US" dirty="0"/>
              <a:t>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dirty="0"/>
              <a:t>="http://</a:t>
            </a:r>
            <a:r>
              <a:rPr lang="en-US" dirty="0" err="1"/>
              <a:t>purl.org</a:t>
            </a:r>
            <a:r>
              <a:rPr lang="en-US" dirty="0"/>
              <a:t>/dc/terms/description"&gt;</a:t>
            </a:r>
          </a:p>
          <a:p>
            <a:pPr>
              <a:defRPr/>
            </a:pPr>
            <a:r>
              <a:rPr lang="en-US" dirty="0"/>
              <a:t>     Unique identifier for &lt;</a:t>
            </a:r>
            <a:r>
              <a:rPr lang="en-US" dirty="0" err="1"/>
              <a:t>em</a:t>
            </a:r>
            <a:r>
              <a:rPr lang="en-US" dirty="0"/>
              <a:t>&gt;RDFS Entailment&lt;/</a:t>
            </a:r>
            <a:r>
              <a:rPr lang="en-US" dirty="0" err="1"/>
              <a:t>em</a:t>
            </a:r>
            <a:r>
              <a:rPr lang="en-US" dirty="0"/>
              <a:t>&gt;.&lt;/</a:t>
            </a:r>
            <a:r>
              <a:rPr lang="en-US" dirty="0" err="1"/>
              <a:t>p</a:t>
            </a:r>
            <a:r>
              <a:rPr lang="en-US" dirty="0"/>
              <a:t>&gt;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0" y="4279900"/>
            <a:ext cx="8232775" cy="182721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</a:rPr>
              <a:t>&lt;http://</a:t>
            </a:r>
            <a:r>
              <a:rPr lang="en-US" dirty="0" err="1">
                <a:solidFill>
                  <a:srgbClr val="0000FF"/>
                </a:solidFill>
              </a:rPr>
              <a:t>purl.org</a:t>
            </a:r>
            <a:r>
              <a:rPr lang="en-US" dirty="0">
                <a:solidFill>
                  <a:srgbClr val="0000FF"/>
                </a:solidFill>
              </a:rPr>
              <a:t>/dc/terms/description&gt;</a:t>
            </a:r>
          </a:p>
          <a:p>
            <a:pPr>
              <a:defRPr/>
            </a:pPr>
            <a:r>
              <a:rPr lang="en-US" dirty="0"/>
              <a:t>      "</a:t>
            </a:r>
            <a:r>
              <a:rPr lang="en-US" dirty="0">
                <a:solidFill>
                  <a:srgbClr val="008000"/>
                </a:solidFill>
              </a:rPr>
              <a:t>Unique identifier for RDFS Entailment.</a:t>
            </a:r>
            <a:r>
              <a:rPr lang="en-US" dirty="0"/>
              <a:t>" .</a:t>
            </a:r>
          </a:p>
        </p:txBody>
      </p:sp>
      <p:sp>
        <p:nvSpPr>
          <p:cNvPr id="8" name="Oval 7"/>
          <p:cNvSpPr/>
          <p:nvPr/>
        </p:nvSpPr>
        <p:spPr>
          <a:xfrm>
            <a:off x="860425" y="1911350"/>
            <a:ext cx="6710363" cy="577850"/>
          </a:xfrm>
          <a:prstGeom prst="ellipse">
            <a:avLst/>
          </a:prstGeom>
          <a:noFill/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 page viewed by a person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614488"/>
            <a:ext cx="8272462" cy="37465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1938338" y="3903663"/>
            <a:ext cx="1352550" cy="46037"/>
          </a:xfrm>
          <a:custGeom>
            <a:avLst/>
            <a:gdLst>
              <a:gd name="connsiteX0" fmla="*/ 0 w 4560991"/>
              <a:gd name="connsiteY0" fmla="*/ 120522 h 129793"/>
              <a:gd name="connsiteX1" fmla="*/ 101973 w 4560991"/>
              <a:gd name="connsiteY1" fmla="*/ 83439 h 129793"/>
              <a:gd name="connsiteX2" fmla="*/ 213217 w 4560991"/>
              <a:gd name="connsiteY2" fmla="*/ 64898 h 129793"/>
              <a:gd name="connsiteX3" fmla="*/ 361542 w 4560991"/>
              <a:gd name="connsiteY3" fmla="*/ 27815 h 129793"/>
              <a:gd name="connsiteX4" fmla="*/ 435704 w 4560991"/>
              <a:gd name="connsiteY4" fmla="*/ 18544 h 129793"/>
              <a:gd name="connsiteX5" fmla="*/ 611840 w 4560991"/>
              <a:gd name="connsiteY5" fmla="*/ 3 h 129793"/>
              <a:gd name="connsiteX6" fmla="*/ 815787 w 4560991"/>
              <a:gd name="connsiteY6" fmla="*/ 18544 h 129793"/>
              <a:gd name="connsiteX7" fmla="*/ 843598 w 4560991"/>
              <a:gd name="connsiteY7" fmla="*/ 27815 h 129793"/>
              <a:gd name="connsiteX8" fmla="*/ 899220 w 4560991"/>
              <a:gd name="connsiteY8" fmla="*/ 37086 h 129793"/>
              <a:gd name="connsiteX9" fmla="*/ 927031 w 4560991"/>
              <a:gd name="connsiteY9" fmla="*/ 46356 h 129793"/>
              <a:gd name="connsiteX10" fmla="*/ 1010463 w 4560991"/>
              <a:gd name="connsiteY10" fmla="*/ 55627 h 129793"/>
              <a:gd name="connsiteX11" fmla="*/ 1270032 w 4560991"/>
              <a:gd name="connsiteY11" fmla="*/ 74168 h 129793"/>
              <a:gd name="connsiteX12" fmla="*/ 2011657 w 4560991"/>
              <a:gd name="connsiteY12" fmla="*/ 92710 h 129793"/>
              <a:gd name="connsiteX13" fmla="*/ 2048738 w 4560991"/>
              <a:gd name="connsiteY13" fmla="*/ 101980 h 129793"/>
              <a:gd name="connsiteX14" fmla="*/ 2132171 w 4560991"/>
              <a:gd name="connsiteY14" fmla="*/ 129793 h 129793"/>
              <a:gd name="connsiteX15" fmla="*/ 2530794 w 4560991"/>
              <a:gd name="connsiteY15" fmla="*/ 120522 h 129793"/>
              <a:gd name="connsiteX16" fmla="*/ 2586416 w 4560991"/>
              <a:gd name="connsiteY16" fmla="*/ 111251 h 129793"/>
              <a:gd name="connsiteX17" fmla="*/ 2864525 w 4560991"/>
              <a:gd name="connsiteY17" fmla="*/ 83439 h 129793"/>
              <a:gd name="connsiteX18" fmla="*/ 3383662 w 4560991"/>
              <a:gd name="connsiteY18" fmla="*/ 55627 h 129793"/>
              <a:gd name="connsiteX19" fmla="*/ 3819367 w 4560991"/>
              <a:gd name="connsiteY19" fmla="*/ 64898 h 129793"/>
              <a:gd name="connsiteX20" fmla="*/ 3949151 w 4560991"/>
              <a:gd name="connsiteY20" fmla="*/ 83439 h 129793"/>
              <a:gd name="connsiteX21" fmla="*/ 4088206 w 4560991"/>
              <a:gd name="connsiteY21" fmla="*/ 120522 h 129793"/>
              <a:gd name="connsiteX22" fmla="*/ 4560991 w 4560991"/>
              <a:gd name="connsiteY22" fmla="*/ 120522 h 12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60991" h="129793">
                <a:moveTo>
                  <a:pt x="0" y="120522"/>
                </a:moveTo>
                <a:cubicBezTo>
                  <a:pt x="44729" y="98156"/>
                  <a:pt x="44098" y="95623"/>
                  <a:pt x="101973" y="83439"/>
                </a:cubicBezTo>
                <a:cubicBezTo>
                  <a:pt x="138759" y="75694"/>
                  <a:pt x="177071" y="75226"/>
                  <a:pt x="213217" y="64898"/>
                </a:cubicBezTo>
                <a:cubicBezTo>
                  <a:pt x="270655" y="48486"/>
                  <a:pt x="300279" y="38627"/>
                  <a:pt x="361542" y="27815"/>
                </a:cubicBezTo>
                <a:cubicBezTo>
                  <a:pt x="386076" y="23485"/>
                  <a:pt x="411041" y="22068"/>
                  <a:pt x="435704" y="18544"/>
                </a:cubicBezTo>
                <a:cubicBezTo>
                  <a:pt x="565499" y="0"/>
                  <a:pt x="398782" y="16392"/>
                  <a:pt x="611840" y="3"/>
                </a:cubicBezTo>
                <a:cubicBezTo>
                  <a:pt x="679822" y="6183"/>
                  <a:pt x="748011" y="10411"/>
                  <a:pt x="815787" y="18544"/>
                </a:cubicBezTo>
                <a:cubicBezTo>
                  <a:pt x="825489" y="19708"/>
                  <a:pt x="834059" y="25695"/>
                  <a:pt x="843598" y="27815"/>
                </a:cubicBezTo>
                <a:cubicBezTo>
                  <a:pt x="861947" y="31893"/>
                  <a:pt x="880871" y="33008"/>
                  <a:pt x="899220" y="37086"/>
                </a:cubicBezTo>
                <a:cubicBezTo>
                  <a:pt x="908759" y="39206"/>
                  <a:pt x="917392" y="44749"/>
                  <a:pt x="927031" y="46356"/>
                </a:cubicBezTo>
                <a:cubicBezTo>
                  <a:pt x="954632" y="50956"/>
                  <a:pt x="982652" y="52537"/>
                  <a:pt x="1010463" y="55627"/>
                </a:cubicBezTo>
                <a:cubicBezTo>
                  <a:pt x="1117215" y="82316"/>
                  <a:pt x="1048447" y="67776"/>
                  <a:pt x="1270032" y="74168"/>
                </a:cubicBezTo>
                <a:lnTo>
                  <a:pt x="2011657" y="92710"/>
                </a:lnTo>
                <a:cubicBezTo>
                  <a:pt x="2024017" y="95800"/>
                  <a:pt x="2036561" y="98233"/>
                  <a:pt x="2048738" y="101980"/>
                </a:cubicBezTo>
                <a:cubicBezTo>
                  <a:pt x="2076757" y="110602"/>
                  <a:pt x="2132171" y="129793"/>
                  <a:pt x="2132171" y="129793"/>
                </a:cubicBezTo>
                <a:lnTo>
                  <a:pt x="2530794" y="120522"/>
                </a:lnTo>
                <a:cubicBezTo>
                  <a:pt x="2549575" y="119755"/>
                  <a:pt x="2567735" y="113327"/>
                  <a:pt x="2586416" y="111251"/>
                </a:cubicBezTo>
                <a:cubicBezTo>
                  <a:pt x="2679012" y="100962"/>
                  <a:pt x="2771520" y="88910"/>
                  <a:pt x="2864525" y="83439"/>
                </a:cubicBezTo>
                <a:cubicBezTo>
                  <a:pt x="3247650" y="60902"/>
                  <a:pt x="3074579" y="69677"/>
                  <a:pt x="3383662" y="55627"/>
                </a:cubicBezTo>
                <a:cubicBezTo>
                  <a:pt x="3528897" y="58717"/>
                  <a:pt x="3674275" y="57762"/>
                  <a:pt x="3819367" y="64898"/>
                </a:cubicBezTo>
                <a:cubicBezTo>
                  <a:pt x="3863015" y="67045"/>
                  <a:pt x="3906612" y="73430"/>
                  <a:pt x="3949151" y="83439"/>
                </a:cubicBezTo>
                <a:cubicBezTo>
                  <a:pt x="4090910" y="116795"/>
                  <a:pt x="3687039" y="120522"/>
                  <a:pt x="4088206" y="120522"/>
                </a:cubicBezTo>
                <a:lnTo>
                  <a:pt x="4560991" y="120522"/>
                </a:lnTo>
              </a:path>
            </a:pathLst>
          </a:custGeom>
          <a:ln w="254000" cmpd="sng">
            <a:solidFill>
              <a:srgbClr val="FFFF00">
                <a:alpha val="3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8803141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7468</TotalTime>
  <Words>2804</Words>
  <Application>Microsoft Macintosh PowerPoint</Application>
  <PresentationFormat>On-screen Show (4:3)</PresentationFormat>
  <Paragraphs>282</Paragraphs>
  <Slides>47</Slides>
  <Notes>2</Notes>
  <HiddenSlides>13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Courier New</vt:lpstr>
      <vt:lpstr>Helvetica Neue</vt:lpstr>
      <vt:lpstr>Helvetica Neue Light</vt:lpstr>
      <vt:lpstr>Wingdings</vt:lpstr>
      <vt:lpstr>Capsules</vt:lpstr>
      <vt:lpstr>RDFa: Embedding RDF Knowledge in HTML </vt:lpstr>
      <vt:lpstr>What is RDFa?</vt:lpstr>
      <vt:lpstr>Principles of RDFa</vt:lpstr>
      <vt:lpstr>Web page viewed by a person</vt:lpstr>
      <vt:lpstr>The source</vt:lpstr>
      <vt:lpstr>Source and generated RDF…</vt:lpstr>
      <vt:lpstr>Source and generated RDF…</vt:lpstr>
      <vt:lpstr>Source and generated RDF…</vt:lpstr>
      <vt:lpstr>The Web page viewed by a person</vt:lpstr>
      <vt:lpstr>The source</vt:lpstr>
      <vt:lpstr>Source and generated RDF…</vt:lpstr>
      <vt:lpstr>Source and generated RDF…</vt:lpstr>
      <vt:lpstr>Source and generated RDF…</vt:lpstr>
      <vt:lpstr>Ntriples in HTML </vt:lpstr>
      <vt:lpstr>Turtlizing  RDFa</vt:lpstr>
      <vt:lpstr>CURIE definition and usage</vt:lpstr>
      <vt:lpstr>Details on @prefix in RDFa</vt:lpstr>
      <vt:lpstr>Sharing subjects</vt:lpstr>
      <vt:lpstr>… yielding</vt:lpstr>
      <vt:lpstr>On reusing literals</vt:lpstr>
      <vt:lpstr>Example: dates</vt:lpstr>
      <vt:lpstr>Usage of @content</vt:lpstr>
      <vt:lpstr>On subjects and objects</vt:lpstr>
      <vt:lpstr>We may not always want links…</vt:lpstr>
      <vt:lpstr>More features</vt:lpstr>
      <vt:lpstr>Authoring RDFa</vt:lpstr>
      <vt:lpstr>Consuming RDFa</vt:lpstr>
      <vt:lpstr>A page from Best Buy</vt:lpstr>
      <vt:lpstr>FB’s Open Graph Protocol</vt:lpstr>
      <vt:lpstr>Publishing RDFa</vt:lpstr>
      <vt:lpstr>Google’s rich snippets</vt:lpstr>
      <vt:lpstr>Effects of, e.g., Google or Facebook</vt:lpstr>
      <vt:lpstr>BestBuy example of RDFa use</vt:lpstr>
      <vt:lpstr>BestBuy example of RDFa Use</vt:lpstr>
      <vt:lpstr>Effects on BestBuy</vt:lpstr>
      <vt:lpstr>Library of Congress RDFa use</vt:lpstr>
      <vt:lpstr>Library of Congress RDFa use</vt:lpstr>
      <vt:lpstr>Overstock.com example</vt:lpstr>
      <vt:lpstr>Overstock.com example</vt:lpstr>
      <vt:lpstr>Drupal content management system</vt:lpstr>
      <vt:lpstr>The Examiner.com</vt:lpstr>
      <vt:lpstr>The Examiner.com</vt:lpstr>
      <vt:lpstr>Extracting the data</vt:lpstr>
      <vt:lpstr>getdata.py is very simple</vt:lpstr>
      <vt:lpstr>OpenLink Structured Data Sniffer*</vt:lpstr>
      <vt:lpstr>OpenLink Structured Data Sniffer*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171</cp:revision>
  <cp:lastPrinted>2013-04-22T19:33:07Z</cp:lastPrinted>
  <dcterms:created xsi:type="dcterms:W3CDTF">2004-05-04T16:01:26Z</dcterms:created>
  <dcterms:modified xsi:type="dcterms:W3CDTF">2018-11-26T20:36:04Z</dcterms:modified>
</cp:coreProperties>
</file>