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256" r:id="rId2"/>
    <p:sldId id="591" r:id="rId3"/>
    <p:sldId id="603" r:id="rId4"/>
    <p:sldId id="623" r:id="rId5"/>
    <p:sldId id="624" r:id="rId6"/>
    <p:sldId id="625" r:id="rId7"/>
    <p:sldId id="626" r:id="rId8"/>
    <p:sldId id="619" r:id="rId9"/>
    <p:sldId id="629" r:id="rId10"/>
    <p:sldId id="628" r:id="rId11"/>
    <p:sldId id="592" r:id="rId12"/>
    <p:sldId id="630" r:id="rId13"/>
    <p:sldId id="639" r:id="rId14"/>
    <p:sldId id="631" r:id="rId15"/>
    <p:sldId id="632" r:id="rId16"/>
    <p:sldId id="633" r:id="rId17"/>
    <p:sldId id="634" r:id="rId18"/>
    <p:sldId id="635" r:id="rId19"/>
    <p:sldId id="636" r:id="rId20"/>
    <p:sldId id="638" r:id="rId21"/>
    <p:sldId id="637" r:id="rId22"/>
    <p:sldId id="640" r:id="rId23"/>
    <p:sldId id="641" r:id="rId24"/>
    <p:sldId id="642" r:id="rId25"/>
    <p:sldId id="643" r:id="rId26"/>
    <p:sldId id="647" r:id="rId27"/>
    <p:sldId id="648" r:id="rId28"/>
    <p:sldId id="649" r:id="rId29"/>
    <p:sldId id="650" r:id="rId30"/>
    <p:sldId id="651" r:id="rId31"/>
    <p:sldId id="606" r:id="rId32"/>
    <p:sldId id="652" r:id="rId33"/>
    <p:sldId id="653" r:id="rId34"/>
    <p:sldId id="654" r:id="rId35"/>
    <p:sldId id="655" r:id="rId36"/>
    <p:sldId id="607" r:id="rId37"/>
    <p:sldId id="656" r:id="rId38"/>
    <p:sldId id="657" r:id="rId39"/>
    <p:sldId id="644" r:id="rId40"/>
    <p:sldId id="617" r:id="rId41"/>
    <p:sldId id="645" r:id="rId42"/>
    <p:sldId id="658" r:id="rId43"/>
    <p:sldId id="659" r:id="rId44"/>
    <p:sldId id="646" r:id="rId45"/>
    <p:sldId id="627" r:id="rId46"/>
  </p:sldIdLst>
  <p:sldSz cx="9144000" cy="6858000" type="screen4x3"/>
  <p:notesSz cx="9601200" cy="7315200"/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04">
          <p15:clr>
            <a:srgbClr val="A4A3A4"/>
          </p15:clr>
        </p15:guide>
        <p15:guide id="2" pos="30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64"/>
    <p:restoredTop sz="91544"/>
  </p:normalViewPr>
  <p:slideViewPr>
    <p:cSldViewPr>
      <p:cViewPr>
        <p:scale>
          <a:sx n="70" d="100"/>
          <a:sy n="70" d="100"/>
        </p:scale>
        <p:origin x="1104" y="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6"/>
    </p:cViewPr>
  </p:sorterViewPr>
  <p:notesViewPr>
    <p:cSldViewPr>
      <p:cViewPr varScale="1">
        <p:scale>
          <a:sx n="58" d="100"/>
          <a:sy n="58" d="100"/>
        </p:scale>
        <p:origin x="-852" y="-96"/>
      </p:cViewPr>
      <p:guideLst>
        <p:guide orient="horz" pos="2304"/>
        <p:guide pos="30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>
            <a:extLst>
              <a:ext uri="{FF2B5EF4-FFF2-40B4-BE49-F238E27FC236}">
                <a16:creationId xmlns:a16="http://schemas.microsoft.com/office/drawing/2014/main" id="{EDC8D7E0-D524-5648-A323-1538DC90F44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CBD28D35-D645-A14E-81FE-012D78A907D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>
            <a:extLst>
              <a:ext uri="{FF2B5EF4-FFF2-40B4-BE49-F238E27FC236}">
                <a16:creationId xmlns:a16="http://schemas.microsoft.com/office/drawing/2014/main" id="{4BAD52C9-ECD1-5144-B991-67F4F9D19E9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>
            <a:extLst>
              <a:ext uri="{FF2B5EF4-FFF2-40B4-BE49-F238E27FC236}">
                <a16:creationId xmlns:a16="http://schemas.microsoft.com/office/drawing/2014/main" id="{B15E2F7E-0649-DD43-ADF6-82D72EBED97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7" rIns="91434" bIns="4571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9DAF9D6B-CCE6-204D-8137-7094937AAB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EB528DB8-6ADF-6E44-AF6A-22A98D867D9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4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F6C45F60-B8D7-D048-861C-7682242E584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4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81CB3CE-537B-C145-97F4-131DEDD13D10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34A5A1F2-C086-7247-98F4-EB063D2D882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dirty="0"/>
              <a:t>Click to edit Master text styles</a:t>
            </a:r>
          </a:p>
          <a:p>
            <a:pPr lvl="1"/>
            <a:r>
              <a:rPr lang="el-GR" noProof="0" dirty="0"/>
              <a:t>Second level</a:t>
            </a:r>
          </a:p>
          <a:p>
            <a:pPr lvl="2"/>
            <a:r>
              <a:rPr lang="el-GR" noProof="0" dirty="0"/>
              <a:t>Third level</a:t>
            </a:r>
          </a:p>
          <a:p>
            <a:pPr lvl="3"/>
            <a:r>
              <a:rPr lang="el-GR" noProof="0" dirty="0"/>
              <a:t>Fourth level</a:t>
            </a:r>
          </a:p>
          <a:p>
            <a:pPr lvl="4"/>
            <a:r>
              <a:rPr lang="el-GR" noProof="0" dirty="0"/>
              <a:t>Fifth level</a:t>
            </a:r>
          </a:p>
        </p:txBody>
      </p:sp>
      <p:sp>
        <p:nvSpPr>
          <p:cNvPr id="39942" name="Rectangle 6">
            <a:extLst>
              <a:ext uri="{FF2B5EF4-FFF2-40B4-BE49-F238E27FC236}">
                <a16:creationId xmlns:a16="http://schemas.microsoft.com/office/drawing/2014/main" id="{05BE71C0-E75A-F948-9DAC-0544935BF12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400">
                <a:latin typeface="Calibri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>
            <a:extLst>
              <a:ext uri="{FF2B5EF4-FFF2-40B4-BE49-F238E27FC236}">
                <a16:creationId xmlns:a16="http://schemas.microsoft.com/office/drawing/2014/main" id="{781AC2EA-68F9-644B-BE10-DAD7AB05C8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5" tIns="48328" rIns="96655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400"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3842F512-7608-EA44-9CA3-B61F7D118A61}" type="slidenum">
              <a:rPr lang="el-GR" altLang="en-US"/>
              <a:pPr>
                <a:defRPr/>
              </a:pPr>
              <a:t>‹#›</a:t>
            </a:fld>
            <a:endParaRPr lang="el-G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>
            <a:extLst>
              <a:ext uri="{FF2B5EF4-FFF2-40B4-BE49-F238E27FC236}">
                <a16:creationId xmlns:a16="http://schemas.microsoft.com/office/drawing/2014/main" id="{66EDA417-6E60-F645-9D34-AB51CC2757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E7ADE06-403D-FD4B-A806-3DB65882D7DA}" type="slidenum">
              <a:rPr lang="el-GR" altLang="en-US" sz="1400" smtClean="0"/>
              <a:pPr>
                <a:spcBef>
                  <a:spcPct val="0"/>
                </a:spcBef>
              </a:pPr>
              <a:t>1</a:t>
            </a:fld>
            <a:endParaRPr lang="el-GR" altLang="en-US" sz="1400"/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8E1FD953-20CB-7C43-A27D-7613705C90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26BD2ABE-370F-FB4B-A567-2E9FA1C6B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Slide Image Placeholder 1">
            <a:extLst>
              <a:ext uri="{FF2B5EF4-FFF2-40B4-BE49-F238E27FC236}">
                <a16:creationId xmlns:a16="http://schemas.microsoft.com/office/drawing/2014/main" id="{EA0ABFD9-1F46-C940-9BB1-76E0547C4E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0" name="Notes Placeholder 2">
            <a:extLst>
              <a:ext uri="{FF2B5EF4-FFF2-40B4-BE49-F238E27FC236}">
                <a16:creationId xmlns:a16="http://schemas.microsoft.com/office/drawing/2014/main" id="{2107E8B4-668C-434D-9782-A9813C671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1" name="Slide Number Placeholder 3">
            <a:extLst>
              <a:ext uri="{FF2B5EF4-FFF2-40B4-BE49-F238E27FC236}">
                <a16:creationId xmlns:a16="http://schemas.microsoft.com/office/drawing/2014/main" id="{3753EC0C-0F20-8743-830F-A45F373FA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B017B9C0-B0E8-844D-8BBA-5359BCF2ADBB}" type="slidenum">
              <a:rPr lang="en-US" altLang="en-US" sz="1400" smtClean="0"/>
              <a:pPr>
                <a:spcBef>
                  <a:spcPct val="0"/>
                </a:spcBef>
              </a:pPr>
              <a:t>2</a:t>
            </a:fld>
            <a:endParaRPr lang="en-US" altLang="en-US"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>
            <a:extLst>
              <a:ext uri="{FF2B5EF4-FFF2-40B4-BE49-F238E27FC236}">
                <a16:creationId xmlns:a16="http://schemas.microsoft.com/office/drawing/2014/main" id="{438E8A5C-EB63-C047-BC3E-366E18EB8C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8" name="Notes Placeholder 2">
            <a:extLst>
              <a:ext uri="{FF2B5EF4-FFF2-40B4-BE49-F238E27FC236}">
                <a16:creationId xmlns:a16="http://schemas.microsoft.com/office/drawing/2014/main" id="{79381F8E-970C-174A-B83F-8C5E8242DA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219" name="Slide Number Placeholder 3">
            <a:extLst>
              <a:ext uri="{FF2B5EF4-FFF2-40B4-BE49-F238E27FC236}">
                <a16:creationId xmlns:a16="http://schemas.microsoft.com/office/drawing/2014/main" id="{93EED5C7-66B0-744D-BD7D-74BF72B9CF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EB96189-45DB-E84A-AA3B-CDF9BBF24465}" type="slidenum">
              <a:rPr lang="en-US" altLang="en-US" sz="1400" smtClean="0"/>
              <a:pPr>
                <a:spcBef>
                  <a:spcPct val="0"/>
                </a:spcBef>
              </a:pPr>
              <a:t>3</a:t>
            </a:fld>
            <a:endParaRPr lang="en-US" altLang="en-US"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>
            <a:extLst>
              <a:ext uri="{FF2B5EF4-FFF2-40B4-BE49-F238E27FC236}">
                <a16:creationId xmlns:a16="http://schemas.microsoft.com/office/drawing/2014/main" id="{9FDDCAAA-6CDF-6D47-B727-69F492F017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0" name="Notes Placeholder 2">
            <a:extLst>
              <a:ext uri="{FF2B5EF4-FFF2-40B4-BE49-F238E27FC236}">
                <a16:creationId xmlns:a16="http://schemas.microsoft.com/office/drawing/2014/main" id="{04F95DDA-CF60-6640-99CA-0D6C1DA394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Was 439 -&gt; 423??</a:t>
            </a:r>
          </a:p>
        </p:txBody>
      </p:sp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1A1FA4C0-9599-5F42-AB66-045D0E9FBC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BCCE87A-6C74-EC43-8A01-1E1E5B6CB148}" type="slidenum">
              <a:rPr lang="el-GR" altLang="en-US" smtClean="0">
                <a:latin typeface="Calibri" panose="020F0502020204030204" pitchFamily="34" charset="0"/>
              </a:rPr>
              <a:pPr/>
              <a:t>22</a:t>
            </a:fld>
            <a:endParaRPr lang="el-GR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692275" y="3789363"/>
            <a:ext cx="6119813" cy="1249362"/>
          </a:xfrm>
        </p:spPr>
        <p:txBody>
          <a:bodyPr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l-GR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990600"/>
            <a:ext cx="8447087" cy="1905000"/>
          </a:xfrm>
          <a:prstGeom prst="roundRect">
            <a:avLst>
              <a:gd name="adj" fmla="val 50000"/>
            </a:avLst>
          </a:prstGeom>
          <a:noFill/>
        </p:spPr>
        <p:txBody>
          <a:bodyPr anchorCtr="0"/>
          <a:lstStyle>
            <a:lvl1pPr>
              <a:defRPr sz="4000"/>
            </a:lvl1pPr>
          </a:lstStyle>
          <a:p>
            <a:r>
              <a:rPr lang="el-GR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66418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642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6075" y="260350"/>
            <a:ext cx="2124075" cy="61198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19825" cy="61198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21135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496300" cy="7842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95288" y="1412875"/>
            <a:ext cx="8353425" cy="4967288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4256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8720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2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12875"/>
            <a:ext cx="4100512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100513" cy="4967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478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9109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039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354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153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2267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9">
            <a:extLst>
              <a:ext uri="{FF2B5EF4-FFF2-40B4-BE49-F238E27FC236}">
                <a16:creationId xmlns:a16="http://schemas.microsoft.com/office/drawing/2014/main" id="{423E5272-422E-E749-9A9F-9A0D21185D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60350"/>
            <a:ext cx="8496300" cy="784225"/>
          </a:xfrm>
          <a:prstGeom prst="roundRect">
            <a:avLst>
              <a:gd name="adj" fmla="val 21667"/>
            </a:avLst>
          </a:prstGeom>
          <a:solidFill>
            <a:srgbClr val="E1F4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Click to edit Master title style</a:t>
            </a:r>
          </a:p>
        </p:txBody>
      </p:sp>
      <p:sp>
        <p:nvSpPr>
          <p:cNvPr id="1027" name="Rectangle 10">
            <a:extLst>
              <a:ext uri="{FF2B5EF4-FFF2-40B4-BE49-F238E27FC236}">
                <a16:creationId xmlns:a16="http://schemas.microsoft.com/office/drawing/2014/main" id="{8CABACFA-15DB-5043-93F0-6AE0CCF1B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95288" y="1412875"/>
            <a:ext cx="8353425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n-US"/>
              <a:t>Click to edit Master text styles</a:t>
            </a:r>
          </a:p>
          <a:p>
            <a:pPr lvl="1"/>
            <a:r>
              <a:rPr lang="el-GR" altLang="en-US"/>
              <a:t>Second level</a:t>
            </a:r>
          </a:p>
          <a:p>
            <a:pPr lvl="2"/>
            <a:r>
              <a:rPr lang="el-GR" altLang="en-US"/>
              <a:t>Third level</a:t>
            </a:r>
          </a:p>
          <a:p>
            <a:pPr lvl="3"/>
            <a:r>
              <a:rPr lang="el-GR" altLang="en-US"/>
              <a:t>Fourth level</a:t>
            </a:r>
          </a:p>
          <a:p>
            <a:pPr lvl="4"/>
            <a:r>
              <a:rPr lang="el-GR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000000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000000"/>
          </a:solidFill>
          <a:latin typeface="Arial" charset="0"/>
        </a:defRPr>
      </a:lvl9pPr>
    </p:titleStyle>
    <p:bodyStyle>
      <a:lvl1pPr marL="280988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rgbClr val="000000"/>
          </a:solidFill>
          <a:latin typeface="Calibri"/>
          <a:ea typeface="ＭＳ Ｐゴシック" charset="0"/>
          <a:cs typeface="ＭＳ Ｐゴシック" charset="0"/>
        </a:defRPr>
      </a:lvl1pPr>
      <a:lvl2pPr marL="682625" indent="-28733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rgbClr val="000000"/>
          </a:solidFill>
          <a:latin typeface="Calibri"/>
          <a:ea typeface="ＭＳ Ｐゴシック" charset="-128"/>
        </a:defRPr>
      </a:lvl2pPr>
      <a:lvl3pPr marL="102393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rgbClr val="000000"/>
          </a:solidFill>
          <a:latin typeface="Calibri"/>
          <a:ea typeface="ＭＳ Ｐゴシック" charset="-128"/>
        </a:defRPr>
      </a:lvl3pPr>
      <a:lvl4pPr marL="1365250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>
          <a:solidFill>
            <a:srgbClr val="000000"/>
          </a:solidFill>
          <a:latin typeface="Calibri"/>
          <a:ea typeface="ＭＳ Ｐゴシック" charset="-128"/>
        </a:defRPr>
      </a:lvl4pPr>
      <a:lvl5pPr marL="1706563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rgbClr val="000000"/>
          </a:solidFill>
          <a:latin typeface="Calibri"/>
          <a:ea typeface="ＭＳ Ｐゴシック" charset="-128"/>
        </a:defRPr>
      </a:lvl5pPr>
      <a:lvl6pPr marL="21637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6pPr>
      <a:lvl7pPr marL="26209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7pPr>
      <a:lvl8pPr marL="30781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8pPr>
      <a:lvl9pPr marL="3535363" indent="-227013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charset="2"/>
        <a:buChar char="l"/>
        <a:defRPr>
          <a:solidFill>
            <a:srgbClr val="000000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dbpedia.org/class/yago/WikicatCitiesInMaryland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class/yago/WikicatCitiesInMaryland" TargetMode="External"/><Relationship Id="rId2" Type="http://schemas.openxmlformats.org/officeDocument/2006/relationships/hyperlink" Target="http://dbpedia.org/class/yago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ontology/" TargetMode="External"/><Relationship Id="rId2" Type="http://schemas.openxmlformats.org/officeDocument/2006/relationships/hyperlink" Target="http://dbpedia.org/class/yago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bpedia.org/class/yago/WikicatCitiesInMaryland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ontology/" TargetMode="External"/><Relationship Id="rId2" Type="http://schemas.openxmlformats.org/officeDocument/2006/relationships/hyperlink" Target="http://dbpedia.org/class/yago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dbpedia.org/class/yago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ensus-designated_place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ontology/" TargetMode="External"/><Relationship Id="rId2" Type="http://schemas.openxmlformats.org/officeDocument/2006/relationships/hyperlink" Target="http://dbpedia.org/class/yag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ontology/" TargetMode="External"/><Relationship Id="rId2" Type="http://schemas.openxmlformats.org/officeDocument/2006/relationships/hyperlink" Target="http://dbpedia.org/class/yago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bpedia.org/ontology/" TargetMode="External"/><Relationship Id="rId2" Type="http://schemas.openxmlformats.org/officeDocument/2006/relationships/hyperlink" Target="http://dbpedia.org/class/yago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sparql11-query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dbpedia.org/ontology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dbpedia.org/ontology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TR/shacl/" TargetMode="External"/><Relationship Id="rId2" Type="http://schemas.openxmlformats.org/officeDocument/2006/relationships/hyperlink" Target="http://spinrdf.org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wiki/SparqlEndpoints" TargetMode="External"/><Relationship Id="rId2" Type="http://schemas.openxmlformats.org/officeDocument/2006/relationships/hyperlink" Target="https://dblp.l3s.de/d2r/sparq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query.wikidata.org/" TargetMode="External"/><Relationship Id="rId2" Type="http://schemas.openxmlformats.org/officeDocument/2006/relationships/hyperlink" Target="http://dbpedia.org/sparql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blp.l3s.de/d2r/snorql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c.yasgui.org/" TargetMode="External"/><Relationship Id="rId2" Type="http://schemas.openxmlformats.org/officeDocument/2006/relationships/hyperlink" Target="https://yqagui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dodds.com/projects/twinkle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asgui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2">
            <a:extLst>
              <a:ext uri="{FF2B5EF4-FFF2-40B4-BE49-F238E27FC236}">
                <a16:creationId xmlns:a16="http://schemas.microsoft.com/office/drawing/2014/main" id="{B2DDC019-46B8-B04E-8C9E-2A87EF3098B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68313" y="692150"/>
            <a:ext cx="8447087" cy="4392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E1F4FF"/>
                </a:solidFill>
              </a14:hiddenFill>
            </a:ext>
          </a:extLst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60000"/>
              </a:spcBef>
            </a:pPr>
            <a:r>
              <a:rPr lang="en-US" altLang="en-US" sz="9800">
                <a:latin typeface="Calibri" panose="020F0502020204030204" pitchFamily="34" charset="0"/>
                <a:ea typeface="ＭＳ Ｐゴシック" panose="020B0600070205080204" pitchFamily="34" charset="-128"/>
              </a:rPr>
              <a:t>SPARQL</a:t>
            </a:r>
            <a:br>
              <a:rPr lang="en-US" altLang="en-US" sz="740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n-US" altLang="en-US" sz="4400">
                <a:latin typeface="Calibri" panose="020F0502020204030204" pitchFamily="34" charset="0"/>
                <a:ea typeface="ＭＳ Ｐゴシック" panose="020B0600070205080204" pitchFamily="34" charset="-128"/>
              </a:rPr>
              <a:t>An RDF Query Language</a:t>
            </a:r>
            <a:br>
              <a:rPr lang="en-US" altLang="en-US" sz="4400"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endParaRPr lang="el-GR" altLang="en-US" sz="44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4098" name="Picture 1">
            <a:extLst>
              <a:ext uri="{FF2B5EF4-FFF2-40B4-BE49-F238E27FC236}">
                <a16:creationId xmlns:a16="http://schemas.microsoft.com/office/drawing/2014/main" id="{63F3E65A-4594-DA4A-857C-B0717C732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13" y="188913"/>
            <a:ext cx="635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66228FD9-EE74-FF4F-8C5C-137CB1BAC2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SPARQL query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6EFA12-3AD5-0A4A-9B84-5BBCC831A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550" y="1131888"/>
            <a:ext cx="3155950" cy="5465762"/>
          </a:xfrm>
        </p:spPr>
        <p:txBody>
          <a:bodyPr/>
          <a:lstStyle/>
          <a:p>
            <a:pPr marL="236538" indent="-236538">
              <a:defRPr/>
            </a:pPr>
            <a:r>
              <a:rPr lang="en-US" sz="2200" i="1"/>
              <a:t>Prefix declarations</a:t>
            </a:r>
            <a:r>
              <a:rPr lang="en-US" sz="2200"/>
              <a:t>, for abbreviating URIs</a:t>
            </a:r>
          </a:p>
          <a:p>
            <a:pPr marL="236538" indent="-236538">
              <a:defRPr/>
            </a:pPr>
            <a:r>
              <a:rPr lang="en-US" sz="2200" i="1"/>
              <a:t>Dataset definition</a:t>
            </a:r>
            <a:r>
              <a:rPr lang="en-US" sz="2200"/>
              <a:t>, stating what RDF graph(s) are being queried</a:t>
            </a:r>
          </a:p>
          <a:p>
            <a:pPr marL="236538" indent="-236538">
              <a:defRPr/>
            </a:pPr>
            <a:r>
              <a:rPr lang="en-US" sz="2200"/>
              <a:t>A </a:t>
            </a:r>
            <a:r>
              <a:rPr lang="en-US" sz="2200" i="1"/>
              <a:t>result clause</a:t>
            </a:r>
            <a:r>
              <a:rPr lang="en-US" sz="2200"/>
              <a:t>, says what information to return from the query</a:t>
            </a:r>
          </a:p>
          <a:p>
            <a:pPr marL="236538" indent="-236538">
              <a:defRPr/>
            </a:pPr>
            <a:r>
              <a:rPr lang="en-US" sz="2200"/>
              <a:t>The </a:t>
            </a:r>
            <a:r>
              <a:rPr lang="en-US" sz="2200" i="1"/>
              <a:t>query pattern</a:t>
            </a:r>
            <a:r>
              <a:rPr lang="en-US" sz="2200"/>
              <a:t>, says what to query for in the underlying dataset</a:t>
            </a:r>
          </a:p>
          <a:p>
            <a:pPr marL="236538" indent="-236538">
              <a:defRPr/>
            </a:pPr>
            <a:r>
              <a:rPr lang="en-US" sz="2200" i="1"/>
              <a:t>Query modifiers</a:t>
            </a:r>
            <a:r>
              <a:rPr lang="en-US" sz="2200"/>
              <a:t>, slicing, ordering, and otherwise rearranging query results</a:t>
            </a:r>
          </a:p>
          <a:p>
            <a:pPr>
              <a:defRPr/>
            </a:pPr>
            <a:endParaRPr lang="en-US" sz="220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F82D132-5F3E-A14C-80F4-F969BD8B470D}"/>
              </a:ext>
            </a:extLst>
          </p:cNvPr>
          <p:cNvSpPr txBox="1">
            <a:spLocks/>
          </p:cNvSpPr>
          <p:nvPr/>
        </p:nvSpPr>
        <p:spPr bwMode="auto">
          <a:xfrm>
            <a:off x="3492500" y="1377950"/>
            <a:ext cx="5472113" cy="5219700"/>
          </a:xfrm>
          <a:prstGeom prst="rect">
            <a:avLst/>
          </a:prstGeom>
          <a:solidFill>
            <a:schemeClr val="accent3">
              <a:lumMod val="95000"/>
            </a:schemeClr>
          </a:solidFill>
          <a:ln>
            <a:noFill/>
          </a:ln>
        </p:spPr>
        <p:txBody>
          <a:bodyPr/>
          <a:lstStyle>
            <a:lvl1pPr marL="280988" indent="-2809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00"/>
                </a:solidFill>
                <a:latin typeface="Calibri"/>
                <a:ea typeface="ＭＳ Ｐゴシック" charset="0"/>
                <a:cs typeface="ＭＳ Ｐゴシック" charset="0"/>
              </a:defRPr>
            </a:lvl1pPr>
            <a:lvl2pPr marL="682625" indent="-2873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rgbClr val="000000"/>
                </a:solidFill>
                <a:latin typeface="Calibri"/>
                <a:ea typeface="ＭＳ Ｐゴシック" charset="-128"/>
              </a:defRPr>
            </a:lvl2pPr>
            <a:lvl3pPr marL="1023938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00"/>
                </a:solidFill>
                <a:latin typeface="Calibri"/>
                <a:ea typeface="ＭＳ Ｐゴシック" charset="-128"/>
              </a:defRPr>
            </a:lvl3pPr>
            <a:lvl4pPr marL="1365250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>
                <a:solidFill>
                  <a:srgbClr val="000000"/>
                </a:solidFill>
                <a:latin typeface="Calibri"/>
                <a:ea typeface="ＭＳ Ｐゴシック" charset="-128"/>
              </a:defRPr>
            </a:lvl4pPr>
            <a:lvl5pPr marL="1706563" indent="-2270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Calibri"/>
                <a:ea typeface="ＭＳ Ｐゴシック" charset="-128"/>
              </a:defRPr>
            </a:lvl5pPr>
            <a:lvl6pPr marL="21637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00"/>
                </a:solidFill>
                <a:latin typeface="+mn-lt"/>
                <a:ea typeface="ＭＳ Ｐゴシック" charset="-128"/>
              </a:defRPr>
            </a:lvl6pPr>
            <a:lvl7pPr marL="26209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00"/>
                </a:solidFill>
                <a:latin typeface="+mn-lt"/>
                <a:ea typeface="ＭＳ Ｐゴシック" charset="-128"/>
              </a:defRPr>
            </a:lvl7pPr>
            <a:lvl8pPr marL="30781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00"/>
                </a:solidFill>
                <a:latin typeface="+mn-lt"/>
                <a:ea typeface="ＭＳ Ｐゴシック" charset="-128"/>
              </a:defRPr>
            </a:lvl8pPr>
            <a:lvl9pPr marL="3535363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charset="2"/>
              <a:buChar char="l"/>
              <a:defRPr>
                <a:solidFill>
                  <a:srgbClr val="000000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# prefix declarations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b="1"/>
              <a:t>PREFIX foo: &lt;http://</a:t>
            </a:r>
            <a:r>
              <a:rPr lang="en-US" sz="2000" b="1" err="1"/>
              <a:t>example.com</a:t>
            </a:r>
            <a:r>
              <a:rPr lang="en-US" sz="2000" b="1"/>
              <a:t>/resources/&gt;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b="1"/>
              <a:t>...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>
                <a:solidFill>
                  <a:schemeClr val="bg1">
                    <a:lumMod val="50000"/>
                  </a:schemeClr>
                </a:solidFill>
              </a:rPr>
              <a:t># optional named graph source</a:t>
            </a:r>
            <a:br>
              <a:rPr lang="en-US" sz="2000"/>
            </a:br>
            <a:r>
              <a:rPr lang="en-US" sz="2000" b="1"/>
              <a:t>FROM ... </a:t>
            </a:r>
            <a:br>
              <a:rPr lang="en-US" sz="2000"/>
            </a:br>
            <a:r>
              <a:rPr lang="en-US">
                <a:solidFill>
                  <a:schemeClr val="bg1">
                    <a:lumMod val="50000"/>
                  </a:schemeClr>
                </a:solidFill>
              </a:rPr>
              <a:t># result clause (</a:t>
            </a:r>
            <a:r>
              <a:rPr lang="en-US" err="1">
                <a:solidFill>
                  <a:schemeClr val="bg1">
                    <a:lumMod val="50000"/>
                  </a:schemeClr>
                </a:solidFill>
              </a:rPr>
              <a:t>select,ask,update</a:t>
            </a:r>
            <a:r>
              <a:rPr lang="en-US">
                <a:solidFill>
                  <a:schemeClr val="bg1">
                    <a:lumMod val="50000"/>
                  </a:schemeClr>
                </a:solidFill>
              </a:rPr>
              <a:t>…)</a:t>
            </a:r>
            <a:br>
              <a:rPr lang="en-US" sz="2000"/>
            </a:br>
            <a:r>
              <a:rPr lang="en-US" sz="2000" b="1"/>
              <a:t>SELECT ... </a:t>
            </a:r>
            <a:br>
              <a:rPr lang="en-US" sz="2000">
                <a:solidFill>
                  <a:schemeClr val="bg1">
                    <a:lumMod val="50000"/>
                  </a:schemeClr>
                </a:solidFill>
              </a:rPr>
            </a:br>
            <a:r>
              <a:rPr lang="en-US">
                <a:solidFill>
                  <a:schemeClr val="bg1">
                    <a:lumMod val="50000"/>
                  </a:schemeClr>
                </a:solidFill>
              </a:rPr>
              <a:t># query pattern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en-US" sz="2000"/>
            </a:br>
            <a:r>
              <a:rPr lang="en-US" sz="2000" b="1"/>
              <a:t>WHERE { ... } </a:t>
            </a:r>
            <a:br>
              <a:rPr lang="en-US" sz="2000"/>
            </a:br>
            <a:r>
              <a:rPr lang="en-US">
                <a:solidFill>
                  <a:schemeClr val="bg1">
                    <a:lumMod val="50000"/>
                  </a:schemeClr>
                </a:solidFill>
              </a:rPr>
              <a:t># query modifiers</a:t>
            </a:r>
            <a:r>
              <a:rPr lang="en-US" sz="2000">
                <a:solidFill>
                  <a:schemeClr val="bg1">
                    <a:lumMod val="50000"/>
                  </a:schemeClr>
                </a:solidFill>
              </a:rPr>
              <a:t> </a:t>
            </a:r>
            <a:br>
              <a:rPr lang="en-US" sz="2000"/>
            </a:br>
            <a:r>
              <a:rPr lang="en-US" sz="2000" b="1"/>
              <a:t>ORDER BY ...</a:t>
            </a:r>
            <a:br>
              <a:rPr lang="en-US" sz="2000" b="1"/>
            </a:br>
            <a:r>
              <a:rPr lang="en-US" sz="2000" b="1"/>
              <a:t>LIMIT 100 </a:t>
            </a:r>
            <a:endParaRPr lang="en-US" sz="2000" b="1" ker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AA9C7234-084D-2848-BC97-B3D0F3F3EA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Basic SPARQL Query Forms </a:t>
            </a:r>
          </a:p>
        </p:txBody>
      </p:sp>
      <p:sp>
        <p:nvSpPr>
          <p:cNvPr id="10242" name="Rectangle 3">
            <a:extLst>
              <a:ext uri="{FF2B5EF4-FFF2-40B4-BE49-F238E27FC236}">
                <a16:creationId xmlns:a16="http://schemas.microsoft.com/office/drawing/2014/main" id="{F29BF352-197A-2A47-A417-F23FF586C8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SELECT </a:t>
            </a:r>
          </a:p>
          <a:p>
            <a:pPr marL="393700" lvl="1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Returns all, or a subset of, the variables bound in a query pattern match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ASK</a:t>
            </a:r>
          </a:p>
          <a:p>
            <a:pPr marL="393700" lvl="1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Returns a boolean indicating whether a query pattern matches or not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DESCRIBE </a:t>
            </a:r>
          </a:p>
          <a:p>
            <a:pPr marL="393700" lvl="1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Returns an RDF graph describing resources found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CONSTRUCT </a:t>
            </a:r>
          </a:p>
          <a:p>
            <a:pPr marL="393700" lvl="1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Returns an RDF graph constructed by substituting variable bindings in a set of triple templates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altLang="en-US" sz="3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34C79F96-0B79-9044-B56B-339E5433E40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A Query: Maryland Cities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DB250-C905-6644-A0C0-3D651BE80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63" y="1341438"/>
            <a:ext cx="8353425" cy="4967287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# find URIs for cities in Maryland</a:t>
            </a:r>
            <a:b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yago:  &lt;http://dbpedia.org/class/yago/&gt;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SELECT * WHERE {</a:t>
            </a:r>
          </a:p>
          <a:p>
            <a:pPr marL="0" indent="0">
              <a:spcBef>
                <a:spcPts val="325"/>
              </a:spcBef>
              <a:buFont typeface="Wingdings" pitchFamily="2" charset="2"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?city a yago:</a:t>
            </a:r>
            <a:r>
              <a:rPr lang="en-US" altLang="en-US" u="sng">
                <a:latin typeface="Calibri" panose="020F0502020204030204" pitchFamily="34" charset="0"/>
                <a:ea typeface="ＭＳ Ｐゴシック" panose="020B0600070205080204" pitchFamily="34" charset="-128"/>
                <a:hlinkClick r:id="rId2"/>
              </a:rPr>
              <a:t>WikicatCitiesInMaryland</a:t>
            </a:r>
            <a:endParaRPr lang="en-US" altLang="en-US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38"/>
              </a:spcBef>
              <a:buFont typeface="Wingdings" pitchFamily="2" charset="2"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}</a:t>
            </a:r>
          </a:p>
          <a:p>
            <a:pPr marL="0" indent="0">
              <a:spcBef>
                <a:spcPts val="338"/>
              </a:spcBef>
              <a:buFont typeface="Wingdings" pitchFamily="2" charset="2"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38"/>
              </a:spcBef>
              <a:buFont typeface="Wingdings" pitchFamily="2" charset="2"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38"/>
              </a:spcBef>
              <a:buFont typeface="Wingdings" pitchFamily="2" charset="2"/>
              <a:buNone/>
            </a:pPr>
            <a:endParaRPr lang="en-US" altLang="en-US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buFont typeface="Wingdings" pitchFamily="2" charset="2"/>
              <a:buNone/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9029BF41-8D1C-FB47-ADD6-EE10A3F69C7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SPARQL protocol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4799E-3F9A-7044-9751-95EFCD8DD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5184775"/>
          </a:xfrm>
        </p:spPr>
        <p:txBody>
          <a:bodyPr/>
          <a:lstStyle/>
          <a:p>
            <a:pPr>
              <a:defRPr/>
            </a:pPr>
            <a:r>
              <a:rPr lang="en-US" sz="3200"/>
              <a:t>To use this query, we need to know]</a:t>
            </a:r>
          </a:p>
          <a:p>
            <a:pPr lvl="1">
              <a:defRPr/>
            </a:pPr>
            <a:r>
              <a:rPr lang="en-US" sz="2800"/>
              <a:t>What endpoint (URL) to send it to</a:t>
            </a:r>
          </a:p>
          <a:p>
            <a:pPr lvl="1">
              <a:defRPr/>
            </a:pPr>
            <a:r>
              <a:rPr lang="en-US" sz="2800"/>
              <a:t>How we want the results encoded (JSON, XML, …)</a:t>
            </a:r>
          </a:p>
          <a:p>
            <a:pPr lvl="1">
              <a:defRPr/>
            </a:pPr>
            <a:r>
              <a:rPr lang="en-US" sz="2800"/>
              <a:t>… other parameters …</a:t>
            </a:r>
          </a:p>
          <a:p>
            <a:pPr>
              <a:defRPr/>
            </a:pPr>
            <a:r>
              <a:rPr lang="en-US" sz="3200"/>
              <a:t>These are set in GUI or your program</a:t>
            </a:r>
          </a:p>
          <a:p>
            <a:pPr lvl="1">
              <a:defRPr/>
            </a:pPr>
            <a:r>
              <a:rPr lang="en-US" sz="2800"/>
              <a:t>Except for the endpoint, all have defaults</a:t>
            </a:r>
          </a:p>
          <a:p>
            <a:pPr>
              <a:defRPr/>
            </a:pPr>
            <a:r>
              <a:rPr lang="en-US" sz="3200"/>
              <a:t>Can even query with the </a:t>
            </a:r>
            <a:r>
              <a:rPr lang="en-US" sz="3200" err="1"/>
              <a:t>unix</a:t>
            </a:r>
            <a:r>
              <a:rPr lang="en-US" sz="3200"/>
              <a:t> curl command:</a:t>
            </a:r>
          </a:p>
          <a:p>
            <a:pPr marL="236538" lvl="1" indent="-50800">
              <a:buFontTx/>
              <a:buNone/>
              <a:defRPr/>
            </a:pPr>
            <a:r>
              <a:rPr lang="en-US" sz="2000"/>
              <a:t>curl http://</a:t>
            </a:r>
            <a:r>
              <a:rPr lang="en-US" sz="2000" err="1"/>
              <a:t>dbpedia.org</a:t>
            </a:r>
            <a:r>
              <a:rPr lang="en-US" sz="2000"/>
              <a:t>/</a:t>
            </a:r>
            <a:r>
              <a:rPr lang="en-US" sz="2000" err="1"/>
              <a:t>sparql</a:t>
            </a:r>
            <a:r>
              <a:rPr lang="en-US" sz="2000"/>
              <a:t>/ --data-</a:t>
            </a:r>
            <a:r>
              <a:rPr lang="en-US" sz="2000" err="1"/>
              <a:t>urlencode</a:t>
            </a:r>
            <a:r>
              <a:rPr lang="en-US" sz="2000"/>
              <a:t> query='PREFIX </a:t>
            </a:r>
            <a:r>
              <a:rPr lang="en-US" sz="2000" err="1"/>
              <a:t>yago</a:t>
            </a:r>
            <a:r>
              <a:rPr lang="en-US" sz="2000"/>
              <a:t>: &lt;http://</a:t>
            </a:r>
            <a:r>
              <a:rPr lang="en-US" sz="2000" err="1"/>
              <a:t>dbpedia.org</a:t>
            </a:r>
            <a:r>
              <a:rPr lang="en-US" sz="2000"/>
              <a:t>/class/</a:t>
            </a:r>
            <a:r>
              <a:rPr lang="en-US" sz="2000" err="1"/>
              <a:t>yago</a:t>
            </a:r>
            <a:r>
              <a:rPr lang="en-US" sz="2000"/>
              <a:t>/&gt; SELECT * WHERE {?city </a:t>
            </a:r>
            <a:r>
              <a:rPr lang="en-US" sz="2000" err="1"/>
              <a:t>rdf:type</a:t>
            </a:r>
            <a:r>
              <a:rPr lang="en-US" sz="2000"/>
              <a:t> </a:t>
            </a:r>
            <a:r>
              <a:rPr lang="en-US" sz="2000" err="1"/>
              <a:t>yago:WikicatCitiesInMaryland</a:t>
            </a:r>
            <a:r>
              <a:rPr lang="en-US" sz="2000"/>
              <a:t>.}'</a:t>
            </a:r>
          </a:p>
          <a:p>
            <a:pPr>
              <a:defRPr/>
            </a:pPr>
            <a:endParaRPr lang="en-US" sz="32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58825BDE-7905-1C48-8CE3-CD5C0EBC97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Maryland Cities and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DB250-C905-6644-A0C0-3D651BE80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yago: t&lt;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2"/>
              </a:rPr>
              <a:t>http://dbpedia.org/class/yago/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&gt;t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dbo: &lt;http://dbpedia.org/ontology/&gt;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SELECT * WHERE {</a:t>
            </a:r>
          </a:p>
          <a:p>
            <a:pPr marL="0" indent="0">
              <a:spcBef>
                <a:spcPts val="325"/>
              </a:spcBef>
              <a:buFont typeface="Wingdings" pitchFamily="2" charset="2"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?city a yago:</a:t>
            </a:r>
            <a:r>
              <a:rPr lang="en-US" altLang="en-US" u="sng">
                <a:latin typeface="Calibri" panose="020F0502020204030204" pitchFamily="34" charset="0"/>
                <a:ea typeface="ＭＳ Ｐゴシック" panose="020B0600070205080204" pitchFamily="34" charset="-128"/>
                <a:hlinkClick r:id="rId3"/>
              </a:rPr>
              <a:t>WikicatCitiesInMaryland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;</a:t>
            </a:r>
          </a:p>
          <a:p>
            <a:pPr marL="0" indent="0">
              <a:spcBef>
                <a:spcPts val="325"/>
              </a:spcBef>
              <a:buFont typeface="Wingdings" pitchFamily="2" charset="2"/>
              <a:buNone/>
            </a:pPr>
            <a:r>
              <a:rPr lang="en-US" altLang="en-US" b="1">
                <a:solidFill>
                  <a:srgbClr val="52525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dbo:populationTotal ?population </a:t>
            </a:r>
            <a:r>
              <a:rPr lang="en-US" altLang="en-US">
                <a:solidFill>
                  <a:srgbClr val="52525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</a:t>
            </a:r>
            <a:endParaRPr lang="en-US" altLang="en-US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38"/>
              </a:spcBef>
              <a:buFont typeface="Wingdings" pitchFamily="2" charset="2"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0C7D8207-68FC-E749-85E5-7C7C2EA29D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Maryland cities, population, names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DB250-C905-6644-A0C0-3D651BE804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# this returns names in multiple languages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sym typeface="Wingdings" pitchFamily="2" charset="2"/>
              </a:rPr>
              <a:t></a:t>
            </a:r>
            <a:endParaRPr lang="en-US" altLang="en-US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yago: 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2"/>
              </a:rPr>
              <a:t>http://dbpedia.org/class/yago/</a:t>
            </a: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dbo: 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3"/>
              </a:rPr>
              <a:t>http://dbpedia.org/ontology/</a:t>
            </a:r>
            <a:endParaRPr lang="en-US" altLang="en-US" sz="24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rdfs: &lt;http://www.w3.org/2000/01/rdf-schema#&gt;</a:t>
            </a:r>
            <a:endParaRPr lang="en-US" altLang="en-US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SELECT ?city ?name ?population WHERE {</a:t>
            </a:r>
          </a:p>
          <a:p>
            <a:pPr marL="0" indent="0">
              <a:spcBef>
                <a:spcPts val="325"/>
              </a:spcBef>
              <a:buFont typeface="Wingdings" pitchFamily="2" charset="2"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?city a yago:</a:t>
            </a:r>
            <a:r>
              <a:rPr lang="en-US" altLang="en-US" u="sng">
                <a:latin typeface="Calibri" panose="020F0502020204030204" pitchFamily="34" charset="0"/>
                <a:ea typeface="ＭＳ Ｐゴシック" panose="020B0600070205080204" pitchFamily="34" charset="-128"/>
                <a:hlinkClick r:id="rId4"/>
              </a:rPr>
              <a:t>WikicatCitiesInMaryland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;</a:t>
            </a:r>
          </a:p>
          <a:p>
            <a:pPr marL="0" indent="0">
              <a:spcBef>
                <a:spcPts val="325"/>
              </a:spcBef>
              <a:buFont typeface="Wingdings" pitchFamily="2" charset="2"/>
              <a:buNone/>
            </a:pPr>
            <a:r>
              <a:rPr lang="en-US" altLang="en-US" b="1">
                <a:solidFill>
                  <a:srgbClr val="52525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</a:t>
            </a:r>
            <a:r>
              <a:rPr lang="en-US" altLang="en-US">
                <a:solidFill>
                  <a:srgbClr val="52525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dbo:populationTotal ?population ;</a:t>
            </a:r>
          </a:p>
          <a:p>
            <a:pPr marL="0" indent="0">
              <a:spcBef>
                <a:spcPts val="325"/>
              </a:spcBef>
              <a:buFont typeface="Wingdings" pitchFamily="2" charset="2"/>
              <a:buNone/>
            </a:pPr>
            <a:r>
              <a:rPr lang="en-US" altLang="en-US" b="1">
                <a:solidFill>
                  <a:srgbClr val="525252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 rdfs:label ?name .</a:t>
            </a:r>
            <a:endParaRPr lang="en-US" altLang="en-US" b="1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338"/>
              </a:spcBef>
              <a:buFont typeface="Wingdings" pitchFamily="2" charset="2"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}</a:t>
            </a:r>
          </a:p>
          <a:p>
            <a:pPr marL="0" indent="0">
              <a:buFont typeface="Wingdings" pitchFamily="2" charset="2"/>
              <a:buNone/>
            </a:pP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>
            <a:extLst>
              <a:ext uri="{FF2B5EF4-FFF2-40B4-BE49-F238E27FC236}">
                <a16:creationId xmlns:a16="http://schemas.microsoft.com/office/drawing/2014/main" id="{56843379-477C-A84C-9DE3-188E4EE86A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Just the @en names, w/o lang tag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DB250-C905-6644-A0C0-3D651BE80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25538"/>
            <a:ext cx="8353425" cy="4967287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# FILTER gives conditions that must be true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# LANG(x) returns string’s language tag or ””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# STR(x) returns a string’s value, i.e. w/o language tag</a:t>
            </a:r>
            <a:endParaRPr lang="en-US" altLang="en-US" sz="2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yago:  &lt;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2"/>
              </a:rPr>
              <a:t>http://dbpedia.org/class/yago/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dbo: &lt;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3"/>
              </a:rPr>
              <a:t>http://dbpedia.org/ontology/</a:t>
            </a: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rdfs: &lt;http://www.w3.org/2000/01/rdf-schema#&gt;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select </a:t>
            </a:r>
            <a:r>
              <a:rPr lang="en-US" altLang="en-US" sz="2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(str(?name) as ?name) </a:t>
            </a:r>
            <a:r>
              <a:rPr lang="en-US" altLang="en-US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?population where {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?city a yago:WikicatCitiesInMaryland;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dbo:populationTotal ?population;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rdfs:label ?name .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6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FILTER (LANG(?name) = "en")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}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02C9BD88-209D-004B-A63C-E1193CDD1F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>
                <a:latin typeface="Calibri" panose="020F0502020204030204" pitchFamily="34" charset="0"/>
                <a:ea typeface="ＭＳ Ｐゴシック" panose="020B0600070205080204" pitchFamily="34" charset="-128"/>
              </a:rPr>
              <a:t>Order results by population (descending)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DB250-C905-6644-A0C0-3D651BE80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268413"/>
            <a:ext cx="8353425" cy="4967287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# sort results by population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yago:  </a:t>
            </a: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2"/>
              </a:rPr>
              <a:t>http://dbpedia.org/class/yago/</a:t>
            </a:r>
            <a:endParaRPr lang="en-US" altLang="en-US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dbo: &lt;http://dbpedia.org/ontology/&gt;</a:t>
            </a:r>
            <a:endParaRPr lang="en-US" altLang="en-US" i="1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endParaRPr lang="en-US" altLang="en-US" sz="8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select str(?name) ?population where {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?city a yago:WikicatCitiesInMaryland;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dbo:populationTotal ?population;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rdfs:label ?name .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FILTER (LANG(?name) = "en")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ORDER BY DESC(?population)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E8003744-E8CC-4143-97D4-F94E943721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Wait, where’s Catonsville?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DB250-C905-6644-A0C0-3D651BE80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5184775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altLang="en-US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Maryland’s government focused on counties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altLang="en-US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Catonsville is not considered a city – it has no government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altLang="en-US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We need another category of place</a:t>
            </a:r>
          </a:p>
          <a:p>
            <a:pPr lvl="1">
              <a:lnSpc>
                <a:spcPct val="120000"/>
              </a:lnSpc>
              <a:spcBef>
                <a:spcPts val="100"/>
              </a:spcBef>
            </a:pP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2"/>
              </a:rPr>
              <a:t>Census designated place</a:t>
            </a:r>
            <a:r>
              <a:rPr lang="en-US" altLang="en-US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?  Populated Place?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altLang="en-US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Populated places include counties &amp; regions, so let’s go with census designated place</a:t>
            </a:r>
          </a:p>
          <a:p>
            <a:pPr>
              <a:lnSpc>
                <a:spcPct val="120000"/>
              </a:lnSpc>
              <a:spcBef>
                <a:spcPts val="100"/>
              </a:spcBef>
            </a:pPr>
            <a:r>
              <a:rPr lang="en-US" altLang="en-US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But some ‘real’ cities in Maryland are not listed as census designated places and some are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17A6138C-0E1F-5745-9820-14296DEF8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UNION operator is 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DB250-C905-6644-A0C0-3D651BE80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25538"/>
            <a:ext cx="8353425" cy="4967287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yago:  &lt;</a:t>
            </a: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2"/>
              </a:rPr>
              <a:t>http://dbpedia.org/class/yago/</a:t>
            </a: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dbo: </a:t>
            </a: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3"/>
              </a:rPr>
              <a:t>http://dbpedia.org/ontology/</a:t>
            </a:r>
            <a:endParaRPr lang="en-US" altLang="en-US" sz="2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dbr: &lt;http://dbpedia.org/resource/&gt;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select str(?name) ?population where {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{?city dbo:type dbr:Census-designated_place;    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dbo:isPartOf dbr:Maryland .}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UNION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{?city a yago:WikicatCitiesInMaryland . }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?city dbo:populationTotal ?population;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rdfs:label ?name .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FILTER (LANG(?name) = "en")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ORDER BY DESC(?population)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>
            <a:extLst>
              <a:ext uri="{FF2B5EF4-FFF2-40B4-BE49-F238E27FC236}">
                <a16:creationId xmlns:a16="http://schemas.microsoft.com/office/drawing/2014/main" id="{C5D4F8A6-1051-FB4E-9628-9AFF9F53F45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45720" rIns="45720"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SPARQL</a:t>
            </a:r>
          </a:p>
        </p:txBody>
      </p:sp>
      <p:sp>
        <p:nvSpPr>
          <p:cNvPr id="7170" name="Content Placeholder 2">
            <a:extLst>
              <a:ext uri="{FF2B5EF4-FFF2-40B4-BE49-F238E27FC236}">
                <a16:creationId xmlns:a16="http://schemas.microsoft.com/office/drawing/2014/main" id="{7C9A896A-DE87-C343-9EF1-97B7F67CE96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2900" y="1081088"/>
            <a:ext cx="8458200" cy="5516562"/>
          </a:xfrm>
        </p:spPr>
        <p:txBody>
          <a:bodyPr/>
          <a:lstStyle/>
          <a:p>
            <a:pPr marL="419100" indent="-382588" eaLnBrk="1" hangingPunct="1">
              <a:defRPr/>
            </a:pPr>
            <a:r>
              <a:rPr lang="pt-BR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SPARQL is a </a:t>
            </a:r>
            <a:r>
              <a:rPr lang="pt-BR" altLang="en-US" sz="32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recursive</a:t>
            </a:r>
            <a:r>
              <a:rPr lang="pt-BR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pt-BR" altLang="en-US" sz="32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acronym</a:t>
            </a:r>
            <a:r>
              <a:rPr lang="pt-BR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for</a:t>
            </a:r>
            <a:r>
              <a:rPr lang="pt-BR" altLang="en-US" sz="3200" b="1" u="sng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  <a:p>
            <a:pPr marL="819150" lvl="1" indent="-382588" eaLnBrk="1" hangingPunct="1">
              <a:buFontTx/>
              <a:buNone/>
              <a:defRPr/>
            </a:pPr>
            <a:r>
              <a:rPr lang="pt-BR" altLang="en-US" sz="2800" b="1" u="sng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</a:t>
            </a:r>
            <a:r>
              <a:rPr lang="pt-BR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PARQL </a:t>
            </a:r>
            <a:r>
              <a:rPr lang="pt-BR" altLang="en-US" sz="2800" b="1" u="sng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P</a:t>
            </a:r>
            <a:r>
              <a:rPr lang="pt-BR" altLang="en-US" sz="28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rotocol</a:t>
            </a:r>
            <a:r>
              <a:rPr lang="pt-BR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pt-BR" altLang="en-US" sz="2800" b="1" u="sng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A</a:t>
            </a:r>
            <a:r>
              <a:rPr lang="pt-BR" altLang="en-US" sz="28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nd</a:t>
            </a:r>
            <a:r>
              <a:rPr lang="pt-BR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pt-BR" altLang="en-US" sz="2800" b="1" u="sng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R</a:t>
            </a:r>
            <a:r>
              <a:rPr lang="pt-BR" altLang="en-US" sz="28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df</a:t>
            </a:r>
            <a:r>
              <a:rPr lang="pt-BR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  <a:r>
              <a:rPr lang="pt-BR" altLang="en-US" sz="2800" b="1" u="sng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Q</a:t>
            </a:r>
            <a:r>
              <a:rPr lang="pt-BR" altLang="en-US" sz="28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uery </a:t>
            </a:r>
            <a:r>
              <a:rPr lang="pt-BR" altLang="en-US" sz="2800" b="1" u="sng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L</a:t>
            </a:r>
            <a:r>
              <a:rPr lang="pt-BR" altLang="en-US" sz="28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anguage</a:t>
            </a:r>
            <a:endParaRPr lang="pt-BR" altLang="en-US" sz="28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419100" indent="-382588" eaLnBrk="1" hangingPunct="1">
              <a:defRPr/>
            </a:pPr>
            <a:r>
              <a:rPr lang="pt-BR" altLang="en-US" sz="32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S</a:t>
            </a: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PARQL</a:t>
            </a:r>
            <a:r>
              <a:rPr lang="pt-BR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is </a:t>
            </a:r>
            <a:r>
              <a:rPr lang="pt-BR" altLang="en-US" sz="32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the</a:t>
            </a:r>
            <a:r>
              <a:rPr lang="pt-BR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SQL for RDF</a:t>
            </a:r>
          </a:p>
          <a:p>
            <a:pPr marL="419100" indent="-382588" eaLnBrk="1" hangingPunct="1">
              <a:defRPr/>
            </a:pPr>
            <a:r>
              <a:rPr lang="pt-BR" altLang="en-US" sz="32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Example</a:t>
            </a:r>
            <a:r>
              <a:rPr lang="pt-BR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query </a:t>
            </a:r>
            <a:r>
              <a:rPr lang="pt-BR" altLang="en-US" sz="32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suitable</a:t>
            </a:r>
            <a:r>
              <a:rPr lang="pt-BR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for </a:t>
            </a:r>
            <a:r>
              <a:rPr lang="pt-BR" altLang="en-US" sz="32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DBpedia</a:t>
            </a:r>
            <a:endParaRPr lang="pt-BR" altLang="en-US" sz="32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36512" indent="0" eaLnBrk="1" hangingPunct="1">
              <a:buFont typeface="Wingdings" pitchFamily="2" charset="2"/>
              <a:buNone/>
              <a:defRPr/>
            </a:pPr>
            <a:r>
              <a:rPr lang="pt-BR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    </a:t>
            </a:r>
            <a:r>
              <a:rPr lang="pt-BR" altLang="en-US" sz="2200" dirty="0">
                <a:latin typeface="Courier" pitchFamily="2" charset="0"/>
                <a:ea typeface="ＭＳ Ｐゴシック" panose="020B0600070205080204" pitchFamily="34" charset="-128"/>
              </a:rPr>
              <a:t># </a:t>
            </a:r>
            <a:r>
              <a:rPr lang="pt-BR" altLang="en-US" sz="2200" dirty="0" err="1">
                <a:latin typeface="Courier" pitchFamily="2" charset="0"/>
                <a:ea typeface="ＭＳ Ｐゴシック" panose="020B0600070205080204" pitchFamily="34" charset="-128"/>
              </a:rPr>
              <a:t>find</a:t>
            </a:r>
            <a:r>
              <a:rPr lang="pt-BR" altLang="en-US" sz="2200" dirty="0">
                <a:latin typeface="Courier" pitchFamily="2" charset="0"/>
                <a:ea typeface="ＭＳ Ｐゴシック" panose="020B0600070205080204" pitchFamily="34" charset="-128"/>
              </a:rPr>
              <a:t> countries </a:t>
            </a:r>
            <a:r>
              <a:rPr lang="pt-BR" altLang="en-US" sz="2200" dirty="0" err="1">
                <a:latin typeface="Courier" pitchFamily="2" charset="0"/>
                <a:ea typeface="ＭＳ Ｐゴシック" panose="020B0600070205080204" pitchFamily="34" charset="-128"/>
              </a:rPr>
              <a:t>and</a:t>
            </a:r>
            <a:r>
              <a:rPr lang="pt-BR" altLang="en-US" sz="2200" dirty="0">
                <a:latin typeface="Courier" pitchFamily="2" charset="0"/>
                <a:ea typeface="ＭＳ Ｐゴシック" panose="020B0600070205080204" pitchFamily="34" charset="-128"/>
              </a:rPr>
              <a:t> </a:t>
            </a:r>
            <a:r>
              <a:rPr lang="pt-BR" altLang="en-US" sz="2200" dirty="0" err="1">
                <a:latin typeface="Courier" pitchFamily="2" charset="0"/>
                <a:ea typeface="ＭＳ Ｐゴシック" panose="020B0600070205080204" pitchFamily="34" charset="-128"/>
              </a:rPr>
              <a:t>their</a:t>
            </a:r>
            <a:r>
              <a:rPr lang="pt-BR" altLang="en-US" sz="2200" dirty="0">
                <a:latin typeface="Courier" pitchFamily="2" charset="0"/>
                <a:ea typeface="ＭＳ Ｐゴシック" panose="020B0600070205080204" pitchFamily="34" charset="-128"/>
              </a:rPr>
              <a:t> </a:t>
            </a:r>
            <a:r>
              <a:rPr lang="pt-BR" altLang="en-US" sz="2200" dirty="0" err="1">
                <a:latin typeface="Courier" pitchFamily="2" charset="0"/>
                <a:ea typeface="ＭＳ Ｐゴシック" panose="020B0600070205080204" pitchFamily="34" charset="-128"/>
              </a:rPr>
              <a:t>languages</a:t>
            </a:r>
            <a:endParaRPr lang="pt-BR" altLang="en-US" sz="2200" dirty="0">
              <a:latin typeface="Courier" pitchFamily="2" charset="0"/>
              <a:ea typeface="ＭＳ Ｐゴシック" panose="020B0600070205080204" pitchFamily="34" charset="-128"/>
            </a:endParaRPr>
          </a:p>
          <a:p>
            <a:pPr marL="819150" lvl="1" indent="-382588" eaLnBrk="1" hangingPunct="1">
              <a:buFontTx/>
              <a:buNone/>
              <a:defRPr/>
            </a:pPr>
            <a:r>
              <a:rPr lang="en-US" altLang="en-US" sz="2200" dirty="0">
                <a:latin typeface="Courier" pitchFamily="2" charset="0"/>
                <a:ea typeface="ＭＳ Ｐゴシック" panose="020B0600070205080204" pitchFamily="34" charset="-128"/>
              </a:rPr>
              <a:t>PREFIX </a:t>
            </a:r>
            <a:r>
              <a:rPr lang="en-US" altLang="en-US" sz="2200" dirty="0" err="1">
                <a:latin typeface="Courier" pitchFamily="2" charset="0"/>
                <a:ea typeface="ＭＳ Ｐゴシック" panose="020B0600070205080204" pitchFamily="34" charset="-128"/>
              </a:rPr>
              <a:t>dbo</a:t>
            </a:r>
            <a:r>
              <a:rPr lang="en-US" altLang="en-US" sz="2200" dirty="0">
                <a:latin typeface="Courier" pitchFamily="2" charset="0"/>
                <a:ea typeface="ＭＳ Ｐゴシック" panose="020B0600070205080204" pitchFamily="34" charset="-128"/>
              </a:rPr>
              <a:t>: &lt;http://</a:t>
            </a:r>
            <a:r>
              <a:rPr lang="en-US" altLang="en-US" sz="2200" dirty="0" err="1">
                <a:latin typeface="Courier" pitchFamily="2" charset="0"/>
                <a:ea typeface="ＭＳ Ｐゴシック" panose="020B0600070205080204" pitchFamily="34" charset="-128"/>
              </a:rPr>
              <a:t>dbpedia.org</a:t>
            </a:r>
            <a:r>
              <a:rPr lang="en-US" altLang="en-US" sz="2200" dirty="0">
                <a:latin typeface="Courier" pitchFamily="2" charset="0"/>
                <a:ea typeface="ＭＳ Ｐゴシック" panose="020B0600070205080204" pitchFamily="34" charset="-128"/>
              </a:rPr>
              <a:t>/ontology/&gt;</a:t>
            </a:r>
          </a:p>
          <a:p>
            <a:pPr marL="819150" lvl="1" indent="-382588" eaLnBrk="1" hangingPunct="1">
              <a:buFontTx/>
              <a:buNone/>
              <a:defRPr/>
            </a:pPr>
            <a:r>
              <a:rPr lang="en-US" altLang="en-US" sz="2200" dirty="0">
                <a:latin typeface="Courier" pitchFamily="2" charset="0"/>
                <a:ea typeface="ＭＳ Ｐゴシック" panose="020B0600070205080204" pitchFamily="34" charset="-128"/>
              </a:rPr>
              <a:t>SELECT * WHERE {</a:t>
            </a:r>
          </a:p>
          <a:p>
            <a:pPr marL="819150" lvl="1" indent="-382588" eaLnBrk="1" hangingPunct="1">
              <a:buFontTx/>
              <a:buNone/>
              <a:defRPr/>
            </a:pPr>
            <a:r>
              <a:rPr lang="en-US" altLang="en-US" sz="2200" dirty="0">
                <a:latin typeface="Courier" pitchFamily="2" charset="0"/>
                <a:ea typeface="ＭＳ Ｐゴシック" panose="020B0600070205080204" pitchFamily="34" charset="-128"/>
              </a:rPr>
              <a:t>  ?country a </a:t>
            </a:r>
            <a:r>
              <a:rPr lang="en-US" altLang="en-US" sz="2200" dirty="0" err="1">
                <a:latin typeface="Courier" pitchFamily="2" charset="0"/>
                <a:ea typeface="ＭＳ Ｐゴシック" panose="020B0600070205080204" pitchFamily="34" charset="-128"/>
              </a:rPr>
              <a:t>dbo:Country</a:t>
            </a:r>
            <a:r>
              <a:rPr lang="en-US" altLang="en-US" sz="2200" dirty="0">
                <a:latin typeface="Courier" pitchFamily="2" charset="0"/>
                <a:ea typeface="ＭＳ Ｐゴシック" panose="020B0600070205080204" pitchFamily="34" charset="-128"/>
              </a:rPr>
              <a:t>;</a:t>
            </a:r>
          </a:p>
          <a:p>
            <a:pPr marL="819150" lvl="1" indent="-382588" eaLnBrk="1" hangingPunct="1">
              <a:buFontTx/>
              <a:buNone/>
              <a:defRPr/>
            </a:pPr>
            <a:r>
              <a:rPr lang="en-US" altLang="en-US" sz="2200" dirty="0">
                <a:latin typeface="Courier" pitchFamily="2" charset="0"/>
                <a:ea typeface="ＭＳ Ｐゴシック" panose="020B0600070205080204" pitchFamily="34" charset="-128"/>
              </a:rPr>
              <a:t>           </a:t>
            </a:r>
            <a:r>
              <a:rPr lang="en-US" altLang="en-US" sz="2200" dirty="0" err="1">
                <a:latin typeface="Courier" pitchFamily="2" charset="0"/>
                <a:ea typeface="ＭＳ Ｐゴシック" panose="020B0600070205080204" pitchFamily="34" charset="-128"/>
              </a:rPr>
              <a:t>dbo:officialLanguage</a:t>
            </a:r>
            <a:r>
              <a:rPr lang="en-US" altLang="en-US" sz="2200" dirty="0">
                <a:latin typeface="Courier" pitchFamily="2" charset="0"/>
                <a:ea typeface="ＭＳ Ｐゴシック" panose="020B0600070205080204" pitchFamily="34" charset="-128"/>
              </a:rPr>
              <a:t> ?</a:t>
            </a:r>
            <a:r>
              <a:rPr lang="en-US" altLang="en-US" sz="2200" dirty="0" err="1">
                <a:latin typeface="Courier" pitchFamily="2" charset="0"/>
                <a:ea typeface="ＭＳ Ｐゴシック" panose="020B0600070205080204" pitchFamily="34" charset="-128"/>
              </a:rPr>
              <a:t>lang</a:t>
            </a:r>
            <a:r>
              <a:rPr lang="en-US" altLang="en-US" sz="2200" dirty="0">
                <a:latin typeface="Courier" pitchFamily="2" charset="0"/>
                <a:ea typeface="ＭＳ Ｐゴシック" panose="020B0600070205080204" pitchFamily="34" charset="-128"/>
              </a:rPr>
              <a:t> .</a:t>
            </a:r>
          </a:p>
          <a:p>
            <a:pPr marL="819150" lvl="1" indent="-382588" eaLnBrk="1" hangingPunct="1">
              <a:buFontTx/>
              <a:buNone/>
              <a:defRPr/>
            </a:pPr>
            <a:r>
              <a:rPr lang="en-US" altLang="en-US" sz="2200" dirty="0">
                <a:latin typeface="Courier" pitchFamily="2" charset="0"/>
                <a:ea typeface="ＭＳ Ｐゴシック" panose="020B0600070205080204" pitchFamily="34" charset="-128"/>
              </a:rPr>
              <a:t>} </a:t>
            </a:r>
          </a:p>
          <a:p>
            <a:pPr marL="819150" lvl="1" indent="-382588" eaLnBrk="1" hangingPunct="1">
              <a:buFontTx/>
              <a:buNone/>
              <a:defRPr/>
            </a:pPr>
            <a:r>
              <a:rPr lang="en-US" altLang="en-US" sz="2200" dirty="0">
                <a:latin typeface="Courier" pitchFamily="2" charset="0"/>
                <a:ea typeface="ＭＳ Ｐゴシック" panose="020B0600070205080204" pitchFamily="34" charset="-128"/>
              </a:rPr>
              <a:t>LIMIT 10</a:t>
            </a:r>
          </a:p>
          <a:p>
            <a:pPr marL="419100" indent="-382588" eaLnBrk="1" hangingPunct="1">
              <a:defRPr/>
            </a:pPr>
            <a:endParaRPr lang="pt-BR" altLang="en-US" sz="32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419100" indent="-382588" eaLnBrk="1" hangingPunct="1">
              <a:defRPr/>
            </a:pPr>
            <a:endParaRPr lang="pt-BR" altLang="en-US" sz="3600" dirty="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340753EE-5FE3-CB43-9FDA-E7FE17C12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Now we have some duplicate entries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8B1043-D153-AC45-80A5-6D5A2A935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496300" cy="4967288"/>
          </a:xfrm>
        </p:spPr>
        <p:txBody>
          <a:bodyPr/>
          <a:lstStyle/>
          <a:p>
            <a:pPr>
              <a:defRPr/>
            </a:pPr>
            <a:r>
              <a:rPr lang="en-US" sz="3200">
                <a:latin typeface="Calibri" panose="020F0502020204030204" pitchFamily="34" charset="0"/>
                <a:cs typeface="Calibri" panose="020F0502020204030204" pitchFamily="34" charset="0"/>
              </a:rPr>
              <a:t>This happens because:</a:t>
            </a:r>
          </a:p>
          <a:p>
            <a:pPr lvl="1">
              <a:defRPr/>
            </a:pPr>
            <a:r>
              <a:rPr lang="en-US" sz="2800">
                <a:latin typeface="Calibri" panose="020F0502020204030204" pitchFamily="34" charset="0"/>
                <a:cs typeface="Calibri" panose="020F0502020204030204" pitchFamily="34" charset="0"/>
              </a:rPr>
              <a:t>Some “cities” are just in </a:t>
            </a:r>
            <a:r>
              <a:rPr lang="en-US" sz="2800" spc="-114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WikicatCitiesInMaryland</a:t>
            </a:r>
            <a:r>
              <a:rPr lang="en-US" sz="2800" spc="-114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1">
              <a:defRPr/>
            </a:pPr>
            <a:r>
              <a:rPr lang="en-US" sz="2800" spc="-114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are just in Census-</a:t>
            </a:r>
            <a:r>
              <a:rPr lang="en-US" sz="2800" spc="-114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designated_places</a:t>
            </a:r>
            <a:endParaRPr lang="en-US" sz="2800" spc="-114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sz="2800" spc="-114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are in both</a:t>
            </a:r>
          </a:p>
          <a:p>
            <a:pPr>
              <a:defRPr/>
            </a:pPr>
            <a:r>
              <a:rPr lang="en-US" sz="3200" spc="-114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SPARQL’s procedure finds all ways to satisfy a query, and for each one, records the variable bindings</a:t>
            </a:r>
          </a:p>
          <a:p>
            <a:pPr>
              <a:defRPr/>
            </a:pPr>
            <a:r>
              <a:rPr lang="en-US" sz="3200" spc="-114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add </a:t>
            </a:r>
            <a:r>
              <a:rPr lang="en-US" sz="3200" b="1" spc="-114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DISTINCT</a:t>
            </a:r>
            <a:r>
              <a:rPr lang="en-US" sz="3200" spc="-114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to  get SPARQL to remove duplicate bindings from the results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3200" spc="-114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24FD9281-C973-D14F-82B4-10D26B465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DISTINCT produces unique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DB250-C905-6644-A0C0-3D651BE80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268413"/>
            <a:ext cx="8353425" cy="4967287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yago:  &lt;</a:t>
            </a: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2"/>
              </a:rPr>
              <a:t>http://dbpedia.org/class/yago/</a:t>
            </a: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dbo: </a:t>
            </a: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3"/>
              </a:rPr>
              <a:t>http://dbpedia.org/ontology/</a:t>
            </a:r>
            <a:endParaRPr lang="en-US" altLang="en-US" sz="220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dbr: &lt;http://dbpedia.org/resource/&gt;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select </a:t>
            </a:r>
            <a:r>
              <a:rPr lang="en-US" altLang="en-US"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DISTINCT </a:t>
            </a: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str(?name) ?population where {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{?city dbo:type dbr:Census-designated_place;    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dbo:isPartOf dbr:Maryland .}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UNION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{?city a yago:WikicatCitiesInMaryland . }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?city dbo:populationTotal ?population;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rdfs:label ?name .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FILTER (LANG(?name) = "en")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ORDER BY DESC(?population)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>
            <a:extLst>
              <a:ext uri="{FF2B5EF4-FFF2-40B4-BE49-F238E27FC236}">
                <a16:creationId xmlns:a16="http://schemas.microsoft.com/office/drawing/2014/main" id="{978E2F80-5CDB-EB44-B2B2-BE1E71C843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Some cities are missing </a:t>
            </a:r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  <a:sym typeface="Wingdings" pitchFamily="2" charset="2"/>
              </a:rPr>
              <a:t></a:t>
            </a:r>
            <a:endParaRPr lang="en-US" altLang="en-US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6866" name="Content Placeholder 2">
            <a:extLst>
              <a:ext uri="{FF2B5EF4-FFF2-40B4-BE49-F238E27FC236}">
                <a16:creationId xmlns:a16="http://schemas.microsoft.com/office/drawing/2014/main" id="{2B161F9E-0787-6646-AB51-E9A40757D2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412875"/>
            <a:ext cx="8748713" cy="4967288"/>
          </a:xfrm>
        </p:spPr>
        <p:txBody>
          <a:bodyPr/>
          <a:lstStyle/>
          <a:p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Experimentation with query showed there are 427 entities in MD that are either census designated places or cities</a:t>
            </a:r>
          </a:p>
          <a:p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Only get 411 because nine have no population and one has neither a population nor a label</a:t>
            </a:r>
          </a:p>
          <a:p>
            <a:pPr lvl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Typical of a large and somewhat noisy knowledge graph created from crowdsourced data</a:t>
            </a:r>
          </a:p>
          <a:p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SPARQL’s OPIONAL directive to the rescue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>
            <a:extLst>
              <a:ext uri="{FF2B5EF4-FFF2-40B4-BE49-F238E27FC236}">
                <a16:creationId xmlns:a16="http://schemas.microsoft.com/office/drawing/2014/main" id="{FBA0686F-E01F-A249-B882-AB9AA3CA6F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OPTIONAL handles missing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1D45E5-37A2-F144-9EF1-245B15F9D0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25538"/>
            <a:ext cx="8353425" cy="4967287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yago:  &lt;</a:t>
            </a: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2"/>
              </a:rPr>
              <a:t>http://dbpedia.org/class/yago/</a:t>
            </a: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dbo: &lt;</a:t>
            </a: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  <a:hlinkClick r:id="rId3"/>
              </a:rPr>
              <a:t>http://dbpedia.org/ontology/</a:t>
            </a: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PREFIX dbr: &lt;http://dbpedia.org/resource/&gt;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select DISTINCT</a:t>
            </a:r>
            <a:r>
              <a:rPr lang="en-US" altLang="en-US" sz="22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str(?name) ?population where {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{?city dbo:type dbr:Census-designated_place;    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         dbo:isPartOf dbr:Maryland .}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UNION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{?city a yago:WikicatCitiesInMaryland . }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OPTIONAL {?city dbo:populationTotal ?population.}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  OPTIONAL {?city rdfs:label ?name . FILTER (LANG(?name) = "en") }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}</a:t>
            </a:r>
          </a:p>
          <a:p>
            <a:pPr marL="0" indent="0">
              <a:lnSpc>
                <a:spcPct val="120000"/>
              </a:lnSpc>
              <a:spcBef>
                <a:spcPts val="100"/>
              </a:spcBef>
              <a:buFont typeface="Wingdings" pitchFamily="2" charset="2"/>
              <a:buNone/>
            </a:pPr>
            <a:r>
              <a:rPr lang="en-US" altLang="en-US"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ORDER BY DESC(?population)</a:t>
            </a:r>
          </a:p>
          <a:p>
            <a:pPr marL="0" indent="0"/>
            <a:endParaRPr lang="en-US" altLang="en-US" sz="2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>
            <a:extLst>
              <a:ext uri="{FF2B5EF4-FFF2-40B4-BE49-F238E27FC236}">
                <a16:creationId xmlns:a16="http://schemas.microsoft.com/office/drawing/2014/main" id="{F0EF4D76-0FD4-DA48-ABD1-B0543AD60C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Handling queries with many results</a:t>
            </a:r>
          </a:p>
        </p:txBody>
      </p:sp>
      <p:sp>
        <p:nvSpPr>
          <p:cNvPr id="11266" name="Content Placeholder 2">
            <a:extLst>
              <a:ext uri="{FF2B5EF4-FFF2-40B4-BE49-F238E27FC236}">
                <a16:creationId xmlns:a16="http://schemas.microsoft.com/office/drawing/2014/main" id="{C05B9E03-00DD-5449-8C9D-B67CAFE2C5A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353425" cy="5184775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Endpoints typically have limits on a query’s runtime or the number of results it can return</a:t>
            </a:r>
          </a:p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You can use the LIMIT and OFFSET query modifiers to manage large queries</a:t>
            </a:r>
          </a:p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Suppose we want to find all of the types that </a:t>
            </a:r>
            <a:r>
              <a:rPr lang="en-US" altLang="en-US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DBpedia</a:t>
            </a:r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uses</a:t>
            </a:r>
          </a:p>
          <a:p>
            <a:pPr marL="401637" lvl="1" indent="0">
              <a:buNone/>
            </a:pP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SELECT distinct ?type WHERE {</a:t>
            </a:r>
          </a:p>
          <a:p>
            <a:pPr marL="401637" lvl="1" indent="0">
              <a:buNone/>
            </a:pPr>
            <a:r>
              <a:rPr lang="en-US" altLang="en-US" sz="32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 ?x a ?type . }</a:t>
            </a:r>
          </a:p>
          <a:p>
            <a:r>
              <a:rPr lang="en-US" altLang="en-US" sz="3600" dirty="0" err="1">
                <a:latin typeface="Calibri" panose="020F0502020204030204" pitchFamily="34" charset="0"/>
                <a:ea typeface="ＭＳ Ｐゴシック" panose="020B0600070205080204" pitchFamily="34" charset="-128"/>
              </a:rPr>
              <a:t>DBpedia’s</a:t>
            </a:r>
            <a:r>
              <a:rPr lang="en-US" altLang="en-US" sz="36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public endpoint limits queries to 10K results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E080-1A2C-CB4A-A124-171B65F7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the first 10K</a:t>
            </a:r>
          </a:p>
        </p:txBody>
      </p:sp>
      <p:pic>
        <p:nvPicPr>
          <p:cNvPr id="5" name="Picture 4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21A2C9D3-C893-874B-B8B8-DD78A2DD0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5151"/>
            <a:ext cx="9144000" cy="5631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848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E080-1A2C-CB4A-A124-171B65F77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the second 10K</a:t>
            </a:r>
          </a:p>
        </p:txBody>
      </p:sp>
      <p:pic>
        <p:nvPicPr>
          <p:cNvPr id="4" name="Picture 3" descr="A screenshot of a cell phone&#13;&#10;&#13;&#10;Description automatically generated">
            <a:extLst>
              <a:ext uri="{FF2B5EF4-FFF2-40B4-BE49-F238E27FC236}">
                <a16:creationId xmlns:a16="http://schemas.microsoft.com/office/drawing/2014/main" id="{39FB6A9C-8AFC-774D-9277-23B5EF774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6222"/>
            <a:ext cx="9014768" cy="555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9122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F68F7-AA5E-5C46-A54A-300792C28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4208" y="1268760"/>
            <a:ext cx="2375942" cy="2736602"/>
          </a:xfrm>
        </p:spPr>
        <p:txBody>
          <a:bodyPr/>
          <a:lstStyle/>
          <a:p>
            <a:r>
              <a:rPr lang="en-US" dirty="0"/>
              <a:t>A simple program gets them 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B8855D-7224-1143-BFE1-52DD00C99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44624"/>
            <a:ext cx="8353425" cy="6368132"/>
          </a:xfrm>
        </p:spPr>
        <p:txBody>
          <a:bodyPr/>
          <a:lstStyle/>
          <a:p>
            <a:pPr marL="0" indent="0">
              <a:buNone/>
            </a:pPr>
            <a:r>
              <a:rPr lang="en-US" sz="1700" dirty="0"/>
              <a:t>from </a:t>
            </a:r>
            <a:r>
              <a:rPr lang="en-US" sz="1700" dirty="0" err="1"/>
              <a:t>SPARQLWrapper</a:t>
            </a:r>
            <a:r>
              <a:rPr lang="en-US" sz="1700" dirty="0"/>
              <a:t> import </a:t>
            </a:r>
            <a:r>
              <a:rPr lang="en-US" sz="1700" dirty="0" err="1"/>
              <a:t>SPARQLWrapper</a:t>
            </a:r>
            <a:r>
              <a:rPr lang="en-US" sz="1700" dirty="0"/>
              <a:t>, JSON</a:t>
            </a:r>
          </a:p>
          <a:p>
            <a:pPr marL="0" indent="0">
              <a:buNone/>
            </a:pPr>
            <a:r>
              <a:rPr lang="en-US" sz="1700" dirty="0" err="1"/>
              <a:t>default_endpoint</a:t>
            </a:r>
            <a:r>
              <a:rPr lang="en-US" sz="1700" dirty="0"/>
              <a:t> = "http://</a:t>
            </a:r>
            <a:r>
              <a:rPr lang="en-US" sz="1700" dirty="0" err="1"/>
              <a:t>dbpedia.org</a:t>
            </a:r>
            <a:r>
              <a:rPr lang="en-US" sz="1700" dirty="0"/>
              <a:t>/</a:t>
            </a:r>
            <a:r>
              <a:rPr lang="en-US" sz="1700" dirty="0" err="1"/>
              <a:t>sparql</a:t>
            </a:r>
            <a:r>
              <a:rPr lang="en-US" sz="1700" dirty="0"/>
              <a:t>"</a:t>
            </a:r>
          </a:p>
          <a:p>
            <a:pPr marL="0" indent="0">
              <a:buNone/>
            </a:pPr>
            <a:r>
              <a:rPr lang="en-US" sz="1700" dirty="0" err="1"/>
              <a:t>type_query</a:t>
            </a:r>
            <a:r>
              <a:rPr lang="en-US" sz="1700" dirty="0"/>
              <a:t> = """SELECT DISTINCT ?class WHERE {{?x a ?class}} LIMIT {LIM} OFFSET {OFF}"""</a:t>
            </a:r>
            <a:endParaRPr lang="en-US" sz="1100" dirty="0"/>
          </a:p>
          <a:p>
            <a:pPr marL="0" indent="0">
              <a:buNone/>
            </a:pPr>
            <a:r>
              <a:rPr lang="en-US" sz="1700" dirty="0"/>
              <a:t>def </a:t>
            </a:r>
            <a:r>
              <a:rPr lang="en-US" sz="1700" dirty="0" err="1"/>
              <a:t>getall</a:t>
            </a:r>
            <a:r>
              <a:rPr lang="en-US" sz="1700" dirty="0"/>
              <a:t>(query, endpoint=</a:t>
            </a:r>
            <a:r>
              <a:rPr lang="en-US" sz="1700" dirty="0" err="1"/>
              <a:t>default_endpoint</a:t>
            </a:r>
            <a:r>
              <a:rPr lang="en-US" sz="1700" dirty="0"/>
              <a:t>):</a:t>
            </a:r>
          </a:p>
          <a:p>
            <a:pPr marL="0" indent="0">
              <a:buNone/>
            </a:pPr>
            <a:r>
              <a:rPr lang="en-US" sz="1700" dirty="0"/>
              <a:t>limit = 10000</a:t>
            </a:r>
          </a:p>
          <a:p>
            <a:pPr marL="0" indent="0">
              <a:buNone/>
            </a:pPr>
            <a:r>
              <a:rPr lang="en-US" sz="1700" dirty="0"/>
              <a:t>    offset = total = 0</a:t>
            </a:r>
          </a:p>
          <a:p>
            <a:pPr marL="0" indent="0">
              <a:buNone/>
            </a:pPr>
            <a:r>
              <a:rPr lang="en-US" sz="1700" dirty="0"/>
              <a:t>    found = limit</a:t>
            </a:r>
          </a:p>
          <a:p>
            <a:pPr marL="0" indent="0">
              <a:buNone/>
            </a:pPr>
            <a:r>
              <a:rPr lang="en-US" sz="1700" dirty="0"/>
              <a:t>    tuples = []</a:t>
            </a:r>
          </a:p>
          <a:p>
            <a:pPr marL="0" indent="0">
              <a:buNone/>
            </a:pPr>
            <a:r>
              <a:rPr lang="en-US" sz="1700" dirty="0"/>
              <a:t>    </a:t>
            </a:r>
            <a:r>
              <a:rPr lang="en-US" sz="1700" dirty="0" err="1"/>
              <a:t>sparql</a:t>
            </a:r>
            <a:r>
              <a:rPr lang="en-US" sz="1700" dirty="0"/>
              <a:t> = </a:t>
            </a:r>
            <a:r>
              <a:rPr lang="en-US" sz="1700" dirty="0" err="1"/>
              <a:t>SPARQLWrapper</a:t>
            </a:r>
            <a:r>
              <a:rPr lang="en-US" sz="1700" dirty="0"/>
              <a:t>(endpoint)</a:t>
            </a:r>
          </a:p>
          <a:p>
            <a:pPr marL="0" indent="0">
              <a:buNone/>
            </a:pPr>
            <a:r>
              <a:rPr lang="en-US" sz="1700" dirty="0"/>
              <a:t>    </a:t>
            </a:r>
            <a:r>
              <a:rPr lang="en-US" sz="1700" dirty="0" err="1"/>
              <a:t>sparql.setReturnFormat</a:t>
            </a:r>
            <a:r>
              <a:rPr lang="en-US" sz="1700" dirty="0"/>
              <a:t>('</a:t>
            </a:r>
            <a:r>
              <a:rPr lang="en-US" sz="1700" dirty="0" err="1"/>
              <a:t>json</a:t>
            </a:r>
            <a:r>
              <a:rPr lang="en-US" sz="1700" dirty="0"/>
              <a:t>')</a:t>
            </a:r>
          </a:p>
          <a:p>
            <a:pPr marL="0" indent="0">
              <a:buNone/>
            </a:pPr>
            <a:r>
              <a:rPr lang="en-US" sz="1700" dirty="0"/>
              <a:t>    while found == limit:  # keep going until we don't get limit results</a:t>
            </a:r>
          </a:p>
          <a:p>
            <a:pPr marL="0" indent="0">
              <a:buNone/>
            </a:pPr>
            <a:r>
              <a:rPr lang="en-US" sz="1700" dirty="0"/>
              <a:t>        q = </a:t>
            </a:r>
            <a:r>
              <a:rPr lang="en-US" sz="1700" dirty="0" err="1"/>
              <a:t>query.format</a:t>
            </a:r>
            <a:r>
              <a:rPr lang="en-US" sz="1700" dirty="0"/>
              <a:t>(LIM=limit, OFF=offset)</a:t>
            </a:r>
          </a:p>
          <a:p>
            <a:pPr marL="0" indent="0">
              <a:buNone/>
            </a:pPr>
            <a:r>
              <a:rPr lang="en-US" sz="1700" dirty="0"/>
              <a:t>        </a:t>
            </a:r>
            <a:r>
              <a:rPr lang="en-US" sz="1700" dirty="0" err="1"/>
              <a:t>sparql.setQuery</a:t>
            </a:r>
            <a:r>
              <a:rPr lang="en-US" sz="1700" dirty="0"/>
              <a:t>(q)</a:t>
            </a:r>
          </a:p>
          <a:p>
            <a:pPr marL="0" indent="0">
              <a:buNone/>
            </a:pPr>
            <a:r>
              <a:rPr lang="en-US" sz="1700" dirty="0"/>
              <a:t>        results = </a:t>
            </a:r>
            <a:r>
              <a:rPr lang="en-US" sz="1700" dirty="0" err="1"/>
              <a:t>sparql.query</a:t>
            </a:r>
            <a:r>
              <a:rPr lang="en-US" sz="1700" dirty="0"/>
              <a:t>().convert()</a:t>
            </a:r>
          </a:p>
          <a:p>
            <a:pPr marL="0" indent="0">
              <a:buNone/>
            </a:pPr>
            <a:r>
              <a:rPr lang="en-US" sz="1700" dirty="0"/>
              <a:t>        found = 0</a:t>
            </a:r>
          </a:p>
          <a:p>
            <a:pPr marL="0" indent="0">
              <a:buNone/>
            </a:pPr>
            <a:r>
              <a:rPr lang="en-US" sz="1700" dirty="0"/>
              <a:t>        for result in results["results"]["bindings"]:</a:t>
            </a:r>
          </a:p>
          <a:p>
            <a:pPr marL="0" indent="0">
              <a:buNone/>
            </a:pPr>
            <a:r>
              <a:rPr lang="en-US" sz="1700" dirty="0"/>
              <a:t>            found += 1</a:t>
            </a:r>
          </a:p>
          <a:p>
            <a:pPr marL="0" indent="0">
              <a:buNone/>
            </a:pPr>
            <a:r>
              <a:rPr lang="en-US" sz="1700" dirty="0"/>
              <a:t>            </a:t>
            </a:r>
            <a:r>
              <a:rPr lang="en-US" sz="1700" dirty="0" err="1"/>
              <a:t>tuples.append</a:t>
            </a:r>
            <a:r>
              <a:rPr lang="en-US" sz="1700" dirty="0"/>
              <a:t>(tuple([</a:t>
            </a:r>
            <a:r>
              <a:rPr lang="en-US" sz="1700" dirty="0" err="1"/>
              <a:t>str</a:t>
            </a:r>
            <a:r>
              <a:rPr lang="en-US" sz="1700" dirty="0"/>
              <a:t>(v['value']) for v in </a:t>
            </a:r>
            <a:r>
              <a:rPr lang="en-US" sz="1700" dirty="0" err="1"/>
              <a:t>result.values</a:t>
            </a:r>
            <a:r>
              <a:rPr lang="en-US" sz="1700" dirty="0"/>
              <a:t>()]))</a:t>
            </a:r>
          </a:p>
          <a:p>
            <a:pPr marL="0" indent="0">
              <a:buNone/>
            </a:pPr>
            <a:r>
              <a:rPr lang="en-US" sz="1700" dirty="0"/>
              <a:t>        print('Found', found, 'results')</a:t>
            </a:r>
          </a:p>
          <a:p>
            <a:pPr marL="0" indent="0">
              <a:buNone/>
            </a:pPr>
            <a:r>
              <a:rPr lang="en-US" sz="1700" dirty="0"/>
              <a:t>        total = total + found</a:t>
            </a:r>
          </a:p>
          <a:p>
            <a:pPr marL="0" indent="0">
              <a:buNone/>
            </a:pPr>
            <a:r>
              <a:rPr lang="en-US" sz="1700" dirty="0"/>
              <a:t>        offset = offset + limit</a:t>
            </a:r>
          </a:p>
          <a:p>
            <a:pPr marL="0" indent="0">
              <a:buNone/>
            </a:pPr>
            <a:r>
              <a:rPr lang="en-US" sz="1700" dirty="0"/>
              <a:t>    return tuples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90242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512B3-E96C-D845-A7F8-CE6BC1BD6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ASK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59544-0E7B-314F-8C5F-D7BABC3E4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An ASK query returns True if it can be satisfied and False if not</a:t>
            </a:r>
          </a:p>
          <a:p>
            <a:r>
              <a:rPr lang="en-US" sz="3200" dirty="0"/>
              <a:t>Was Barack Obama born in the US?</a:t>
            </a:r>
          </a:p>
          <a:p>
            <a:pPr marL="401637" lvl="1" indent="0">
              <a:buNone/>
            </a:pPr>
            <a:r>
              <a:rPr lang="en-US" dirty="0"/>
              <a:t>PREFIX </a:t>
            </a:r>
            <a:r>
              <a:rPr lang="en-US" dirty="0" err="1"/>
              <a:t>dbo</a:t>
            </a:r>
            <a:r>
              <a:rPr lang="en-US" dirty="0"/>
              <a:t>: &lt;http://</a:t>
            </a:r>
            <a:r>
              <a:rPr lang="en-US" dirty="0" err="1"/>
              <a:t>dbpedia.org</a:t>
            </a:r>
            <a:r>
              <a:rPr lang="en-US" dirty="0"/>
              <a:t>/ontology/&gt;</a:t>
            </a:r>
          </a:p>
          <a:p>
            <a:pPr marL="401637" lvl="1" indent="0">
              <a:buNone/>
            </a:pPr>
            <a:r>
              <a:rPr lang="en-US" dirty="0"/>
              <a:t>PREFIX </a:t>
            </a:r>
            <a:r>
              <a:rPr lang="en-US" dirty="0" err="1"/>
              <a:t>dbr</a:t>
            </a:r>
            <a:r>
              <a:rPr lang="en-US" dirty="0"/>
              <a:t>: &lt;http://</a:t>
            </a:r>
            <a:r>
              <a:rPr lang="en-US" dirty="0" err="1"/>
              <a:t>dbpedia.org</a:t>
            </a:r>
            <a:r>
              <a:rPr lang="en-US" dirty="0"/>
              <a:t>/resource/&gt;</a:t>
            </a:r>
          </a:p>
          <a:p>
            <a:pPr marL="401637" lvl="1" indent="0">
              <a:buNone/>
            </a:pPr>
            <a:r>
              <a:rPr lang="en-US" dirty="0"/>
              <a:t>ask WHERE {</a:t>
            </a:r>
          </a:p>
          <a:p>
            <a:pPr marL="401637" lvl="1" indent="0">
              <a:buNone/>
            </a:pPr>
            <a:r>
              <a:rPr lang="en-US" dirty="0"/>
              <a:t>  {</a:t>
            </a:r>
            <a:r>
              <a:rPr lang="en-US" dirty="0" err="1"/>
              <a:t>dbr:Barack_Obama</a:t>
            </a:r>
            <a:r>
              <a:rPr lang="en-US" dirty="0"/>
              <a:t> </a:t>
            </a:r>
            <a:r>
              <a:rPr lang="en-US" dirty="0" err="1"/>
              <a:t>dbo:birthPlace</a:t>
            </a:r>
            <a:r>
              <a:rPr lang="en-US" dirty="0"/>
              <a:t> </a:t>
            </a:r>
            <a:r>
              <a:rPr lang="en-US" dirty="0" err="1"/>
              <a:t>dbr:United_States</a:t>
            </a:r>
            <a:r>
              <a:rPr lang="en-US" dirty="0"/>
              <a:t>}</a:t>
            </a:r>
          </a:p>
          <a:p>
            <a:pPr marL="401637" lvl="1" indent="0">
              <a:buNone/>
            </a:pPr>
            <a:r>
              <a:rPr lang="en-US" dirty="0"/>
              <a:t>  UNION</a:t>
            </a:r>
          </a:p>
          <a:p>
            <a:pPr marL="401637" lvl="1" indent="0">
              <a:buNone/>
            </a:pPr>
            <a:r>
              <a:rPr lang="en-US" dirty="0"/>
              <a:t>  {</a:t>
            </a:r>
            <a:r>
              <a:rPr lang="en-US" dirty="0" err="1"/>
              <a:t>dbr:Barack_Obama</a:t>
            </a:r>
            <a:r>
              <a:rPr lang="en-US" dirty="0"/>
              <a:t> </a:t>
            </a:r>
            <a:r>
              <a:rPr lang="en-US" dirty="0" err="1"/>
              <a:t>dbo:birthPlace</a:t>
            </a:r>
            <a:r>
              <a:rPr lang="en-US" dirty="0"/>
              <a:t> ?x .</a:t>
            </a:r>
          </a:p>
          <a:p>
            <a:pPr marL="401637" lvl="1" indent="0">
              <a:buNone/>
            </a:pPr>
            <a:r>
              <a:rPr lang="en-US" dirty="0"/>
              <a:t>   ?x </a:t>
            </a:r>
            <a:r>
              <a:rPr lang="en-US" dirty="0" err="1"/>
              <a:t>dbo:isPartOf</a:t>
            </a:r>
            <a:r>
              <a:rPr lang="en-US" dirty="0"/>
              <a:t>*/</a:t>
            </a:r>
            <a:r>
              <a:rPr lang="en-US" dirty="0" err="1"/>
              <a:t>dbo:country</a:t>
            </a:r>
            <a:r>
              <a:rPr lang="en-US" dirty="0"/>
              <a:t> </a:t>
            </a:r>
            <a:r>
              <a:rPr lang="en-US" dirty="0" err="1"/>
              <a:t>dbr:United_States</a:t>
            </a:r>
            <a:r>
              <a:rPr lang="en-US" dirty="0"/>
              <a:t> }</a:t>
            </a:r>
          </a:p>
          <a:p>
            <a:pPr marL="401637" lvl="1" indent="0">
              <a:buNone/>
            </a:pPr>
            <a:r>
              <a:rPr lang="en-US" dirty="0"/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767785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D992B54A-154C-C74F-B6D7-28C15B9CE987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lIns="45720" rIns="45720"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SPARQL History</a:t>
            </a:r>
          </a:p>
        </p:txBody>
      </p:sp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2301BE83-AEF3-314F-B379-D3055FE4F13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468313" y="1196975"/>
            <a:ext cx="8458200" cy="4695825"/>
          </a:xfrm>
        </p:spPr>
        <p:txBody>
          <a:bodyPr/>
          <a:lstStyle/>
          <a:p>
            <a:pPr marL="419100" indent="-382588" eaLnBrk="1" hangingPunct="1"/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Several RDF query languages were developed prior to SPARQL</a:t>
            </a:r>
          </a:p>
          <a:p>
            <a:pPr marL="419100" indent="-382588" eaLnBrk="1" hangingPunct="1"/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W3C RDF Data Access Working Group (DAWG) worked out SPARQL 2005-2008</a:t>
            </a:r>
          </a:p>
          <a:p>
            <a:pPr marL="419100" indent="-382588" eaLnBrk="1" hangingPunct="1"/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Became a W3C recommendation in Jan 2008</a:t>
            </a:r>
          </a:p>
          <a:p>
            <a:pPr marL="419100" indent="-382588" eaLnBrk="1" hangingPunct="1"/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  <a:hlinkClick r:id="rId3"/>
              </a:rPr>
              <a:t>SPARQL 1.1 </a:t>
            </a:r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(2013) is the current standard </a:t>
            </a:r>
          </a:p>
          <a:p>
            <a:pPr marL="419100" indent="-382588" eaLnBrk="1" hangingPunct="1"/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Implementations for multiple programming languages available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6929F-1B53-2549-A284-E1B7DAA21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DESCRIBE Query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02758-5BDD-EC44-AA27-33E55B080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748712" cy="4967288"/>
          </a:xfrm>
        </p:spPr>
        <p:txBody>
          <a:bodyPr/>
          <a:lstStyle/>
          <a:p>
            <a:r>
              <a:rPr lang="en-US" sz="3200" dirty="0"/>
              <a:t>“Describe ?x” means “tell me everything you know about ?x</a:t>
            </a:r>
          </a:p>
          <a:p>
            <a:r>
              <a:rPr lang="en-US" sz="3200" dirty="0"/>
              <a:t>Example: Describe Alan Turing …</a:t>
            </a:r>
          </a:p>
          <a:p>
            <a:pPr marL="395287" lvl="1" indent="0">
              <a:buNone/>
            </a:pPr>
            <a:r>
              <a:rPr lang="en-US" sz="2800" dirty="0"/>
              <a:t>DESCRIBE &lt;http://</a:t>
            </a:r>
            <a:r>
              <a:rPr lang="en-US" sz="2800" dirty="0" err="1"/>
              <a:t>dbpedia.org</a:t>
            </a:r>
            <a:r>
              <a:rPr lang="en-US" sz="2800" dirty="0"/>
              <a:t>/resource/&gt; </a:t>
            </a:r>
            <a:r>
              <a:rPr lang="en-US" sz="2800" dirty="0" err="1"/>
              <a:t>Alan_Turing</a:t>
            </a:r>
            <a:r>
              <a:rPr lang="en-US" sz="2800" dirty="0"/>
              <a:t>&gt;</a:t>
            </a:r>
          </a:p>
          <a:p>
            <a:pPr marL="395287" lvl="1" indent="0">
              <a:buNone/>
            </a:pPr>
            <a:r>
              <a:rPr lang="en-US" sz="2800" dirty="0"/>
              <a:t>-- or –</a:t>
            </a:r>
          </a:p>
          <a:p>
            <a:pPr marL="395287" lvl="1" indent="0">
              <a:buNone/>
            </a:pPr>
            <a:r>
              <a:rPr lang="en-US" sz="2800" dirty="0"/>
              <a:t>PREFIX </a:t>
            </a:r>
            <a:r>
              <a:rPr lang="en-US" sz="2800" dirty="0" err="1"/>
              <a:t>dbr</a:t>
            </a:r>
            <a:r>
              <a:rPr lang="en-US" sz="2800" dirty="0"/>
              <a:t>: &lt;http://</a:t>
            </a:r>
            <a:r>
              <a:rPr lang="en-US" sz="2800" dirty="0" err="1"/>
              <a:t>dbpedia.org</a:t>
            </a:r>
            <a:r>
              <a:rPr lang="en-US" sz="2800" dirty="0"/>
              <a:t>/resource/&gt;</a:t>
            </a:r>
          </a:p>
          <a:p>
            <a:pPr marL="395287" lvl="1" indent="0">
              <a:buNone/>
            </a:pPr>
            <a:r>
              <a:rPr lang="en-US" sz="2800" dirty="0"/>
              <a:t>DESCRIBE </a:t>
            </a:r>
            <a:r>
              <a:rPr lang="en-US" sz="2800" dirty="0" err="1"/>
              <a:t>dbr:Alan_Turing</a:t>
            </a:r>
            <a:endParaRPr lang="en-US" sz="2800" dirty="0"/>
          </a:p>
          <a:p>
            <a:pPr marL="450850" indent="-457200"/>
            <a:r>
              <a:rPr lang="en-US" sz="3200" dirty="0"/>
              <a:t>Returns a collection of ~1500 triples in which </a:t>
            </a:r>
            <a:r>
              <a:rPr lang="en-US" sz="3200" dirty="0" err="1"/>
              <a:t>dbr:Alan_Turing</a:t>
            </a:r>
            <a:r>
              <a:rPr lang="en-US" sz="3200" dirty="0"/>
              <a:t> is either the subject or object</a:t>
            </a:r>
          </a:p>
        </p:txBody>
      </p:sp>
    </p:spTree>
    <p:extLst>
      <p:ext uri="{BB962C8B-B14F-4D97-AF65-F5344CB8AC3E}">
        <p14:creationId xmlns:p14="http://schemas.microsoft.com/office/powerpoint/2010/main" val="1260612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3F36AC7E-D58B-A44D-B89F-A5DDDC8605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Describes’s results?</a:t>
            </a:r>
          </a:p>
        </p:txBody>
      </p:sp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9481C9E1-1C38-FD40-B971-5F9A400D91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The DAWG did not reach a consensus on what describe should return</a:t>
            </a:r>
          </a:p>
          <a:p>
            <a:pPr eaLnBrk="1" hangingPunct="1"/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Possibilities include</a:t>
            </a:r>
          </a:p>
          <a:p>
            <a:pPr lvl="1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All triples where the variable bindings are mentioned</a:t>
            </a:r>
          </a:p>
          <a:p>
            <a:pPr lvl="1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All triples where the bindings are the subject</a:t>
            </a:r>
          </a:p>
          <a:p>
            <a:pPr lvl="1" eaLnBrk="1" hangingPunct="1"/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Something else</a:t>
            </a:r>
          </a:p>
          <a:p>
            <a:pPr eaLnBrk="1" hangingPunct="1"/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What is useful might depend on the application or the amount of data involved</a:t>
            </a:r>
          </a:p>
          <a:p>
            <a:pPr eaLnBrk="1" hangingPunct="1"/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So it was left to the implementation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6929F-1B53-2549-A284-E1B7DAA21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60350"/>
            <a:ext cx="6912446" cy="784225"/>
          </a:xfrm>
        </p:spPr>
        <p:txBody>
          <a:bodyPr/>
          <a:lstStyle/>
          <a:p>
            <a:r>
              <a:rPr lang="en-US" dirty="0"/>
              <a:t>DESCRIBE Query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02758-5BDD-EC44-AA27-33E55B080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748712" cy="4967288"/>
          </a:xfrm>
        </p:spPr>
        <p:txBody>
          <a:bodyPr/>
          <a:lstStyle/>
          <a:p>
            <a:r>
              <a:rPr lang="en-US" sz="3200" dirty="0"/>
              <a:t>Describe the film “Double Indemnity”</a:t>
            </a:r>
          </a:p>
          <a:p>
            <a:pPr marL="395287" lvl="1" indent="0">
              <a:buNone/>
            </a:pPr>
            <a:r>
              <a:rPr lang="en-US" sz="2800" dirty="0"/>
              <a:t>PREFIX foaf: &lt;http://xmlns.com/foaf/0.1/&gt;</a:t>
            </a:r>
          </a:p>
          <a:p>
            <a:pPr marL="395287" lvl="1" indent="0">
              <a:buNone/>
            </a:pPr>
            <a:r>
              <a:rPr lang="en-US" sz="2800" dirty="0"/>
              <a:t>PREFIX </a:t>
            </a:r>
            <a:r>
              <a:rPr lang="en-US" sz="2800" dirty="0" err="1"/>
              <a:t>dbo</a:t>
            </a:r>
            <a:r>
              <a:rPr lang="en-US" sz="2800" dirty="0"/>
              <a:t>: &lt;http://</a:t>
            </a:r>
            <a:r>
              <a:rPr lang="en-US" sz="2800" dirty="0" err="1"/>
              <a:t>dbpedia.org</a:t>
            </a:r>
            <a:r>
              <a:rPr lang="en-US" sz="2800" dirty="0"/>
              <a:t>/ontology/&gt;</a:t>
            </a:r>
          </a:p>
          <a:p>
            <a:pPr marL="395287" lvl="1" indent="0">
              <a:buNone/>
            </a:pPr>
            <a:r>
              <a:rPr lang="en-US" sz="2800" dirty="0"/>
              <a:t>describe ?x WHERE {</a:t>
            </a:r>
          </a:p>
          <a:p>
            <a:pPr marL="395287" lvl="1" indent="0">
              <a:buNone/>
            </a:pPr>
            <a:r>
              <a:rPr lang="en-US" sz="2800" dirty="0"/>
              <a:t>  ?x a </a:t>
            </a:r>
            <a:r>
              <a:rPr lang="en-US" sz="2800" dirty="0" err="1"/>
              <a:t>dbo:Film</a:t>
            </a:r>
            <a:r>
              <a:rPr lang="en-US" sz="2800" dirty="0"/>
              <a:t>; </a:t>
            </a:r>
            <a:r>
              <a:rPr lang="en-US" sz="2800" dirty="0" err="1"/>
              <a:t>foaf:name</a:t>
            </a:r>
            <a:r>
              <a:rPr lang="en-US" sz="2800" dirty="0"/>
              <a:t> ?</a:t>
            </a:r>
            <a:r>
              <a:rPr lang="en-US" sz="2800" dirty="0" err="1"/>
              <a:t>filmName</a:t>
            </a:r>
            <a:r>
              <a:rPr lang="en-US" sz="2800" dirty="0"/>
              <a:t> .</a:t>
            </a:r>
          </a:p>
          <a:p>
            <a:pPr marL="395287" lvl="1" indent="0">
              <a:buNone/>
            </a:pPr>
            <a:r>
              <a:rPr lang="en-US" sz="2800" dirty="0"/>
              <a:t>  FILTER (STR(?</a:t>
            </a:r>
            <a:r>
              <a:rPr lang="en-US" sz="2800" dirty="0" err="1"/>
              <a:t>filmName</a:t>
            </a:r>
            <a:r>
              <a:rPr lang="en-US" sz="2800" dirty="0"/>
              <a:t>) = "Double Indemnity")</a:t>
            </a:r>
          </a:p>
          <a:p>
            <a:pPr marL="395287" lvl="1" indent="0">
              <a:buNone/>
            </a:pPr>
            <a:r>
              <a:rPr lang="en-US" sz="2800" dirty="0"/>
              <a:t>}</a:t>
            </a:r>
          </a:p>
          <a:p>
            <a:pPr marL="450850" indent="-457200"/>
            <a:r>
              <a:rPr lang="en-US" sz="3200" dirty="0"/>
              <a:t>Returns a collection of ~500 triples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21D76D-56E0-D849-BF7A-1E5EFCD83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141855"/>
            <a:ext cx="1653960" cy="254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411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6929F-1B53-2549-A284-E1B7DAA21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60350"/>
            <a:ext cx="6624414" cy="784225"/>
          </a:xfrm>
        </p:spPr>
        <p:txBody>
          <a:bodyPr/>
          <a:lstStyle/>
          <a:p>
            <a:r>
              <a:rPr lang="en-US" dirty="0"/>
              <a:t>DESCRIBE Query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02758-5BDD-EC44-AA27-33E55B080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748712" cy="4967288"/>
          </a:xfrm>
        </p:spPr>
        <p:txBody>
          <a:bodyPr/>
          <a:lstStyle/>
          <a:p>
            <a:r>
              <a:rPr lang="en-US" sz="3200" dirty="0"/>
              <a:t>Describe can return triples about</a:t>
            </a:r>
            <a:br>
              <a:rPr lang="en-US" sz="3200" dirty="0"/>
            </a:br>
            <a:r>
              <a:rPr lang="en-US" sz="3200" dirty="0"/>
              <a:t>multiple entities</a:t>
            </a:r>
          </a:p>
          <a:p>
            <a:r>
              <a:rPr lang="en-US" sz="3200" dirty="0"/>
              <a:t>Describe films directed by Billy Wilder</a:t>
            </a:r>
          </a:p>
          <a:p>
            <a:pPr marL="395287" lvl="1" indent="0">
              <a:buNone/>
            </a:pPr>
            <a:r>
              <a:rPr lang="en-US" sz="2800" dirty="0"/>
              <a:t>PREFIX </a:t>
            </a:r>
            <a:r>
              <a:rPr lang="en-US" sz="2800" dirty="0" err="1"/>
              <a:t>dbo</a:t>
            </a:r>
            <a:r>
              <a:rPr lang="en-US" sz="2800" dirty="0"/>
              <a:t>: </a:t>
            </a:r>
            <a:r>
              <a:rPr lang="en-US" sz="2800" dirty="0">
                <a:hlinkClick r:id="rId2"/>
              </a:rPr>
              <a:t>http://dbpedia.org/ontology/</a:t>
            </a:r>
            <a:endParaRPr lang="en-US" sz="2800" dirty="0"/>
          </a:p>
          <a:p>
            <a:pPr marL="395287" lvl="1" indent="0">
              <a:buNone/>
            </a:pPr>
            <a:r>
              <a:rPr lang="en-US" sz="2800" dirty="0"/>
              <a:t>PREFIX </a:t>
            </a:r>
            <a:r>
              <a:rPr lang="en-US" sz="2800" dirty="0" err="1"/>
              <a:t>dbr</a:t>
            </a:r>
            <a:r>
              <a:rPr lang="en-US" sz="2800" dirty="0"/>
              <a:t>: &lt;http://</a:t>
            </a:r>
            <a:r>
              <a:rPr lang="en-US" sz="2800" dirty="0" err="1"/>
              <a:t>dbpedia.org</a:t>
            </a:r>
            <a:r>
              <a:rPr lang="en-US" sz="2800" dirty="0"/>
              <a:t>/resource/&gt;</a:t>
            </a:r>
          </a:p>
          <a:p>
            <a:pPr marL="395287" lvl="1" indent="0">
              <a:buNone/>
            </a:pPr>
            <a:r>
              <a:rPr lang="en-US" sz="2800" dirty="0"/>
              <a:t>describe ?x WHERE {</a:t>
            </a:r>
          </a:p>
          <a:p>
            <a:pPr marL="395287" lvl="1" indent="0">
              <a:buNone/>
            </a:pPr>
            <a:r>
              <a:rPr lang="en-US" sz="2800" dirty="0"/>
              <a:t> ?x a </a:t>
            </a:r>
            <a:r>
              <a:rPr lang="en-US" sz="2800" dirty="0" err="1"/>
              <a:t>dbo:Film</a:t>
            </a:r>
            <a:r>
              <a:rPr lang="en-US" sz="2800" dirty="0"/>
              <a:t>; </a:t>
            </a:r>
            <a:r>
              <a:rPr lang="en-US" sz="2800" dirty="0" err="1"/>
              <a:t>dbo:director</a:t>
            </a:r>
            <a:r>
              <a:rPr lang="en-US" sz="2800" dirty="0"/>
              <a:t> </a:t>
            </a:r>
            <a:r>
              <a:rPr lang="en-US" sz="2800" dirty="0" err="1"/>
              <a:t>dbr:Billy_Wilder</a:t>
            </a:r>
            <a:r>
              <a:rPr lang="en-US" sz="2800" dirty="0"/>
              <a:t>.</a:t>
            </a:r>
          </a:p>
          <a:p>
            <a:pPr marL="395287" lvl="1" indent="0">
              <a:buNone/>
            </a:pPr>
            <a:r>
              <a:rPr lang="en-US" sz="2800" dirty="0"/>
              <a:t>}</a:t>
            </a:r>
          </a:p>
          <a:p>
            <a:pPr marL="450850" indent="-457200"/>
            <a:r>
              <a:rPr lang="en-US" sz="3200" dirty="0"/>
              <a:t>Returns a collection of ~8400 triples about the 27 films he directed</a:t>
            </a:r>
          </a:p>
        </p:txBody>
      </p:sp>
      <p:pic>
        <p:nvPicPr>
          <p:cNvPr id="6" name="Picture 5" descr="A person posing for a photo&#13;&#10;&#13;&#10;Description automatically generated">
            <a:extLst>
              <a:ext uri="{FF2B5EF4-FFF2-40B4-BE49-F238E27FC236}">
                <a16:creationId xmlns:a16="http://schemas.microsoft.com/office/drawing/2014/main" id="{0C621732-983A-114C-A0E7-8E186E120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88175"/>
            <a:ext cx="1891846" cy="247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665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6929F-1B53-2549-A284-E1B7DAA21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260350"/>
            <a:ext cx="6624414" cy="784225"/>
          </a:xfrm>
        </p:spPr>
        <p:txBody>
          <a:bodyPr/>
          <a:lstStyle/>
          <a:p>
            <a:r>
              <a:rPr lang="en-US" dirty="0"/>
              <a:t>DESCRIBE Query (4)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02758-5BDD-EC44-AA27-33E55B080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044575"/>
            <a:ext cx="8748712" cy="5725250"/>
          </a:xfrm>
        </p:spPr>
        <p:txBody>
          <a:bodyPr/>
          <a:lstStyle/>
          <a:p>
            <a:r>
              <a:rPr lang="en-US" sz="3200" dirty="0"/>
              <a:t>Describe can return triples about</a:t>
            </a:r>
            <a:br>
              <a:rPr lang="en-US" sz="3200" dirty="0"/>
            </a:br>
            <a:r>
              <a:rPr lang="en-US" sz="3200" dirty="0"/>
              <a:t>multiple entities, but you can limit</a:t>
            </a:r>
            <a:br>
              <a:rPr lang="en-US" sz="3200" dirty="0"/>
            </a:br>
            <a:r>
              <a:rPr lang="en-US" sz="3200" dirty="0"/>
              <a:t>the number</a:t>
            </a:r>
          </a:p>
          <a:p>
            <a:r>
              <a:rPr lang="en-US" sz="3200" dirty="0"/>
              <a:t>Describe films directed by Billy Wilder</a:t>
            </a:r>
          </a:p>
          <a:p>
            <a:pPr marL="395287" lvl="1" indent="0">
              <a:buNone/>
            </a:pPr>
            <a:r>
              <a:rPr lang="en-US" sz="2800" dirty="0"/>
              <a:t>PREFIX </a:t>
            </a:r>
            <a:r>
              <a:rPr lang="en-US" sz="2800" dirty="0" err="1"/>
              <a:t>dbo</a:t>
            </a:r>
            <a:r>
              <a:rPr lang="en-US" sz="2800" dirty="0"/>
              <a:t>: </a:t>
            </a:r>
            <a:r>
              <a:rPr lang="en-US" sz="2800" dirty="0">
                <a:hlinkClick r:id="rId2"/>
              </a:rPr>
              <a:t>http://dbpedia.org/ontology/</a:t>
            </a:r>
            <a:endParaRPr lang="en-US" sz="2800" dirty="0"/>
          </a:p>
          <a:p>
            <a:pPr marL="395287" lvl="1" indent="0">
              <a:buNone/>
            </a:pPr>
            <a:r>
              <a:rPr lang="en-US" sz="2800" dirty="0"/>
              <a:t>PREFIX </a:t>
            </a:r>
            <a:r>
              <a:rPr lang="en-US" sz="2800" dirty="0" err="1"/>
              <a:t>dbr</a:t>
            </a:r>
            <a:r>
              <a:rPr lang="en-US" sz="2800" dirty="0"/>
              <a:t>: &lt;http://</a:t>
            </a:r>
            <a:r>
              <a:rPr lang="en-US" sz="2800" dirty="0" err="1"/>
              <a:t>dbpedia.org</a:t>
            </a:r>
            <a:r>
              <a:rPr lang="en-US" sz="2800" dirty="0"/>
              <a:t>/resource/&gt;</a:t>
            </a:r>
          </a:p>
          <a:p>
            <a:pPr marL="395287" lvl="1" indent="0">
              <a:buNone/>
            </a:pPr>
            <a:r>
              <a:rPr lang="en-US" sz="2800" dirty="0"/>
              <a:t>describe ?x WHERE {</a:t>
            </a:r>
          </a:p>
          <a:p>
            <a:pPr marL="395287" lvl="1" indent="0">
              <a:buNone/>
            </a:pPr>
            <a:r>
              <a:rPr lang="en-US" sz="2800" dirty="0"/>
              <a:t> ?x a </a:t>
            </a:r>
            <a:r>
              <a:rPr lang="en-US" sz="2800" dirty="0" err="1"/>
              <a:t>dbo:Film</a:t>
            </a:r>
            <a:r>
              <a:rPr lang="en-US" sz="2800" dirty="0"/>
              <a:t>; </a:t>
            </a:r>
            <a:r>
              <a:rPr lang="en-US" sz="2800" dirty="0" err="1"/>
              <a:t>dbo:director</a:t>
            </a:r>
            <a:r>
              <a:rPr lang="en-US" sz="2800" dirty="0"/>
              <a:t> </a:t>
            </a:r>
            <a:r>
              <a:rPr lang="en-US" sz="2800" dirty="0" err="1"/>
              <a:t>dbr:Billy_Wilder</a:t>
            </a:r>
            <a:r>
              <a:rPr lang="en-US" sz="2800" dirty="0"/>
              <a:t>.</a:t>
            </a:r>
          </a:p>
          <a:p>
            <a:pPr marL="395287" lvl="1" indent="0">
              <a:buNone/>
            </a:pPr>
            <a:r>
              <a:rPr lang="en-US" sz="2800" dirty="0"/>
              <a:t>} </a:t>
            </a:r>
            <a:r>
              <a:rPr lang="en-US" sz="2800" b="1" dirty="0"/>
              <a:t>LIMIT 1</a:t>
            </a:r>
          </a:p>
          <a:p>
            <a:pPr marL="450850" indent="-457200"/>
            <a:r>
              <a:rPr lang="en-US" sz="3200" dirty="0"/>
              <a:t>Returns a collection of ~500 triples about just one  film, The Apartment.</a:t>
            </a:r>
          </a:p>
        </p:txBody>
      </p:sp>
      <p:pic>
        <p:nvPicPr>
          <p:cNvPr id="6" name="Picture 5" descr="A person posing for a photo&#13;&#10;&#13;&#10;Description automatically generated">
            <a:extLst>
              <a:ext uri="{FF2B5EF4-FFF2-40B4-BE49-F238E27FC236}">
                <a16:creationId xmlns:a16="http://schemas.microsoft.com/office/drawing/2014/main" id="{0C621732-983A-114C-A0E7-8E186E120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0272" y="88175"/>
            <a:ext cx="1891846" cy="247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9600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3804-5B45-1C4C-A704-ADBB68EF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 query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669A-4A91-BB40-840A-692E7EE9B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268760"/>
            <a:ext cx="8353425" cy="4967288"/>
          </a:xfrm>
        </p:spPr>
        <p:txBody>
          <a:bodyPr/>
          <a:lstStyle/>
          <a:p>
            <a:r>
              <a:rPr lang="en-US" sz="3200" dirty="0"/>
              <a:t>Construct queries return graphs as results, e.g., film directors and the actors they’ve directed</a:t>
            </a:r>
          </a:p>
          <a:p>
            <a:pPr marL="401637" lvl="1" indent="0">
              <a:buNone/>
            </a:pPr>
            <a:r>
              <a:rPr lang="en-US" sz="2800" dirty="0"/>
              <a:t>PREFIX </a:t>
            </a:r>
            <a:r>
              <a:rPr lang="en-US" sz="2800" dirty="0" err="1"/>
              <a:t>dbo</a:t>
            </a:r>
            <a:r>
              <a:rPr lang="en-US" sz="2800" dirty="0"/>
              <a:t>: &lt;http://</a:t>
            </a:r>
            <a:r>
              <a:rPr lang="en-US" sz="2800" dirty="0" err="1"/>
              <a:t>dbpedia.org</a:t>
            </a:r>
            <a:r>
              <a:rPr lang="en-US" sz="2800" dirty="0"/>
              <a:t>/ontology/&gt;</a:t>
            </a:r>
          </a:p>
          <a:p>
            <a:pPr marL="401637" lvl="1" indent="0">
              <a:buNone/>
            </a:pPr>
            <a:r>
              <a:rPr lang="en-US" sz="2800" dirty="0"/>
              <a:t>PREFIX ex: &lt;http://</a:t>
            </a:r>
            <a:r>
              <a:rPr lang="en-US" sz="2800" dirty="0" err="1"/>
              <a:t>example.org</a:t>
            </a:r>
            <a:r>
              <a:rPr lang="en-US" sz="2800" dirty="0"/>
              <a:t>/&gt;</a:t>
            </a:r>
          </a:p>
          <a:p>
            <a:pPr marL="401637" lvl="1" indent="0">
              <a:buNone/>
            </a:pPr>
            <a:r>
              <a:rPr lang="en-US" sz="2800" dirty="0"/>
              <a:t>CONSTRUCT {?director </a:t>
            </a:r>
            <a:r>
              <a:rPr lang="en-US" sz="2800" dirty="0" err="1"/>
              <a:t>ex:directed</a:t>
            </a:r>
            <a:r>
              <a:rPr lang="en-US" sz="2800" dirty="0"/>
              <a:t> ?actor}</a:t>
            </a:r>
          </a:p>
          <a:p>
            <a:pPr marL="401637" lvl="1" indent="0">
              <a:buNone/>
            </a:pPr>
            <a:r>
              <a:rPr lang="en-US" sz="2800" dirty="0"/>
              <a:t>WHERE {?film a </a:t>
            </a:r>
            <a:r>
              <a:rPr lang="en-US" sz="2800" dirty="0" err="1"/>
              <a:t>dbo:Film</a:t>
            </a:r>
            <a:r>
              <a:rPr lang="en-US" sz="2800" dirty="0"/>
              <a:t>; </a:t>
            </a:r>
          </a:p>
          <a:p>
            <a:pPr marL="401637" lvl="1" indent="0">
              <a:buNone/>
            </a:pPr>
            <a:r>
              <a:rPr lang="en-US" sz="2800" dirty="0"/>
              <a:t>                         </a:t>
            </a:r>
            <a:r>
              <a:rPr lang="en-US" sz="2800" dirty="0" err="1"/>
              <a:t>dbo:director</a:t>
            </a:r>
            <a:r>
              <a:rPr lang="en-US" sz="2800" dirty="0"/>
              <a:t> ?director;</a:t>
            </a:r>
          </a:p>
          <a:p>
            <a:pPr marL="401637" lvl="1" indent="0">
              <a:buNone/>
            </a:pPr>
            <a:r>
              <a:rPr lang="en-US" sz="2800" dirty="0"/>
              <a:t>                         </a:t>
            </a:r>
            <a:r>
              <a:rPr lang="en-US" sz="2800" dirty="0" err="1"/>
              <a:t>dbo:starring</a:t>
            </a:r>
            <a:r>
              <a:rPr lang="en-US" sz="2800" dirty="0"/>
              <a:t> ?actor}</a:t>
            </a:r>
          </a:p>
          <a:p>
            <a:r>
              <a:rPr lang="en-US" sz="3200" dirty="0"/>
              <a:t>Returns a graph with ~21,000 triples</a:t>
            </a:r>
          </a:p>
        </p:txBody>
      </p:sp>
    </p:spTree>
    <p:extLst>
      <p:ext uri="{BB962C8B-B14F-4D97-AF65-F5344CB8AC3E}">
        <p14:creationId xmlns:p14="http://schemas.microsoft.com/office/powerpoint/2010/main" val="3605719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9AEC4CFA-01B6-184D-94DB-1E9B0F4E93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On construct</a:t>
            </a:r>
          </a:p>
        </p:txBody>
      </p:sp>
      <p:sp>
        <p:nvSpPr>
          <p:cNvPr id="17410" name="Content Placeholder 2">
            <a:extLst>
              <a:ext uri="{FF2B5EF4-FFF2-40B4-BE49-F238E27FC236}">
                <a16:creationId xmlns:a16="http://schemas.microsoft.com/office/drawing/2014/main" id="{361327E8-9808-F147-BECE-96248708B91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Having a result form that produces an RDF graph is a good idea</a:t>
            </a:r>
          </a:p>
          <a:p>
            <a:pPr eaLnBrk="1" hangingPunct="1"/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It enables on to construct systems by using the output of one SPARQL query as the data over which another query works</a:t>
            </a:r>
          </a:p>
          <a:p>
            <a:pPr eaLnBrk="1" hangingPunct="1"/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This kind of capability was a powerful one for relational databases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93804-5B45-1C4C-A704-ADBB68EF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 query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669A-4A91-BB40-840A-692E7EE9B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7" y="1268760"/>
            <a:ext cx="8353425" cy="4967288"/>
          </a:xfrm>
        </p:spPr>
        <p:txBody>
          <a:bodyPr/>
          <a:lstStyle/>
          <a:p>
            <a:r>
              <a:rPr lang="en-US" sz="3200" dirty="0"/>
              <a:t>Construct queries return graphs as results, e.g., film directors and the actors they’ve directed</a:t>
            </a:r>
          </a:p>
          <a:p>
            <a:pPr marL="401637" lvl="1" indent="0">
              <a:buNone/>
            </a:pPr>
            <a:r>
              <a:rPr lang="en-US" sz="2800" dirty="0"/>
              <a:t>PREFIX </a:t>
            </a:r>
            <a:r>
              <a:rPr lang="en-US" sz="2800" dirty="0" err="1"/>
              <a:t>dbo</a:t>
            </a:r>
            <a:r>
              <a:rPr lang="en-US" sz="2800" dirty="0"/>
              <a:t>: &lt;http://</a:t>
            </a:r>
            <a:r>
              <a:rPr lang="en-US" sz="2800" dirty="0" err="1"/>
              <a:t>dbpedia.org</a:t>
            </a:r>
            <a:r>
              <a:rPr lang="en-US" sz="2800" dirty="0"/>
              <a:t>/ontology/&gt;</a:t>
            </a:r>
          </a:p>
          <a:p>
            <a:pPr marL="401637" lvl="1" indent="0">
              <a:buNone/>
            </a:pPr>
            <a:r>
              <a:rPr lang="en-US" sz="2800" dirty="0"/>
              <a:t>PREFIX ex: &lt;http://</a:t>
            </a:r>
            <a:r>
              <a:rPr lang="en-US" sz="2800" dirty="0" err="1"/>
              <a:t>example.org</a:t>
            </a:r>
            <a:r>
              <a:rPr lang="en-US" sz="2800" dirty="0"/>
              <a:t>/&gt;</a:t>
            </a:r>
          </a:p>
          <a:p>
            <a:pPr marL="401637" lvl="1" indent="0">
              <a:buNone/>
            </a:pPr>
            <a:r>
              <a:rPr lang="en-US" sz="2800" dirty="0"/>
              <a:t>CONSTRUCT {?director </a:t>
            </a:r>
            <a:r>
              <a:rPr lang="en-US" sz="2800" dirty="0" err="1"/>
              <a:t>ex:directed</a:t>
            </a:r>
            <a:r>
              <a:rPr lang="en-US" sz="2800" dirty="0"/>
              <a:t> ?actor}</a:t>
            </a:r>
          </a:p>
          <a:p>
            <a:pPr marL="401637" lvl="1" indent="0">
              <a:buNone/>
            </a:pPr>
            <a:r>
              <a:rPr lang="en-US" sz="2800" dirty="0"/>
              <a:t>WHERE {?film a </a:t>
            </a:r>
            <a:r>
              <a:rPr lang="en-US" sz="2800" dirty="0" err="1"/>
              <a:t>dbo:Film</a:t>
            </a:r>
            <a:r>
              <a:rPr lang="en-US" sz="2800" dirty="0"/>
              <a:t>; </a:t>
            </a:r>
          </a:p>
          <a:p>
            <a:pPr marL="401637" lvl="1" indent="0">
              <a:buNone/>
            </a:pPr>
            <a:r>
              <a:rPr lang="en-US" sz="2800" dirty="0"/>
              <a:t>                         </a:t>
            </a:r>
            <a:r>
              <a:rPr lang="en-US" sz="2800" dirty="0" err="1"/>
              <a:t>dbo:director</a:t>
            </a:r>
            <a:r>
              <a:rPr lang="en-US" sz="2800" dirty="0"/>
              <a:t> ?director;</a:t>
            </a:r>
          </a:p>
          <a:p>
            <a:pPr marL="401637" lvl="1" indent="0">
              <a:buNone/>
            </a:pPr>
            <a:r>
              <a:rPr lang="en-US" sz="2800" dirty="0"/>
              <a:t>                         </a:t>
            </a:r>
            <a:r>
              <a:rPr lang="en-US" sz="2800" dirty="0" err="1"/>
              <a:t>dbo:starring</a:t>
            </a:r>
            <a:r>
              <a:rPr lang="en-US" sz="2800" dirty="0"/>
              <a:t> ?actor}</a:t>
            </a:r>
          </a:p>
          <a:p>
            <a:r>
              <a:rPr lang="en-US" sz="3200" dirty="0"/>
              <a:t>Returns a graph with ~21,000 triples</a:t>
            </a:r>
          </a:p>
        </p:txBody>
      </p:sp>
    </p:spTree>
    <p:extLst>
      <p:ext uri="{BB962C8B-B14F-4D97-AF65-F5344CB8AC3E}">
        <p14:creationId xmlns:p14="http://schemas.microsoft.com/office/powerpoint/2010/main" val="32065561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>
            <a:extLst>
              <a:ext uri="{FF2B5EF4-FFF2-40B4-BE49-F238E27FC236}">
                <a16:creationId xmlns:a16="http://schemas.microsoft.com/office/drawing/2014/main" id="{2EB15F9F-BE40-E147-9647-0B4E206611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336" y="1044575"/>
            <a:ext cx="1512168" cy="2168401"/>
          </a:xfrm>
          <a:prstGeom prst="wedgeRoundRectCallout">
            <a:avLst>
              <a:gd name="adj1" fmla="val -197531"/>
              <a:gd name="adj2" fmla="val 123198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rgbClr val="0000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SPARQL 1.1 allows using  alternative properties separated by vertical bar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93804-5B45-1C4C-A704-ADBB68EFE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 query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D669A-4A91-BB40-840A-692E7EE9B9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722" y="1240631"/>
            <a:ext cx="8496300" cy="4967288"/>
          </a:xfrm>
        </p:spPr>
        <p:txBody>
          <a:bodyPr/>
          <a:lstStyle/>
          <a:p>
            <a:r>
              <a:rPr lang="en-US" sz="3200" dirty="0"/>
              <a:t>Actors and directors or producers</a:t>
            </a:r>
            <a:br>
              <a:rPr lang="en-US" sz="3200" dirty="0"/>
            </a:br>
            <a:r>
              <a:rPr lang="en-US" sz="3200" dirty="0"/>
              <a:t>they’ve worked for</a:t>
            </a:r>
          </a:p>
          <a:p>
            <a:pPr marL="401637" lvl="1" indent="0">
              <a:buNone/>
            </a:pPr>
            <a:r>
              <a:rPr lang="en-US" sz="2600" dirty="0"/>
              <a:t>PREFIX </a:t>
            </a:r>
            <a:r>
              <a:rPr lang="en-US" sz="2600" dirty="0" err="1"/>
              <a:t>dbo</a:t>
            </a:r>
            <a:r>
              <a:rPr lang="en-US" sz="2600" dirty="0"/>
              <a:t>: &lt;http://</a:t>
            </a:r>
            <a:r>
              <a:rPr lang="en-US" sz="2600" dirty="0" err="1"/>
              <a:t>dbpedia.org</a:t>
            </a:r>
            <a:r>
              <a:rPr lang="en-US" sz="2600" dirty="0"/>
              <a:t>/ontology/&gt;</a:t>
            </a:r>
          </a:p>
          <a:p>
            <a:pPr marL="401637" lvl="1" indent="0">
              <a:buNone/>
            </a:pPr>
            <a:r>
              <a:rPr lang="en-US" sz="2600" dirty="0"/>
              <a:t>PREFIX ex: &lt;http://</a:t>
            </a:r>
            <a:r>
              <a:rPr lang="en-US" sz="2600" dirty="0" err="1"/>
              <a:t>example.org</a:t>
            </a:r>
            <a:r>
              <a:rPr lang="en-US" sz="2600" dirty="0"/>
              <a:t>/&gt;</a:t>
            </a:r>
          </a:p>
          <a:p>
            <a:pPr marL="401637" lvl="1" indent="0">
              <a:buNone/>
            </a:pPr>
            <a:r>
              <a:rPr lang="en-US" sz="2600" dirty="0"/>
              <a:t>Construct {?actor </a:t>
            </a:r>
            <a:r>
              <a:rPr lang="en-US" sz="2600" dirty="0" err="1"/>
              <a:t>ex:workedFor</a:t>
            </a:r>
            <a:r>
              <a:rPr lang="en-US" sz="2600" dirty="0"/>
              <a:t> ?</a:t>
            </a:r>
            <a:r>
              <a:rPr lang="en-US" sz="2600" dirty="0" err="1"/>
              <a:t>directorOrProducer</a:t>
            </a:r>
            <a:r>
              <a:rPr lang="en-US" sz="2600" dirty="0"/>
              <a:t>}</a:t>
            </a:r>
          </a:p>
          <a:p>
            <a:pPr marL="401637" lvl="1" indent="0">
              <a:buNone/>
            </a:pPr>
            <a:r>
              <a:rPr lang="en-US" sz="2600" dirty="0"/>
              <a:t>WHERE {</a:t>
            </a:r>
          </a:p>
          <a:p>
            <a:pPr marL="401637" lvl="1" indent="0">
              <a:buNone/>
            </a:pPr>
            <a:r>
              <a:rPr lang="en-US" sz="2600" dirty="0"/>
              <a:t>  ?film a </a:t>
            </a:r>
            <a:r>
              <a:rPr lang="en-US" sz="2600" dirty="0" err="1"/>
              <a:t>dbo:Film</a:t>
            </a:r>
            <a:r>
              <a:rPr lang="en-US" sz="2600" dirty="0"/>
              <a:t>; </a:t>
            </a:r>
          </a:p>
          <a:p>
            <a:pPr marL="401637" lvl="1" indent="0">
              <a:buNone/>
            </a:pPr>
            <a:r>
              <a:rPr lang="en-US" sz="2600" dirty="0"/>
              <a:t>            </a:t>
            </a:r>
            <a:r>
              <a:rPr lang="en-US" sz="2600" b="1" dirty="0" err="1"/>
              <a:t>dbo:director|dbo:producer</a:t>
            </a:r>
            <a:r>
              <a:rPr lang="en-US" sz="2600" b="1" dirty="0"/>
              <a:t> </a:t>
            </a:r>
            <a:r>
              <a:rPr lang="en-US" sz="2600" dirty="0"/>
              <a:t>?</a:t>
            </a:r>
            <a:r>
              <a:rPr lang="en-US" sz="2600" dirty="0" err="1"/>
              <a:t>directorOrProducer</a:t>
            </a:r>
            <a:r>
              <a:rPr lang="en-US" sz="2600" dirty="0"/>
              <a:t>;</a:t>
            </a:r>
          </a:p>
          <a:p>
            <a:pPr marL="401637" lvl="1" indent="0">
              <a:buNone/>
            </a:pPr>
            <a:r>
              <a:rPr lang="en-US" sz="2600" dirty="0"/>
              <a:t>            </a:t>
            </a:r>
            <a:r>
              <a:rPr lang="en-US" sz="2600" dirty="0" err="1"/>
              <a:t>dbo:starring</a:t>
            </a:r>
            <a:r>
              <a:rPr lang="en-US" sz="2600" dirty="0"/>
              <a:t> ?actor} </a:t>
            </a:r>
          </a:p>
          <a:p>
            <a:r>
              <a:rPr lang="en-US" sz="3600" dirty="0"/>
              <a:t>Returns a graph with ~31,000 triples</a:t>
            </a:r>
          </a:p>
        </p:txBody>
      </p:sp>
    </p:spTree>
    <p:extLst>
      <p:ext uri="{BB962C8B-B14F-4D97-AF65-F5344CB8AC3E}">
        <p14:creationId xmlns:p14="http://schemas.microsoft.com/office/powerpoint/2010/main" val="395681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>
            <a:extLst>
              <a:ext uri="{FF2B5EF4-FFF2-40B4-BE49-F238E27FC236}">
                <a16:creationId xmlns:a16="http://schemas.microsoft.com/office/drawing/2014/main" id="{628005F9-0592-BC41-AF88-877B59600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Example: finding missing inverses</a:t>
            </a:r>
          </a:p>
        </p:txBody>
      </p:sp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3ABA0C04-EE28-5C4C-8716-1B23B2299F5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353425" cy="5445125"/>
          </a:xfrm>
        </p:spPr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DBpedia is missing many inverse relations, inclueing more than 10k missing spouse relations</a:t>
            </a:r>
          </a:p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This creates a graph of all the missing ones, which can be added back to the KG via UPDATE ADD</a:t>
            </a:r>
          </a:p>
          <a:p>
            <a:endParaRPr lang="en-US" altLang="en-US" sz="11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L="400050" lvl="1" indent="0"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PREFIX dbo: &lt;http://dbpedia.org/ontology/&gt;</a:t>
            </a:r>
          </a:p>
          <a:p>
            <a:pPr marL="400050" lvl="1" indent="0"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CONSTRUCT { ?p2 dbo:spouse ?p1. }</a:t>
            </a:r>
          </a:p>
          <a:p>
            <a:pPr marL="400050" lvl="1" indent="0"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WHERE {?p1 dbo:spouse ?p2.</a:t>
            </a:r>
          </a:p>
          <a:p>
            <a:pPr marL="400050" lvl="1" indent="0">
              <a:buFontTx/>
              <a:buNone/>
            </a:pPr>
            <a:r>
              <a:rPr lang="en-US" altLang="en-US" sz="2800">
                <a:latin typeface="Calibri" panose="020F0502020204030204" pitchFamily="34" charset="0"/>
                <a:ea typeface="ＭＳ Ｐゴシック" panose="020B0600070205080204" pitchFamily="34" charset="-128"/>
              </a:rPr>
              <a:t>       FILTER NOT EXISTS {?p2 dbo:spouse ?p1}}</a:t>
            </a:r>
          </a:p>
          <a:p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Not the </a:t>
            </a:r>
            <a:r>
              <a:rPr lang="en-US" altLang="en-US" sz="3200" b="1">
                <a:latin typeface="Calibri" panose="020F0502020204030204" pitchFamily="34" charset="0"/>
                <a:ea typeface="ＭＳ Ｐゴシック" panose="020B0600070205080204" pitchFamily="34" charset="-128"/>
              </a:rPr>
              <a:t>NOT EXISTS </a:t>
            </a:r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operator that succeeds iff its graph pattern is not satisfiable</a:t>
            </a:r>
            <a:endParaRPr lang="en-US" altLang="en-US" sz="3200" b="1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>
            <a:extLst>
              <a:ext uri="{FF2B5EF4-FFF2-40B4-BE49-F238E27FC236}">
                <a16:creationId xmlns:a16="http://schemas.microsoft.com/office/drawing/2014/main" id="{0906A1AA-90E1-1F44-A0EC-3D2D0C4A7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Typical Architecture</a:t>
            </a:r>
          </a:p>
        </p:txBody>
      </p:sp>
      <p:sp>
        <p:nvSpPr>
          <p:cNvPr id="19458" name="Content Placeholder 2">
            <a:extLst>
              <a:ext uri="{FF2B5EF4-FFF2-40B4-BE49-F238E27FC236}">
                <a16:creationId xmlns:a16="http://schemas.microsoft.com/office/drawing/2014/main" id="{11F0FE9C-53E7-CC4A-857D-6EB847A0667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2225"/>
            <a:ext cx="8496300" cy="1493838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3000">
                <a:latin typeface="Calibri" panose="020F0502020204030204" pitchFamily="34" charset="0"/>
                <a:ea typeface="ＭＳ Ｐゴシック" panose="020B0600070205080204" pitchFamily="34" charset="-128"/>
              </a:rPr>
              <a:t>SPARQL endpoint receives queries and requests via HTTP from programs or GUIs, accesses associated RDF triple store and returns result, e.g., data</a:t>
            </a:r>
          </a:p>
        </p:txBody>
      </p:sp>
      <p:sp>
        <p:nvSpPr>
          <p:cNvPr id="5" name="Can 4">
            <a:extLst>
              <a:ext uri="{FF2B5EF4-FFF2-40B4-BE49-F238E27FC236}">
                <a16:creationId xmlns:a16="http://schemas.microsoft.com/office/drawing/2014/main" id="{0C31EF26-F087-1A4F-8057-8DD2DD8F3B6F}"/>
              </a:ext>
            </a:extLst>
          </p:cNvPr>
          <p:cNvSpPr/>
          <p:nvPr/>
        </p:nvSpPr>
        <p:spPr>
          <a:xfrm>
            <a:off x="6284913" y="3860800"/>
            <a:ext cx="1368425" cy="1728788"/>
          </a:xfrm>
          <a:prstGeom prst="can">
            <a:avLst/>
          </a:prstGeom>
          <a:solidFill>
            <a:schemeClr val="tx1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6F38C7-B98B-814E-A070-A2F02670B963}"/>
              </a:ext>
            </a:extLst>
          </p:cNvPr>
          <p:cNvSpPr/>
          <p:nvPr/>
        </p:nvSpPr>
        <p:spPr>
          <a:xfrm>
            <a:off x="4557713" y="3860800"/>
            <a:ext cx="935037" cy="1728788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208A3EB9-83E6-5440-81FD-F47744F541BE}"/>
              </a:ext>
            </a:extLst>
          </p:cNvPr>
          <p:cNvSpPr/>
          <p:nvPr/>
        </p:nvSpPr>
        <p:spPr>
          <a:xfrm>
            <a:off x="866775" y="5145088"/>
            <a:ext cx="1584325" cy="122396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>
                <a:solidFill>
                  <a:schemeClr val="tx1"/>
                </a:solidFill>
              </a:rPr>
              <a:t>Web Browser GUI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D33AE55-E704-1F47-852D-2FB92AF7AA09}"/>
              </a:ext>
            </a:extLst>
          </p:cNvPr>
          <p:cNvSpPr/>
          <p:nvPr/>
        </p:nvSpPr>
        <p:spPr>
          <a:xfrm>
            <a:off x="146050" y="3184525"/>
            <a:ext cx="2303463" cy="1223963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400" b="1">
                <a:solidFill>
                  <a:schemeClr val="tx1"/>
                </a:solidFill>
              </a:rPr>
              <a:t>Program</a:t>
            </a:r>
          </a:p>
        </p:txBody>
      </p:sp>
      <p:sp>
        <p:nvSpPr>
          <p:cNvPr id="19463" name="TextBox 9">
            <a:extLst>
              <a:ext uri="{FF2B5EF4-FFF2-40B4-BE49-F238E27FC236}">
                <a16:creationId xmlns:a16="http://schemas.microsoft.com/office/drawing/2014/main" id="{BD3738D7-DDD7-F347-A509-CE753BD46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7575" y="5686425"/>
            <a:ext cx="19431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2400"/>
              <a:t>RDF Triple</a:t>
            </a:r>
          </a:p>
          <a:p>
            <a:pPr algn="ctr"/>
            <a:r>
              <a:rPr lang="en-US" altLang="en-US" sz="2400"/>
              <a:t>Store</a:t>
            </a:r>
          </a:p>
        </p:txBody>
      </p:sp>
      <p:sp>
        <p:nvSpPr>
          <p:cNvPr id="19464" name="TextBox 10">
            <a:extLst>
              <a:ext uri="{FF2B5EF4-FFF2-40B4-BE49-F238E27FC236}">
                <a16:creationId xmlns:a16="http://schemas.microsoft.com/office/drawing/2014/main" id="{E7EB98F9-0C5B-A84D-BC61-ECAC8AA18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4363" y="5751513"/>
            <a:ext cx="14097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SPARQL</a:t>
            </a:r>
            <a:br>
              <a:rPr lang="en-US" altLang="en-US" sz="2400"/>
            </a:br>
            <a:r>
              <a:rPr lang="en-US" altLang="en-US" sz="2400"/>
              <a:t>endpoint</a:t>
            </a:r>
          </a:p>
        </p:txBody>
      </p:sp>
      <p:pic>
        <p:nvPicPr>
          <p:cNvPr id="19465" name="Picture 11">
            <a:extLst>
              <a:ext uri="{FF2B5EF4-FFF2-40B4-BE49-F238E27FC236}">
                <a16:creationId xmlns:a16="http://schemas.microsoft.com/office/drawing/2014/main" id="{ECE7EB9E-BD94-B543-9EA3-1082F49FF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425" y="5065713"/>
            <a:ext cx="13906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37C17ED-19F9-E443-A832-D2B784A872B0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2449513" y="3795713"/>
            <a:ext cx="2122487" cy="557212"/>
          </a:xfrm>
          <a:prstGeom prst="straightConnector1">
            <a:avLst/>
          </a:prstGeom>
          <a:ln w="666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8328F9D-B66C-7441-8CB1-758A28A999D7}"/>
              </a:ext>
            </a:extLst>
          </p:cNvPr>
          <p:cNvCxnSpPr>
            <a:cxnSpLocks/>
          </p:cNvCxnSpPr>
          <p:nvPr/>
        </p:nvCxnSpPr>
        <p:spPr>
          <a:xfrm flipV="1">
            <a:off x="2451100" y="4938713"/>
            <a:ext cx="2106613" cy="846137"/>
          </a:xfrm>
          <a:prstGeom prst="straightConnector1">
            <a:avLst/>
          </a:prstGeom>
          <a:ln w="666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3D7710-FDF8-0348-8C8B-DD80CE4BC5D5}"/>
              </a:ext>
            </a:extLst>
          </p:cNvPr>
          <p:cNvCxnSpPr>
            <a:cxnSpLocks/>
            <a:endCxn id="5" idx="2"/>
          </p:cNvCxnSpPr>
          <p:nvPr/>
        </p:nvCxnSpPr>
        <p:spPr>
          <a:xfrm>
            <a:off x="5492750" y="4724400"/>
            <a:ext cx="792163" cy="0"/>
          </a:xfrm>
          <a:prstGeom prst="straightConnector1">
            <a:avLst/>
          </a:prstGeom>
          <a:ln w="66675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9" name="TextBox 22">
            <a:extLst>
              <a:ext uri="{FF2B5EF4-FFF2-40B4-BE49-F238E27FC236}">
                <a16:creationId xmlns:a16="http://schemas.microsoft.com/office/drawing/2014/main" id="{B88FFC1E-3455-0C44-BBE7-1740C56B28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7513" y="4352925"/>
            <a:ext cx="141128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/>
              <a:t>SPARQL</a:t>
            </a:r>
            <a:br>
              <a:rPr lang="en-US" altLang="en-US" sz="2400"/>
            </a:br>
            <a:r>
              <a:rPr lang="en-US" altLang="en-US" sz="2400"/>
              <a:t>protocol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8AA49F52-EF56-2F46-9311-95C0286BB44A}"/>
              </a:ext>
            </a:extLst>
          </p:cNvPr>
          <p:cNvSpPr/>
          <p:nvPr/>
        </p:nvSpPr>
        <p:spPr>
          <a:xfrm>
            <a:off x="1568450" y="3333750"/>
            <a:ext cx="790575" cy="94456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err="1">
                <a:solidFill>
                  <a:schemeClr val="tx1"/>
                </a:solidFill>
              </a:rPr>
              <a:t>Rdf</a:t>
            </a:r>
            <a:endParaRPr lang="en-US" b="1">
              <a:solidFill>
                <a:schemeClr val="tx1"/>
              </a:solidFill>
            </a:endParaRPr>
          </a:p>
          <a:p>
            <a:pPr algn="ctr">
              <a:defRPr/>
            </a:pPr>
            <a:endParaRPr lang="en-US" sz="1050" b="1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en-US" sz="1400" b="1">
                <a:solidFill>
                  <a:schemeClr val="tx1"/>
                </a:solidFill>
              </a:rPr>
              <a:t>module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40A27CC6-4DA2-8741-B5C0-C877BB87D1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400">
                <a:latin typeface="Calibri" panose="020F0502020204030204" pitchFamily="34" charset="0"/>
                <a:ea typeface="ＭＳ Ｐゴシック" panose="020B0600070205080204" pitchFamily="34" charset="-128"/>
              </a:rPr>
              <a:t>RDF Named graphs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B74E5D5D-0FA9-6C49-8F48-03B4B4DB04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412875"/>
            <a:ext cx="8353425" cy="5140325"/>
          </a:xfrm>
        </p:spPr>
        <p:txBody>
          <a:bodyPr/>
          <a:lstStyle/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Having multiple RDF graphs in a single document/repository and naming them with URIs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Provides useful additional functionality built on top of the RDF Recommendations</a:t>
            </a:r>
          </a:p>
          <a:p>
            <a:pPr eaLnBrk="1" hangingPunct="1"/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SPARQL queries can involve several graphs, a background one and multiple named ones, e.g.:</a:t>
            </a:r>
          </a:p>
          <a:p>
            <a:pPr lvl="1" eaLnBrk="1" hangingPunct="1">
              <a:buFontTx/>
              <a:buNone/>
            </a:pPr>
            <a:r>
              <a:rPr lang="en-US" altLang="en-US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SELECT ?who ?g ?mbox</a:t>
            </a:r>
          </a:p>
          <a:p>
            <a:pPr lvl="1" eaLnBrk="1" hangingPunct="1">
              <a:buFontTx/>
              <a:buNone/>
            </a:pPr>
            <a:r>
              <a:rPr lang="en-US" altLang="en-US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FROM &lt;http://example.org/dft.ttl&gt;</a:t>
            </a:r>
          </a:p>
          <a:p>
            <a:pPr lvl="1" eaLnBrk="1" hangingPunct="1">
              <a:buFontTx/>
              <a:buNone/>
            </a:pPr>
            <a:r>
              <a:rPr lang="en-US" altLang="en-US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FROM NAMED &lt;http://example.org/alice&gt;</a:t>
            </a:r>
          </a:p>
          <a:p>
            <a:pPr lvl="1" eaLnBrk="1" hangingPunct="1">
              <a:buFontTx/>
              <a:buNone/>
            </a:pPr>
            <a:r>
              <a:rPr lang="en-US" altLang="en-US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FROM NAMED &lt;http://example.org/bob&gt;</a:t>
            </a:r>
          </a:p>
          <a:p>
            <a:pPr lvl="1" eaLnBrk="1" hangingPunct="1">
              <a:buFontTx/>
              <a:buNone/>
            </a:pPr>
            <a:r>
              <a:rPr lang="en-US" altLang="en-US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WHERE</a:t>
            </a:r>
          </a:p>
          <a:p>
            <a:pPr lvl="1" eaLnBrk="1" hangingPunct="1">
              <a:buFontTx/>
              <a:buNone/>
            </a:pPr>
            <a:r>
              <a:rPr lang="en-US" altLang="en-US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{ ?g dc:publisher ?who .</a:t>
            </a:r>
          </a:p>
          <a:p>
            <a:pPr lvl="1" eaLnBrk="1" hangingPunct="1">
              <a:buFontTx/>
              <a:buNone/>
            </a:pPr>
            <a:r>
              <a:rPr lang="en-US" altLang="en-US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   GRAPH ?g { ?x foaf:mbox ?mbox }</a:t>
            </a:r>
          </a:p>
          <a:p>
            <a:pPr lvl="1" eaLnBrk="1" hangingPunct="1">
              <a:buFontTx/>
              <a:buNone/>
            </a:pPr>
            <a:r>
              <a:rPr lang="en-US" altLang="en-US" sz="1600">
                <a:latin typeface="Calibri" panose="020F0502020204030204" pitchFamily="34" charset="0"/>
                <a:ea typeface="ＭＳ Ｐゴシック" panose="020B0600070205080204" pitchFamily="34" charset="-128"/>
              </a:rPr>
              <a:t>}</a:t>
            </a:r>
          </a:p>
          <a:p>
            <a:pPr lvl="1" eaLnBrk="1" hangingPunct="1">
              <a:buFontTx/>
              <a:buNone/>
            </a:pPr>
            <a:endParaRPr lang="en-US" altLang="en-US" sz="1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AB6D4210-9464-2C45-8D9D-1E242249B8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UPDATE QUERIES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2C84B-8005-8F4E-88B4-318878FE6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5329238"/>
          </a:xfrm>
        </p:spPr>
        <p:txBody>
          <a:bodyPr/>
          <a:lstStyle/>
          <a:p>
            <a:pPr>
              <a:defRPr/>
            </a:pPr>
            <a:r>
              <a:rPr lang="en-US" b="1" dirty="0"/>
              <a:t>Simple insert</a:t>
            </a:r>
            <a:br>
              <a:rPr lang="en-US" dirty="0"/>
            </a:br>
            <a:r>
              <a:rPr lang="en-US" dirty="0"/>
              <a:t>INSERT DATA { :book1 :title "A new book" ; :creator "</a:t>
            </a:r>
            <a:r>
              <a:rPr lang="en-US" dirty="0" err="1"/>
              <a:t>A.N.Other</a:t>
            </a:r>
            <a:r>
              <a:rPr lang="en-US" dirty="0"/>
              <a:t>" . }</a:t>
            </a:r>
          </a:p>
          <a:p>
            <a:pPr>
              <a:defRPr/>
            </a:pPr>
            <a:r>
              <a:rPr lang="en-US" b="1" dirty="0"/>
              <a:t>Simple delete</a:t>
            </a:r>
            <a:br>
              <a:rPr lang="en-US" dirty="0"/>
            </a:br>
            <a:r>
              <a:rPr lang="en-US" dirty="0"/>
              <a:t>DELETE DATA { :book1 </a:t>
            </a:r>
            <a:r>
              <a:rPr lang="en-US" dirty="0" err="1"/>
              <a:t>dc:title</a:t>
            </a:r>
            <a:r>
              <a:rPr lang="en-US" dirty="0"/>
              <a:t> "A new book" . }</a:t>
            </a:r>
          </a:p>
          <a:p>
            <a:pPr>
              <a:defRPr/>
            </a:pPr>
            <a:r>
              <a:rPr lang="en-US" dirty="0"/>
              <a:t>Combine the two for a modification, optionally guided by the results of a graph pattern</a:t>
            </a:r>
          </a:p>
          <a:p>
            <a:pPr marL="395287" lvl="1" indent="0">
              <a:buFontTx/>
              <a:buNone/>
              <a:defRPr/>
            </a:pPr>
            <a:r>
              <a:rPr lang="en-US" dirty="0"/>
              <a:t>PREFIX foaf: &lt;http://</a:t>
            </a:r>
            <a:r>
              <a:rPr lang="en-US" dirty="0" err="1"/>
              <a:t>xmlns.com</a:t>
            </a:r>
            <a:r>
              <a:rPr lang="en-US" dirty="0"/>
              <a:t>/foaf/0.1/&gt;</a:t>
            </a:r>
          </a:p>
          <a:p>
            <a:pPr marL="395287" lvl="1" indent="0">
              <a:buFontTx/>
              <a:buNone/>
              <a:defRPr/>
            </a:pPr>
            <a:r>
              <a:rPr lang="en-US" dirty="0"/>
              <a:t>DELETE { ?person </a:t>
            </a:r>
            <a:r>
              <a:rPr lang="en-US" dirty="0" err="1"/>
              <a:t>foaf:givenName</a:t>
            </a:r>
            <a:r>
              <a:rPr lang="en-US" dirty="0"/>
              <a:t> 'Bill’ } </a:t>
            </a:r>
          </a:p>
          <a:p>
            <a:pPr marL="395287" lvl="1" indent="0">
              <a:buFontTx/>
              <a:buNone/>
              <a:defRPr/>
            </a:pPr>
            <a:r>
              <a:rPr lang="en-US" dirty="0"/>
              <a:t>INSERT { ?person </a:t>
            </a:r>
            <a:r>
              <a:rPr lang="en-US" dirty="0" err="1"/>
              <a:t>foaf:givenName</a:t>
            </a:r>
            <a:r>
              <a:rPr lang="en-US" dirty="0"/>
              <a:t> 'William’ } </a:t>
            </a:r>
          </a:p>
          <a:p>
            <a:pPr marL="395287" lvl="1" indent="0">
              <a:buFontTx/>
              <a:buNone/>
              <a:defRPr/>
            </a:pPr>
            <a:r>
              <a:rPr lang="en-US" dirty="0"/>
              <a:t>WHERE { ?person </a:t>
            </a:r>
            <a:r>
              <a:rPr lang="en-US" dirty="0" err="1"/>
              <a:t>foaf:givenName</a:t>
            </a:r>
            <a:r>
              <a:rPr lang="en-US" dirty="0"/>
              <a:t> 'Bill' }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8045-FAC2-0D4A-97D5-9AA54121D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Aggregation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275BF-03E8-3D42-977C-6D9CC8273B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SPARQL 1.1 added many aggregation operators, like count, min, max, …</a:t>
            </a:r>
          </a:p>
          <a:p>
            <a:r>
              <a:rPr lang="en-US" sz="3200" dirty="0"/>
              <a:t>Generally used in the results specification</a:t>
            </a:r>
          </a:p>
          <a:p>
            <a:pPr marL="401637" lvl="1" indent="0">
              <a:buNone/>
            </a:pPr>
            <a:r>
              <a:rPr lang="en-US" sz="2800" dirty="0"/>
              <a:t>PREFIX </a:t>
            </a:r>
            <a:r>
              <a:rPr lang="en-US" sz="2800" dirty="0" err="1"/>
              <a:t>dbo</a:t>
            </a:r>
            <a:r>
              <a:rPr lang="en-US" sz="2800" dirty="0"/>
              <a:t>: &lt;http://</a:t>
            </a:r>
            <a:r>
              <a:rPr lang="en-US" sz="2800" dirty="0" err="1"/>
              <a:t>dbpedia.org</a:t>
            </a:r>
            <a:r>
              <a:rPr lang="en-US" sz="2800" dirty="0"/>
              <a:t>/ontology/&gt;</a:t>
            </a:r>
          </a:p>
          <a:p>
            <a:pPr marL="401637" lvl="1" indent="0">
              <a:buNone/>
            </a:pPr>
            <a:r>
              <a:rPr lang="en-US" sz="2800" dirty="0"/>
              <a:t>SELECT </a:t>
            </a:r>
            <a:r>
              <a:rPr lang="en-US" sz="2800" b="1" dirty="0"/>
              <a:t>(COUNT(?film) AS ?</a:t>
            </a:r>
            <a:r>
              <a:rPr lang="en-US" sz="2800" b="1" dirty="0" err="1"/>
              <a:t>numberOfFilms</a:t>
            </a:r>
            <a:r>
              <a:rPr lang="en-US" sz="2800" b="1" dirty="0"/>
              <a:t>)</a:t>
            </a:r>
          </a:p>
          <a:p>
            <a:pPr marL="401637" lvl="1" indent="0">
              <a:buNone/>
            </a:pPr>
            <a:r>
              <a:rPr lang="en-US" sz="2800" dirty="0"/>
              <a:t>    WHERE {?film a </a:t>
            </a:r>
            <a:r>
              <a:rPr lang="en-US" sz="2800" dirty="0" err="1"/>
              <a:t>dbo:Film</a:t>
            </a:r>
            <a:r>
              <a:rPr lang="en-US" sz="2800" dirty="0"/>
              <a:t> .}</a:t>
            </a:r>
          </a:p>
          <a:p>
            <a:r>
              <a:rPr lang="en-US" sz="3200" dirty="0"/>
              <a:t>This finds 129,980 films</a:t>
            </a:r>
          </a:p>
        </p:txBody>
      </p:sp>
    </p:spTree>
    <p:extLst>
      <p:ext uri="{BB962C8B-B14F-4D97-AF65-F5344CB8AC3E}">
        <p14:creationId xmlns:p14="http://schemas.microsoft.com/office/powerpoint/2010/main" val="101210217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1EDD0-E58B-E347-BEAC-1DE329AB1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by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542AA-6F8D-C74D-AD4A-FE5005678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GROUP BY breaks the query's result set into groups before applying the aggregate functions</a:t>
            </a:r>
          </a:p>
          <a:p>
            <a:r>
              <a:rPr lang="en-US" sz="3200" dirty="0"/>
              <a:t>Find BO’s properties and group them by property and find the number in each group</a:t>
            </a:r>
            <a:endParaRPr lang="en-US" dirty="0"/>
          </a:p>
          <a:p>
            <a:pPr marL="401637" lvl="1" indent="0">
              <a:buNone/>
            </a:pPr>
            <a:r>
              <a:rPr lang="en-US" dirty="0"/>
              <a:t>PREFIX </a:t>
            </a:r>
            <a:r>
              <a:rPr lang="en-US" dirty="0" err="1"/>
              <a:t>dbr</a:t>
            </a:r>
            <a:r>
              <a:rPr lang="en-US" dirty="0"/>
              <a:t>: &lt;http://</a:t>
            </a:r>
            <a:r>
              <a:rPr lang="en-US" dirty="0" err="1"/>
              <a:t>dbpedia.org</a:t>
            </a:r>
            <a:r>
              <a:rPr lang="en-US" dirty="0"/>
              <a:t>/resource/&gt;</a:t>
            </a:r>
          </a:p>
          <a:p>
            <a:pPr marL="401637" lvl="1" indent="0">
              <a:buNone/>
            </a:pPr>
            <a:r>
              <a:rPr lang="en-US" dirty="0"/>
              <a:t>PREFIX </a:t>
            </a:r>
            <a:r>
              <a:rPr lang="en-US" dirty="0" err="1"/>
              <a:t>dbo</a:t>
            </a:r>
            <a:r>
              <a:rPr lang="en-US" dirty="0"/>
              <a:t>: &lt;http://</a:t>
            </a:r>
            <a:r>
              <a:rPr lang="en-US" dirty="0" err="1"/>
              <a:t>dbpedia.org</a:t>
            </a:r>
            <a:r>
              <a:rPr lang="en-US" dirty="0"/>
              <a:t>/ontology/&gt;</a:t>
            </a:r>
          </a:p>
          <a:p>
            <a:pPr marL="401637" lvl="1" indent="0">
              <a:buNone/>
            </a:pPr>
            <a:r>
              <a:rPr lang="en-US" dirty="0"/>
              <a:t>SELECT ?p (COUNT(?p) as ?number)</a:t>
            </a:r>
          </a:p>
          <a:p>
            <a:pPr marL="401637" lvl="1" indent="0">
              <a:buNone/>
            </a:pPr>
            <a:r>
              <a:rPr lang="en-US" dirty="0"/>
              <a:t>WHERE { </a:t>
            </a:r>
            <a:r>
              <a:rPr lang="en-US" dirty="0" err="1"/>
              <a:t>dbr:Barack_Obama</a:t>
            </a:r>
            <a:r>
              <a:rPr lang="en-US" dirty="0"/>
              <a:t> ?p ?o }</a:t>
            </a:r>
          </a:p>
          <a:p>
            <a:pPr marL="401637" lvl="1" indent="0">
              <a:buNone/>
            </a:pPr>
            <a:r>
              <a:rPr lang="en-US" dirty="0"/>
              <a:t>GROUP BY ?p ORDER BY DESC(count(?p))</a:t>
            </a:r>
          </a:p>
        </p:txBody>
      </p:sp>
    </p:spTree>
    <p:extLst>
      <p:ext uri="{BB962C8B-B14F-4D97-AF65-F5344CB8AC3E}">
        <p14:creationId xmlns:p14="http://schemas.microsoft.com/office/powerpoint/2010/main" val="218958444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>
            <a:extLst>
              <a:ext uri="{FF2B5EF4-FFF2-40B4-BE49-F238E27FC236}">
                <a16:creationId xmlns:a16="http://schemas.microsoft.com/office/drawing/2014/main" id="{22783ADF-47DE-A84C-9959-54A35EF99D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Inference via SPARQL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71CC81-E396-854A-86C5-C970F1E12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dirty="0"/>
              <a:t>This query adds inverse spouse relations that don’t already exist: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100" dirty="0"/>
          </a:p>
          <a:p>
            <a:pPr marL="401637" lvl="1" indent="0">
              <a:buFontTx/>
              <a:buNone/>
              <a:defRPr/>
            </a:pPr>
            <a:r>
              <a:rPr lang="en-US" sz="2800" dirty="0"/>
              <a:t>PREFIX </a:t>
            </a:r>
            <a:r>
              <a:rPr lang="en-US" sz="2800" dirty="0" err="1"/>
              <a:t>dbo</a:t>
            </a:r>
            <a:r>
              <a:rPr lang="en-US" sz="2800" dirty="0"/>
              <a:t>: &lt;http://</a:t>
            </a:r>
            <a:r>
              <a:rPr lang="en-US" sz="2800" dirty="0" err="1"/>
              <a:t>dbpedia.org</a:t>
            </a:r>
            <a:r>
              <a:rPr lang="en-US" sz="2800" dirty="0"/>
              <a:t>/ontology/&gt;</a:t>
            </a:r>
          </a:p>
          <a:p>
            <a:pPr marL="401637" lvl="1" indent="0">
              <a:buFontTx/>
              <a:buNone/>
              <a:defRPr/>
            </a:pPr>
            <a:r>
              <a:rPr lang="en-US" sz="2800" dirty="0"/>
              <a:t>INSERT { ?p2 </a:t>
            </a:r>
            <a:r>
              <a:rPr lang="en-US" sz="2800" dirty="0" err="1"/>
              <a:t>dbo:spouse</a:t>
            </a:r>
            <a:r>
              <a:rPr lang="en-US" sz="2800" dirty="0"/>
              <a:t> ?p1. }</a:t>
            </a:r>
          </a:p>
          <a:p>
            <a:pPr marL="401637" lvl="1" indent="0">
              <a:buFontTx/>
              <a:buNone/>
              <a:defRPr/>
            </a:pPr>
            <a:r>
              <a:rPr lang="en-US" sz="2800" dirty="0"/>
              <a:t>WHERE {?p1 </a:t>
            </a:r>
            <a:r>
              <a:rPr lang="en-US" sz="2800" dirty="0" err="1"/>
              <a:t>dbo:spouse</a:t>
            </a:r>
            <a:r>
              <a:rPr lang="en-US" sz="2800" dirty="0"/>
              <a:t> ?p2.</a:t>
            </a:r>
          </a:p>
          <a:p>
            <a:pPr marL="401637" lvl="1" indent="0">
              <a:buFontTx/>
              <a:buNone/>
              <a:defRPr/>
            </a:pPr>
            <a:r>
              <a:rPr lang="en-US" sz="2800" dirty="0"/>
              <a:t>               FILTER NOT EXISTS {?p2 </a:t>
            </a:r>
            <a:r>
              <a:rPr lang="en-US" sz="2800" dirty="0" err="1"/>
              <a:t>dbo:spouse</a:t>
            </a:r>
            <a:r>
              <a:rPr lang="en-US" sz="2800" dirty="0"/>
              <a:t> ?p1}}</a:t>
            </a:r>
          </a:p>
          <a:p>
            <a:pPr>
              <a:defRPr/>
            </a:pPr>
            <a:r>
              <a:rPr lang="en-US" dirty="0">
                <a:hlinkClick r:id="rId2"/>
              </a:rPr>
              <a:t>SPIN</a:t>
            </a:r>
            <a:r>
              <a:rPr lang="en-US" dirty="0"/>
              <a:t> and </a:t>
            </a:r>
            <a:r>
              <a:rPr lang="en-US" dirty="0">
                <a:hlinkClick r:id="rId3"/>
              </a:rPr>
              <a:t>SHACL</a:t>
            </a:r>
            <a:r>
              <a:rPr lang="en-US" dirty="0"/>
              <a:t> are systems to represent simple constraint &amp; inference rules that are done by </a:t>
            </a:r>
            <a:r>
              <a:rPr lang="en-US" dirty="0" err="1"/>
              <a:t>sparql</a:t>
            </a:r>
            <a:endParaRPr lang="en-US" dirty="0"/>
          </a:p>
          <a:p>
            <a:pPr>
              <a:defRPr/>
            </a:pPr>
            <a:r>
              <a:rPr lang="en-US" dirty="0"/>
              <a:t>A big feature is that the rules are represented in the graph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DC239-3FF5-4440-9ECE-9DDC4FA08E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340768"/>
            <a:ext cx="8353425" cy="5184775"/>
          </a:xfrm>
        </p:spPr>
        <p:txBody>
          <a:bodyPr/>
          <a:lstStyle/>
          <a:p>
            <a:pPr>
              <a:defRPr/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SPARQ 1.1 added many more</a:t>
            </a:r>
            <a:b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features …</a:t>
            </a:r>
          </a:p>
          <a:p>
            <a:pPr lvl="1">
              <a:defRPr/>
            </a:pPr>
            <a:r>
              <a:rPr lang="en-US" sz="2800" spc="-15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Subqueries</a:t>
            </a:r>
          </a:p>
          <a:p>
            <a:pPr lvl="1">
              <a:defRPr/>
            </a:pPr>
            <a:r>
              <a:rPr lang="en-US" sz="2800" spc="-15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Negation: MINUS</a:t>
            </a:r>
          </a:p>
          <a:p>
            <a:pPr lvl="1">
              <a:defRPr/>
            </a:pPr>
            <a:r>
              <a:rPr lang="en-US" sz="2800" spc="-15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Federated queries that access multiple endpoints</a:t>
            </a:r>
          </a:p>
          <a:p>
            <a:pPr>
              <a:defRPr/>
            </a:pPr>
            <a:r>
              <a:rPr lang="en-US" sz="3600" spc="-15" dirty="0">
                <a:solidFill>
                  <a:srgbClr val="5252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Any data you want to extract from an </a:t>
            </a:r>
            <a:r>
              <a:rPr lang="en-US" sz="3600" spc="-15" dirty="0" err="1">
                <a:solidFill>
                  <a:srgbClr val="5252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rdf</a:t>
            </a:r>
            <a:r>
              <a:rPr lang="en-US" sz="3600" spc="-15" dirty="0">
                <a:solidFill>
                  <a:srgbClr val="5252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graph, can probably be returned by one query</a:t>
            </a:r>
          </a:p>
          <a:p>
            <a:pPr>
              <a:defRPr/>
            </a:pPr>
            <a:r>
              <a:rPr lang="en-US" sz="3600" spc="-15" dirty="0">
                <a:solidFill>
                  <a:srgbClr val="52525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Search the web for SPARQL tricks or this book</a:t>
            </a:r>
          </a:p>
          <a:p>
            <a:pPr>
              <a:defRPr/>
            </a:pPr>
            <a:endParaRPr lang="en-US" sz="3200" spc="-15" dirty="0">
              <a:solidFill>
                <a:srgbClr val="52525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034" name="Title 4">
            <a:extLst>
              <a:ext uri="{FF2B5EF4-FFF2-40B4-BE49-F238E27FC236}">
                <a16:creationId xmlns:a16="http://schemas.microsoft.com/office/drawing/2014/main" id="{E0089D76-E503-9843-B174-8903640BA9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6192366" cy="784225"/>
          </a:xfrm>
        </p:spPr>
        <p:txBody>
          <a:bodyPr/>
          <a:lstStyle/>
          <a:p>
            <a:r>
              <a:rPr lang="en-US" altLang="en-US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SPARQL 1.1 Additions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78C24F-1D24-534A-9816-F929ADCB9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9032" y="260350"/>
            <a:ext cx="2400300" cy="31623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5C6FFB9C-FF5F-DF49-98EE-8F9016AF74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Some SPARQL endpoints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FC610D-AAAC-0143-8626-8D64847BC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412875"/>
            <a:ext cx="8353425" cy="518477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3200"/>
              <a:t>There are many public endpoints, e.g.</a:t>
            </a:r>
          </a:p>
          <a:p>
            <a:pPr marL="458788" indent="-276225">
              <a:defRPr/>
            </a:pPr>
            <a:r>
              <a:rPr lang="en-US" sz="3200" err="1"/>
              <a:t>Dbpedia</a:t>
            </a:r>
            <a:r>
              <a:rPr lang="en-US" sz="3200"/>
              <a:t>:  https://</a:t>
            </a:r>
            <a:r>
              <a:rPr lang="en-US" sz="3200" err="1"/>
              <a:t>dbpedia.ort</a:t>
            </a:r>
            <a:r>
              <a:rPr lang="en-US" sz="3200"/>
              <a:t>/</a:t>
            </a:r>
            <a:r>
              <a:rPr lang="en-US" sz="3200" err="1"/>
              <a:t>sparql</a:t>
            </a:r>
            <a:r>
              <a:rPr lang="en-US" sz="3200"/>
              <a:t>/</a:t>
            </a:r>
          </a:p>
          <a:p>
            <a:pPr marL="458788" indent="-276225">
              <a:defRPr/>
            </a:pPr>
            <a:r>
              <a:rPr lang="en-US" sz="3200" err="1"/>
              <a:t>Wikidata</a:t>
            </a:r>
            <a:r>
              <a:rPr lang="en-US" sz="3200"/>
              <a:t>: https://</a:t>
            </a:r>
            <a:r>
              <a:rPr lang="en-US" sz="3200" err="1"/>
              <a:t>query.wikidata.org</a:t>
            </a:r>
            <a:r>
              <a:rPr lang="en-US" sz="3200"/>
              <a:t>/</a:t>
            </a:r>
            <a:r>
              <a:rPr lang="en-US" sz="3200" err="1"/>
              <a:t>sparql</a:t>
            </a:r>
            <a:endParaRPr lang="en-US" sz="3200"/>
          </a:p>
          <a:p>
            <a:pPr marL="458788" indent="-276225">
              <a:defRPr/>
            </a:pPr>
            <a:r>
              <a:rPr lang="en-US" sz="3200"/>
              <a:t>DBLP: </a:t>
            </a:r>
            <a:r>
              <a:rPr lang="en-US" sz="3200">
                <a:hlinkClick r:id="rId2"/>
              </a:rPr>
              <a:t>https://dblp.l3s.de/d2r/sparql</a:t>
            </a:r>
            <a:endParaRPr lang="en-US" sz="3200"/>
          </a:p>
          <a:p>
            <a:pPr marL="458788" indent="-276225">
              <a:defRPr/>
            </a:pPr>
            <a:r>
              <a:rPr lang="en-US" sz="3600"/>
              <a:t>See W3C’s list of </a:t>
            </a:r>
            <a:r>
              <a:rPr lang="en-US" sz="3200">
                <a:hlinkClick r:id="rId3"/>
              </a:rPr>
              <a:t>currently alive SPARQL endpoints</a:t>
            </a:r>
            <a:endParaRPr lang="en-US" sz="3200"/>
          </a:p>
          <a:p>
            <a:pPr marL="0" indent="0">
              <a:buFont typeface="Wingdings" pitchFamily="2" charset="2"/>
              <a:buNone/>
              <a:defRPr/>
            </a:pPr>
            <a:r>
              <a:rPr lang="en-US" sz="3200"/>
              <a:t>It’s not hard to set up your own, e.g.</a:t>
            </a:r>
          </a:p>
          <a:p>
            <a:pPr marL="514350" indent="-331788">
              <a:defRPr/>
            </a:pPr>
            <a:r>
              <a:rPr lang="en-US" sz="3200"/>
              <a:t>UMBC cybersecurity knowledge graph: http://eb4.cs.umbc.edu:9090/</a:t>
            </a:r>
            <a:r>
              <a:rPr lang="en-US" sz="3200" err="1"/>
              <a:t>ckg</a:t>
            </a:r>
            <a:r>
              <a:rPr lang="en-US" sz="3200"/>
              <a:t>/query/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370A9F4F-3F31-074E-AE37-BD526C87DC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Endpoint GUIs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6BE41215-7298-DF4A-97E4-720A45E870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Some endpoints offer their own SPARQL GUI you can use to enter ad hoc queries </a:t>
            </a:r>
          </a:p>
          <a:p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They may use the same URL as the REST interface and rely on the protocol to know when it’s a person and when a query</a:t>
            </a:r>
          </a:p>
          <a:p>
            <a:pPr lvl="1"/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Dbpedia: </a:t>
            </a:r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  <a:hlinkClick r:id="rId2"/>
              </a:rPr>
              <a:t>http://dbpedia.org/sparql/</a:t>
            </a:r>
            <a:endParaRPr lang="en-US" altLang="en-US" sz="3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Wikidata: </a:t>
            </a:r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  <a:hlinkClick r:id="rId3"/>
              </a:rPr>
              <a:t>https://query.wikidata.org/</a:t>
            </a:r>
            <a:endParaRPr lang="en-US" altLang="en-US" sz="3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DBLP: </a:t>
            </a:r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  <a:hlinkClick r:id="rId4"/>
              </a:rPr>
              <a:t>https://dblp.l3s.de/d2r/snorql/</a:t>
            </a:r>
            <a:endParaRPr lang="en-US" altLang="en-US" sz="3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lvl="1"/>
            <a:endParaRPr lang="en-US" altLang="en-US" sz="3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3CEFE02B-1E0D-9143-B14A-B57DCE329E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General SPARQL GUIs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0759F5F6-8FF3-414C-BECE-BD3D233F109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You can also access or run a general SPARQL GUI that can talk to any SPARQL endpoint</a:t>
            </a:r>
          </a:p>
          <a:p>
            <a:r>
              <a:rPr lang="en-US" altLang="en-US" sz="3600">
                <a:latin typeface="Calibri" panose="020F0502020204030204" pitchFamily="34" charset="0"/>
                <a:ea typeface="ＭＳ Ｐゴシック" panose="020B0600070205080204" pitchFamily="34" charset="-128"/>
              </a:rPr>
              <a:t>A nice example is YASGUI, which has a public resource: </a:t>
            </a:r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  <a:hlinkClick r:id="rId2"/>
              </a:rPr>
              <a:t>https://yqagui.org/</a:t>
            </a:r>
            <a:endParaRPr lang="en-US" altLang="en-US" sz="3200"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z="3600">
                <a:latin typeface="Calibri" panose="020F0502020204030204" pitchFamily="34" charset="0"/>
                <a:ea typeface="ＭＳ Ｐゴシック" panose="020B0600070205080204" pitchFamily="34" charset="-128"/>
              </a:rPr>
              <a:t>and is available to </a:t>
            </a:r>
            <a:r>
              <a:rPr lang="en-US" altLang="en-US" sz="3600">
                <a:latin typeface="Calibri" panose="020F0502020204030204" pitchFamily="34" charset="0"/>
                <a:ea typeface="ＭＳ Ｐゴシック" panose="020B0600070205080204" pitchFamily="34" charset="-128"/>
                <a:hlinkClick r:id="rId3"/>
              </a:rPr>
              <a:t>download</a:t>
            </a:r>
            <a:r>
              <a:rPr lang="en-US" altLang="en-US" sz="360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  <a:p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Another open-source GUI is </a:t>
            </a:r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  <a:hlinkClick r:id="rId4"/>
              </a:rPr>
              <a:t>Twinkle</a:t>
            </a:r>
            <a:r>
              <a:rPr lang="en-US" altLang="en-US" sz="3200">
                <a:latin typeface="Calibri" panose="020F0502020204030204" pitchFamily="34" charset="0"/>
                <a:ea typeface="ＭＳ Ｐゴシック" panose="020B0600070205080204" pitchFamily="34" charset="-128"/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834A6586-A167-E441-A4A6-0090E77789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Calibri" panose="020F0502020204030204" pitchFamily="34" charset="0"/>
                <a:ea typeface="ＭＳ Ｐゴシック" panose="020B0600070205080204" pitchFamily="34" charset="-128"/>
              </a:rPr>
              <a:t>YASGUI: Yet Another SPARQL GUI</a:t>
            </a:r>
          </a:p>
        </p:txBody>
      </p:sp>
      <p:pic>
        <p:nvPicPr>
          <p:cNvPr id="6" name="Picture 5" descr="A screenshot of a computer&#13;&#10;&#13;&#10;Description automatically generated">
            <a:hlinkClick r:id="rId2"/>
            <a:extLst>
              <a:ext uri="{FF2B5EF4-FFF2-40B4-BE49-F238E27FC236}">
                <a16:creationId xmlns:a16="http://schemas.microsoft.com/office/drawing/2014/main" id="{B5DD1924-9304-254D-88EB-0B667826C2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413" y="1017588"/>
            <a:ext cx="7877175" cy="607695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239D947-90E9-5D49-B099-98A2CA81A67F}"/>
              </a:ext>
            </a:extLst>
          </p:cNvPr>
          <p:cNvSpPr txBox="1"/>
          <p:nvPr/>
        </p:nvSpPr>
        <p:spPr>
          <a:xfrm>
            <a:off x="5516563" y="6013450"/>
            <a:ext cx="3303587" cy="584200"/>
          </a:xfrm>
          <a:prstGeom prst="rect">
            <a:avLst/>
          </a:prstGeom>
          <a:solidFill>
            <a:schemeClr val="bg1">
              <a:lumMod val="50000"/>
              <a:alpha val="26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/>
              <a:t>https://</a:t>
            </a:r>
            <a:r>
              <a:rPr lang="en-US" sz="3200" err="1"/>
              <a:t>yasgui.org</a:t>
            </a:r>
            <a:endParaRPr lang="en-US" sz="32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4430</TotalTime>
  <Words>2801</Words>
  <Application>Microsoft Macintosh PowerPoint</Application>
  <PresentationFormat>On-screen Show (4:3)</PresentationFormat>
  <Paragraphs>376</Paragraphs>
  <Slides>45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ＭＳ Ｐゴシック</vt:lpstr>
      <vt:lpstr>Arial</vt:lpstr>
      <vt:lpstr>Calibri</vt:lpstr>
      <vt:lpstr>Courier</vt:lpstr>
      <vt:lpstr>Wingdings</vt:lpstr>
      <vt:lpstr>Capsules</vt:lpstr>
      <vt:lpstr>SPARQL An RDF Query Language </vt:lpstr>
      <vt:lpstr>SPARQL</vt:lpstr>
      <vt:lpstr>SPARQL History</vt:lpstr>
      <vt:lpstr>Typical Architecture</vt:lpstr>
      <vt:lpstr>Some SPARQL endpoints</vt:lpstr>
      <vt:lpstr>Endpoint GUIs</vt:lpstr>
      <vt:lpstr>General SPARQL GUIs</vt:lpstr>
      <vt:lpstr>YASGUI: Yet Another SPARQL GUI</vt:lpstr>
      <vt:lpstr>PowerPoint Presentation</vt:lpstr>
      <vt:lpstr>SPARQL query structure</vt:lpstr>
      <vt:lpstr>Basic SPARQL Query Forms </vt:lpstr>
      <vt:lpstr>A Query: Maryland Cities</vt:lpstr>
      <vt:lpstr>SPARQL protocol parameters</vt:lpstr>
      <vt:lpstr>Maryland Cities and population</vt:lpstr>
      <vt:lpstr>Maryland cities, population, names</vt:lpstr>
      <vt:lpstr>Just the @en names, w/o lang tag</vt:lpstr>
      <vt:lpstr>Order results by population (descending)</vt:lpstr>
      <vt:lpstr>Wait, where’s Catonsville?</vt:lpstr>
      <vt:lpstr>UNION operator is OR</vt:lpstr>
      <vt:lpstr>Now we have some duplicate entries</vt:lpstr>
      <vt:lpstr>DISTINCT produces unique results</vt:lpstr>
      <vt:lpstr>Some cities are missing </vt:lpstr>
      <vt:lpstr>OPTIONAL handles missing data</vt:lpstr>
      <vt:lpstr>PowerPoint Presentation</vt:lpstr>
      <vt:lpstr>Handling queries with many results</vt:lpstr>
      <vt:lpstr>Get the first 10K</vt:lpstr>
      <vt:lpstr>Get the second 10K</vt:lpstr>
      <vt:lpstr>A simple program gets them all</vt:lpstr>
      <vt:lpstr>ASK query</vt:lpstr>
      <vt:lpstr>DESCRIBE Query</vt:lpstr>
      <vt:lpstr>Describes’s results?</vt:lpstr>
      <vt:lpstr>DESCRIBE Query (2)</vt:lpstr>
      <vt:lpstr>DESCRIBE Query (3)</vt:lpstr>
      <vt:lpstr>DESCRIBE Query (4)</vt:lpstr>
      <vt:lpstr>Construct query (1)</vt:lpstr>
      <vt:lpstr>On construct</vt:lpstr>
      <vt:lpstr>Construct query (2)</vt:lpstr>
      <vt:lpstr>Construct query (3)</vt:lpstr>
      <vt:lpstr>Example: finding missing inverses</vt:lpstr>
      <vt:lpstr>RDF Named graphs</vt:lpstr>
      <vt:lpstr>UPDATE QUERIES</vt:lpstr>
      <vt:lpstr>Aggregation Operators</vt:lpstr>
      <vt:lpstr>Group by</vt:lpstr>
      <vt:lpstr>Inference via SPARQL</vt:lpstr>
      <vt:lpstr> SPARQL 1.1 Additions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Discussion of Some Intuitions of Defeasible Reasoning</dc:title>
  <dc:creator>ics</dc:creator>
  <cp:lastModifiedBy>Tim Finin</cp:lastModifiedBy>
  <cp:revision>160</cp:revision>
  <cp:lastPrinted>2018-11-07T20:24:23Z</cp:lastPrinted>
  <dcterms:created xsi:type="dcterms:W3CDTF">2009-03-30T19:59:59Z</dcterms:created>
  <dcterms:modified xsi:type="dcterms:W3CDTF">2018-11-12T20:51:01Z</dcterms:modified>
</cp:coreProperties>
</file>