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29"/>
  </p:notesMasterIdLst>
  <p:handoutMasterIdLst>
    <p:handoutMasterId r:id="rId30"/>
  </p:handoutMasterIdLst>
  <p:sldIdLst>
    <p:sldId id="256" r:id="rId2"/>
    <p:sldId id="364" r:id="rId3"/>
    <p:sldId id="365" r:id="rId4"/>
    <p:sldId id="366" r:id="rId5"/>
    <p:sldId id="367" r:id="rId6"/>
    <p:sldId id="368" r:id="rId7"/>
    <p:sldId id="369" r:id="rId8"/>
    <p:sldId id="370" r:id="rId9"/>
    <p:sldId id="371" r:id="rId10"/>
    <p:sldId id="372" r:id="rId11"/>
    <p:sldId id="373" r:id="rId12"/>
    <p:sldId id="376" r:id="rId13"/>
    <p:sldId id="377" r:id="rId14"/>
    <p:sldId id="378" r:id="rId15"/>
    <p:sldId id="379" r:id="rId16"/>
    <p:sldId id="374" r:id="rId17"/>
    <p:sldId id="375" r:id="rId18"/>
    <p:sldId id="380" r:id="rId19"/>
    <p:sldId id="381" r:id="rId20"/>
    <p:sldId id="382" r:id="rId21"/>
    <p:sldId id="383" r:id="rId22"/>
    <p:sldId id="384" r:id="rId23"/>
    <p:sldId id="385" r:id="rId24"/>
    <p:sldId id="386" r:id="rId25"/>
    <p:sldId id="387" r:id="rId26"/>
    <p:sldId id="388" r:id="rId27"/>
    <p:sldId id="389" r:id="rId28"/>
  </p:sldIdLst>
  <p:sldSz cx="9144000" cy="6858000" type="screen4x3"/>
  <p:notesSz cx="9601200" cy="73152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980">
          <p15:clr>
            <a:srgbClr val="A4A3A4"/>
          </p15:clr>
        </p15:guide>
        <p15:guide id="2" pos="124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304">
          <p15:clr>
            <a:srgbClr val="A4A3A4"/>
          </p15:clr>
        </p15:guide>
        <p15:guide id="2" pos="302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0000"/>
    <a:srgbClr val="3366FF"/>
    <a:srgbClr val="0000CC"/>
    <a:srgbClr val="E1F4FF"/>
    <a:srgbClr val="5F5F5F"/>
    <a:srgbClr val="CCECF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27"/>
    <p:restoredTop sz="91317"/>
  </p:normalViewPr>
  <p:slideViewPr>
    <p:cSldViewPr showGuides="1">
      <p:cViewPr>
        <p:scale>
          <a:sx n="99" d="100"/>
          <a:sy n="99" d="100"/>
        </p:scale>
        <p:origin x="536" y="304"/>
      </p:cViewPr>
      <p:guideLst>
        <p:guide orient="horz" pos="980"/>
        <p:guide pos="124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notesViewPr>
    <p:cSldViewPr showGuides="1">
      <p:cViewPr varScale="1">
        <p:scale>
          <a:sx n="58" d="100"/>
          <a:sy n="58" d="100"/>
        </p:scale>
        <p:origin x="-852" y="-96"/>
      </p:cViewPr>
      <p:guideLst>
        <p:guide orient="horz" pos="2304"/>
        <p:guide pos="30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38775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</a:defRPr>
            </a:lvl1pPr>
          </a:lstStyle>
          <a:p>
            <a:pPr>
              <a:defRPr/>
            </a:pPr>
            <a:fld id="{3C1F612D-6B51-7846-9A4E-E8838E20F1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87299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5" tIns="48328" rIns="96655" bIns="48328" numCol="1" anchor="t" anchorCtr="0" compatLnSpc="1">
            <a:prstTxWarp prst="textNoShape">
              <a:avLst/>
            </a:prstTxWarp>
          </a:bodyPr>
          <a:lstStyle>
            <a:lvl1pPr defTabSz="966788">
              <a:defRPr sz="1400"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38775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5" tIns="48328" rIns="96655" bIns="48328" numCol="1" anchor="t" anchorCtr="0" compatLnSpc="1">
            <a:prstTxWarp prst="textNoShape">
              <a:avLst/>
            </a:prstTxWarp>
          </a:bodyPr>
          <a:lstStyle>
            <a:lvl1pPr algn="r" defTabSz="966788">
              <a:defRPr sz="1400"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0438" y="3475038"/>
            <a:ext cx="7680325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5" tIns="48328" rIns="96655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dirty="0"/>
              <a:t>Click to edit Master text styles</a:t>
            </a:r>
          </a:p>
          <a:p>
            <a:pPr lvl="1"/>
            <a:r>
              <a:rPr lang="el-GR" noProof="0" dirty="0"/>
              <a:t>Second level</a:t>
            </a:r>
          </a:p>
          <a:p>
            <a:pPr lvl="2"/>
            <a:r>
              <a:rPr lang="el-GR" noProof="0" dirty="0"/>
              <a:t>Third level</a:t>
            </a:r>
          </a:p>
          <a:p>
            <a:pPr lvl="3"/>
            <a:r>
              <a:rPr lang="el-GR" noProof="0" dirty="0"/>
              <a:t>Fourth level</a:t>
            </a:r>
          </a:p>
          <a:p>
            <a:pPr lvl="4"/>
            <a:r>
              <a:rPr lang="el-GR" noProof="0" dirty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5" tIns="48328" rIns="96655" bIns="48328" numCol="1" anchor="b" anchorCtr="0" compatLnSpc="1">
            <a:prstTxWarp prst="textNoShape">
              <a:avLst/>
            </a:prstTxWarp>
          </a:bodyPr>
          <a:lstStyle>
            <a:lvl1pPr defTabSz="966788">
              <a:defRPr sz="1400"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5" tIns="48328" rIns="96655" bIns="48328" numCol="1" anchor="b" anchorCtr="0" compatLnSpc="1">
            <a:prstTxWarp prst="textNoShape">
              <a:avLst/>
            </a:prstTxWarp>
          </a:bodyPr>
          <a:lstStyle>
            <a:lvl1pPr algn="r" defTabSz="966788">
              <a:defRPr sz="1400">
                <a:latin typeface="Calibri"/>
              </a:defRPr>
            </a:lvl1pPr>
          </a:lstStyle>
          <a:p>
            <a:pPr>
              <a:defRPr/>
            </a:pPr>
            <a:fld id="{922BCF3D-3911-B24C-9FC7-94837166168B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2426158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980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 </a:t>
            </a:r>
          </a:p>
        </p:txBody>
      </p:sp>
    </p:spTree>
    <p:extLst>
      <p:ext uri="{BB962C8B-B14F-4D97-AF65-F5344CB8AC3E}">
        <p14:creationId xmlns:p14="http://schemas.microsoft.com/office/powerpoint/2010/main" val="931370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692275" y="3789363"/>
            <a:ext cx="6119813" cy="1249362"/>
          </a:xfrm>
        </p:spPr>
        <p:txBody>
          <a:bodyPr anchor="ctr"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l-GR"/>
              <a:t>Click to edit Master subtitle style</a:t>
            </a:r>
          </a:p>
        </p:txBody>
      </p:sp>
      <p:sp>
        <p:nvSpPr>
          <p:cNvPr id="5132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468313" y="990600"/>
            <a:ext cx="8447087" cy="1905000"/>
          </a:xfrm>
          <a:prstGeom prst="roundRect">
            <a:avLst>
              <a:gd name="adj" fmla="val 50000"/>
            </a:avLst>
          </a:prstGeom>
          <a:noFill/>
        </p:spPr>
        <p:txBody>
          <a:bodyPr anchorCtr="0"/>
          <a:lstStyle>
            <a:lvl1pPr>
              <a:defRPr sz="4000"/>
            </a:lvl1pPr>
          </a:lstStyle>
          <a:p>
            <a:r>
              <a:rPr lang="el-GR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5746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4536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260350"/>
            <a:ext cx="2124075" cy="61198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219825" cy="61198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4044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8496300" cy="7842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95288" y="1412875"/>
            <a:ext cx="8353425" cy="4967288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9864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961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3863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412875"/>
            <a:ext cx="4100512" cy="4967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00513" cy="4967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0428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6941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3732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342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364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2866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260350"/>
            <a:ext cx="8496300" cy="784225"/>
          </a:xfrm>
          <a:prstGeom prst="roundRect">
            <a:avLst>
              <a:gd name="adj" fmla="val 21667"/>
            </a:avLst>
          </a:prstGeom>
          <a:solidFill>
            <a:srgbClr val="E1F4FF"/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title style</a:t>
            </a:r>
          </a:p>
        </p:txBody>
      </p:sp>
      <p:sp>
        <p:nvSpPr>
          <p:cNvPr id="1027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412875"/>
            <a:ext cx="8353425" cy="49672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</p:sldLayoutIdLst>
  <p:hf sldNum="0"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</a:defRPr>
      </a:lvl9pPr>
    </p:titleStyle>
    <p:bodyStyle>
      <a:lvl1pPr marL="280988" indent="-28098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3200">
          <a:solidFill>
            <a:srgbClr val="000000"/>
          </a:solidFill>
          <a:latin typeface="Calibri"/>
          <a:ea typeface="ＭＳ Ｐゴシック" pitchFamily="-65" charset="-128"/>
          <a:cs typeface="ＭＳ Ｐゴシック" pitchFamily="-65" charset="-128"/>
        </a:defRPr>
      </a:lvl1pPr>
      <a:lvl2pPr marL="682625" indent="-28733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800">
          <a:solidFill>
            <a:srgbClr val="000000"/>
          </a:solidFill>
          <a:latin typeface="Calibri"/>
          <a:ea typeface="ＭＳ Ｐゴシック" charset="-128"/>
        </a:defRPr>
      </a:lvl2pPr>
      <a:lvl3pPr marL="1023938" indent="-2270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400">
          <a:solidFill>
            <a:srgbClr val="000000"/>
          </a:solidFill>
          <a:latin typeface="Calibri"/>
          <a:ea typeface="ＭＳ Ｐゴシック" charset="-128"/>
        </a:defRPr>
      </a:lvl3pPr>
      <a:lvl4pPr marL="1365250" indent="-2270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rgbClr val="000000"/>
          </a:solidFill>
          <a:latin typeface="Calibri"/>
          <a:ea typeface="ＭＳ Ｐゴシック" charset="-128"/>
        </a:defRPr>
      </a:lvl4pPr>
      <a:lvl5pPr marL="1706563" indent="-2270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l"/>
        <a:defRPr sz="2000">
          <a:solidFill>
            <a:srgbClr val="000000"/>
          </a:solidFill>
          <a:latin typeface="Calibri"/>
          <a:ea typeface="ＭＳ Ｐゴシック" charset="-128"/>
        </a:defRPr>
      </a:lvl5pPr>
      <a:lvl6pPr marL="2163763" indent="-227013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2"/>
        <a:buChar char="l"/>
        <a:defRPr>
          <a:solidFill>
            <a:srgbClr val="000000"/>
          </a:solidFill>
          <a:latin typeface="+mn-lt"/>
          <a:ea typeface="ＭＳ Ｐゴシック" charset="-128"/>
        </a:defRPr>
      </a:lvl6pPr>
      <a:lvl7pPr marL="2620963" indent="-227013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2"/>
        <a:buChar char="l"/>
        <a:defRPr>
          <a:solidFill>
            <a:srgbClr val="000000"/>
          </a:solidFill>
          <a:latin typeface="+mn-lt"/>
          <a:ea typeface="ＭＳ Ｐゴシック" charset="-128"/>
        </a:defRPr>
      </a:lvl7pPr>
      <a:lvl8pPr marL="3078163" indent="-227013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2"/>
        <a:buChar char="l"/>
        <a:defRPr>
          <a:solidFill>
            <a:srgbClr val="000000"/>
          </a:solidFill>
          <a:latin typeface="+mn-lt"/>
          <a:ea typeface="ＭＳ Ｐゴシック" charset="-128"/>
        </a:defRPr>
      </a:lvl8pPr>
      <a:lvl9pPr marL="3535363" indent="-227013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2"/>
        <a:buChar char="l"/>
        <a:defRPr>
          <a:solidFill>
            <a:srgbClr val="000000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localhost:5820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localhost:5820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hyperlink" Target="https://raw.githubusercontent.com/UMBC-CMSC-491-691-F18-Knowledge-Graphs/peeps/master/load_peeps.sh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UMBC-CMSC-491-691-F18-Knowledge-Graphs/peeps/blob/master/query.py" TargetMode="External"/><Relationship Id="rId2" Type="http://schemas.openxmlformats.org/officeDocument/2006/relationships/hyperlink" Target="http://localhost:5820/mypeeps/query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rdog.com/docs/" TargetMode="External"/><Relationship Id="rId2" Type="http://schemas.openxmlformats.org/officeDocument/2006/relationships/hyperlink" Target="http://protegeproject.github.io/protege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UMBC-CMSC-491-691-F18-Knowledge-Graphs/peeps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tionary.org/wiki/one-off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dbpedia.org/ontology/" TargetMode="External"/><Relationship Id="rId2" Type="http://schemas.openxmlformats.org/officeDocument/2006/relationships/hyperlink" Target="http://dbpedia.org/resource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refix.cc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purl.org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4383F-F6AD-2D41-9CEB-4F0660444A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28" b="8157"/>
          <a:stretch/>
        </p:blipFill>
        <p:spPr>
          <a:xfrm>
            <a:off x="-36512" y="44624"/>
            <a:ext cx="4166380" cy="1704930"/>
          </a:xfrm>
          <a:prstGeom prst="rect">
            <a:avLst/>
          </a:prstGeom>
        </p:spPr>
      </p:pic>
      <p:sp>
        <p:nvSpPr>
          <p:cNvPr id="5121" name="AutoShape 2"/>
          <p:cNvSpPr>
            <a:spLocks noGrp="1" noChangeArrowheads="1"/>
          </p:cNvSpPr>
          <p:nvPr>
            <p:ph type="ctrTitle"/>
          </p:nvPr>
        </p:nvSpPr>
        <p:spPr>
          <a:xfrm>
            <a:off x="456498" y="612931"/>
            <a:ext cx="8447087" cy="439261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E1F4FF"/>
                </a:solidFill>
              </a14:hiddenFill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60000"/>
              </a:spcBef>
            </a:pPr>
            <a:r>
              <a:rPr lang="en-US" sz="6600" dirty="0">
                <a:latin typeface="Calibri" charset="0"/>
                <a:ea typeface="ＭＳ Ｐゴシック" charset="0"/>
                <a:cs typeface="ＭＳ Ｐゴシック" charset="0"/>
              </a:rPr>
              <a:t>Practical Knowledge Graph Example</a:t>
            </a:r>
            <a:endParaRPr lang="el-GR" sz="24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EA445D-720D-2A44-B725-5109CDE5B2A1}"/>
              </a:ext>
            </a:extLst>
          </p:cNvPr>
          <p:cNvSpPr txBox="1"/>
          <p:nvPr/>
        </p:nvSpPr>
        <p:spPr>
          <a:xfrm>
            <a:off x="3222912" y="4784209"/>
            <a:ext cx="269817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</a:rPr>
              <a:t>Protege,</a:t>
            </a:r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dirty="0" err="1">
                <a:solidFill>
                  <a:srgbClr val="000000"/>
                </a:solidFill>
              </a:rPr>
              <a:t>Stardog</a:t>
            </a:r>
            <a:r>
              <a:rPr lang="en-US" sz="3600" dirty="0">
                <a:solidFill>
                  <a:srgbClr val="000000"/>
                </a:solidFill>
              </a:rPr>
              <a:t> and</a:t>
            </a:r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dirty="0">
                <a:solidFill>
                  <a:srgbClr val="000000"/>
                </a:solidFill>
              </a:rPr>
              <a:t>Peeps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0914E1-21DE-1C4E-B3D3-BCD043EA3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44624"/>
            <a:ext cx="2766667" cy="18222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72F3-3053-7043-A9AC-5AEC532089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48" r="15448"/>
          <a:stretch/>
        </p:blipFill>
        <p:spPr>
          <a:xfrm>
            <a:off x="240414" y="3998743"/>
            <a:ext cx="1667291" cy="256490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D5F42-EF8F-0A46-8BDE-8DD4BCD52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Mypeeps.ttl</a:t>
            </a:r>
            <a:endParaRPr lang="en-US" dirty="0"/>
          </a:p>
        </p:txBody>
      </p:sp>
      <p:pic>
        <p:nvPicPr>
          <p:cNvPr id="5" name="Picture 4" descr="A screenshot of a computer&#13;&#10;&#13;&#10;Description automatically generated">
            <a:extLst>
              <a:ext uri="{FF2B5EF4-FFF2-40B4-BE49-F238E27FC236}">
                <a16:creationId xmlns:a16="http://schemas.microsoft.com/office/drawing/2014/main" id="{2EC80AED-AC78-2B49-9388-CAEBD2BDE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6288"/>
            <a:ext cx="9144000" cy="551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447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D0AB3-D935-6248-8806-7BA0C23B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import an ontology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CCF26-A973-A04A-802B-4C208FFEC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Protégé, we import an ontology if we want a reasoner to understand its vocabulary</a:t>
            </a:r>
          </a:p>
          <a:p>
            <a:r>
              <a:rPr lang="en-US" dirty="0"/>
              <a:t>It does not add the ontology to the file that will be saved</a:t>
            </a:r>
          </a:p>
          <a:p>
            <a:r>
              <a:rPr lang="en-US" dirty="0"/>
              <a:t>Plus: the knowledge may be important or essential in testing</a:t>
            </a:r>
          </a:p>
          <a:p>
            <a:r>
              <a:rPr lang="en-US" dirty="0"/>
              <a:t>Minus: big ontologies may add a lot of useless data</a:t>
            </a:r>
          </a:p>
          <a:p>
            <a:r>
              <a:rPr lang="en-US" dirty="0"/>
              <a:t>Here </a:t>
            </a:r>
            <a:r>
              <a:rPr lang="en-US" dirty="0" err="1"/>
              <a:t>mypeeps.ttl</a:t>
            </a:r>
            <a:r>
              <a:rPr lang="en-US" dirty="0"/>
              <a:t> imports peeps, but not </a:t>
            </a:r>
            <a:r>
              <a:rPr lang="en-US" dirty="0" err="1"/>
              <a:t>foaf</a:t>
            </a:r>
            <a:r>
              <a:rPr lang="en-US" dirty="0"/>
              <a:t> or schema</a:t>
            </a:r>
          </a:p>
        </p:txBody>
      </p:sp>
    </p:spTree>
    <p:extLst>
      <p:ext uri="{BB962C8B-B14F-4D97-AF65-F5344CB8AC3E}">
        <p14:creationId xmlns:p14="http://schemas.microsoft.com/office/powerpoint/2010/main" val="3024295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1A7B3-EF23-EC4A-B692-8453E811D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Stardog</a:t>
            </a:r>
            <a:r>
              <a:rPr lang="en-US" dirty="0"/>
              <a:t> Graph Platform</a:t>
            </a:r>
          </a:p>
        </p:txBody>
      </p:sp>
      <p:pic>
        <p:nvPicPr>
          <p:cNvPr id="13" name="Picture 12" descr="A screen shot of a social media post&#13;&#10;&#13;&#10;Description automatically generated">
            <a:extLst>
              <a:ext uri="{FF2B5EF4-FFF2-40B4-BE49-F238E27FC236}">
                <a16:creationId xmlns:a16="http://schemas.microsoft.com/office/drawing/2014/main" id="{E646653C-F85E-4745-9DF7-5D01C49FA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9144000" cy="635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44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8228C-7B19-DA43-9E90-C7C21C4BE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Stardog</a:t>
            </a:r>
            <a:r>
              <a:rPr lang="en-US" dirty="0"/>
              <a:t> Graph Platform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92058-4ADB-BB48-8DBE-2435473AC4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Stardog</a:t>
            </a:r>
            <a:r>
              <a:rPr lang="en-US" dirty="0"/>
              <a:t> is easy to install and use, but rich in features</a:t>
            </a:r>
          </a:p>
          <a:p>
            <a:r>
              <a:rPr lang="en-US" dirty="0"/>
              <a:t>It has a Web interface, good command-line tools and a Java API</a:t>
            </a:r>
          </a:p>
          <a:p>
            <a:r>
              <a:rPr lang="en-US" dirty="0"/>
              <a:t>We’ll look at how to </a:t>
            </a:r>
          </a:p>
          <a:p>
            <a:pPr lvl="1"/>
            <a:r>
              <a:rPr lang="en-US" dirty="0"/>
              <a:t>Load the peeps example files</a:t>
            </a:r>
          </a:p>
          <a:p>
            <a:pPr lvl="1"/>
            <a:r>
              <a:rPr lang="en-US" dirty="0"/>
              <a:t>Browse the results</a:t>
            </a:r>
          </a:p>
          <a:p>
            <a:pPr lvl="1"/>
            <a:r>
              <a:rPr lang="en-US" dirty="0"/>
              <a:t>Query the graph via the Web console 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188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6B4D3-6A72-3E40-AD30-1E5BAA9FF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</a:t>
            </a:r>
            <a:r>
              <a:rPr lang="en-US" dirty="0" err="1"/>
              <a:t>Stardog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E382A-67D9-9E4D-873E-60C3F26FF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command will start </a:t>
            </a:r>
            <a:r>
              <a:rPr lang="en-US" dirty="0" err="1"/>
              <a:t>Stardog</a:t>
            </a:r>
            <a:r>
              <a:rPr lang="en-US" dirty="0"/>
              <a:t> listening to its default port (5820) and disable security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stardog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-admin server start --disable-security</a:t>
            </a:r>
            <a:r>
              <a:rPr lang="en-US" dirty="0"/>
              <a:t> </a:t>
            </a:r>
          </a:p>
          <a:p>
            <a:endParaRPr lang="en-US" dirty="0"/>
          </a:p>
          <a:p>
            <a:r>
              <a:rPr lang="en-US" dirty="0"/>
              <a:t>Enter the URL </a:t>
            </a:r>
            <a:r>
              <a:rPr lang="en-US" dirty="0">
                <a:hlinkClick r:id="rId2"/>
              </a:rPr>
              <a:t>http://localhost:5820</a:t>
            </a:r>
            <a:r>
              <a:rPr lang="en-US" dirty="0"/>
              <a:t> to access the Web console</a:t>
            </a:r>
          </a:p>
          <a:p>
            <a:pPr marL="395287" lvl="1" indent="0">
              <a:buNone/>
            </a:pPr>
            <a:r>
              <a:rPr lang="en-US" sz="3200" dirty="0"/>
              <a:t>Use admin for </a:t>
            </a:r>
            <a:r>
              <a:rPr lang="en-US" sz="3200" dirty="0" err="1"/>
              <a:t>bothe</a:t>
            </a:r>
            <a:r>
              <a:rPr lang="en-US" sz="3200" dirty="0"/>
              <a:t> the user and password</a:t>
            </a:r>
          </a:p>
        </p:txBody>
      </p:sp>
    </p:spTree>
    <p:extLst>
      <p:ext uri="{BB962C8B-B14F-4D97-AF65-F5344CB8AC3E}">
        <p14:creationId xmlns:p14="http://schemas.microsoft.com/office/powerpoint/2010/main" val="2123916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021FE-060F-E24D-B314-4DFC74645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FE0B122E-34BC-1844-8960-5C566982C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91" y="980728"/>
            <a:ext cx="8933617" cy="611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23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EA644-27C2-F144-9507-0C28EC463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Stardog</a:t>
            </a:r>
            <a:r>
              <a:rPr lang="en-US" dirty="0"/>
              <a:t> script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B22E2-226C-E347-84EE-11C9B5A2E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load_peeps.sh</a:t>
            </a:r>
            <a:r>
              <a:rPr lang="en-US" dirty="0"/>
              <a:t> is a bash script for loading the peeps data and ontology</a:t>
            </a:r>
          </a:p>
          <a:p>
            <a:r>
              <a:rPr lang="en-US" dirty="0"/>
              <a:t>Use variations for other systems or shells</a:t>
            </a:r>
          </a:p>
          <a:p>
            <a:r>
              <a:rPr lang="en-US" dirty="0"/>
              <a:t>Once loaded go to </a:t>
            </a:r>
            <a:r>
              <a:rPr lang="en-US" dirty="0">
                <a:hlinkClick r:id="rId3"/>
              </a:rPr>
              <a:t>http://localhost:5820/</a:t>
            </a:r>
            <a:r>
              <a:rPr lang="en-US" dirty="0"/>
              <a:t> to use </a:t>
            </a:r>
            <a:r>
              <a:rPr lang="en-US" dirty="0" err="1"/>
              <a:t>Stardog’s</a:t>
            </a:r>
            <a:r>
              <a:rPr lang="en-US" dirty="0"/>
              <a:t> web interface</a:t>
            </a:r>
          </a:p>
        </p:txBody>
      </p:sp>
    </p:spTree>
    <p:extLst>
      <p:ext uri="{BB962C8B-B14F-4D97-AF65-F5344CB8AC3E}">
        <p14:creationId xmlns:p14="http://schemas.microsoft.com/office/powerpoint/2010/main" val="3080711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99A1C-0DF6-E446-8B3C-1092F0124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Stardog’s</a:t>
            </a:r>
            <a:r>
              <a:rPr lang="en-US" dirty="0"/>
              <a:t> web interface</a:t>
            </a:r>
          </a:p>
        </p:txBody>
      </p:sp>
      <p:pic>
        <p:nvPicPr>
          <p:cNvPr id="4" name="Picture 3" descr="A screenshot of a computer screen&#13;&#10;&#13;&#10;Description automatically generated">
            <a:extLst>
              <a:ext uri="{FF2B5EF4-FFF2-40B4-BE49-F238E27FC236}">
                <a16:creationId xmlns:a16="http://schemas.microsoft.com/office/drawing/2014/main" id="{B0003267-D361-7F40-99D2-39E71B509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712"/>
            <a:ext cx="9144000" cy="63561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B94E533-D574-7C4E-8C4D-A53E00AE044A}"/>
              </a:ext>
            </a:extLst>
          </p:cNvPr>
          <p:cNvSpPr/>
          <p:nvPr/>
        </p:nvSpPr>
        <p:spPr>
          <a:xfrm>
            <a:off x="1979712" y="1916832"/>
            <a:ext cx="936104" cy="36004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59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636D0-1E24-3342-84BB-E2AB546C8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 database</a:t>
            </a:r>
          </a:p>
        </p:txBody>
      </p:sp>
      <p:pic>
        <p:nvPicPr>
          <p:cNvPr id="5" name="Picture 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21BB44F4-0676-1346-9DF2-06A0B1265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9144000" cy="63561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64C8F4-ACBE-EA43-B989-4EB8D04DF4DC}"/>
              </a:ext>
            </a:extLst>
          </p:cNvPr>
          <p:cNvSpPr/>
          <p:nvPr/>
        </p:nvSpPr>
        <p:spPr>
          <a:xfrm>
            <a:off x="7668344" y="2636912"/>
            <a:ext cx="936104" cy="36004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28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13D0D-B898-3D40-A454-3EC7B0762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Name it </a:t>
            </a:r>
            <a:r>
              <a:rPr lang="en-US" dirty="0" err="1"/>
              <a:t>mypeeps</a:t>
            </a:r>
            <a:r>
              <a:rPr lang="en-US" dirty="0"/>
              <a:t> and accept the defaults</a:t>
            </a:r>
          </a:p>
        </p:txBody>
      </p:sp>
      <p:pic>
        <p:nvPicPr>
          <p:cNvPr id="5" name="Picture 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96D27707-0308-FF47-B0C8-FA87C04C6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78" y="980728"/>
            <a:ext cx="8698643" cy="61171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0CF319-3437-C14A-8E29-6390E4C7C899}"/>
              </a:ext>
            </a:extLst>
          </p:cNvPr>
          <p:cNvSpPr/>
          <p:nvPr/>
        </p:nvSpPr>
        <p:spPr>
          <a:xfrm>
            <a:off x="683568" y="3859290"/>
            <a:ext cx="936104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E05EDA-1EA3-1A45-9921-3C54BEE0130B}"/>
              </a:ext>
            </a:extLst>
          </p:cNvPr>
          <p:cNvSpPr/>
          <p:nvPr/>
        </p:nvSpPr>
        <p:spPr>
          <a:xfrm>
            <a:off x="7596336" y="6309320"/>
            <a:ext cx="936104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33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  <a:t>Today’s exercise</a:t>
            </a:r>
          </a:p>
        </p:txBody>
      </p:sp>
      <p:sp>
        <p:nvSpPr>
          <p:cNvPr id="7170" name="Content Placeholder 2"/>
          <p:cNvSpPr>
            <a:spLocks noGrp="1"/>
          </p:cNvSpPr>
          <p:nvPr>
            <p:ph idx="1"/>
          </p:nvPr>
        </p:nvSpPr>
        <p:spPr>
          <a:xfrm>
            <a:off x="416248" y="1772816"/>
            <a:ext cx="8424862" cy="410435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Look at a simple ontology for information about people and their relations in Protégé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Look at some instance data in Protégé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Run the DL and rule reasoner in Protégé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Load the ontology and data into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Stardog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Browse and query the resulting knowledge graph in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Stardog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511DE-2C4D-2449-97E7-8BB188A41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58C7C3F3-79E2-044F-AD2D-4E58683FF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9144000" cy="63561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2353C1-6939-6549-B346-EEC111AEA1CA}"/>
              </a:ext>
            </a:extLst>
          </p:cNvPr>
          <p:cNvSpPr/>
          <p:nvPr/>
        </p:nvSpPr>
        <p:spPr>
          <a:xfrm>
            <a:off x="2339752" y="2708920"/>
            <a:ext cx="1080120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55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F03CF4E6-3BFA-5446-A7B1-AF7D03DBE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848" y="908719"/>
            <a:ext cx="9144000" cy="63561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94E9E0-88DD-B549-990D-FDAE82B7A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on </a:t>
            </a:r>
            <a:r>
              <a:rPr lang="en-US" i="1" dirty="0"/>
              <a:t>data</a:t>
            </a:r>
            <a:r>
              <a:rPr lang="en-US" dirty="0"/>
              <a:t> and select </a:t>
            </a:r>
            <a:r>
              <a:rPr lang="en-US" i="1" dirty="0"/>
              <a:t>+Add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D1147D-0F1B-9C42-83CD-A2C48F7E8229}"/>
              </a:ext>
            </a:extLst>
          </p:cNvPr>
          <p:cNvSpPr/>
          <p:nvPr/>
        </p:nvSpPr>
        <p:spPr>
          <a:xfrm>
            <a:off x="3131840" y="1628800"/>
            <a:ext cx="1440160" cy="115212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CB898-D072-9144-8B17-00917395560F}"/>
              </a:ext>
            </a:extLst>
          </p:cNvPr>
          <p:cNvSpPr txBox="1"/>
          <p:nvPr/>
        </p:nvSpPr>
        <p:spPr>
          <a:xfrm>
            <a:off x="5068909" y="2219126"/>
            <a:ext cx="2642070" cy="1569660"/>
          </a:xfrm>
          <a:prstGeom prst="rect">
            <a:avLst/>
          </a:prstGeom>
          <a:solidFill>
            <a:schemeClr val="bg1">
              <a:lumMod val="75000"/>
              <a:alpha val="77000"/>
            </a:schemeClr>
          </a:solidFill>
          <a:ln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Add the files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FF0000"/>
                </a:solidFill>
              </a:rPr>
              <a:t>peeps.ttl</a:t>
            </a:r>
            <a:endParaRPr lang="en-US" sz="3200" dirty="0">
              <a:solidFill>
                <a:srgbClr val="FF0000"/>
              </a:solidFill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FF0000"/>
                </a:solidFill>
              </a:rPr>
              <a:t>mypeeps.ttl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8116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76025-4CCD-2B47-9742-4C559F754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 to Browse to explore the graph</a:t>
            </a:r>
          </a:p>
        </p:txBody>
      </p:sp>
      <p:pic>
        <p:nvPicPr>
          <p:cNvPr id="6" name="Picture 5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50FB2491-7196-324A-8DCE-A1F2D0E1C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9144000" cy="63561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23ED107-79A7-A745-A498-F446F7C6884B}"/>
              </a:ext>
            </a:extLst>
          </p:cNvPr>
          <p:cNvSpPr/>
          <p:nvPr/>
        </p:nvSpPr>
        <p:spPr>
          <a:xfrm>
            <a:off x="2483768" y="1556792"/>
            <a:ext cx="936104" cy="71221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78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3D240-369B-2340-97FB-8C8DE5371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 to Query to enter a SPARQL query</a:t>
            </a:r>
          </a:p>
        </p:txBody>
      </p:sp>
      <p:pic>
        <p:nvPicPr>
          <p:cNvPr id="5" name="Picture 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CB9D1BB2-8380-194A-BDBA-3EADC835C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9144000" cy="63561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6A1170-0D21-5341-AE8B-A2853E1D0A57}"/>
              </a:ext>
            </a:extLst>
          </p:cNvPr>
          <p:cNvSpPr txBox="1"/>
          <p:nvPr/>
        </p:nvSpPr>
        <p:spPr>
          <a:xfrm>
            <a:off x="2411760" y="4843324"/>
            <a:ext cx="5616624" cy="1754326"/>
          </a:xfrm>
          <a:prstGeom prst="rect">
            <a:avLst/>
          </a:prstGeom>
          <a:solidFill>
            <a:schemeClr val="bg1">
              <a:lumMod val="85000"/>
              <a:alpha val="53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query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   select * where {?person </a:t>
            </a:r>
            <a:r>
              <a:rPr lang="en-US" dirty="0" err="1">
                <a:solidFill>
                  <a:srgbClr val="FF0000"/>
                </a:solidFill>
              </a:rPr>
              <a:t>foaf:givenName</a:t>
            </a:r>
            <a:r>
              <a:rPr lang="en-US" dirty="0">
                <a:solidFill>
                  <a:srgbClr val="FF0000"/>
                </a:solidFill>
              </a:rPr>
              <a:t> ?name}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Finds variable assignments that satisfy the where clause</a:t>
            </a:r>
          </a:p>
        </p:txBody>
      </p:sp>
    </p:spTree>
    <p:extLst>
      <p:ext uri="{BB962C8B-B14F-4D97-AF65-F5344CB8AC3E}">
        <p14:creationId xmlns:p14="http://schemas.microsoft.com/office/powerpoint/2010/main" val="3746790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FEA00-0653-5645-8AA5-4BD282CD3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 to Query to enter a SPARQL query</a:t>
            </a:r>
          </a:p>
        </p:txBody>
      </p:sp>
      <p:pic>
        <p:nvPicPr>
          <p:cNvPr id="8" name="Picture 7" descr="A screenshot of a computer screen&#13;&#10;&#13;&#10;Description automatically generated">
            <a:extLst>
              <a:ext uri="{FF2B5EF4-FFF2-40B4-BE49-F238E27FC236}">
                <a16:creationId xmlns:a16="http://schemas.microsoft.com/office/drawing/2014/main" id="{6D192B2A-5ACE-664C-8EA4-F28D635FC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26" y="1023742"/>
            <a:ext cx="8840348" cy="60515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0694FE-CB0C-294E-B534-307DE6EFA7DC}"/>
              </a:ext>
            </a:extLst>
          </p:cNvPr>
          <p:cNvSpPr txBox="1"/>
          <p:nvPr/>
        </p:nvSpPr>
        <p:spPr>
          <a:xfrm>
            <a:off x="2339752" y="4293096"/>
            <a:ext cx="5616624" cy="1015663"/>
          </a:xfrm>
          <a:prstGeom prst="rect">
            <a:avLst/>
          </a:prstGeom>
          <a:solidFill>
            <a:schemeClr val="bg1">
              <a:lumMod val="85000"/>
              <a:alpha val="53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It found four solutions.  The data can be exported to your computer as a file in any of several formats (e.g., </a:t>
            </a:r>
            <a:r>
              <a:rPr lang="en-US" sz="2000" dirty="0" err="1">
                <a:solidFill>
                  <a:srgbClr val="FF0000"/>
                </a:solidFill>
              </a:rPr>
              <a:t>rdf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json</a:t>
            </a:r>
            <a:r>
              <a:rPr lang="en-US" sz="2000" dirty="0">
                <a:solidFill>
                  <a:srgbClr val="FF0000"/>
                </a:solidFill>
              </a:rPr>
              <a:t>, csv, </a:t>
            </a:r>
            <a:r>
              <a:rPr lang="en-US" sz="2000" dirty="0" err="1">
                <a:solidFill>
                  <a:srgbClr val="FF0000"/>
                </a:solidFill>
              </a:rPr>
              <a:t>tsv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E92FA0-84CF-0F49-BA68-97382708FBEA}"/>
              </a:ext>
            </a:extLst>
          </p:cNvPr>
          <p:cNvSpPr/>
          <p:nvPr/>
        </p:nvSpPr>
        <p:spPr>
          <a:xfrm>
            <a:off x="539552" y="5445522"/>
            <a:ext cx="1800200" cy="129584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960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A2408-1F5C-B640-8D92-B89BBA655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DE2538BA-6584-404F-8FA4-8A026374D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728"/>
            <a:ext cx="9144000" cy="63561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E588389-0C3E-5745-B0F5-6CBBAFE40334}"/>
              </a:ext>
            </a:extLst>
          </p:cNvPr>
          <p:cNvSpPr/>
          <p:nvPr/>
        </p:nvSpPr>
        <p:spPr>
          <a:xfrm>
            <a:off x="467544" y="2276872"/>
            <a:ext cx="8208912" cy="93610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F6B172-F68F-2348-BA48-53184A6A092B}"/>
              </a:ext>
            </a:extLst>
          </p:cNvPr>
          <p:cNvSpPr txBox="1"/>
          <p:nvPr/>
        </p:nvSpPr>
        <p:spPr>
          <a:xfrm>
            <a:off x="2267744" y="5369440"/>
            <a:ext cx="5904656" cy="1323439"/>
          </a:xfrm>
          <a:prstGeom prst="rect">
            <a:avLst/>
          </a:prstGeom>
          <a:solidFill>
            <a:schemeClr val="bg1">
              <a:lumMod val="85000"/>
              <a:alpha val="53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The query systems needs to know (independently) about any namespace prefixes you want to use (other than the common ones).  Enter these when you create the database.</a:t>
            </a:r>
          </a:p>
        </p:txBody>
      </p:sp>
    </p:spTree>
    <p:extLst>
      <p:ext uri="{BB962C8B-B14F-4D97-AF65-F5344CB8AC3E}">
        <p14:creationId xmlns:p14="http://schemas.microsoft.com/office/powerpoint/2010/main" val="1069840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9F4DD-784F-ED49-B54B-432D9407D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Command line commands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46D06-6421-E646-882D-F4EAB5F13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7" y="1196752"/>
            <a:ext cx="8353425" cy="122403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Running a simple bash </a:t>
            </a:r>
            <a:r>
              <a:rPr lang="en-US" dirty="0">
                <a:hlinkClick r:id="rId2"/>
              </a:rPr>
              <a:t>script</a:t>
            </a:r>
            <a:r>
              <a:rPr lang="en-US" dirty="0"/>
              <a:t> will create or refresh the peeps knowledge graph example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23855E-2676-2147-8B89-838C6006F583}"/>
              </a:ext>
            </a:extLst>
          </p:cNvPr>
          <p:cNvSpPr txBox="1"/>
          <p:nvPr/>
        </p:nvSpPr>
        <p:spPr>
          <a:xfrm>
            <a:off x="323850" y="2299207"/>
            <a:ext cx="882015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#!/bin/bash</a:t>
            </a:r>
          </a:p>
          <a:p>
            <a:r>
              <a:rPr lang="en-US" sz="1200" dirty="0"/>
              <a:t># loads </a:t>
            </a:r>
            <a:r>
              <a:rPr lang="en-US" sz="1200" dirty="0" err="1"/>
              <a:t>peeps.ttl</a:t>
            </a:r>
            <a:r>
              <a:rPr lang="en-US" sz="1200" dirty="0"/>
              <a:t>, </a:t>
            </a:r>
            <a:r>
              <a:rPr lang="en-US" sz="1200" dirty="0" err="1"/>
              <a:t>mypeeps.ttl</a:t>
            </a:r>
            <a:r>
              <a:rPr lang="en-US" sz="1200" dirty="0"/>
              <a:t> and associated namespaces into a </a:t>
            </a:r>
            <a:r>
              <a:rPr lang="en-US" sz="1200" dirty="0" err="1"/>
              <a:t>Stardog</a:t>
            </a:r>
            <a:r>
              <a:rPr lang="en-US" sz="1200" dirty="0"/>
              <a:t> database.  </a:t>
            </a:r>
          </a:p>
          <a:p>
            <a:endParaRPr lang="en-US" sz="500" dirty="0"/>
          </a:p>
          <a:p>
            <a:r>
              <a:rPr lang="en-US" sz="1200" dirty="0"/>
              <a:t>PORT="5820"</a:t>
            </a:r>
          </a:p>
          <a:p>
            <a:r>
              <a:rPr lang="en-US" sz="1200" dirty="0"/>
              <a:t>SERVER="http://localhost:$PORT"</a:t>
            </a:r>
          </a:p>
          <a:p>
            <a:r>
              <a:rPr lang="en-US" sz="1200" dirty="0"/>
              <a:t>DBNAME="</a:t>
            </a:r>
            <a:r>
              <a:rPr lang="en-US" sz="1200" dirty="0" err="1"/>
              <a:t>mypeeps</a:t>
            </a:r>
            <a:r>
              <a:rPr lang="en-US" sz="1200" dirty="0"/>
              <a:t>"</a:t>
            </a:r>
          </a:p>
          <a:p>
            <a:r>
              <a:rPr lang="en-US" sz="1200" dirty="0"/>
              <a:t>DBURL="$SERVER/$DBNAME"</a:t>
            </a:r>
          </a:p>
          <a:p>
            <a:endParaRPr lang="en-US" sz="500" dirty="0"/>
          </a:p>
          <a:p>
            <a:r>
              <a:rPr lang="en-US" sz="1200" dirty="0"/>
              <a:t># stop server in case one is already running</a:t>
            </a:r>
          </a:p>
          <a:p>
            <a:r>
              <a:rPr lang="en-US" sz="1400" b="1" dirty="0" err="1"/>
              <a:t>stardog</a:t>
            </a:r>
            <a:r>
              <a:rPr lang="en-US" sz="1400" b="1" dirty="0"/>
              <a:t>-admin --server $SERVER server stop</a:t>
            </a:r>
          </a:p>
          <a:p>
            <a:endParaRPr lang="en-US" sz="500" dirty="0"/>
          </a:p>
          <a:p>
            <a:r>
              <a:rPr lang="en-US" sz="1200" dirty="0"/>
              <a:t># start server</a:t>
            </a:r>
          </a:p>
          <a:p>
            <a:r>
              <a:rPr lang="en-US" sz="1400" b="1" dirty="0" err="1"/>
              <a:t>stardog</a:t>
            </a:r>
            <a:r>
              <a:rPr lang="en-US" sz="1400" b="1" dirty="0"/>
              <a:t>-admin server start --port $PORT --disable-security </a:t>
            </a:r>
          </a:p>
          <a:p>
            <a:endParaRPr lang="en-US" sz="500" dirty="0"/>
          </a:p>
          <a:p>
            <a:r>
              <a:rPr lang="en-US" sz="1200" dirty="0"/>
              <a:t># drop database $DBNAME in case it exists already</a:t>
            </a:r>
          </a:p>
          <a:p>
            <a:r>
              <a:rPr lang="en-US" sz="1400" b="1" dirty="0" err="1"/>
              <a:t>stardog</a:t>
            </a:r>
            <a:r>
              <a:rPr lang="en-US" sz="1400" b="1" dirty="0"/>
              <a:t>-admin --server $SERVER </a:t>
            </a:r>
            <a:r>
              <a:rPr lang="en-US" sz="1400" b="1" dirty="0" err="1"/>
              <a:t>db</a:t>
            </a:r>
            <a:r>
              <a:rPr lang="en-US" sz="1400" b="1" dirty="0"/>
              <a:t> drop -n $DBNAME</a:t>
            </a:r>
          </a:p>
          <a:p>
            <a:endParaRPr lang="en-US" sz="500" dirty="0"/>
          </a:p>
          <a:p>
            <a:r>
              <a:rPr lang="en-US" sz="1200" dirty="0"/>
              <a:t># create database $DBNAME with reasoning and search enabled</a:t>
            </a:r>
          </a:p>
          <a:p>
            <a:r>
              <a:rPr lang="en-US" sz="1300" b="1" dirty="0" err="1"/>
              <a:t>stardog</a:t>
            </a:r>
            <a:r>
              <a:rPr lang="en-US" sz="1300" b="1" dirty="0"/>
              <a:t>-admin --server $SERVER </a:t>
            </a:r>
            <a:r>
              <a:rPr lang="en-US" sz="1300" b="1" dirty="0" err="1"/>
              <a:t>db</a:t>
            </a:r>
            <a:r>
              <a:rPr lang="en-US" sz="1300" b="1" dirty="0"/>
              <a:t> create -o </a:t>
            </a:r>
            <a:r>
              <a:rPr lang="en-US" sz="1300" b="1" dirty="0" err="1"/>
              <a:t>reasoning.sameas</a:t>
            </a:r>
            <a:r>
              <a:rPr lang="en-US" sz="1300" b="1" dirty="0"/>
              <a:t>=FULL -o </a:t>
            </a:r>
            <a:r>
              <a:rPr lang="en-US" sz="1300" b="1" dirty="0" err="1"/>
              <a:t>search.enabled</a:t>
            </a:r>
            <a:r>
              <a:rPr lang="en-US" sz="1300" b="1" dirty="0"/>
              <a:t>=true -n $DBNAME</a:t>
            </a:r>
          </a:p>
          <a:p>
            <a:endParaRPr lang="en-US" sz="500" dirty="0"/>
          </a:p>
          <a:p>
            <a:r>
              <a:rPr lang="en-US" sz="1200" dirty="0"/>
              <a:t># load ontology and data</a:t>
            </a:r>
          </a:p>
          <a:p>
            <a:r>
              <a:rPr lang="en-US" sz="1400" b="1" dirty="0" err="1"/>
              <a:t>stardog</a:t>
            </a:r>
            <a:r>
              <a:rPr lang="en-US" sz="1400" b="1" dirty="0"/>
              <a:t> data add $DBURL </a:t>
            </a:r>
            <a:r>
              <a:rPr lang="en-US" sz="1400" b="1" dirty="0" err="1"/>
              <a:t>peeps.ttl</a:t>
            </a:r>
            <a:r>
              <a:rPr lang="en-US" sz="1400" b="1" dirty="0"/>
              <a:t> </a:t>
            </a:r>
            <a:r>
              <a:rPr lang="en-US" sz="1400" b="1" dirty="0" err="1"/>
              <a:t>mypeeps.ttl</a:t>
            </a:r>
            <a:r>
              <a:rPr lang="en-US" sz="1400" b="1" dirty="0"/>
              <a:t> </a:t>
            </a:r>
          </a:p>
          <a:p>
            <a:endParaRPr lang="en-US" sz="500" dirty="0"/>
          </a:p>
          <a:p>
            <a:r>
              <a:rPr lang="en-US" sz="1200" dirty="0"/>
              <a:t># add namespace prefixes for the query system to use</a:t>
            </a:r>
          </a:p>
          <a:p>
            <a:r>
              <a:rPr lang="en-US" sz="1400" b="1" dirty="0" err="1"/>
              <a:t>stardog</a:t>
            </a:r>
            <a:r>
              <a:rPr lang="en-US" sz="1400" b="1" dirty="0"/>
              <a:t> namespace import --verbose $DBURL </a:t>
            </a:r>
            <a:r>
              <a:rPr lang="en-US" sz="1400" b="1" dirty="0" err="1"/>
              <a:t>prefixes.ttl</a:t>
            </a:r>
            <a:endParaRPr lang="en-US" sz="1400" b="1" dirty="0"/>
          </a:p>
          <a:p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3EE220-E37A-CF4E-93B4-1E8BA0C00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852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EC50E-E718-684D-947A-D2DB30A37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 from Python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32B96-BC54-824E-A39D-480A4686FB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Stardog</a:t>
            </a:r>
            <a:r>
              <a:rPr lang="en-US" dirty="0"/>
              <a:t> serves as a endpoint for SPARQL queries</a:t>
            </a:r>
          </a:p>
          <a:p>
            <a:r>
              <a:rPr lang="en-US" dirty="0"/>
              <a:t>Use this URL to send queries to the </a:t>
            </a:r>
            <a:r>
              <a:rPr lang="en-US" dirty="0" err="1"/>
              <a:t>mypeeps</a:t>
            </a:r>
            <a:r>
              <a:rPr lang="en-US" dirty="0"/>
              <a:t> database</a:t>
            </a:r>
          </a:p>
          <a:p>
            <a:pPr marL="401637" lvl="1" indent="0">
              <a:buNone/>
            </a:pPr>
            <a:r>
              <a:rPr lang="en-US" dirty="0">
                <a:hlinkClick r:id="rId2"/>
              </a:rPr>
              <a:t>http://localhost:5820/mypeeps/query/</a:t>
            </a:r>
            <a:endParaRPr lang="en-US" dirty="0"/>
          </a:p>
          <a:p>
            <a:r>
              <a:rPr lang="en-US" dirty="0"/>
              <a:t>There are packages that help do this in many languages, including Python</a:t>
            </a:r>
          </a:p>
          <a:p>
            <a:r>
              <a:rPr lang="en-US" dirty="0"/>
              <a:t>See </a:t>
            </a:r>
            <a:r>
              <a:rPr lang="en-US" dirty="0" err="1">
                <a:hlinkClick r:id="rId3"/>
              </a:rPr>
              <a:t>query.py</a:t>
            </a:r>
            <a:r>
              <a:rPr lang="en-US" dirty="0">
                <a:hlinkClick r:id="rId3"/>
              </a:rPr>
              <a:t> </a:t>
            </a:r>
            <a:r>
              <a:rPr lang="en-US" dirty="0"/>
              <a:t>in the peeps repository</a:t>
            </a:r>
          </a:p>
        </p:txBody>
      </p:sp>
    </p:spTree>
    <p:extLst>
      <p:ext uri="{BB962C8B-B14F-4D97-AF65-F5344CB8AC3E}">
        <p14:creationId xmlns:p14="http://schemas.microsoft.com/office/powerpoint/2010/main" val="3929376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C16C5-23FE-7A4B-8C5A-10EEF89B3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Preliminaries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1F199-7C5D-CD49-9215-0D41CA412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412875"/>
            <a:ext cx="8424862" cy="4967288"/>
          </a:xfrm>
        </p:spPr>
        <p:txBody>
          <a:bodyPr/>
          <a:lstStyle/>
          <a:p>
            <a:r>
              <a:rPr lang="en-US" dirty="0"/>
              <a:t>On your own computer (Windows, Mac, Linux)</a:t>
            </a:r>
          </a:p>
          <a:p>
            <a:pPr lvl="1"/>
            <a:r>
              <a:rPr lang="en-US" sz="3200" dirty="0"/>
              <a:t>Download and install </a:t>
            </a:r>
            <a:r>
              <a:rPr lang="en-US" sz="3200" dirty="0">
                <a:hlinkClick r:id="rId2"/>
              </a:rPr>
              <a:t>Protégé</a:t>
            </a:r>
            <a:r>
              <a:rPr lang="en-US" sz="3200" dirty="0"/>
              <a:t> </a:t>
            </a:r>
          </a:p>
          <a:p>
            <a:pPr lvl="1"/>
            <a:r>
              <a:rPr lang="en-US" sz="3200" dirty="0"/>
              <a:t>Download, install and configure the community edition of </a:t>
            </a:r>
            <a:r>
              <a:rPr lang="en-US" sz="3200" dirty="0">
                <a:hlinkClick r:id="rId3"/>
              </a:rPr>
              <a:t>Stardog</a:t>
            </a:r>
            <a:r>
              <a:rPr lang="en-US" sz="3200" dirty="0"/>
              <a:t> 5</a:t>
            </a:r>
          </a:p>
          <a:p>
            <a:pPr lvl="1"/>
            <a:r>
              <a:rPr lang="en-US" sz="3200" dirty="0"/>
              <a:t>Clone the 691 </a:t>
            </a:r>
            <a:r>
              <a:rPr lang="en-US" sz="3200" dirty="0">
                <a:hlinkClick r:id="rId4"/>
              </a:rPr>
              <a:t>peeps</a:t>
            </a:r>
            <a:r>
              <a:rPr lang="en-US" sz="3200" dirty="0"/>
              <a:t> repository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711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76EA1-0E0A-F14D-A90A-77418D8F7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Peeps files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7AF63-4DCA-5442-A05F-8741C3474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412875"/>
            <a:ext cx="8748712" cy="4967288"/>
          </a:xfrm>
        </p:spPr>
        <p:txBody>
          <a:bodyPr/>
          <a:lstStyle/>
          <a:p>
            <a:r>
              <a:rPr lang="en-US" dirty="0"/>
              <a:t>The peeps repo has five files</a:t>
            </a:r>
          </a:p>
          <a:p>
            <a:pPr marL="349250" lvl="1" indent="-285750"/>
            <a:r>
              <a:rPr lang="en-US" b="1" dirty="0" err="1"/>
              <a:t>README.md</a:t>
            </a:r>
            <a:endParaRPr lang="en-US" b="1" dirty="0"/>
          </a:p>
          <a:p>
            <a:pPr marL="349250" lvl="1" indent="-285750"/>
            <a:r>
              <a:rPr lang="en-US" b="1" dirty="0"/>
              <a:t>catalog-v001.xml </a:t>
            </a:r>
            <a:r>
              <a:rPr lang="en-US" dirty="0"/>
              <a:t>– protégé config file</a:t>
            </a:r>
          </a:p>
          <a:p>
            <a:pPr marL="349250" lvl="1" indent="-285750"/>
            <a:r>
              <a:rPr lang="en-US" b="1" dirty="0" err="1"/>
              <a:t>load_peeps.sh</a:t>
            </a:r>
            <a:r>
              <a:rPr lang="en-US" b="1" dirty="0"/>
              <a:t> </a:t>
            </a:r>
            <a:r>
              <a:rPr lang="en-US" dirty="0"/>
              <a:t>– bash script to load peeps into </a:t>
            </a:r>
            <a:r>
              <a:rPr lang="en-US" dirty="0" err="1"/>
              <a:t>stardog</a:t>
            </a:r>
            <a:endParaRPr lang="en-US" dirty="0"/>
          </a:p>
          <a:p>
            <a:pPr marL="349250" lvl="1" indent="-285750"/>
            <a:r>
              <a:rPr lang="en-US" b="1" dirty="0" err="1"/>
              <a:t>mypeeps.ttl</a:t>
            </a:r>
            <a:r>
              <a:rPr lang="en-US" b="1" dirty="0"/>
              <a:t> </a:t>
            </a:r>
            <a:r>
              <a:rPr lang="en-US" dirty="0"/>
              <a:t>– data encoded using peeps ontology</a:t>
            </a:r>
          </a:p>
          <a:p>
            <a:pPr marL="349250" lvl="1" indent="-285750"/>
            <a:r>
              <a:rPr lang="en-US" b="1" dirty="0" err="1"/>
              <a:t>peeps.ttl</a:t>
            </a:r>
            <a:r>
              <a:rPr lang="en-US" b="1" dirty="0"/>
              <a:t> </a:t>
            </a:r>
            <a:r>
              <a:rPr lang="en-US" dirty="0"/>
              <a:t>– the peeps ontology</a:t>
            </a:r>
          </a:p>
          <a:p>
            <a:pPr marL="349250" lvl="1" indent="-285750"/>
            <a:r>
              <a:rPr lang="en-US" b="1" dirty="0" err="1"/>
              <a:t>prefixes.ttl</a:t>
            </a:r>
            <a:r>
              <a:rPr lang="en-US" b="1" dirty="0"/>
              <a:t> </a:t>
            </a:r>
            <a:r>
              <a:rPr lang="en-US" dirty="0"/>
              <a:t>– list of prefixes, used by </a:t>
            </a:r>
            <a:r>
              <a:rPr lang="en-US" dirty="0" err="1"/>
              <a:t>stardog’s</a:t>
            </a:r>
            <a:r>
              <a:rPr lang="en-US" dirty="0"/>
              <a:t> query component</a:t>
            </a:r>
          </a:p>
        </p:txBody>
      </p:sp>
    </p:spTree>
    <p:extLst>
      <p:ext uri="{BB962C8B-B14F-4D97-AF65-F5344CB8AC3E}">
        <p14:creationId xmlns:p14="http://schemas.microsoft.com/office/powerpoint/2010/main" val="1554283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013CD-4771-314F-85F2-1FDC6173F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Separate ontology and data?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89A0D-F09D-3F4D-A524-7877801D12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ontology is a knowledge graph schema</a:t>
            </a:r>
          </a:p>
          <a:p>
            <a:pPr lvl="1"/>
            <a:r>
              <a:rPr lang="en-US" dirty="0" err="1"/>
              <a:t>peeps:Man</a:t>
            </a:r>
            <a:r>
              <a:rPr lang="en-US" dirty="0"/>
              <a:t> </a:t>
            </a:r>
            <a:r>
              <a:rPr lang="en-US" dirty="0" err="1"/>
              <a:t>owl:disjointWith</a:t>
            </a:r>
            <a:r>
              <a:rPr lang="en-US" dirty="0"/>
              <a:t> </a:t>
            </a:r>
            <a:r>
              <a:rPr lang="en-US" dirty="0" err="1"/>
              <a:t>peeps:Woman</a:t>
            </a:r>
            <a:r>
              <a:rPr lang="en-US" dirty="0"/>
              <a:t> .</a:t>
            </a:r>
          </a:p>
          <a:p>
            <a:r>
              <a:rPr lang="en-US" dirty="0"/>
              <a:t>We talk about populating it with instance data</a:t>
            </a:r>
          </a:p>
          <a:p>
            <a:pPr lvl="1"/>
            <a:r>
              <a:rPr lang="en-US" dirty="0"/>
              <a:t>:</a:t>
            </a:r>
            <a:r>
              <a:rPr lang="en-US" dirty="0" err="1"/>
              <a:t>janeDoe</a:t>
            </a:r>
            <a:r>
              <a:rPr lang="en-US" dirty="0"/>
              <a:t> a </a:t>
            </a:r>
            <a:r>
              <a:rPr lang="en-US" dirty="0" err="1"/>
              <a:t>peeps:Woman</a:t>
            </a:r>
            <a:r>
              <a:rPr lang="en-US" dirty="0"/>
              <a:t>; </a:t>
            </a:r>
            <a:r>
              <a:rPr lang="en-US" dirty="0" err="1"/>
              <a:t>foaf:givenName</a:t>
            </a:r>
            <a:r>
              <a:rPr lang="en-US" dirty="0"/>
              <a:t> “Jane” .</a:t>
            </a:r>
          </a:p>
          <a:p>
            <a:r>
              <a:rPr lang="en-US" dirty="0"/>
              <a:t>Good practice for real applications is to keep the ontology and data separate</a:t>
            </a:r>
          </a:p>
          <a:p>
            <a:pPr lvl="1"/>
            <a:r>
              <a:rPr lang="en-US" sz="3200" dirty="0"/>
              <a:t>i.e., in different files</a:t>
            </a:r>
          </a:p>
          <a:p>
            <a:r>
              <a:rPr lang="en-US" sz="3600" dirty="0"/>
              <a:t>Hence, </a:t>
            </a:r>
            <a:r>
              <a:rPr lang="en-US" sz="3600" dirty="0" err="1"/>
              <a:t>peeps.ttl</a:t>
            </a:r>
            <a:r>
              <a:rPr lang="en-US" sz="3600" dirty="0"/>
              <a:t> and </a:t>
            </a:r>
            <a:r>
              <a:rPr lang="en-US" sz="3600" dirty="0" err="1"/>
              <a:t>mypeeps.ttl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57717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013CD-4771-314F-85F2-1FDC6173F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Why separate ontology and data?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89A0D-F09D-3F4D-A524-7877801D1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7" y="1268760"/>
            <a:ext cx="8353425" cy="5184775"/>
          </a:xfrm>
        </p:spPr>
        <p:txBody>
          <a:bodyPr/>
          <a:lstStyle/>
          <a:p>
            <a:r>
              <a:rPr lang="en-US" dirty="0"/>
              <a:t>It really depends on the </a:t>
            </a:r>
            <a:r>
              <a:rPr lang="en-US" dirty="0" err="1"/>
              <a:t>usecase</a:t>
            </a:r>
            <a:endParaRPr lang="en-US" dirty="0"/>
          </a:p>
          <a:p>
            <a:r>
              <a:rPr lang="en-US" dirty="0"/>
              <a:t>Some facts are part of an ontology if they’re important, unchanging knowledge</a:t>
            </a:r>
          </a:p>
          <a:p>
            <a:r>
              <a:rPr lang="en-US" dirty="0"/>
              <a:t>Maybe the ontology is a </a:t>
            </a:r>
            <a:r>
              <a:rPr lang="en-US" dirty="0">
                <a:hlinkClick r:id="rId2"/>
              </a:rPr>
              <a:t>one-off</a:t>
            </a:r>
            <a:r>
              <a:rPr lang="en-US" dirty="0"/>
              <a:t>, and will never be used with any other data</a:t>
            </a:r>
          </a:p>
          <a:p>
            <a:r>
              <a:rPr lang="en-US" dirty="0"/>
              <a:t>Maybe you added data while developing the ontology for testing and debugging</a:t>
            </a:r>
          </a:p>
          <a:p>
            <a:r>
              <a:rPr lang="en-US" dirty="0"/>
              <a:t>But many ontologies are intended for reuse or to represent datasets that change frequently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664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73D90-9631-D340-B156-89E6FC78B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Namespaces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B663A-8A55-8F4F-B82A-AD7BA2A03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268760"/>
            <a:ext cx="8353425" cy="5111403"/>
          </a:xfrm>
        </p:spPr>
        <p:txBody>
          <a:bodyPr/>
          <a:lstStyle/>
          <a:p>
            <a:r>
              <a:rPr lang="en-US" dirty="0"/>
              <a:t>Promoting reuse also entails giving the ontology and a knowledge graph that uses it with data different namespaces</a:t>
            </a:r>
          </a:p>
          <a:p>
            <a:r>
              <a:rPr lang="en-US" dirty="0"/>
              <a:t>Namespace = </a:t>
            </a:r>
            <a:r>
              <a:rPr lang="en-US" dirty="0" err="1"/>
              <a:t>uri</a:t>
            </a:r>
            <a:r>
              <a:rPr lang="en-US" dirty="0"/>
              <a:t> = unique identifier</a:t>
            </a:r>
          </a:p>
          <a:p>
            <a:r>
              <a:rPr lang="en-US" dirty="0"/>
              <a:t>Example</a:t>
            </a:r>
          </a:p>
          <a:p>
            <a:pPr lvl="1"/>
            <a:r>
              <a:rPr lang="en-US" dirty="0">
                <a:hlinkClick r:id="rId2"/>
              </a:rPr>
              <a:t>http://</a:t>
            </a:r>
            <a:r>
              <a:rPr lang="en-US" dirty="0" err="1">
                <a:hlinkClick r:id="rId2"/>
              </a:rPr>
              <a:t>dbpedia.org</a:t>
            </a:r>
            <a:r>
              <a:rPr lang="en-US" dirty="0">
                <a:hlinkClick r:id="rId2"/>
              </a:rPr>
              <a:t>/resource/ 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http://dbpedia.org/ontology/</a:t>
            </a:r>
            <a:endParaRPr lang="en-US" dirty="0"/>
          </a:p>
          <a:p>
            <a:r>
              <a:rPr lang="en-US" dirty="0"/>
              <a:t>BTW, lookup prefixes at </a:t>
            </a:r>
            <a:r>
              <a:rPr lang="en-US" dirty="0">
                <a:hlinkClick r:id="rId4"/>
              </a:rPr>
              <a:t>http://prefix.cc</a:t>
            </a:r>
            <a:endParaRPr lang="en-US" dirty="0"/>
          </a:p>
          <a:p>
            <a:r>
              <a:rPr lang="en-US" dirty="0"/>
              <a:t>Ideally, the </a:t>
            </a:r>
            <a:r>
              <a:rPr lang="en-US" dirty="0" err="1"/>
              <a:t>uris</a:t>
            </a:r>
            <a:r>
              <a:rPr lang="en-US" dirty="0"/>
              <a:t> are ones you control and no one else will use</a:t>
            </a:r>
          </a:p>
        </p:txBody>
      </p:sp>
    </p:spTree>
    <p:extLst>
      <p:ext uri="{BB962C8B-B14F-4D97-AF65-F5344CB8AC3E}">
        <p14:creationId xmlns:p14="http://schemas.microsoft.com/office/powerpoint/2010/main" val="3009039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BDF1D-676B-4E49-8DB6-8820FC4E9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Namespace best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D2365-06A8-3647-A519-69E9E05DC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Ideally, the namespace should resolve to a file containing the ontology or data</a:t>
            </a:r>
          </a:p>
          <a:p>
            <a:pPr lvl="1"/>
            <a:r>
              <a:rPr lang="en-US" dirty="0"/>
              <a:t>Maybe not the data if it’s big or proprietary</a:t>
            </a:r>
          </a:p>
          <a:p>
            <a:r>
              <a:rPr lang="en-US" dirty="0"/>
              <a:t>Enables other ontologies to</a:t>
            </a:r>
            <a:r>
              <a:rPr lang="en-US" b="1" dirty="0"/>
              <a:t> import and use </a:t>
            </a:r>
            <a:r>
              <a:rPr lang="en-US" dirty="0"/>
              <a:t>yours just from its URI</a:t>
            </a:r>
          </a:p>
          <a:p>
            <a:r>
              <a:rPr lang="en-US" dirty="0"/>
              <a:t>If you don’t control a long-lived URI …</a:t>
            </a:r>
          </a:p>
          <a:p>
            <a:pPr lvl="1"/>
            <a:r>
              <a:rPr lang="en-US" sz="3200" dirty="0"/>
              <a:t>You might use a file on </a:t>
            </a:r>
            <a:r>
              <a:rPr lang="en-US" sz="3200" dirty="0" err="1"/>
              <a:t>github</a:t>
            </a:r>
            <a:endParaRPr lang="en-US" sz="3200" dirty="0"/>
          </a:p>
          <a:p>
            <a:pPr lvl="1"/>
            <a:r>
              <a:rPr lang="en-US" sz="3200" dirty="0"/>
              <a:t>You might use </a:t>
            </a:r>
            <a:r>
              <a:rPr lang="en-US" sz="3200" dirty="0">
                <a:hlinkClick r:id="rId2"/>
              </a:rPr>
              <a:t>purl</a:t>
            </a:r>
            <a:r>
              <a:rPr lang="en-US" sz="3200" dirty="0"/>
              <a:t> to create a “permanent </a:t>
            </a:r>
            <a:r>
              <a:rPr lang="en-US" sz="3200" dirty="0" err="1"/>
              <a:t>url</a:t>
            </a:r>
            <a:r>
              <a:rPr lang="en-US" sz="3200" dirty="0"/>
              <a:t>” that redirects to the current location</a:t>
            </a:r>
          </a:p>
        </p:txBody>
      </p:sp>
    </p:spTree>
    <p:extLst>
      <p:ext uri="{BB962C8B-B14F-4D97-AF65-F5344CB8AC3E}">
        <p14:creationId xmlns:p14="http://schemas.microsoft.com/office/powerpoint/2010/main" val="1548064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DED3B-5A9C-E64E-A34A-B5CCF894D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Peeps.ttl</a:t>
            </a:r>
            <a:r>
              <a:rPr lang="en-US" dirty="0"/>
              <a:t> in Protégé </a:t>
            </a:r>
          </a:p>
        </p:txBody>
      </p:sp>
      <p:pic>
        <p:nvPicPr>
          <p:cNvPr id="5" name="Picture 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54BAB917-B589-784F-BD42-8FAB1D9E3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97" y="836712"/>
            <a:ext cx="8496300" cy="639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42279"/>
      </p:ext>
    </p:extLst>
  </p:cSld>
  <p:clrMapOvr>
    <a:masterClrMapping/>
  </p:clrMapOvr>
</p:sld>
</file>

<file path=ppt/theme/theme1.xml><?xml version="1.0" encoding="utf-8"?>
<a:theme xmlns:a="http://schemas.openxmlformats.org/drawingml/2006/main" name="Capsules">
  <a:themeElements>
    <a:clrScheme name="Custom 2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Capsul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10316</TotalTime>
  <Words>984</Words>
  <Application>Microsoft Macintosh PowerPoint</Application>
  <PresentationFormat>On-screen Show (4:3)</PresentationFormat>
  <Paragraphs>128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ＭＳ Ｐゴシック</vt:lpstr>
      <vt:lpstr>Arial</vt:lpstr>
      <vt:lpstr>Calibri</vt:lpstr>
      <vt:lpstr>Wingdings</vt:lpstr>
      <vt:lpstr>Capsules</vt:lpstr>
      <vt:lpstr>Practical Knowledge Graph Example</vt:lpstr>
      <vt:lpstr>Today’s exercise</vt:lpstr>
      <vt:lpstr>Preliminaries</vt:lpstr>
      <vt:lpstr>Peeps files</vt:lpstr>
      <vt:lpstr>Separate ontology and data?</vt:lpstr>
      <vt:lpstr>Why separate ontology and data?</vt:lpstr>
      <vt:lpstr>Namespaces</vt:lpstr>
      <vt:lpstr>Namespace best practice</vt:lpstr>
      <vt:lpstr>Peeps.ttl in Protégé </vt:lpstr>
      <vt:lpstr>Mypeeps.ttl</vt:lpstr>
      <vt:lpstr>When to import an ontology</vt:lpstr>
      <vt:lpstr>Stardog Graph Platform</vt:lpstr>
      <vt:lpstr>Stardog Graph Platform</vt:lpstr>
      <vt:lpstr>Start Stardog</vt:lpstr>
      <vt:lpstr>PowerPoint Presentation</vt:lpstr>
      <vt:lpstr>Stardog script</vt:lpstr>
      <vt:lpstr>Stardog’s web interface</vt:lpstr>
      <vt:lpstr>Create a database</vt:lpstr>
      <vt:lpstr>Name it mypeeps and accept the defaults</vt:lpstr>
      <vt:lpstr>PowerPoint Presentation</vt:lpstr>
      <vt:lpstr>Click on data and select +Add</vt:lpstr>
      <vt:lpstr>Go to Browse to explore the graph</vt:lpstr>
      <vt:lpstr>Go to Query to enter a SPARQL query</vt:lpstr>
      <vt:lpstr>Go to Query to enter a SPARQL query</vt:lpstr>
      <vt:lpstr>PowerPoint Presentation</vt:lpstr>
      <vt:lpstr>Command line commands</vt:lpstr>
      <vt:lpstr>Query from Python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Discussion of Some Intuitions of Defeasible Reasoning</dc:title>
  <dc:creator>ics</dc:creator>
  <cp:lastModifiedBy>Tim Finin</cp:lastModifiedBy>
  <cp:revision>175</cp:revision>
  <dcterms:created xsi:type="dcterms:W3CDTF">2009-05-11T21:21:04Z</dcterms:created>
  <dcterms:modified xsi:type="dcterms:W3CDTF">2018-10-31T19:50:43Z</dcterms:modified>
</cp:coreProperties>
</file>