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62" r:id="rId2"/>
  </p:sldMasterIdLst>
  <p:notesMasterIdLst>
    <p:notesMasterId r:id="rId48"/>
  </p:notesMasterIdLst>
  <p:handoutMasterIdLst>
    <p:handoutMasterId r:id="rId49"/>
  </p:handoutMasterIdLst>
  <p:sldIdLst>
    <p:sldId id="256" r:id="rId3"/>
    <p:sldId id="506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22" r:id="rId14"/>
    <p:sldId id="517" r:id="rId15"/>
    <p:sldId id="518" r:id="rId16"/>
    <p:sldId id="520" r:id="rId17"/>
    <p:sldId id="519" r:id="rId18"/>
    <p:sldId id="481" r:id="rId19"/>
    <p:sldId id="490" r:id="rId20"/>
    <p:sldId id="489" r:id="rId21"/>
    <p:sldId id="491" r:id="rId22"/>
    <p:sldId id="482" r:id="rId23"/>
    <p:sldId id="492" r:id="rId24"/>
    <p:sldId id="493" r:id="rId25"/>
    <p:sldId id="496" r:id="rId26"/>
    <p:sldId id="495" r:id="rId27"/>
    <p:sldId id="498" r:id="rId28"/>
    <p:sldId id="499" r:id="rId29"/>
    <p:sldId id="497" r:id="rId30"/>
    <p:sldId id="500" r:id="rId31"/>
    <p:sldId id="523" r:id="rId32"/>
    <p:sldId id="530" r:id="rId33"/>
    <p:sldId id="531" r:id="rId34"/>
    <p:sldId id="527" r:id="rId35"/>
    <p:sldId id="528" r:id="rId36"/>
    <p:sldId id="529" r:id="rId37"/>
    <p:sldId id="524" r:id="rId38"/>
    <p:sldId id="525" r:id="rId39"/>
    <p:sldId id="526" r:id="rId40"/>
    <p:sldId id="501" r:id="rId41"/>
    <p:sldId id="502" r:id="rId42"/>
    <p:sldId id="503" r:id="rId43"/>
    <p:sldId id="504" r:id="rId44"/>
    <p:sldId id="505" r:id="rId45"/>
    <p:sldId id="494" r:id="rId46"/>
    <p:sldId id="521" r:id="rId47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0">
          <p15:clr>
            <a:srgbClr val="A4A3A4"/>
          </p15:clr>
        </p15:guide>
        <p15:guide id="2" pos="10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3366FF"/>
    <a:srgbClr val="0000CC"/>
    <a:srgbClr val="E1F4FF"/>
    <a:srgbClr val="5F5F5F"/>
    <a:srgbClr val="00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9"/>
    <p:restoredTop sz="91374"/>
  </p:normalViewPr>
  <p:slideViewPr>
    <p:cSldViewPr showGuides="1">
      <p:cViewPr varScale="1">
        <p:scale>
          <a:sx n="105" d="100"/>
          <a:sy n="105" d="100"/>
        </p:scale>
        <p:origin x="1192" y="176"/>
      </p:cViewPr>
      <p:guideLst>
        <p:guide orient="horz" pos="2250"/>
        <p:guide pos="10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C9D50FFC-744B-5043-9830-6A3492FE0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9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2D5EDD08-166A-994C-95E8-7E9740D88F8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1139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DCAAE3-73DE-2D49-8D50-06DCF3365643}" type="slidenum">
              <a:rPr lang="el-GR" sz="1300">
                <a:latin typeface="Calibri" charset="0"/>
              </a:rPr>
              <a:pPr eaLnBrk="1" hangingPunct="1"/>
              <a:t>1</a:t>
            </a:fld>
            <a:endParaRPr lang="el-GR" sz="130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60CE03-C3A0-434F-B330-FDD596470D8C}" type="slidenum">
              <a:rPr 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5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5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0213" y="555625"/>
            <a:ext cx="3654425" cy="2740025"/>
          </a:xfrm>
          <a:solidFill>
            <a:srgbClr val="FFFFFF"/>
          </a:solidFill>
          <a:ln/>
        </p:spPr>
      </p:sp>
      <p:sp>
        <p:nvSpPr>
          <p:cNvPr id="235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75562" cy="32861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C975E5-20A8-B440-A0A3-17DE025FEF18}" type="slidenum">
              <a:rPr 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6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0213" y="555625"/>
            <a:ext cx="3654425" cy="2740025"/>
          </a:xfrm>
          <a:solidFill>
            <a:srgbClr val="FFFFFF"/>
          </a:solidFill>
          <a:ln/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75562" cy="32861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50CD8E-F05F-0F4D-8C81-2ECC811FB865}" type="slidenum">
              <a:rPr 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7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0213" y="555625"/>
            <a:ext cx="3654425" cy="2740025"/>
          </a:xfrm>
          <a:solidFill>
            <a:srgbClr val="FFFFFF"/>
          </a:solidFill>
          <a:ln/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75562" cy="32861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DCE6F4-D4AC-C74A-9079-0AABFB272B90}" type="slidenum">
              <a:rPr 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8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69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0213" y="555625"/>
            <a:ext cx="3654425" cy="2740025"/>
          </a:xfrm>
          <a:solidFill>
            <a:srgbClr val="FFFFFF"/>
          </a:solidFill>
          <a:ln/>
        </p:spPr>
      </p:sp>
      <p:sp>
        <p:nvSpPr>
          <p:cNvPr id="297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75562" cy="32861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B2E27D-9129-B34D-8B77-19D27DF9C912}" type="slidenum">
              <a:rPr 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9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0213" y="555625"/>
            <a:ext cx="3654425" cy="2740025"/>
          </a:xfrm>
          <a:solidFill>
            <a:srgbClr val="FFFFFF"/>
          </a:solidFill>
          <a:ln/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75562" cy="32861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5AF599-15C2-AF47-A6FA-505DF428856A}" type="slidenum">
              <a:rPr 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10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79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0213" y="555625"/>
            <a:ext cx="3654425" cy="2740025"/>
          </a:xfrm>
          <a:solidFill>
            <a:srgbClr val="FFFFFF"/>
          </a:solidFill>
          <a:ln/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75562" cy="32861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7D340C-1498-704D-8111-B9636D947E16}" type="slidenum">
              <a:rPr lang="en-US" sz="1300">
                <a:latin typeface="Calibri" charset="0"/>
              </a:rPr>
              <a:pPr eaLnBrk="1" hangingPunct="1"/>
              <a:t>11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57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3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84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7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47DF9D28-07EB-8347-88A6-AB78381FB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2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59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15D37169-EE29-6548-848E-0B6008529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0F84FDFC-3569-9542-BD95-55EDB7FAE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7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B2AA0A14-72F9-B147-B974-51AA8D18E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8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FBB9F57B-39BC-CD4F-8A3B-E4EAEC7BE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5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4079BAAF-B8A4-6048-8237-B7D4073E7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4025" indent="-219075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18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1632E0A1-29F4-D24E-9A6E-3AF911284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E5839FB8-D8B4-8843-B837-5C96AEED1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4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30DAA819-D3A7-C447-A1B0-FA6ADDF07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27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CFB7D7C1-AF61-C448-A86A-A17D9258D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16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18B46A42-34CA-914C-B766-0B0A4134E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8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fld id="{5EE4D39F-48D6-1744-A12D-692B2252F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70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03200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1963" y="1430338"/>
            <a:ext cx="4038600" cy="519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1430338"/>
            <a:ext cx="4038600" cy="2522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2963" y="4105275"/>
            <a:ext cx="40386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7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65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8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6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1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27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92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454025" indent="-2190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752600" y="0"/>
            <a:ext cx="7391400" cy="1219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752600" y="0"/>
            <a:ext cx="73914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91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4" descr="hltcoe logo.bmp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10115" r="18651" b="29524"/>
          <a:stretch>
            <a:fillRect/>
          </a:stretch>
        </p:blipFill>
        <p:spPr bwMode="auto">
          <a:xfrm>
            <a:off x="76200" y="76200"/>
            <a:ext cx="1676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1203325"/>
            <a:ext cx="1752600" cy="158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1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892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5613" indent="-166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744538" indent="-174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025525" indent="-166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314450" indent="-174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1771650" indent="-174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228850" indent="-174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686050" indent="-174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143250" indent="-174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kan.net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box" TargetMode="External"/><Relationship Id="rId4" Type="http://schemas.openxmlformats.org/officeDocument/2006/relationships/hyperlink" Target="http://en.wikipedia.org/wiki/Tbox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w3.org/DesignIssues/LinkedData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dbpedia.org" TargetMode="Externa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iki.dbpedia.org/Downloads2015-10" TargetMode="Externa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legacy.yasgui.org" TargetMode="Externa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bpedia.org/page/Alan_Turing" TargetMode="Externa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cubator.apache.org/jena/documentation/query/index.html" TargetMode="External"/><Relationship Id="rId4" Type="http://schemas.openxmlformats.org/officeDocument/2006/relationships/hyperlink" Target="http://www.w3.org/TR/rdf-sparql-query/" TargetMode="External"/><Relationship Id="rId5" Type="http://schemas.openxmlformats.org/officeDocument/2006/relationships/hyperlink" Target="http://www.w3.org/TR/sparql11-quer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RDF_query_languag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mo.openlinksw.com/sparql" TargetMode="External"/><Relationship Id="rId3" Type="http://schemas.openxmlformats.org/officeDocument/2006/relationships/hyperlink" Target="http://ebiq.org/person/foaf/Tim/Finin/foaf.r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bpedia.org/sparq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pings.dbpedia.org/server/ontology/classes/" TargetMode="External"/><Relationship Id="rId3" Type="http://schemas.openxmlformats.org/officeDocument/2006/relationships/hyperlink" Target="http://en.wikipedia.org/wiki/CURI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pings.dbpedia.org/server/ontology/classes/" TargetMode="Externa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biq.org/person/foaf/Tim/Finin/foaf.r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20688" y="836613"/>
            <a:ext cx="84455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6000">
                <a:latin typeface="Calibri" charset="0"/>
              </a:rPr>
              <a:t>Chapter 3</a:t>
            </a:r>
            <a:r>
              <a:rPr lang="en-US" sz="7400">
                <a:latin typeface="Calibri" charset="0"/>
              </a:rPr>
              <a:t/>
            </a:r>
            <a:br>
              <a:rPr lang="en-US" sz="7400">
                <a:latin typeface="Calibri" charset="0"/>
              </a:rPr>
            </a:br>
            <a:r>
              <a:rPr lang="en-US" sz="6000">
                <a:latin typeface="Calibri" charset="0"/>
              </a:rPr>
              <a:t>Querying RDF stores with SPARQL</a:t>
            </a:r>
            <a:r>
              <a:rPr lang="en-US" sz="4400">
                <a:latin typeface="Calibri" charset="0"/>
              </a:rPr>
              <a:t/>
            </a:r>
            <a:br>
              <a:rPr lang="en-US" sz="4400">
                <a:latin typeface="Calibri" charset="0"/>
              </a:rPr>
            </a:br>
            <a:endParaRPr lang="el-GR" sz="4400">
              <a:latin typeface="Calibri" charset="0"/>
            </a:endParaRP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5013325"/>
            <a:ext cx="2387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charset="0"/>
                <a:cs typeface="Microsoft YaHei" charset="0"/>
              </a:rPr>
              <a:t>Linked Open Data</a:t>
            </a:r>
          </a:p>
        </p:txBody>
      </p:sp>
      <p:grpSp>
        <p:nvGrpSpPr>
          <p:cNvPr id="32770" name="Group 14"/>
          <p:cNvGrpSpPr>
            <a:grpSpLocks/>
          </p:cNvGrpSpPr>
          <p:nvPr/>
        </p:nvGrpSpPr>
        <p:grpSpPr bwMode="auto">
          <a:xfrm>
            <a:off x="1588" y="1395413"/>
            <a:ext cx="9142412" cy="5414962"/>
            <a:chOff x="-7" y="892"/>
            <a:chExt cx="6349" cy="3760"/>
          </a:xfrm>
        </p:grpSpPr>
        <p:sp>
          <p:nvSpPr>
            <p:cNvPr id="32775" name="Text Box 15"/>
            <p:cNvSpPr txBox="1">
              <a:spLocks noChangeArrowheads="1"/>
            </p:cNvSpPr>
            <p:nvPr/>
          </p:nvSpPr>
          <p:spPr bwMode="auto">
            <a:xfrm>
              <a:off x="-7" y="4373"/>
              <a:ext cx="634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00"/>
                  </a:solidFill>
                  <a:latin typeface="Calibri" charset="0"/>
                  <a:cs typeface="Microsoft YaHei" charset="0"/>
                </a:rPr>
                <a:t>2011: 31B facts in 295 datasets interlinked by 504M assertions on </a:t>
              </a:r>
              <a:r>
                <a:rPr lang="en-US" sz="2000">
                  <a:solidFill>
                    <a:srgbClr val="000000"/>
                  </a:solidFill>
                  <a:latin typeface="Calibri" charset="0"/>
                  <a:cs typeface="Microsoft YaHei" charset="0"/>
                  <a:hlinkClick r:id="rId3"/>
                </a:rPr>
                <a:t>ckan.net</a:t>
              </a:r>
              <a:endParaRPr lang="en-US" sz="2000">
                <a:solidFill>
                  <a:srgbClr val="000000"/>
                </a:solidFill>
                <a:latin typeface="Calibri" charset="0"/>
                <a:cs typeface="Microsoft YaHei" charset="0"/>
              </a:endParaRPr>
            </a:p>
          </p:txBody>
        </p:sp>
        <p:pic>
          <p:nvPicPr>
            <p:cNvPr id="32776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92"/>
              <a:ext cx="5183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2771" name="TextBox 17"/>
          <p:cNvSpPr txBox="1">
            <a:spLocks noChangeArrowheads="1"/>
          </p:cNvSpPr>
          <p:nvPr/>
        </p:nvSpPr>
        <p:spPr bwMode="auto">
          <a:xfrm>
            <a:off x="4813300" y="1066800"/>
            <a:ext cx="4132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>
                <a:solidFill>
                  <a:srgbClr val="000000"/>
                </a:solidFill>
                <a:latin typeface="Calibri" charset="0"/>
                <a:cs typeface="Calibri" charset="0"/>
              </a:rPr>
              <a:t>LOD is the new Cyc: a common source of background</a:t>
            </a:r>
          </a:p>
          <a:p>
            <a:pPr algn="r" eaLnBrk="1" hangingPunct="1"/>
            <a:r>
              <a:rPr lang="en-US" sz="2000" b="1">
                <a:solidFill>
                  <a:srgbClr val="000000"/>
                </a:solidFill>
                <a:latin typeface="Calibri" charset="0"/>
                <a:cs typeface="Calibri" charset="0"/>
              </a:rPr>
              <a:t>knowledge</a:t>
            </a:r>
          </a:p>
        </p:txBody>
      </p:sp>
      <p:grpSp>
        <p:nvGrpSpPr>
          <p:cNvPr id="32772" name="Group 21"/>
          <p:cNvGrpSpPr>
            <a:grpSpLocks/>
          </p:cNvGrpSpPr>
          <p:nvPr/>
        </p:nvGrpSpPr>
        <p:grpSpPr bwMode="auto">
          <a:xfrm>
            <a:off x="185738" y="1066800"/>
            <a:ext cx="3594100" cy="5292725"/>
            <a:chOff x="185740" y="1066800"/>
            <a:chExt cx="3594100" cy="5292725"/>
          </a:xfrm>
        </p:grpSpPr>
        <p:sp>
          <p:nvSpPr>
            <p:cNvPr id="3277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Use Semantic Web Technology to publish shared data &amp; knowledge</a:t>
              </a:r>
            </a:p>
          </p:txBody>
        </p:sp>
        <p:sp>
          <p:nvSpPr>
            <p:cNvPr id="32774" name="TextBox 17"/>
            <p:cNvSpPr txBox="1">
              <a:spLocks noChangeArrowheads="1"/>
            </p:cNvSpPr>
            <p:nvPr/>
          </p:nvSpPr>
          <p:spPr bwMode="auto">
            <a:xfrm>
              <a:off x="185740" y="5435600"/>
              <a:ext cx="35814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Data is inter-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linked to support inte-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gration and fusion of knowledge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47663" y="274638"/>
            <a:ext cx="7032625" cy="977900"/>
          </a:xfrm>
        </p:spPr>
        <p:txBody>
          <a:bodyPr/>
          <a:lstStyle/>
          <a:p>
            <a:pPr algn="l"/>
            <a:r>
              <a:rPr lang="en-US">
                <a:latin typeface="Calibri" charset="0"/>
              </a:rPr>
              <a:t>Linked Open Data (LOD)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25475" y="1252538"/>
            <a:ext cx="8518525" cy="5329237"/>
          </a:xfrm>
        </p:spPr>
        <p:txBody>
          <a:bodyPr/>
          <a:lstStyle/>
          <a:p>
            <a:pPr marL="228600" indent="-228600"/>
            <a:r>
              <a:rPr lang="en-US" sz="3000">
                <a:latin typeface="Calibri" charset="0"/>
              </a:rPr>
              <a:t>Linked </a:t>
            </a:r>
            <a:r>
              <a:rPr lang="en-US" sz="3000" b="1">
                <a:latin typeface="Calibri" charset="0"/>
              </a:rPr>
              <a:t>data</a:t>
            </a:r>
            <a:r>
              <a:rPr lang="en-US" sz="3000">
                <a:latin typeface="Calibri" charset="0"/>
              </a:rPr>
              <a:t> is just RDF data, typically</a:t>
            </a:r>
            <a:br>
              <a:rPr lang="en-US" sz="3000">
                <a:latin typeface="Calibri" charset="0"/>
              </a:rPr>
            </a:br>
            <a:r>
              <a:rPr lang="en-US" sz="3000">
                <a:latin typeface="Calibri" charset="0"/>
              </a:rPr>
              <a:t>just the instances (</a:t>
            </a:r>
            <a:r>
              <a:rPr lang="en-US" sz="3000">
                <a:latin typeface="Calibri" charset="0"/>
                <a:hlinkClick r:id="rId3"/>
              </a:rPr>
              <a:t>ABOX</a:t>
            </a:r>
            <a:r>
              <a:rPr lang="en-US" sz="3000">
                <a:latin typeface="Calibri" charset="0"/>
              </a:rPr>
              <a:t>), not schema (</a:t>
            </a:r>
            <a:r>
              <a:rPr lang="en-US" sz="3000">
                <a:latin typeface="Calibri" charset="0"/>
                <a:hlinkClick r:id="rId4"/>
              </a:rPr>
              <a:t>TBOX</a:t>
            </a:r>
            <a:r>
              <a:rPr lang="en-US" sz="3000">
                <a:latin typeface="Calibri" charset="0"/>
              </a:rPr>
              <a:t>)</a:t>
            </a:r>
          </a:p>
          <a:p>
            <a:pPr marL="228600" indent="-228600"/>
            <a:r>
              <a:rPr lang="en-US" sz="3000">
                <a:latin typeface="Calibri" charset="0"/>
              </a:rPr>
              <a:t>RDF data is a graph of triples</a:t>
            </a:r>
          </a:p>
          <a:p>
            <a:pPr marL="511175" lvl="1" indent="-228600"/>
            <a:r>
              <a:rPr lang="en-US" sz="2800">
                <a:latin typeface="Calibri" charset="0"/>
                <a:ea typeface="ＭＳ Ｐゴシック" charset="0"/>
              </a:rPr>
              <a:t>URI URI string</a:t>
            </a:r>
            <a:br>
              <a:rPr lang="en-US" sz="2800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dbr:Barack_Obama dbo:spouse “Michelle Obama”</a:t>
            </a:r>
          </a:p>
          <a:p>
            <a:pPr marL="511175" lvl="1" indent="-228600"/>
            <a:r>
              <a:rPr lang="en-US" sz="2800">
                <a:latin typeface="Calibri" charset="0"/>
                <a:ea typeface="ＭＳ Ｐゴシック" charset="0"/>
              </a:rPr>
              <a:t>URI URI URI</a:t>
            </a:r>
            <a:br>
              <a:rPr lang="en-US" sz="2800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dbr:Barack_Obama dbo:spouse dbpedia:Michelle_Obama</a:t>
            </a:r>
          </a:p>
          <a:p>
            <a:pPr marL="228600" indent="-228600"/>
            <a:r>
              <a:rPr lang="en-US" sz="3000">
                <a:latin typeface="Calibri" charset="0"/>
              </a:rPr>
              <a:t>Best </a:t>
            </a:r>
            <a:r>
              <a:rPr lang="en-US" sz="3000" b="1">
                <a:latin typeface="Calibri" charset="0"/>
              </a:rPr>
              <a:t>linked</a:t>
            </a:r>
            <a:r>
              <a:rPr lang="en-US" sz="3000">
                <a:latin typeface="Calibri" charset="0"/>
              </a:rPr>
              <a:t> data practice prefers the 2</a:t>
            </a:r>
            <a:r>
              <a:rPr lang="en-US" sz="3000" baseline="30000">
                <a:latin typeface="Calibri" charset="0"/>
              </a:rPr>
              <a:t>nd</a:t>
            </a:r>
            <a:r>
              <a:rPr lang="en-US" sz="3000">
                <a:latin typeface="Calibri" charset="0"/>
              </a:rPr>
              <a:t> pattern, using nodes rather than strings for “entities”</a:t>
            </a:r>
          </a:p>
          <a:p>
            <a:pPr marL="228600" indent="-228600"/>
            <a:r>
              <a:rPr lang="en-US" sz="3000">
                <a:latin typeface="Calibri" charset="0"/>
              </a:rPr>
              <a:t>Liked </a:t>
            </a:r>
            <a:r>
              <a:rPr lang="en-US" sz="3000" b="1">
                <a:latin typeface="Calibri" charset="0"/>
              </a:rPr>
              <a:t>open</a:t>
            </a:r>
            <a:r>
              <a:rPr lang="en-US" sz="3000">
                <a:latin typeface="Calibri" charset="0"/>
              </a:rPr>
              <a:t> data is just linked data freely accessible on the Web along with any required ontologies</a:t>
            </a:r>
          </a:p>
          <a:p>
            <a:pPr marL="228600" indent="-228600"/>
            <a:endParaRPr lang="en-US" sz="3200">
              <a:latin typeface="Calibri" charset="0"/>
            </a:endParaRPr>
          </a:p>
          <a:p>
            <a:pPr marL="228600" indent="-228600"/>
            <a:endParaRPr lang="en-US" sz="3200">
              <a:latin typeface="Calibri" charset="0"/>
            </a:endParaRPr>
          </a:p>
        </p:txBody>
      </p:sp>
      <p:pic>
        <p:nvPicPr>
          <p:cNvPr id="34819" name="Picture 4" descr="5st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8"/>
            <a:ext cx="16779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Linked Data Mug</a:t>
            </a:r>
          </a:p>
        </p:txBody>
      </p:sp>
      <p:pic>
        <p:nvPicPr>
          <p:cNvPr id="368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522605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See </a:t>
            </a:r>
            <a:r>
              <a:rPr lang="en-US">
                <a:hlinkClick r:id="rId3"/>
              </a:rPr>
              <a:t>Linked Data Rules</a:t>
            </a:r>
            <a:r>
              <a:rPr lang="en-US"/>
              <a:t>, Tim Berners-Lee, circa 2006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Dbpedia: Wikipedia data in RDF</a:t>
            </a:r>
          </a:p>
        </p:txBody>
      </p:sp>
      <p:pic>
        <p:nvPicPr>
          <p:cNvPr id="2" name="Picture 1" descr="Screen Shot 2016-10-05 at 1.22.24 PM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285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5 at 1.26.06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656270" cy="6858000"/>
          </a:xfrm>
          <a:prstGeom prst="rect">
            <a:avLst/>
          </a:prstGeom>
        </p:spPr>
      </p:pic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Available for download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9562" y="3933825"/>
            <a:ext cx="2376934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115888" indent="-115888">
              <a:buFont typeface="Arial"/>
              <a:buChar char="•"/>
              <a:defRPr/>
            </a:pPr>
            <a:r>
              <a:rPr lang="en-US" sz="1600" dirty="0">
                <a:latin typeface="Calibri"/>
              </a:rPr>
              <a:t>Broken up into files by information type</a:t>
            </a:r>
          </a:p>
          <a:p>
            <a:pPr marL="115888" indent="-115888">
              <a:buFont typeface="Arial"/>
              <a:buChar char="•"/>
              <a:defRPr/>
            </a:pPr>
            <a:r>
              <a:rPr lang="en-US" sz="1600" dirty="0">
                <a:latin typeface="Calibri"/>
              </a:rPr>
              <a:t>Contains all text, links, </a:t>
            </a:r>
            <a:r>
              <a:rPr lang="en-US" sz="1600" dirty="0" err="1">
                <a:latin typeface="Calibri"/>
              </a:rPr>
              <a:t>infobox</a:t>
            </a:r>
            <a:r>
              <a:rPr lang="en-US" sz="1600" dirty="0">
                <a:latin typeface="Calibri"/>
              </a:rPr>
              <a:t> data, etc.</a:t>
            </a:r>
          </a:p>
          <a:p>
            <a:pPr marL="115888" indent="-115888">
              <a:buFont typeface="Arial"/>
              <a:buChar char="•"/>
              <a:defRPr/>
            </a:pPr>
            <a:r>
              <a:rPr lang="en-US" sz="1600" dirty="0">
                <a:latin typeface="Calibri"/>
              </a:rPr>
              <a:t>Supported by several ontologies</a:t>
            </a:r>
          </a:p>
          <a:p>
            <a:pPr marL="115888" indent="-115888">
              <a:buFont typeface="Arial"/>
              <a:buChar char="•"/>
              <a:defRPr/>
            </a:pPr>
            <a:r>
              <a:rPr lang="en-US" sz="1600" dirty="0">
                <a:latin typeface="Calibri"/>
              </a:rPr>
              <a:t>Updated ~ every 3 months </a:t>
            </a:r>
          </a:p>
          <a:p>
            <a:pPr marL="115888" indent="-115888">
              <a:buFont typeface="Arial"/>
              <a:buChar char="•"/>
              <a:defRPr/>
            </a:pPr>
            <a:r>
              <a:rPr lang="en-US" sz="1600" dirty="0">
                <a:latin typeface="Calibri"/>
              </a:rPr>
              <a:t>~</a:t>
            </a:r>
            <a:r>
              <a:rPr lang="en-US" sz="1600" dirty="0" smtClean="0">
                <a:latin typeface="Calibri"/>
              </a:rPr>
              <a:t>500M triples for en</a:t>
            </a:r>
            <a:endParaRPr lang="en-US" sz="16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05 at 2.01.45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836712"/>
            <a:ext cx="8810940" cy="6858000"/>
          </a:xfrm>
          <a:prstGeom prst="rect">
            <a:avLst/>
          </a:prstGeom>
        </p:spPr>
      </p:pic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Queryable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9563" y="3933825"/>
            <a:ext cx="2089150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115888" indent="-115888">
              <a:buFont typeface="Arial"/>
              <a:buChar char="•"/>
              <a:defRPr/>
            </a:pPr>
            <a:r>
              <a:rPr lang="en-US" sz="2000" dirty="0">
                <a:latin typeface="Calibri"/>
              </a:rPr>
              <a:t>You can query any of several RDF triple stores</a:t>
            </a:r>
          </a:p>
          <a:p>
            <a:pPr marL="115888" indent="-115888">
              <a:buFont typeface="Arial"/>
              <a:buChar char="•"/>
              <a:defRPr/>
            </a:pPr>
            <a:r>
              <a:rPr lang="en-US" sz="2000" dirty="0">
                <a:latin typeface="Calibri"/>
              </a:rPr>
              <a:t>Or </a:t>
            </a:r>
            <a:r>
              <a:rPr lang="en-US" sz="2000" dirty="0" smtClean="0">
                <a:latin typeface="Calibri"/>
              </a:rPr>
              <a:t>download </a:t>
            </a:r>
            <a:r>
              <a:rPr lang="en-US" sz="2000" dirty="0">
                <a:latin typeface="Calibri"/>
              </a:rPr>
              <a:t>data, load into a store and query it locally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Browseable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9563" y="3933825"/>
            <a:ext cx="2089150" cy="175432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115888" indent="-115888">
              <a:buFont typeface="Arial"/>
              <a:buChar char="•"/>
              <a:defRPr/>
            </a:pPr>
            <a:r>
              <a:rPr lang="en-US" dirty="0">
                <a:latin typeface="Calibri"/>
              </a:rPr>
              <a:t>There are also RDF browsers</a:t>
            </a:r>
          </a:p>
          <a:p>
            <a:pPr marL="115888" indent="-115888">
              <a:buFont typeface="Arial"/>
              <a:buChar char="•"/>
              <a:defRPr/>
            </a:pPr>
            <a:r>
              <a:rPr lang="en-US" dirty="0">
                <a:latin typeface="Calibri"/>
              </a:rPr>
              <a:t>D</a:t>
            </a:r>
            <a:r>
              <a:rPr lang="en-US" dirty="0" smtClean="0">
                <a:latin typeface="Calibri"/>
              </a:rPr>
              <a:t>riven </a:t>
            </a:r>
            <a:r>
              <a:rPr lang="en-US" dirty="0">
                <a:latin typeface="Calibri"/>
              </a:rPr>
              <a:t>by queries </a:t>
            </a:r>
            <a:r>
              <a:rPr lang="en-US" dirty="0" smtClean="0">
                <a:latin typeface="Calibri"/>
              </a:rPr>
              <a:t>to an </a:t>
            </a:r>
            <a:r>
              <a:rPr lang="en-US" dirty="0">
                <a:latin typeface="Calibri"/>
              </a:rPr>
              <a:t>RDF triple store loaded with the DBpedia data</a:t>
            </a:r>
          </a:p>
        </p:txBody>
      </p:sp>
      <p:pic>
        <p:nvPicPr>
          <p:cNvPr id="3" name="Picture 2" descr="Screen Shot 2016-10-05 at 1.37.44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6562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Why an RDF Query Language?</a:t>
            </a:r>
            <a:endParaRPr lang="el-GR" sz="3200">
              <a:latin typeface="Calibri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08962" cy="5040313"/>
          </a:xfrm>
        </p:spPr>
        <p:txBody>
          <a:bodyPr/>
          <a:lstStyle/>
          <a:p>
            <a:pPr defTabSz="520700" eaLnBrk="1" hangingPunct="1">
              <a:tabLst>
                <a:tab pos="1079500" algn="l"/>
                <a:tab pos="1968500" algn="l"/>
                <a:tab pos="2514600" algn="l"/>
              </a:tabLst>
            </a:pPr>
            <a:r>
              <a:rPr lang="en-GB" sz="3200" dirty="0">
                <a:latin typeface="Calibri" charset="0"/>
              </a:rPr>
              <a:t>Why not use an XML query language?</a:t>
            </a:r>
          </a:p>
          <a:p>
            <a:pPr defTabSz="520700" eaLnBrk="1" hangingPunct="1">
              <a:tabLst>
                <a:tab pos="1079500" algn="l"/>
                <a:tab pos="1968500" algn="l"/>
                <a:tab pos="2514600" algn="l"/>
              </a:tabLst>
            </a:pPr>
            <a:r>
              <a:rPr lang="en-GB" sz="3200" dirty="0">
                <a:latin typeface="Calibri" charset="0"/>
              </a:rPr>
              <a:t>XML at a lower level of abstraction than RDF</a:t>
            </a:r>
          </a:p>
          <a:p>
            <a:pPr defTabSz="520700" eaLnBrk="1" hangingPunct="1">
              <a:tabLst>
                <a:tab pos="1079500" algn="l"/>
                <a:tab pos="1968500" algn="l"/>
                <a:tab pos="2514600" algn="l"/>
              </a:tabLst>
            </a:pPr>
            <a:r>
              <a:rPr lang="en-US" sz="3200" dirty="0">
                <a:latin typeface="Calibri" charset="0"/>
              </a:rPr>
              <a:t>There are various ways of syntactically representing an RDF statement in XML</a:t>
            </a:r>
          </a:p>
          <a:p>
            <a:pPr defTabSz="520700" eaLnBrk="1" hangingPunct="1">
              <a:tabLst>
                <a:tab pos="1079500" algn="l"/>
                <a:tab pos="1968500" algn="l"/>
                <a:tab pos="2514600" algn="l"/>
              </a:tabLst>
            </a:pPr>
            <a:r>
              <a:rPr lang="en-US" sz="3200" dirty="0">
                <a:latin typeface="Calibri" charset="0"/>
              </a:rPr>
              <a:t>Thus we’d require several XPath queries, e.g.</a:t>
            </a:r>
          </a:p>
          <a:p>
            <a:pPr lvl="1" defTabSz="520700" eaLnBrk="1" hangingPunct="1">
              <a:tabLst>
                <a:tab pos="1079500" algn="l"/>
                <a:tab pos="1968500" algn="l"/>
                <a:tab pos="2514600" algn="l"/>
              </a:tabLst>
            </a:pPr>
            <a:r>
              <a:rPr lang="en-US" sz="2800" b="1" dirty="0">
                <a:latin typeface="Calibri" charset="0"/>
                <a:ea typeface="ＭＳ Ｐゴシック" charset="0"/>
              </a:rPr>
              <a:t>//</a:t>
            </a:r>
            <a:r>
              <a:rPr lang="en-US" sz="2800" b="1" dirty="0" err="1">
                <a:latin typeface="Calibri" charset="0"/>
                <a:ea typeface="ＭＳ Ｐゴシック" charset="0"/>
              </a:rPr>
              <a:t>uni:lecturer</a:t>
            </a:r>
            <a:r>
              <a:rPr lang="en-US" sz="2800" b="1" dirty="0">
                <a:latin typeface="Calibri" charset="0"/>
                <a:ea typeface="ＭＳ Ｐゴシック" charset="0"/>
              </a:rPr>
              <a:t>/</a:t>
            </a:r>
            <a:r>
              <a:rPr lang="en-US" sz="2800" b="1" dirty="0" err="1">
                <a:latin typeface="Calibri" charset="0"/>
                <a:ea typeface="ＭＳ Ｐゴシック" charset="0"/>
              </a:rPr>
              <a:t>uni:title</a:t>
            </a:r>
            <a:r>
              <a:rPr lang="en-US" sz="2800" dirty="0">
                <a:latin typeface="Calibri" charset="0"/>
                <a:ea typeface="ＭＳ Ｐゴシック" charset="0"/>
              </a:rPr>
              <a:t> if </a:t>
            </a:r>
            <a:r>
              <a:rPr lang="en-US" sz="2800" b="1" dirty="0" err="1">
                <a:latin typeface="Calibri" charset="0"/>
                <a:ea typeface="ＭＳ Ｐゴシック" charset="0"/>
              </a:rPr>
              <a:t>uni:title</a:t>
            </a:r>
            <a:r>
              <a:rPr lang="en-US" sz="2800" b="1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</a:rPr>
              <a:t>element</a:t>
            </a:r>
          </a:p>
          <a:p>
            <a:pPr lvl="1" defTabSz="520700" eaLnBrk="1" hangingPunct="1">
              <a:tabLst>
                <a:tab pos="1079500" algn="l"/>
                <a:tab pos="1968500" algn="l"/>
                <a:tab pos="2514600" algn="l"/>
              </a:tabLst>
            </a:pPr>
            <a:r>
              <a:rPr lang="en-US" sz="2800" b="1" dirty="0">
                <a:latin typeface="Calibri" charset="0"/>
                <a:ea typeface="ＭＳ Ｐゴシック" charset="0"/>
              </a:rPr>
              <a:t>//</a:t>
            </a:r>
            <a:r>
              <a:rPr lang="en-US" sz="2800" b="1" dirty="0" err="1">
                <a:latin typeface="Calibri" charset="0"/>
                <a:ea typeface="ＭＳ Ｐゴシック" charset="0"/>
              </a:rPr>
              <a:t>uni:lecturer</a:t>
            </a:r>
            <a:r>
              <a:rPr lang="en-US" sz="2800" b="1" dirty="0">
                <a:latin typeface="Calibri" charset="0"/>
                <a:ea typeface="ＭＳ Ｐゴシック" charset="0"/>
              </a:rPr>
              <a:t>/@</a:t>
            </a:r>
            <a:r>
              <a:rPr lang="en-US" sz="2800" b="1" dirty="0" err="1">
                <a:latin typeface="Calibri" charset="0"/>
                <a:ea typeface="ＭＳ Ｐゴシック" charset="0"/>
              </a:rPr>
              <a:t>uni:title</a:t>
            </a:r>
            <a:r>
              <a:rPr lang="en-US" sz="2800" b="1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</a:rPr>
              <a:t>if </a:t>
            </a:r>
            <a:r>
              <a:rPr lang="en-US" sz="2800" b="1" dirty="0" err="1">
                <a:latin typeface="Calibri" charset="0"/>
                <a:ea typeface="ＭＳ Ｐゴシック" charset="0"/>
              </a:rPr>
              <a:t>uni:title</a:t>
            </a:r>
            <a:r>
              <a:rPr lang="en-US" sz="2800" b="1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</a:rPr>
              <a:t>attribute</a:t>
            </a:r>
          </a:p>
          <a:p>
            <a:pPr lvl="1" defTabSz="520700" eaLnBrk="1" hangingPunct="1">
              <a:tabLst>
                <a:tab pos="1079500" algn="l"/>
                <a:tab pos="1968500" algn="l"/>
                <a:tab pos="2514600" algn="l"/>
              </a:tabLst>
            </a:pPr>
            <a:r>
              <a:rPr lang="en-US" sz="2800" dirty="0">
                <a:latin typeface="Calibri" charset="0"/>
                <a:ea typeface="ＭＳ Ｐゴシック" charset="0"/>
              </a:rPr>
              <a:t>Both XML representations equivalent!</a:t>
            </a:r>
            <a:endParaRPr lang="el-GR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SPARQL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66725" y="1196975"/>
            <a:ext cx="8353425" cy="4967288"/>
          </a:xfrm>
        </p:spPr>
        <p:txBody>
          <a:bodyPr/>
          <a:lstStyle/>
          <a:p>
            <a:r>
              <a:rPr lang="en-US" sz="3200">
                <a:latin typeface="Calibri" charset="0"/>
              </a:rPr>
              <a:t>A key to exploiting such large RDF data sets is the SPARQL query language</a:t>
            </a:r>
          </a:p>
          <a:p>
            <a:r>
              <a:rPr lang="en-US" sz="3200" b="1">
                <a:latin typeface="Calibri" charset="0"/>
              </a:rPr>
              <a:t>S</a:t>
            </a:r>
            <a:r>
              <a:rPr lang="en-US" sz="3200">
                <a:latin typeface="Calibri" charset="0"/>
              </a:rPr>
              <a:t>parql </a:t>
            </a:r>
            <a:r>
              <a:rPr lang="en-US" sz="3200" b="1">
                <a:latin typeface="Calibri" charset="0"/>
              </a:rPr>
              <a:t>P</a:t>
            </a:r>
            <a:r>
              <a:rPr lang="en-US" sz="3200">
                <a:latin typeface="Calibri" charset="0"/>
              </a:rPr>
              <a:t>rotocol </a:t>
            </a:r>
            <a:r>
              <a:rPr lang="en-US" sz="3200" b="1">
                <a:latin typeface="Calibri" charset="0"/>
              </a:rPr>
              <a:t>A</a:t>
            </a:r>
            <a:r>
              <a:rPr lang="en-US" sz="3200">
                <a:latin typeface="Calibri" charset="0"/>
              </a:rPr>
              <a:t>nd </a:t>
            </a:r>
            <a:r>
              <a:rPr lang="en-US" sz="3200" b="1">
                <a:latin typeface="Calibri" charset="0"/>
              </a:rPr>
              <a:t>R</a:t>
            </a:r>
            <a:r>
              <a:rPr lang="en-US" sz="3200">
                <a:latin typeface="Calibri" charset="0"/>
              </a:rPr>
              <a:t>df </a:t>
            </a:r>
            <a:r>
              <a:rPr lang="en-US" sz="3200" b="1">
                <a:latin typeface="Calibri" charset="0"/>
              </a:rPr>
              <a:t>Q</a:t>
            </a:r>
            <a:r>
              <a:rPr lang="en-US" sz="3200">
                <a:latin typeface="Calibri" charset="0"/>
              </a:rPr>
              <a:t>uery </a:t>
            </a:r>
            <a:r>
              <a:rPr lang="en-US" sz="3200" b="1">
                <a:latin typeface="Calibri" charset="0"/>
              </a:rPr>
              <a:t>L</a:t>
            </a:r>
            <a:r>
              <a:rPr lang="en-US" sz="3200">
                <a:latin typeface="Calibri" charset="0"/>
              </a:rPr>
              <a:t>anguage</a:t>
            </a:r>
          </a:p>
          <a:p>
            <a:r>
              <a:rPr lang="en-US" sz="3200">
                <a:latin typeface="Calibri" charset="0"/>
              </a:rPr>
              <a:t>W3C began developing a spec for a query language in 2004</a:t>
            </a:r>
          </a:p>
          <a:p>
            <a:r>
              <a:rPr lang="en-US" sz="3200">
                <a:latin typeface="Calibri" charset="0"/>
              </a:rPr>
              <a:t>There were/are other </a:t>
            </a:r>
            <a:r>
              <a:rPr lang="en-US" sz="3200">
                <a:latin typeface="Calibri" charset="0"/>
                <a:hlinkClick r:id="rId2"/>
              </a:rPr>
              <a:t>RDF query languages</a:t>
            </a:r>
            <a:r>
              <a:rPr lang="en-US" sz="3200">
                <a:latin typeface="Calibri" charset="0"/>
              </a:rPr>
              <a:t>, and extensions, e.g., RQL and Jena’s </a:t>
            </a:r>
            <a:r>
              <a:rPr lang="en-US" sz="3200">
                <a:latin typeface="Calibri" charset="0"/>
                <a:hlinkClick r:id="rId3"/>
              </a:rPr>
              <a:t>ARQ</a:t>
            </a:r>
            <a:endParaRPr lang="en-US" sz="3200">
              <a:latin typeface="Calibri" charset="0"/>
            </a:endParaRPr>
          </a:p>
          <a:p>
            <a:r>
              <a:rPr lang="en-US" sz="3200">
                <a:latin typeface="Calibri" charset="0"/>
                <a:hlinkClick r:id="rId4"/>
              </a:rPr>
              <a:t>SPARQL</a:t>
            </a:r>
            <a:r>
              <a:rPr lang="en-US" sz="3200">
                <a:latin typeface="Calibri" charset="0"/>
              </a:rPr>
              <a:t> a W3C recommendation in 2008 and </a:t>
            </a:r>
            <a:r>
              <a:rPr lang="en-US" sz="3200">
                <a:latin typeface="Calibri" charset="0"/>
                <a:hlinkClick r:id="rId5"/>
              </a:rPr>
              <a:t>SPARQL 1.1 </a:t>
            </a:r>
            <a:r>
              <a:rPr lang="en-US" sz="3200">
                <a:latin typeface="Calibri" charset="0"/>
              </a:rPr>
              <a:t> in 2013</a:t>
            </a:r>
          </a:p>
          <a:p>
            <a:r>
              <a:rPr lang="en-US" sz="3200">
                <a:latin typeface="Calibri" charset="0"/>
              </a:rPr>
              <a:t>Most triple stores support SPARQL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SPARQL Example 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353425" cy="496728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3200">
                <a:latin typeface="Calibri" charset="0"/>
              </a:rPr>
              <a:t>PREFIX foaf: &lt;http://xmlns.com/foaf/0.1/&gt;</a:t>
            </a:r>
          </a:p>
          <a:p>
            <a:pPr marL="0" indent="0">
              <a:buFont typeface="Wingdings" charset="0"/>
              <a:buNone/>
            </a:pPr>
            <a:r>
              <a:rPr lang="en-US" sz="3200">
                <a:latin typeface="Calibri" charset="0"/>
              </a:rPr>
              <a:t>SELECT ?name ?age</a:t>
            </a:r>
          </a:p>
          <a:p>
            <a:pPr marL="0" indent="0">
              <a:buFont typeface="Wingdings" charset="0"/>
              <a:buNone/>
            </a:pPr>
            <a:r>
              <a:rPr lang="en-US" sz="3200">
                <a:latin typeface="Calibri" charset="0"/>
              </a:rPr>
              <a:t>WHERE {</a:t>
            </a:r>
          </a:p>
          <a:p>
            <a:pPr marL="0" indent="0">
              <a:buFont typeface="Wingdings" charset="0"/>
              <a:buNone/>
            </a:pPr>
            <a:r>
              <a:rPr lang="en-US" sz="3200">
                <a:latin typeface="Calibri" charset="0"/>
              </a:rPr>
              <a:t>  ?person a foaf:Person.</a:t>
            </a:r>
          </a:p>
          <a:p>
            <a:pPr marL="0" indent="0">
              <a:buFont typeface="Wingdings" charset="0"/>
              <a:buNone/>
            </a:pPr>
            <a:r>
              <a:rPr lang="en-US" sz="3200">
                <a:latin typeface="Calibri" charset="0"/>
              </a:rPr>
              <a:t>  ?person foaf:name ?name.</a:t>
            </a:r>
            <a:r>
              <a:rPr lang="en-US" sz="3200">
                <a:latin typeface="Wingdings" charset="0"/>
                <a:cs typeface="Wingdings" charset="0"/>
                <a:sym typeface="Wingdings" charset="0"/>
              </a:rPr>
              <a:t> </a:t>
            </a:r>
            <a:endParaRPr lang="en-US" sz="3200">
              <a:latin typeface="Calibri" charset="0"/>
            </a:endParaRPr>
          </a:p>
          <a:p>
            <a:pPr marL="0" indent="0">
              <a:buFont typeface="Wingdings" charset="0"/>
              <a:buNone/>
            </a:pPr>
            <a:r>
              <a:rPr lang="en-US" sz="3200">
                <a:latin typeface="Calibri" charset="0"/>
              </a:rPr>
              <a:t>  ?person foaf:age ?age</a:t>
            </a:r>
          </a:p>
          <a:p>
            <a:pPr marL="0" indent="0">
              <a:buFont typeface="Wingdings" charset="0"/>
              <a:buNone/>
            </a:pPr>
            <a:r>
              <a:rPr lang="en-US" sz="3200">
                <a:latin typeface="Calibri" charset="0"/>
              </a:rPr>
              <a:t>}</a:t>
            </a:r>
          </a:p>
          <a:p>
            <a:pPr marL="0" indent="0">
              <a:buFont typeface="Wingdings" charset="0"/>
              <a:buNone/>
            </a:pPr>
            <a:r>
              <a:rPr lang="en-US" sz="3200">
                <a:latin typeface="Calibri" charset="0"/>
              </a:rPr>
              <a:t>ORDER BY ?age DESC</a:t>
            </a:r>
          </a:p>
          <a:p>
            <a:pPr marL="0" indent="0">
              <a:buFont typeface="Wingdings" charset="0"/>
              <a:buNone/>
            </a:pPr>
            <a:r>
              <a:rPr lang="en-US" sz="3200">
                <a:latin typeface="Calibri" charset="0"/>
              </a:rPr>
              <a:t>LIMIT 10</a:t>
            </a:r>
          </a:p>
          <a:p>
            <a:pPr marL="0" indent="0">
              <a:buFont typeface="Wingdings" charset="0"/>
              <a:buNone/>
            </a:pPr>
            <a:endParaRPr lang="en-US" sz="320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325" y="3560763"/>
            <a:ext cx="2016125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/>
              <a:t>SPARQL uses a Turtle like syntax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TL;DR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150938" y="1628775"/>
            <a:ext cx="7453312" cy="44640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latin typeface="Calibri" charset="0"/>
              </a:rPr>
              <a:t>We will want to query large RDF datasets, e.g. LOD</a:t>
            </a:r>
          </a:p>
          <a:p>
            <a:pPr>
              <a:lnSpc>
                <a:spcPct val="110000"/>
              </a:lnSpc>
            </a:pPr>
            <a:r>
              <a:rPr lang="en-US" sz="3200">
                <a:latin typeface="Calibri" charset="0"/>
              </a:rPr>
              <a:t>SPARQL is the SQL of RDF</a:t>
            </a:r>
          </a:p>
          <a:p>
            <a:pPr>
              <a:lnSpc>
                <a:spcPct val="110000"/>
              </a:lnSpc>
            </a:pPr>
            <a:r>
              <a:rPr lang="en-US" sz="3200">
                <a:latin typeface="Calibri" charset="0"/>
              </a:rPr>
              <a:t>SPARQL is a language to query and update triples in one or more triples stores</a:t>
            </a:r>
          </a:p>
          <a:p>
            <a:pPr>
              <a:lnSpc>
                <a:spcPct val="110000"/>
              </a:lnSpc>
            </a:pPr>
            <a:r>
              <a:rPr lang="en-US" sz="3200">
                <a:latin typeface="Calibri" charset="0"/>
              </a:rPr>
              <a:t>It’s key to exploiting Linked Open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SPARQL Protocol, Endpoints, APIs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SPARQL query language</a:t>
            </a:r>
          </a:p>
          <a:p>
            <a:r>
              <a:rPr lang="en-US" sz="3200">
                <a:latin typeface="Calibri" charset="0"/>
              </a:rPr>
              <a:t>SPROT = SPARQL Protocol for RDF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Among other things specifies how results can be encoded as RDF, XML or JSON</a:t>
            </a:r>
          </a:p>
          <a:p>
            <a:r>
              <a:rPr lang="en-US" sz="3200">
                <a:latin typeface="Calibri" charset="0"/>
              </a:rPr>
              <a:t>SPARQL endpoint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Service accepts queries, returns results via HTTP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Either generic (fetching data as needed) or specific (querying an associated triple store)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May be a service for federated queries</a:t>
            </a:r>
          </a:p>
          <a:p>
            <a:endParaRPr lang="en-US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SPARQL Basic Queries</a:t>
            </a:r>
            <a:endParaRPr lang="el-GR">
              <a:latin typeface="Calibri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887" cy="49672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sz="3200" dirty="0" smtClean="0">
                <a:ea typeface="+mn-ea"/>
              </a:rPr>
              <a:t>SPARQL is based on matching graph patterns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>
                <a:ea typeface="+mn-ea"/>
              </a:rPr>
              <a:t>S</a:t>
            </a:r>
            <a:r>
              <a:rPr lang="en-US" sz="3200" dirty="0" smtClean="0">
                <a:ea typeface="+mn-ea"/>
              </a:rPr>
              <a:t>implest graph pattern is the triple pattern</a:t>
            </a:r>
          </a:p>
          <a:p>
            <a:pPr marL="457200" indent="-228600">
              <a:buFontTx/>
              <a:buChar char="-"/>
              <a:defRPr/>
            </a:pPr>
            <a:r>
              <a:rPr lang="en-US" sz="3200" i="1" dirty="0"/>
              <a:t>?person </a:t>
            </a:r>
            <a:r>
              <a:rPr lang="en-US" sz="3200" i="1" dirty="0" err="1"/>
              <a:t>foaf:name</a:t>
            </a:r>
            <a:r>
              <a:rPr lang="en-US" sz="3200" i="1" dirty="0"/>
              <a:t> ?name</a:t>
            </a:r>
          </a:p>
          <a:p>
            <a:pPr marL="457200" indent="-228600">
              <a:buFontTx/>
              <a:buChar char="-"/>
              <a:defRPr/>
            </a:pPr>
            <a:r>
              <a:rPr lang="en-US" sz="3200" dirty="0">
                <a:ea typeface="+mn-ea"/>
              </a:rPr>
              <a:t>L</a:t>
            </a:r>
            <a:r>
              <a:rPr lang="en-US" sz="3200" dirty="0" smtClean="0">
                <a:ea typeface="+mn-ea"/>
              </a:rPr>
              <a:t>ike an RDF triple, but with variables </a:t>
            </a:r>
          </a:p>
          <a:p>
            <a:pPr marL="457200" indent="-228600">
              <a:buFontTx/>
              <a:buChar char="-"/>
              <a:defRPr/>
            </a:pPr>
            <a:r>
              <a:rPr lang="en-US" sz="3200" dirty="0" smtClean="0">
                <a:ea typeface="+mn-ea"/>
              </a:rPr>
              <a:t>Variables begin with a question mark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 smtClean="0">
                <a:ea typeface="+mn-ea"/>
              </a:rPr>
              <a:t>Combining triple patterns gives a graph pattern; an exact match to a graph is needed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 smtClean="0">
                <a:ea typeface="+mn-ea"/>
              </a:rPr>
              <a:t>Like SQL, returns a set of results, one for for each way the graph pattern can be instantiated</a:t>
            </a:r>
          </a:p>
          <a:p>
            <a:pPr>
              <a:buFontTx/>
              <a:buChar char="-"/>
              <a:defRPr/>
            </a:pPr>
            <a:endParaRPr lang="en-US" sz="32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endParaRPr lang="el-GR" sz="32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Turtle Like Syntax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3200">
                <a:latin typeface="Calibri" charset="0"/>
              </a:rPr>
              <a:t>As in Turtle and N3, we can omit a common subject in a graph pattern</a:t>
            </a:r>
          </a:p>
          <a:p>
            <a:pPr marL="0" indent="0"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marL="171450" lvl="1" indent="0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PREFIX foaf: &lt;http://xmlns.com/foaf/0.1/&gt;</a:t>
            </a:r>
          </a:p>
          <a:p>
            <a:pPr marL="171450" lvl="1" indent="0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SELECT ?name ?age</a:t>
            </a:r>
          </a:p>
          <a:p>
            <a:pPr marL="171450" lvl="1" indent="0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WHERE {</a:t>
            </a:r>
          </a:p>
          <a:p>
            <a:pPr marL="171450" lvl="1" indent="0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  ?person a foaf:Person;</a:t>
            </a:r>
          </a:p>
          <a:p>
            <a:pPr marL="171450" lvl="1" indent="0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                foaf:name ?name;</a:t>
            </a:r>
          </a:p>
          <a:p>
            <a:pPr marL="171450" lvl="1" indent="0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                foaf:age ?age</a:t>
            </a:r>
          </a:p>
          <a:p>
            <a:pPr marL="171450" lvl="1" indent="0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}</a:t>
            </a:r>
          </a:p>
          <a:p>
            <a:pPr marL="0" indent="0">
              <a:buFont typeface="Wingdings" charset="0"/>
              <a:buNone/>
            </a:pPr>
            <a:endParaRPr lang="en-US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Optional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547211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</a:t>
            </a:r>
            <a:r>
              <a:rPr lang="en-US" sz="3200" dirty="0" smtClean="0"/>
              <a:t>uery fails unless the entire pattern matches</a:t>
            </a:r>
          </a:p>
          <a:p>
            <a:pPr>
              <a:defRPr/>
            </a:pPr>
            <a:r>
              <a:rPr lang="en-US" sz="3200" dirty="0" smtClean="0"/>
              <a:t>We often want to collect information that might not always be available</a:t>
            </a:r>
          </a:p>
          <a:p>
            <a:pPr>
              <a:defRPr/>
            </a:pPr>
            <a:r>
              <a:rPr lang="en-US" sz="3200" dirty="0" smtClean="0"/>
              <a:t>Note difference with relational model</a:t>
            </a:r>
          </a:p>
          <a:p>
            <a:pPr marL="173037" lvl="1" indent="0">
              <a:buFontTx/>
              <a:buNone/>
              <a:defRPr/>
            </a:pPr>
            <a:r>
              <a:rPr lang="en-US" sz="2800" dirty="0" smtClean="0"/>
              <a:t>PREFIX foaf: &lt;http://</a:t>
            </a:r>
            <a:r>
              <a:rPr lang="en-US" sz="2800" dirty="0" err="1" smtClean="0"/>
              <a:t>xmlns.com</a:t>
            </a:r>
            <a:r>
              <a:rPr lang="en-US" sz="2800" dirty="0" smtClean="0"/>
              <a:t>/foaf/0.1/&gt;</a:t>
            </a:r>
          </a:p>
          <a:p>
            <a:pPr marL="173037" lvl="1" indent="0">
              <a:buFontTx/>
              <a:buNone/>
              <a:defRPr/>
            </a:pPr>
            <a:r>
              <a:rPr lang="en-US" sz="2800" dirty="0" smtClean="0"/>
              <a:t>SELECT ?name ?age</a:t>
            </a:r>
          </a:p>
          <a:p>
            <a:pPr marL="173037" lvl="1" indent="0">
              <a:buFontTx/>
              <a:buNone/>
              <a:defRPr/>
            </a:pPr>
            <a:r>
              <a:rPr lang="en-US" sz="2800" dirty="0" smtClean="0"/>
              <a:t>WHERE {</a:t>
            </a:r>
          </a:p>
          <a:p>
            <a:pPr marL="173037" lvl="1" indent="0">
              <a:buFontTx/>
              <a:buNone/>
              <a:defRPr/>
            </a:pPr>
            <a:r>
              <a:rPr lang="en-US" sz="2800" dirty="0" smtClean="0"/>
              <a:t>  ?person a </a:t>
            </a:r>
            <a:r>
              <a:rPr lang="en-US" sz="2800" dirty="0" err="1" smtClean="0"/>
              <a:t>foaf:Person</a:t>
            </a:r>
            <a:r>
              <a:rPr lang="en-US" sz="2800" dirty="0" smtClean="0"/>
              <a:t>;</a:t>
            </a:r>
          </a:p>
          <a:p>
            <a:pPr marL="173037" lvl="1" indent="0">
              <a:buFontTx/>
              <a:buNone/>
              <a:defRPr/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foaf:name</a:t>
            </a:r>
            <a:r>
              <a:rPr lang="en-US" sz="2800" dirty="0" smtClean="0"/>
              <a:t> ?name.</a:t>
            </a:r>
          </a:p>
          <a:p>
            <a:pPr marL="173037" lvl="1" indent="0">
              <a:buFontTx/>
              <a:buNone/>
              <a:defRPr/>
            </a:pPr>
            <a:r>
              <a:rPr lang="en-US" sz="2800" dirty="0"/>
              <a:t>OPTIONAL </a:t>
            </a:r>
            <a:r>
              <a:rPr lang="en-US" sz="2800" dirty="0" smtClean="0"/>
              <a:t>{</a:t>
            </a:r>
            <a:r>
              <a:rPr lang="en-US" sz="2800" dirty="0"/>
              <a:t>?person </a:t>
            </a:r>
            <a:r>
              <a:rPr lang="en-US" sz="2800" dirty="0" err="1" smtClean="0"/>
              <a:t>foaf:age</a:t>
            </a:r>
            <a:r>
              <a:rPr lang="en-US" sz="2800" dirty="0" smtClean="0"/>
              <a:t> ?age}</a:t>
            </a:r>
            <a:endParaRPr lang="en-US" sz="2800" dirty="0"/>
          </a:p>
          <a:p>
            <a:pPr marL="173037" lvl="1" indent="0">
              <a:buFontTx/>
              <a:buNone/>
              <a:defRPr/>
            </a:pPr>
            <a:r>
              <a:rPr lang="en-US" sz="2800" dirty="0" smtClean="0"/>
              <a:t>}</a:t>
            </a:r>
          </a:p>
          <a:p>
            <a:pPr marL="0" indent="0">
              <a:buFont typeface="Wingdings" charset="0"/>
              <a:buNone/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 of a Generic Endpoint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Use the </a:t>
            </a:r>
            <a:r>
              <a:rPr lang="en-US" sz="3200" dirty="0" err="1" smtClean="0"/>
              <a:t>sparql</a:t>
            </a:r>
            <a:r>
              <a:rPr lang="en-US" sz="3200" dirty="0" smtClean="0"/>
              <a:t> endpoint at</a:t>
            </a:r>
          </a:p>
          <a:p>
            <a:pPr lvl="1">
              <a:defRPr/>
            </a:pPr>
            <a:r>
              <a:rPr lang="en-US" sz="2800" dirty="0">
                <a:hlinkClick r:id="rId2"/>
              </a:rPr>
              <a:t>http://demo.openlinksw.com/</a:t>
            </a:r>
            <a:r>
              <a:rPr lang="en-US" sz="2800" dirty="0" smtClean="0">
                <a:hlinkClick r:id="rId2"/>
              </a:rPr>
              <a:t>sparql</a:t>
            </a:r>
            <a:endParaRPr lang="en-US" sz="2800" dirty="0" smtClean="0"/>
          </a:p>
          <a:p>
            <a:pPr>
              <a:defRPr/>
            </a:pPr>
            <a:r>
              <a:rPr lang="en-US" sz="3200" dirty="0" smtClean="0"/>
              <a:t>To query  graph at </a:t>
            </a:r>
          </a:p>
          <a:p>
            <a:pPr lvl="1">
              <a:defRPr/>
            </a:pPr>
            <a:r>
              <a:rPr lang="en-US" sz="2800" dirty="0" smtClean="0">
                <a:hlinkClick r:id="rId3"/>
              </a:rPr>
              <a:t>http://ebiq.org</a:t>
            </a:r>
            <a:r>
              <a:rPr lang="en-US" sz="2800" dirty="0">
                <a:hlinkClick r:id="rId3"/>
              </a:rPr>
              <a:t>/person/foaf/Tim/Finin/</a:t>
            </a:r>
            <a:r>
              <a:rPr lang="en-US" sz="2800" dirty="0" smtClean="0">
                <a:hlinkClick r:id="rId3"/>
              </a:rPr>
              <a:t>foaf.rdf</a:t>
            </a:r>
            <a:endParaRPr lang="en-US" sz="2800" dirty="0"/>
          </a:p>
          <a:p>
            <a:pPr>
              <a:defRPr/>
            </a:pPr>
            <a:r>
              <a:rPr lang="en-US" sz="3200" dirty="0" smtClean="0"/>
              <a:t>For foaf knows relations</a:t>
            </a:r>
          </a:p>
          <a:p>
            <a:pPr marL="173037" lvl="1" indent="0">
              <a:buFontTx/>
              <a:buNone/>
              <a:defRPr/>
            </a:pPr>
            <a:r>
              <a:rPr lang="en-US" sz="2800" dirty="0" smtClean="0"/>
              <a:t>SELECT ?name ?p2</a:t>
            </a:r>
          </a:p>
          <a:p>
            <a:pPr marL="173037" lvl="1" indent="0">
              <a:buFontTx/>
              <a:buNone/>
              <a:defRPr/>
            </a:pPr>
            <a:r>
              <a:rPr lang="en-US" sz="2800" dirty="0" smtClean="0"/>
              <a:t>WHERE { ?person a </a:t>
            </a:r>
            <a:r>
              <a:rPr lang="en-US" sz="2800" dirty="0" err="1" smtClean="0"/>
              <a:t>foaf:Person</a:t>
            </a:r>
            <a:r>
              <a:rPr lang="en-US" sz="2800" dirty="0" smtClean="0"/>
              <a:t>;</a:t>
            </a:r>
          </a:p>
          <a:p>
            <a:pPr marL="173037" lvl="1" indent="0">
              <a:buFontTx/>
              <a:buNone/>
              <a:defRPr/>
            </a:pPr>
            <a:r>
              <a:rPr lang="en-US" sz="2800" dirty="0" smtClean="0"/>
              <a:t>                               </a:t>
            </a:r>
            <a:r>
              <a:rPr lang="en-US" sz="2800" dirty="0" err="1" smtClean="0"/>
              <a:t>foaf:name</a:t>
            </a:r>
            <a:r>
              <a:rPr lang="en-US" sz="2800" dirty="0" smtClean="0"/>
              <a:t> ?name;</a:t>
            </a:r>
          </a:p>
          <a:p>
            <a:pPr marL="173037" lvl="1" indent="0">
              <a:buFontTx/>
              <a:buNone/>
              <a:defRPr/>
            </a:pPr>
            <a:r>
              <a:rPr lang="en-US" sz="2800" dirty="0" smtClean="0"/>
              <a:t>                               foaf:knows ?p2.  }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pic>
        <p:nvPicPr>
          <p:cNvPr id="50178" name="Picture 8" descr="Screen Shot 2012-02-28 at 2.1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981075"/>
            <a:ext cx="82169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Query results as HTML</a:t>
            </a:r>
          </a:p>
        </p:txBody>
      </p:sp>
      <p:pic>
        <p:nvPicPr>
          <p:cNvPr id="51202" name="Picture 5" descr="Screen Shot 2012-02-28 at 2.2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06463"/>
            <a:ext cx="83597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-3763963" y="24939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Other result format options</a:t>
            </a:r>
          </a:p>
        </p:txBody>
      </p:sp>
      <p:pic>
        <p:nvPicPr>
          <p:cNvPr id="52226" name="Picture 3" descr="Screen Shot 2012-02-28 at 2.3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420938"/>
            <a:ext cx="6718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 of a dedicated Endpoint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Use the </a:t>
            </a:r>
            <a:r>
              <a:rPr lang="en-US" sz="3200" dirty="0" err="1" smtClean="0"/>
              <a:t>sparql</a:t>
            </a:r>
            <a:r>
              <a:rPr lang="en-US" sz="3200" dirty="0" smtClean="0"/>
              <a:t> endpoint at</a:t>
            </a:r>
          </a:p>
          <a:p>
            <a:pPr lvl="1">
              <a:defRPr/>
            </a:pPr>
            <a:r>
              <a:rPr lang="en-US" sz="2800" dirty="0">
                <a:hlinkClick r:id="rId2"/>
              </a:rPr>
              <a:t>http://dbpedia.org/</a:t>
            </a:r>
            <a:r>
              <a:rPr lang="en-US" sz="2800" dirty="0" smtClean="0">
                <a:hlinkClick r:id="rId2"/>
              </a:rPr>
              <a:t>sparql</a:t>
            </a:r>
            <a:endParaRPr lang="en-US" sz="2800" dirty="0" smtClean="0"/>
          </a:p>
          <a:p>
            <a:pPr>
              <a:defRPr/>
            </a:pPr>
            <a:r>
              <a:rPr lang="en-US" sz="3200" dirty="0" smtClean="0"/>
              <a:t>To query DBpedia </a:t>
            </a:r>
          </a:p>
          <a:p>
            <a:pPr>
              <a:defRPr/>
            </a:pPr>
            <a:r>
              <a:rPr lang="en-US" sz="3200" dirty="0"/>
              <a:t>D</a:t>
            </a:r>
            <a:r>
              <a:rPr lang="en-US" sz="3200" dirty="0" smtClean="0"/>
              <a:t>iscover places associated with Pres. Obama</a:t>
            </a:r>
          </a:p>
          <a:p>
            <a:pPr>
              <a:defRPr/>
            </a:pPr>
            <a:endParaRPr lang="en-US" sz="800" dirty="0" smtClean="0"/>
          </a:p>
          <a:p>
            <a:pPr marL="515938" indent="0">
              <a:buFont typeface="Wingdings" charset="0"/>
              <a:buNone/>
              <a:defRPr/>
            </a:pPr>
            <a:r>
              <a:rPr lang="en-US" sz="2400" dirty="0"/>
              <a:t>PREFIX </a:t>
            </a:r>
            <a:r>
              <a:rPr lang="en-US" sz="2400" dirty="0" err="1" smtClean="0"/>
              <a:t>dbr</a:t>
            </a:r>
            <a:r>
              <a:rPr lang="en-US" sz="2400" dirty="0" smtClean="0"/>
              <a:t>: </a:t>
            </a:r>
            <a:r>
              <a:rPr lang="en-US" sz="2400" dirty="0"/>
              <a:t>&lt;http://</a:t>
            </a:r>
            <a:r>
              <a:rPr lang="en-US" sz="2400" dirty="0" err="1"/>
              <a:t>dbpedia.org</a:t>
            </a:r>
            <a:r>
              <a:rPr lang="en-US" sz="2400" dirty="0"/>
              <a:t>/resource/&gt;</a:t>
            </a:r>
          </a:p>
          <a:p>
            <a:pPr marL="515938" indent="0">
              <a:buFont typeface="Wingdings" charset="0"/>
              <a:buNone/>
              <a:defRPr/>
            </a:pPr>
            <a:r>
              <a:rPr lang="en-US" sz="2400" dirty="0"/>
              <a:t>PREFIX </a:t>
            </a:r>
            <a:r>
              <a:rPr lang="en-US" sz="2400" dirty="0" err="1" smtClean="0"/>
              <a:t>dbo</a:t>
            </a:r>
            <a:r>
              <a:rPr lang="en-US" sz="2400" dirty="0"/>
              <a:t>: &lt;http://</a:t>
            </a:r>
            <a:r>
              <a:rPr lang="en-US" sz="2400" dirty="0" err="1"/>
              <a:t>dbpedia.org</a:t>
            </a:r>
            <a:r>
              <a:rPr lang="en-US" sz="2400" dirty="0"/>
              <a:t>/ontology/&gt;</a:t>
            </a:r>
          </a:p>
          <a:p>
            <a:pPr marL="515938" indent="0">
              <a:buFont typeface="Wingdings" charset="0"/>
              <a:buNone/>
              <a:defRPr/>
            </a:pPr>
            <a:r>
              <a:rPr lang="en-US" sz="2400" dirty="0"/>
              <a:t>SELECT distinct ?Property ?Place</a:t>
            </a:r>
          </a:p>
          <a:p>
            <a:pPr marL="515938" indent="0">
              <a:buFont typeface="Wingdings" charset="0"/>
              <a:buNone/>
              <a:defRPr/>
            </a:pPr>
            <a:r>
              <a:rPr lang="en-US" sz="2400" dirty="0"/>
              <a:t>WHERE {</a:t>
            </a:r>
            <a:r>
              <a:rPr lang="en-US" sz="2400" dirty="0" err="1" smtClean="0"/>
              <a:t>dbr:Barack_Obama</a:t>
            </a:r>
            <a:r>
              <a:rPr lang="en-US" sz="2400" dirty="0" smtClean="0"/>
              <a:t> </a:t>
            </a:r>
            <a:r>
              <a:rPr lang="en-US" sz="2400" dirty="0"/>
              <a:t>?Property ?Place .</a:t>
            </a:r>
          </a:p>
          <a:p>
            <a:pPr marL="515938" indent="0">
              <a:buFont typeface="Wingdings" charset="0"/>
              <a:buNone/>
              <a:defRPr/>
            </a:pPr>
            <a:r>
              <a:rPr lang="en-US" sz="2400" dirty="0"/>
              <a:t>               ?Place </a:t>
            </a:r>
            <a:r>
              <a:rPr lang="en-US" sz="2400" dirty="0" err="1"/>
              <a:t>rdf:type</a:t>
            </a:r>
            <a:r>
              <a:rPr lang="en-US" sz="2400" dirty="0"/>
              <a:t> </a:t>
            </a:r>
            <a:r>
              <a:rPr lang="en-US" sz="2400" dirty="0" err="1" smtClean="0"/>
              <a:t>dbo:Place</a:t>
            </a:r>
            <a:r>
              <a:rPr lang="en-US" sz="2400" dirty="0" smtClean="0"/>
              <a:t> </a:t>
            </a:r>
            <a:r>
              <a:rPr lang="en-US" sz="2400" dirty="0"/>
              <a:t>.}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Content Placeholder 4" descr="Picture 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07" r="-12907"/>
          <a:stretch>
            <a:fillRect/>
          </a:stretch>
        </p:blipFill>
        <p:spPr>
          <a:xfrm>
            <a:off x="-1676400" y="-228600"/>
            <a:ext cx="12534900" cy="7543800"/>
          </a:xfrm>
        </p:spPr>
      </p:pic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 Neu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76200" y="5665788"/>
            <a:ext cx="5891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solidFill>
                  <a:srgbClr val="000000"/>
                </a:solidFill>
                <a:latin typeface="Helvetica Neue" charset="0"/>
                <a:cs typeface="Helvetica Neue" charset="0"/>
              </a:rPr>
              <a:t>http://dbpedia.org/sparql/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333375" y="619125"/>
            <a:ext cx="7650163" cy="2011363"/>
          </a:xfrm>
          <a:prstGeom prst="wedgeRectCallout">
            <a:avLst>
              <a:gd name="adj1" fmla="val -38224"/>
              <a:gd name="adj2" fmla="val 107849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PREFIX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dbp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: &lt;http://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dbpedia.org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/resource/&gt;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PREFIX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dbpo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: &lt;http://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dbpedia.org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/ontology/&gt;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SELECT distinct ?Property ?Place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WHERE {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dbp:Barack_Obama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?Property ?Place .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               ?Place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rdf:type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dbpo:Place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.}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47663" y="2824163"/>
            <a:ext cx="8796337" cy="3479800"/>
            <a:chOff x="347766" y="2823817"/>
            <a:chExt cx="8796233" cy="348047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47766" y="2823817"/>
              <a:ext cx="8796233" cy="34804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pic>
          <p:nvPicPr>
            <p:cNvPr id="54279" name="Picture 10" descr="Picture 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53" y="2909747"/>
              <a:ext cx="8463587" cy="322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Three RDF use cases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>
                <a:latin typeface="Calibri" charset="0"/>
              </a:rPr>
              <a:t>Markup web documents </a:t>
            </a:r>
            <a:r>
              <a:rPr lang="en-US" sz="3200" dirty="0">
                <a:latin typeface="Calibri" charset="0"/>
              </a:rPr>
              <a:t>with semi-structured data for better understanding by search engines</a:t>
            </a:r>
          </a:p>
          <a:p>
            <a:r>
              <a:rPr lang="en-US" sz="3200" dirty="0">
                <a:latin typeface="Calibri" charset="0"/>
              </a:rPr>
              <a:t>Use as a </a:t>
            </a:r>
            <a:r>
              <a:rPr lang="en-US" sz="3200" i="1" dirty="0">
                <a:latin typeface="Calibri" charset="0"/>
              </a:rPr>
              <a:t>data interchange language </a:t>
            </a:r>
            <a:r>
              <a:rPr lang="en-US" sz="3200" dirty="0">
                <a:latin typeface="Calibri" charset="0"/>
              </a:rPr>
              <a:t>that’s more flexible and has a richer semantic schema than XML or SQL</a:t>
            </a:r>
          </a:p>
          <a:p>
            <a:r>
              <a:rPr lang="en-US" sz="3200" dirty="0">
                <a:latin typeface="Calibri" charset="0"/>
              </a:rPr>
              <a:t>Assemble and link large datasets and publish as as knowledge bases to support a domain (e.g., genomics) or in general (DBpedia)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To use this you must know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5112469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Know: RDF data model and SPARQL</a:t>
            </a:r>
          </a:p>
          <a:p>
            <a:r>
              <a:rPr lang="en-US" sz="3200" dirty="0">
                <a:latin typeface="Calibri" charset="0"/>
              </a:rPr>
              <a:t>Know: Relevant </a:t>
            </a:r>
            <a:r>
              <a:rPr lang="en-US" sz="3200" dirty="0">
                <a:latin typeface="Calibri" charset="0"/>
                <a:hlinkClick r:id="rId2"/>
              </a:rPr>
              <a:t>ontology terms</a:t>
            </a:r>
            <a:r>
              <a:rPr lang="en-US" sz="3200" dirty="0">
                <a:latin typeface="Calibri" charset="0"/>
              </a:rPr>
              <a:t> and </a:t>
            </a:r>
            <a:r>
              <a:rPr lang="en-US" sz="3200" dirty="0">
                <a:latin typeface="Calibri" charset="0"/>
                <a:hlinkClick r:id="rId3"/>
              </a:rPr>
              <a:t>CURIEs</a:t>
            </a:r>
            <a:r>
              <a:rPr lang="en-US" sz="3200" dirty="0">
                <a:latin typeface="Calibri" charset="0"/>
              </a:rPr>
              <a:t> for individuals</a:t>
            </a:r>
          </a:p>
          <a:p>
            <a:r>
              <a:rPr lang="en-US" sz="3200" dirty="0">
                <a:latin typeface="Calibri" charset="0"/>
              </a:rPr>
              <a:t>More difficult than for a typical database because the schema is so large</a:t>
            </a:r>
          </a:p>
          <a:p>
            <a:r>
              <a:rPr lang="en-US" sz="3200" dirty="0">
                <a:latin typeface="Calibri" charset="0"/>
              </a:rPr>
              <a:t>Possible solutions</a:t>
            </a:r>
            <a:r>
              <a:rPr lang="en-US" sz="3200" dirty="0" smtClean="0">
                <a:latin typeface="Calibri" charset="0"/>
              </a:rPr>
              <a:t>:</a:t>
            </a:r>
            <a:endParaRPr lang="en-US" sz="3200" dirty="0">
              <a:latin typeface="Calibri" charset="0"/>
            </a:endParaRPr>
          </a:p>
          <a:p>
            <a:pPr lvl="1"/>
            <a:r>
              <a:rPr lang="en-US" sz="2800" dirty="0" smtClean="0">
                <a:latin typeface="Calibri" charset="0"/>
                <a:ea typeface="ＭＳ Ｐゴシック" charset="0"/>
              </a:rPr>
              <a:t>Search for individuals (Plato) to learn IRIs</a:t>
            </a:r>
          </a:p>
          <a:p>
            <a:pPr lvl="1"/>
            <a:r>
              <a:rPr lang="en-US" sz="2800" dirty="0" smtClean="0">
                <a:latin typeface="Calibri" charset="0"/>
                <a:ea typeface="ＭＳ Ｐゴシック" charset="0"/>
              </a:rPr>
              <a:t>Browse </a:t>
            </a:r>
            <a:r>
              <a:rPr lang="en-US" sz="2800" dirty="0">
                <a:latin typeface="Calibri" charset="0"/>
                <a:ea typeface="ＭＳ Ｐゴシック" charset="0"/>
              </a:rPr>
              <a:t>the KB to learn terms and individual CURIEs</a:t>
            </a:r>
          </a:p>
          <a:p>
            <a:pPr lvl="1"/>
            <a:r>
              <a:rPr lang="en-US" sz="2800" dirty="0">
                <a:latin typeface="Calibri" charset="0"/>
                <a:ea typeface="ＭＳ Ｐゴシック" charset="0"/>
              </a:rPr>
              <a:t>Query using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rdf:label</a:t>
            </a:r>
            <a:r>
              <a:rPr lang="en-US" sz="2800" dirty="0">
                <a:latin typeface="Calibri" charset="0"/>
                <a:ea typeface="ＭＳ Ｐゴシック" charset="0"/>
              </a:rPr>
              <a:t> and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strings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DBpedia</a:t>
            </a:r>
            <a:r>
              <a:rPr lang="en-US" dirty="0" smtClean="0"/>
              <a:t> Ontology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79107"/>
            <a:ext cx="8353425" cy="5759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~ 1000 </a:t>
            </a:r>
            <a:r>
              <a:rPr lang="en-US" sz="2000" dirty="0"/>
              <a:t>classes, see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err="1">
                <a:hlinkClick r:id="rId2"/>
              </a:rPr>
              <a:t>mappings.dbpedia.org</a:t>
            </a:r>
            <a:r>
              <a:rPr lang="en-US" sz="2000" dirty="0">
                <a:hlinkClick r:id="rId2"/>
              </a:rPr>
              <a:t>/server/ontology/classes/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3" y="1340768"/>
            <a:ext cx="8244408" cy="5777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4044685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</a:t>
            </a:r>
            <a:r>
              <a:rPr lang="en-US" b="1" dirty="0" err="1" smtClean="0">
                <a:solidFill>
                  <a:srgbClr val="FF0000"/>
                </a:solidFill>
              </a:rPr>
              <a:t>dbpedia.org</a:t>
            </a:r>
            <a:r>
              <a:rPr lang="en-US" b="1" dirty="0" smtClean="0">
                <a:solidFill>
                  <a:srgbClr val="FF0000"/>
                </a:solidFill>
              </a:rPr>
              <a:t>/ontology/Boxing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classes used in </a:t>
            </a:r>
            <a:r>
              <a:rPr lang="en-US" dirty="0" err="1" smtClean="0"/>
              <a:t>DBpedia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Dbpedia</a:t>
            </a:r>
            <a:r>
              <a:rPr lang="en-US" dirty="0" smtClean="0"/>
              <a:t> uses classes from other ontologies, including</a:t>
            </a:r>
          </a:p>
          <a:p>
            <a:pPr lvl="1"/>
            <a:r>
              <a:rPr lang="en-US" dirty="0" err="1" smtClean="0"/>
              <a:t>Yago</a:t>
            </a:r>
            <a:r>
              <a:rPr lang="en-US" dirty="0" smtClean="0"/>
              <a:t> (&gt; 100K ontologies)</a:t>
            </a:r>
          </a:p>
          <a:p>
            <a:pPr lvl="1"/>
            <a:r>
              <a:rPr lang="en-US" dirty="0" err="1" smtClean="0"/>
              <a:t>Schema.org</a:t>
            </a:r>
            <a:endParaRPr lang="en-US" dirty="0" smtClean="0"/>
          </a:p>
          <a:p>
            <a:pPr lvl="1"/>
            <a:r>
              <a:rPr lang="en-US" dirty="0" err="1" smtClean="0"/>
              <a:t>Wikidata</a:t>
            </a:r>
            <a:endParaRPr lang="en-US" dirty="0" smtClean="0"/>
          </a:p>
          <a:p>
            <a:pPr lvl="1"/>
            <a:r>
              <a:rPr lang="en-US" dirty="0" err="1" smtClean="0"/>
              <a:t>Foaf</a:t>
            </a:r>
            <a:endParaRPr lang="en-US" dirty="0" smtClean="0"/>
          </a:p>
          <a:p>
            <a:r>
              <a:rPr lang="en-US" dirty="0" smtClean="0"/>
              <a:t>Browse </a:t>
            </a:r>
            <a:r>
              <a:rPr lang="en-US" dirty="0" err="1" smtClean="0"/>
              <a:t>DBpedia</a:t>
            </a:r>
            <a:r>
              <a:rPr lang="en-US" dirty="0" smtClean="0"/>
              <a:t> to discover classes that match your needs</a:t>
            </a:r>
          </a:p>
        </p:txBody>
      </p:sp>
    </p:spTree>
    <p:extLst>
      <p:ext uri="{BB962C8B-B14F-4D97-AF65-F5344CB8AC3E}">
        <p14:creationId xmlns:p14="http://schemas.microsoft.com/office/powerpoint/2010/main" val="2898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Search for: dbpedia barack obama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485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Query using labels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641208" cy="4967288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PREFIX </a:t>
            </a:r>
            <a:r>
              <a:rPr lang="en-US" dirty="0" err="1" smtClean="0">
                <a:latin typeface="Calibri" charset="0"/>
              </a:rPr>
              <a:t>dbr</a:t>
            </a:r>
            <a:r>
              <a:rPr lang="en-US" dirty="0" smtClean="0">
                <a:latin typeface="Calibri" charset="0"/>
              </a:rPr>
              <a:t>: </a:t>
            </a:r>
            <a:r>
              <a:rPr lang="en-US" dirty="0">
                <a:latin typeface="Calibri" charset="0"/>
              </a:rPr>
              <a:t>&lt;http://</a:t>
            </a:r>
            <a:r>
              <a:rPr lang="en-US" dirty="0" err="1">
                <a:latin typeface="Calibri" charset="0"/>
              </a:rPr>
              <a:t>dbpedia.org</a:t>
            </a:r>
            <a:r>
              <a:rPr lang="en-US" dirty="0">
                <a:latin typeface="Calibri" charset="0"/>
              </a:rPr>
              <a:t>/resource/&gt;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PREFIX </a:t>
            </a:r>
            <a:r>
              <a:rPr lang="en-US" dirty="0" err="1" smtClean="0">
                <a:latin typeface="Calibri" charset="0"/>
              </a:rPr>
              <a:t>dbo</a:t>
            </a:r>
            <a:r>
              <a:rPr lang="en-US" dirty="0">
                <a:latin typeface="Calibri" charset="0"/>
              </a:rPr>
              <a:t>: &lt;http://</a:t>
            </a:r>
            <a:r>
              <a:rPr lang="en-US" dirty="0" err="1">
                <a:latin typeface="Calibri" charset="0"/>
              </a:rPr>
              <a:t>dbpedia.org</a:t>
            </a:r>
            <a:r>
              <a:rPr lang="en-US" dirty="0">
                <a:latin typeface="Calibri" charset="0"/>
              </a:rPr>
              <a:t>/ontology/&gt;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PREFIX </a:t>
            </a:r>
            <a:r>
              <a:rPr lang="en-US" dirty="0" err="1">
                <a:latin typeface="Calibri" charset="0"/>
              </a:rPr>
              <a:t>rdfs</a:t>
            </a:r>
            <a:r>
              <a:rPr lang="en-US" dirty="0">
                <a:latin typeface="Calibri" charset="0"/>
              </a:rPr>
              <a:t>: &lt;http://www.w3.org/2000/01/</a:t>
            </a:r>
            <a:r>
              <a:rPr lang="en-US" dirty="0" err="1">
                <a:latin typeface="Calibri" charset="0"/>
              </a:rPr>
              <a:t>rdf</a:t>
            </a:r>
            <a:r>
              <a:rPr lang="en-US" dirty="0">
                <a:latin typeface="Calibri" charset="0"/>
              </a:rPr>
              <a:t>-schema#&gt;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SELECT distinct ?Property ?Place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WHERE {?P a </a:t>
            </a:r>
            <a:r>
              <a:rPr lang="en-US" dirty="0" err="1" smtClean="0">
                <a:latin typeface="Calibri" charset="0"/>
              </a:rPr>
              <a:t>dbo:Person</a:t>
            </a:r>
            <a:r>
              <a:rPr lang="en-US" dirty="0">
                <a:latin typeface="Calibri" charset="0"/>
              </a:rPr>
              <a:t>;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        </a:t>
            </a:r>
            <a:r>
              <a:rPr lang="en-US" dirty="0" err="1">
                <a:latin typeface="Calibri" charset="0"/>
              </a:rPr>
              <a:t>rdfs:label</a:t>
            </a:r>
            <a:r>
              <a:rPr lang="en-US" dirty="0">
                <a:latin typeface="Calibri" charset="0"/>
              </a:rPr>
              <a:t> "Barack Obama"@</a:t>
            </a:r>
            <a:r>
              <a:rPr lang="en-US" dirty="0" err="1">
                <a:latin typeface="Calibri" charset="0"/>
              </a:rPr>
              <a:t>en</a:t>
            </a:r>
            <a:r>
              <a:rPr lang="en-US" dirty="0">
                <a:latin typeface="Calibri" charset="0"/>
              </a:rPr>
              <a:t>;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        ?Property ?Place .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    ?Place </a:t>
            </a:r>
            <a:r>
              <a:rPr lang="en-US" dirty="0" err="1">
                <a:latin typeface="Calibri" charset="0"/>
              </a:rPr>
              <a:t>rdf:type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dbo:Place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.}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Query using labels and FILTER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PREFIX dbp: &lt;http://dbpedia.org/resource/&gt;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PREFIX dbpo: &lt;http://dbpedia.org/ontology/&gt;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PREFIX rdfs: &lt;http://www.w3.org/2000/01/rdf-schema#&gt;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SELECT distinct ?P ?Property ?Place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WHERE {?P a dbpo:Person;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        rdfs:label ?Name.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    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FILTER regex(?Name, 'obama', 'i')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     ?P ?Property ?Place .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     ?Place rdf:type dbpo:Place .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976313"/>
          </a:xfrm>
        </p:spPr>
        <p:txBody>
          <a:bodyPr/>
          <a:lstStyle/>
          <a:p>
            <a:pPr algn="l"/>
            <a:r>
              <a:rPr lang="en-US">
                <a:latin typeface="Calibri" charset="0"/>
              </a:rPr>
              <a:t>Structured Keyword Queries</a:t>
            </a:r>
            <a:endParaRPr lang="en-US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46350"/>
            <a:ext cx="8229600" cy="4411663"/>
          </a:xfrm>
        </p:spPr>
        <p:txBody>
          <a:bodyPr>
            <a:noAutofit/>
          </a:bodyPr>
          <a:lstStyle/>
          <a:p>
            <a:pPr marL="233363" indent="-233363">
              <a:defRPr/>
            </a:pPr>
            <a:r>
              <a:rPr lang="en-US" sz="3000" dirty="0" smtClean="0"/>
              <a:t>Nodes are entities and links binary relations</a:t>
            </a:r>
          </a:p>
          <a:p>
            <a:pPr marL="233363" indent="-233363">
              <a:defRPr/>
            </a:pPr>
            <a:r>
              <a:rPr lang="en-US" sz="3000" dirty="0" smtClean="0"/>
              <a:t>Entities described by two unrestricted terms: </a:t>
            </a:r>
            <a:r>
              <a:rPr lang="en-US" sz="3000" i="1" dirty="0" smtClean="0">
                <a:solidFill>
                  <a:srgbClr val="17375E"/>
                </a:solidFill>
              </a:rPr>
              <a:t>name</a:t>
            </a:r>
            <a:r>
              <a:rPr lang="en-US" sz="3000" dirty="0" smtClean="0"/>
              <a:t> or value and </a:t>
            </a:r>
            <a:r>
              <a:rPr lang="en-US" sz="3000" i="1" dirty="0" smtClean="0">
                <a:solidFill>
                  <a:srgbClr val="17375E"/>
                </a:solidFill>
              </a:rPr>
              <a:t>type</a:t>
            </a:r>
            <a:r>
              <a:rPr lang="en-US" sz="3000" dirty="0" smtClean="0">
                <a:solidFill>
                  <a:srgbClr val="17375E"/>
                </a:solidFill>
              </a:rPr>
              <a:t> </a:t>
            </a:r>
            <a:r>
              <a:rPr lang="en-US" sz="3000" dirty="0" smtClean="0"/>
              <a:t>or concept</a:t>
            </a:r>
          </a:p>
          <a:p>
            <a:pPr marL="233363" indent="-233363">
              <a:defRPr/>
            </a:pPr>
            <a:r>
              <a:rPr lang="en-US" sz="3000" dirty="0" smtClean="0"/>
              <a:t>Outputs marked with </a:t>
            </a:r>
            <a:r>
              <a:rPr lang="en-US" sz="3000" i="1" dirty="0" smtClean="0"/>
              <a:t>?</a:t>
            </a:r>
            <a:r>
              <a:rPr lang="en-US" sz="3000" dirty="0" smtClean="0"/>
              <a:t> </a:t>
            </a:r>
          </a:p>
          <a:p>
            <a:pPr marL="233363" indent="-233363">
              <a:defRPr/>
            </a:pPr>
            <a:r>
              <a:rPr lang="en-US" sz="3000" dirty="0"/>
              <a:t>C</a:t>
            </a:r>
            <a:r>
              <a:rPr lang="en-US" sz="3000" dirty="0" smtClean="0"/>
              <a:t>ompromise between a natural language Q&amp;A system and formal query</a:t>
            </a:r>
          </a:p>
          <a:p>
            <a:pPr marL="457200" lvl="1" indent="-223838">
              <a:defRPr/>
            </a:pPr>
            <a:r>
              <a:rPr lang="en-US" sz="2600" dirty="0" smtClean="0"/>
              <a:t>Users provide compositional structure of the question</a:t>
            </a:r>
          </a:p>
          <a:p>
            <a:pPr marL="457200" lvl="1" indent="-223838">
              <a:defRPr/>
            </a:pPr>
            <a:r>
              <a:rPr lang="en-US" sz="2600" dirty="0" smtClean="0"/>
              <a:t>Free to use their own terms to annotate structure</a:t>
            </a:r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59395" name="Picture 3" descr="SG_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341438"/>
            <a:ext cx="66151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Translation result</a:t>
            </a:r>
            <a:endParaRPr lang="en-US" sz="280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319213"/>
            <a:ext cx="8710613" cy="44116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latin typeface="Calibri" charset="0"/>
              </a:rPr>
              <a:t>Concepts: </a:t>
            </a:r>
            <a:r>
              <a:rPr lang="en-US" sz="2400">
                <a:latin typeface="Calibri" charset="0"/>
              </a:rPr>
              <a:t>Place =&gt; Place, Author =&gt; Writer, Book =&gt; Book</a:t>
            </a:r>
          </a:p>
          <a:p>
            <a:pPr>
              <a:buFont typeface="Wingdings" charset="0"/>
              <a:buNone/>
            </a:pPr>
            <a:r>
              <a:rPr lang="en-US" sz="2400" i="1">
                <a:latin typeface="Calibri" charset="0"/>
              </a:rPr>
              <a:t>Properties: </a:t>
            </a:r>
            <a:r>
              <a:rPr lang="en-US" sz="2400">
                <a:latin typeface="Calibri" charset="0"/>
              </a:rPr>
              <a:t>born in =&gt; birthPlace, wrote =&gt; author (inverse direction)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54" b="11954"/>
          <a:stretch>
            <a:fillRect/>
          </a:stretch>
        </p:blipFill>
        <p:spPr bwMode="auto">
          <a:xfrm>
            <a:off x="141288" y="2020888"/>
            <a:ext cx="8936037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488" y="3949700"/>
            <a:ext cx="1331912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98675" y="4762500"/>
            <a:ext cx="1331913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7163" y="3924300"/>
            <a:ext cx="1331912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18163" y="3822700"/>
            <a:ext cx="1331912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69188" y="3911600"/>
            <a:ext cx="1331912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38325"/>
            <a:ext cx="8229600" cy="4592638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The translation of a semantic graph query to SPARQL is straightforward given the mappings</a:t>
            </a:r>
            <a:endParaRPr lang="en-US" sz="105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6743700" cy="977900"/>
          </a:xfrm>
        </p:spPr>
        <p:txBody>
          <a:bodyPr/>
          <a:lstStyle/>
          <a:p>
            <a:r>
              <a:rPr lang="en-US">
                <a:latin typeface="Calibri" charset="0"/>
              </a:rPr>
              <a:t>SPARQL Generation</a:t>
            </a:r>
            <a:endParaRPr lang="en-US" sz="280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009900"/>
            <a:ext cx="2514600" cy="2738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Concepts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2000" dirty="0"/>
              <a:t>Place =&gt; Place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2000" dirty="0"/>
              <a:t>Author =&gt; Writer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2000" dirty="0"/>
              <a:t>Book =&gt; Book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Relations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2000" dirty="0"/>
              <a:t>born in =&gt; birthPlace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2000" dirty="0"/>
              <a:t>wrote =&gt; author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09900"/>
            <a:ext cx="5394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AutoShape 91"/>
          <p:cNvSpPr>
            <a:spLocks noChangeArrowheads="1"/>
          </p:cNvSpPr>
          <p:nvPr/>
        </p:nvSpPr>
        <p:spPr bwMode="auto">
          <a:xfrm>
            <a:off x="2743200" y="4000500"/>
            <a:ext cx="762000" cy="4572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43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640762" cy="49672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The FROM clause lets us specify the target graph in the query</a:t>
            </a:r>
          </a:p>
          <a:p>
            <a:pPr>
              <a:defRPr/>
            </a:pPr>
            <a:r>
              <a:rPr lang="en-US" sz="3200" dirty="0" smtClean="0"/>
              <a:t>SELECT * returns all</a:t>
            </a:r>
          </a:p>
          <a:p>
            <a:pPr marL="0" lvl="1" indent="0">
              <a:buFontTx/>
              <a:buNone/>
              <a:defRPr/>
            </a:pPr>
            <a:endParaRPr lang="en-US" sz="1200" dirty="0" smtClean="0"/>
          </a:p>
          <a:p>
            <a:pPr marL="227013" lvl="1" indent="0">
              <a:buFontTx/>
              <a:buNone/>
              <a:defRPr/>
            </a:pPr>
            <a:r>
              <a:rPr lang="en-US" sz="2800" dirty="0"/>
              <a:t>PREFIX foaf: &lt;http://</a:t>
            </a:r>
            <a:r>
              <a:rPr lang="en-US" sz="2800" dirty="0" err="1"/>
              <a:t>xmlns.com</a:t>
            </a:r>
            <a:r>
              <a:rPr lang="en-US" sz="2800" dirty="0"/>
              <a:t>/foaf/0.1/&gt;</a:t>
            </a:r>
          </a:p>
          <a:p>
            <a:pPr marL="227013" lvl="1" indent="0">
              <a:buFontTx/>
              <a:buNone/>
              <a:defRPr/>
            </a:pPr>
            <a:r>
              <a:rPr lang="en-US" sz="2800" dirty="0" smtClean="0"/>
              <a:t>SELECT * </a:t>
            </a:r>
          </a:p>
          <a:p>
            <a:pPr marL="227013" lvl="1" indent="0">
              <a:buFontTx/>
              <a:buNone/>
              <a:defRPr/>
            </a:pPr>
            <a:r>
              <a:rPr lang="en-US" sz="2800" dirty="0" smtClean="0"/>
              <a:t>FROM &lt;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://ebiq.org/person/foaf/Tim/Finin/</a:t>
            </a:r>
            <a:r>
              <a:rPr lang="en-US" sz="2800" dirty="0" smtClean="0">
                <a:hlinkClick r:id="rId2"/>
              </a:rPr>
              <a:t>foaf.rdf</a:t>
            </a:r>
            <a:r>
              <a:rPr lang="en-US" sz="2800" dirty="0" smtClean="0"/>
              <a:t>&gt;</a:t>
            </a:r>
          </a:p>
          <a:p>
            <a:pPr marL="227013" lvl="1" indent="0">
              <a:buFontTx/>
              <a:buNone/>
              <a:defRPr/>
            </a:pPr>
            <a:r>
              <a:rPr lang="en-US" sz="2800" dirty="0" smtClean="0"/>
              <a:t>WHERE {</a:t>
            </a:r>
          </a:p>
          <a:p>
            <a:pPr marL="227013" lvl="1" indent="0">
              <a:buFontTx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?P1 foaf:knows ?p2</a:t>
            </a:r>
          </a:p>
          <a:p>
            <a:pPr marL="227013" lvl="1" indent="0">
              <a:buFontTx/>
              <a:buNone/>
              <a:defRPr/>
            </a:pPr>
            <a:r>
              <a:rPr lang="en-US" sz="2800" dirty="0"/>
              <a:t>}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Three RDF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Markup web documents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with semi-structured data for better understanding by search engines (Microdata)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Use as a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data interchange language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that’s more flexible and has a richer semantic schema than XML or SQL</a:t>
            </a:r>
          </a:p>
          <a:p>
            <a:pPr>
              <a:defRPr/>
            </a:pPr>
            <a:r>
              <a:rPr lang="en-US" sz="3200" dirty="0" smtClean="0"/>
              <a:t>Assemble and link large datasets and publish as as knowledge bases to support a domain (e.g., genomics) or in general (DBpedia)</a:t>
            </a:r>
          </a:p>
          <a:p>
            <a:pPr lvl="1">
              <a:defRPr/>
            </a:pPr>
            <a:r>
              <a:rPr lang="en-US" sz="2800" dirty="0" smtClean="0"/>
              <a:t>Such knowledge bases may be very large, e.g., DBpedia has ~500M triples, Freebase has ~3B, Google’s Knowledge Graph has 70B</a:t>
            </a:r>
          </a:p>
          <a:p>
            <a:pPr lvl="1">
              <a:defRPr/>
            </a:pPr>
            <a:r>
              <a:rPr lang="en-US" sz="2800" dirty="0" smtClean="0"/>
              <a:t>Using such large datasets requires a language to query and update it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FILTER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i="1" dirty="0">
                <a:latin typeface="Calibri" charset="0"/>
              </a:rPr>
              <a:t>Find landlocked countries with a population &gt;15 million</a:t>
            </a:r>
          </a:p>
          <a:p>
            <a:pPr marL="0" indent="0">
              <a:buFont typeface="Wingdings" charset="0"/>
              <a:buNone/>
            </a:pPr>
            <a:endParaRPr lang="en-US" sz="800" dirty="0">
              <a:latin typeface="Calibri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PREFIX </a:t>
            </a:r>
            <a:r>
              <a:rPr lang="en-US" sz="2600" dirty="0" err="1">
                <a:latin typeface="Calibri" charset="0"/>
              </a:rPr>
              <a:t>rdfs</a:t>
            </a:r>
            <a:r>
              <a:rPr lang="en-US" sz="2600" dirty="0">
                <a:latin typeface="Calibri" charset="0"/>
              </a:rPr>
              <a:t>: &lt;http://www.w3.org/2000/01/</a:t>
            </a:r>
            <a:r>
              <a:rPr lang="en-US" sz="2600" dirty="0" err="1">
                <a:latin typeface="Calibri" charset="0"/>
              </a:rPr>
              <a:t>rdf</a:t>
            </a:r>
            <a:r>
              <a:rPr lang="en-US" sz="2600" dirty="0">
                <a:latin typeface="Calibri" charset="0"/>
              </a:rPr>
              <a:t>-schema#&gt;        </a:t>
            </a: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PREFIX </a:t>
            </a:r>
            <a:r>
              <a:rPr lang="en-US" sz="2600" dirty="0" err="1" smtClean="0">
                <a:latin typeface="Calibri" charset="0"/>
              </a:rPr>
              <a:t>yago</a:t>
            </a:r>
            <a:r>
              <a:rPr lang="en-US" sz="2600" dirty="0" smtClean="0">
                <a:latin typeface="Calibri" charset="0"/>
              </a:rPr>
              <a:t>: </a:t>
            </a:r>
            <a:r>
              <a:rPr lang="en-US" sz="2600" dirty="0">
                <a:latin typeface="Calibri" charset="0"/>
              </a:rPr>
              <a:t>&lt;http://</a:t>
            </a:r>
            <a:r>
              <a:rPr lang="en-US" sz="2600" dirty="0" err="1">
                <a:latin typeface="Calibri" charset="0"/>
              </a:rPr>
              <a:t>dbpedia.org</a:t>
            </a:r>
            <a:r>
              <a:rPr lang="en-US" sz="2600" dirty="0">
                <a:latin typeface="Calibri" charset="0"/>
              </a:rPr>
              <a:t>/class/</a:t>
            </a:r>
            <a:r>
              <a:rPr lang="en-US" sz="2600" dirty="0" err="1">
                <a:latin typeface="Calibri" charset="0"/>
              </a:rPr>
              <a:t>yago</a:t>
            </a:r>
            <a:r>
              <a:rPr lang="en-US" sz="2600" dirty="0">
                <a:latin typeface="Calibri" charset="0"/>
              </a:rPr>
              <a:t>/&gt;</a:t>
            </a: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PREFIX </a:t>
            </a:r>
            <a:r>
              <a:rPr lang="en-US" sz="2600" dirty="0" err="1" smtClean="0">
                <a:latin typeface="Calibri" charset="0"/>
              </a:rPr>
              <a:t>dbp</a:t>
            </a:r>
            <a:r>
              <a:rPr lang="en-US" sz="2600" dirty="0" smtClean="0">
                <a:latin typeface="Calibri" charset="0"/>
              </a:rPr>
              <a:t>: </a:t>
            </a:r>
            <a:r>
              <a:rPr lang="en-US" sz="2600" dirty="0">
                <a:latin typeface="Calibri" charset="0"/>
              </a:rPr>
              <a:t>&lt;http://</a:t>
            </a:r>
            <a:r>
              <a:rPr lang="en-US" sz="2600" dirty="0" err="1">
                <a:latin typeface="Calibri" charset="0"/>
              </a:rPr>
              <a:t>dbpedia.org</a:t>
            </a:r>
            <a:r>
              <a:rPr lang="en-US" sz="2600" dirty="0">
                <a:latin typeface="Calibri" charset="0"/>
              </a:rPr>
              <a:t>/property/&gt;</a:t>
            </a: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SELECT ?</a:t>
            </a:r>
            <a:r>
              <a:rPr lang="en-US" sz="2600" dirty="0" err="1">
                <a:latin typeface="Calibri" charset="0"/>
              </a:rPr>
              <a:t>country_name</a:t>
            </a:r>
            <a:r>
              <a:rPr lang="en-US" sz="2600" dirty="0">
                <a:latin typeface="Calibri" charset="0"/>
              </a:rPr>
              <a:t> ?population</a:t>
            </a: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WHERE {</a:t>
            </a: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    ?country a </a:t>
            </a:r>
            <a:r>
              <a:rPr lang="en-US" sz="2600" dirty="0" err="1" smtClean="0">
                <a:latin typeface="Calibri" charset="0"/>
              </a:rPr>
              <a:t>yago:LandlockedCountries</a:t>
            </a:r>
            <a:r>
              <a:rPr lang="en-US" sz="2600" dirty="0" smtClean="0">
                <a:latin typeface="Calibri" charset="0"/>
              </a:rPr>
              <a:t> </a:t>
            </a:r>
            <a:r>
              <a:rPr lang="en-US" sz="2600" dirty="0">
                <a:latin typeface="Calibri" charset="0"/>
              </a:rPr>
              <a:t>;</a:t>
            </a: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             </a:t>
            </a:r>
            <a:r>
              <a:rPr lang="en-US" sz="2600" dirty="0" err="1">
                <a:latin typeface="Calibri" charset="0"/>
              </a:rPr>
              <a:t>rdfs:label</a:t>
            </a:r>
            <a:r>
              <a:rPr lang="en-US" sz="2600" dirty="0">
                <a:latin typeface="Calibri" charset="0"/>
              </a:rPr>
              <a:t> ?</a:t>
            </a:r>
            <a:r>
              <a:rPr lang="en-US" sz="2600" dirty="0" err="1">
                <a:latin typeface="Calibri" charset="0"/>
              </a:rPr>
              <a:t>country_name</a:t>
            </a:r>
            <a:r>
              <a:rPr lang="en-US" sz="2600" dirty="0">
                <a:latin typeface="Calibri" charset="0"/>
              </a:rPr>
              <a:t> ;</a:t>
            </a: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             </a:t>
            </a:r>
            <a:r>
              <a:rPr lang="en-US" sz="2600" dirty="0" err="1" smtClean="0">
                <a:latin typeface="Calibri" charset="0"/>
              </a:rPr>
              <a:t>dbp</a:t>
            </a:r>
            <a:r>
              <a:rPr lang="en-US" sz="2600" dirty="0" err="1" smtClean="0">
                <a:latin typeface="Calibri" charset="0"/>
              </a:rPr>
              <a:t>:populationEstimate</a:t>
            </a:r>
            <a:r>
              <a:rPr lang="en-US" sz="2600" dirty="0" smtClean="0">
                <a:latin typeface="Calibri" charset="0"/>
              </a:rPr>
              <a:t> </a:t>
            </a:r>
            <a:r>
              <a:rPr lang="en-US" sz="2600" dirty="0">
                <a:latin typeface="Calibri" charset="0"/>
              </a:rPr>
              <a:t>?population .</a:t>
            </a: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    FILTER (?population &gt; 15000000) .</a:t>
            </a: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}</a:t>
            </a:r>
          </a:p>
          <a:p>
            <a:pPr marL="0" indent="0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FILTER Functions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5616575"/>
          </a:xfrm>
        </p:spPr>
        <p:txBody>
          <a:bodyPr/>
          <a:lstStyle/>
          <a:p>
            <a:r>
              <a:rPr lang="en-US" sz="2500">
                <a:latin typeface="Calibri" charset="0"/>
              </a:rPr>
              <a:t>Logical: !, &amp;&amp;, ||</a:t>
            </a:r>
          </a:p>
          <a:p>
            <a:r>
              <a:rPr lang="en-US" sz="2500">
                <a:latin typeface="Calibri" charset="0"/>
              </a:rPr>
              <a:t>Math: +, -, *, /</a:t>
            </a:r>
          </a:p>
          <a:p>
            <a:r>
              <a:rPr lang="en-US" sz="2500">
                <a:latin typeface="Calibri" charset="0"/>
              </a:rPr>
              <a:t>Comparison: =, !=, &gt;, &lt;, ...</a:t>
            </a:r>
          </a:p>
          <a:p>
            <a:r>
              <a:rPr lang="en-US" sz="2500">
                <a:latin typeface="Calibri" charset="0"/>
              </a:rPr>
              <a:t>SPARQL tests: isURI, isBlank, isLiteral, bound</a:t>
            </a:r>
          </a:p>
          <a:p>
            <a:r>
              <a:rPr lang="en-US" sz="2500">
                <a:latin typeface="Calibri" charset="0"/>
              </a:rPr>
              <a:t>SPARQL accessors: str, lang, datatype</a:t>
            </a:r>
          </a:p>
          <a:p>
            <a:r>
              <a:rPr lang="en-US" sz="2500">
                <a:latin typeface="Calibri" charset="0"/>
              </a:rPr>
              <a:t>Other: sameTerm, langMatches, regex</a:t>
            </a:r>
          </a:p>
          <a:p>
            <a:r>
              <a:rPr lang="en-US" sz="2500">
                <a:latin typeface="Calibri" charset="0"/>
              </a:rPr>
              <a:t>Conditionals (SPARQL 1.1): IF, COALESCE</a:t>
            </a:r>
          </a:p>
          <a:p>
            <a:r>
              <a:rPr lang="en-US" sz="2500">
                <a:latin typeface="Calibri" charset="0"/>
              </a:rPr>
              <a:t>Constructors (SPARQL 1.1): URI, BNODE, STRDT, STRLANG</a:t>
            </a:r>
          </a:p>
          <a:p>
            <a:r>
              <a:rPr lang="en-US" sz="2500">
                <a:latin typeface="Calibri" charset="0"/>
              </a:rPr>
              <a:t>Strings (SPARQL 1.1): STRLEN, SUBSTR, UCASE, … </a:t>
            </a:r>
          </a:p>
          <a:p>
            <a:r>
              <a:rPr lang="en-US" sz="2500">
                <a:latin typeface="Calibri" charset="0"/>
              </a:rPr>
              <a:t>More math (SPARQL 1.1): abs, round, ceil, floor, RAND</a:t>
            </a:r>
          </a:p>
          <a:p>
            <a:r>
              <a:rPr lang="en-US" sz="2500">
                <a:latin typeface="Calibri" charset="0"/>
              </a:rPr>
              <a:t>Date/time (SPARQL 1.1): now, year, month, day, hours, …</a:t>
            </a:r>
          </a:p>
          <a:p>
            <a:r>
              <a:rPr lang="en-US" sz="2500">
                <a:latin typeface="Calibri" charset="0"/>
              </a:rPr>
              <a:t>Hashing (SPARQL 1.1): MD5, SHA1, SHA224, SHA256,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UNION keyword forms disjunction of two graph patterns</a:t>
            </a:r>
          </a:p>
          <a:p>
            <a:pPr>
              <a:defRPr/>
            </a:pPr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dirty="0" err="1" smtClean="0"/>
              <a:t>subquery</a:t>
            </a:r>
            <a:r>
              <a:rPr lang="en-US" dirty="0" smtClean="0"/>
              <a:t> results are included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PREFIX foaf: &lt;http://</a:t>
            </a:r>
            <a:r>
              <a:rPr lang="en-US" sz="2400" dirty="0" err="1" smtClean="0"/>
              <a:t>xmlns.com</a:t>
            </a:r>
            <a:r>
              <a:rPr lang="en-US" sz="2400" dirty="0" smtClean="0"/>
              <a:t>/foaf/0.1/&gt;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PREFIX vCard: &lt;http://www.w3.org/2001/</a:t>
            </a:r>
            <a:r>
              <a:rPr lang="en-US" sz="2400" dirty="0" err="1" smtClean="0"/>
              <a:t>vcard-rdf</a:t>
            </a:r>
            <a:r>
              <a:rPr lang="en-US" sz="2400" dirty="0" smtClean="0"/>
              <a:t>/3.0#&gt;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SELECT ?name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WHERE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   { [ ] </a:t>
            </a:r>
            <a:r>
              <a:rPr lang="en-US" sz="2400" dirty="0" err="1" smtClean="0"/>
              <a:t>foaf:name</a:t>
            </a:r>
            <a:r>
              <a:rPr lang="en-US" sz="2400" dirty="0" smtClean="0"/>
              <a:t> ?name } UNION { [ ] </a:t>
            </a:r>
            <a:r>
              <a:rPr lang="en-US" sz="2400" dirty="0" err="1" smtClean="0"/>
              <a:t>vCard:FN</a:t>
            </a:r>
            <a:r>
              <a:rPr lang="en-US" sz="2400" dirty="0" smtClean="0"/>
              <a:t> ?name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}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Query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967287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Wingdings" charset="0"/>
              <a:buNone/>
              <a:defRPr/>
            </a:pPr>
            <a:r>
              <a:rPr lang="en-US" dirty="0" smtClean="0"/>
              <a:t>Each form takes a WHERE block to restrict the query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SELECT: </a:t>
            </a:r>
            <a:r>
              <a:rPr lang="en-US" dirty="0"/>
              <a:t>E</a:t>
            </a:r>
            <a:r>
              <a:rPr lang="en-US" dirty="0" smtClean="0"/>
              <a:t>xtract raw values from a SPARQL endpoint, the results are returned in a table format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CONSTRUCT: </a:t>
            </a:r>
            <a:r>
              <a:rPr lang="en-US" dirty="0"/>
              <a:t>E</a:t>
            </a:r>
            <a:r>
              <a:rPr lang="en-US" dirty="0" smtClean="0"/>
              <a:t>xtract information </a:t>
            </a:r>
            <a:r>
              <a:rPr lang="en-US" dirty="0" smtClean="0"/>
              <a:t>from </a:t>
            </a:r>
            <a:r>
              <a:rPr lang="en-US" dirty="0" smtClean="0"/>
              <a:t>SPARQL endpoint and transform the results into valid RDF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ASK: Returns a simple True/False result for a query on a SPARQL endpoint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DESCRIBE Extract RDF graph from endpoint, the contents of which is left to the endpoint to decide based on what maintainer deems as useful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SPARQL 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3200" dirty="0" smtClean="0"/>
              <a:t>SPARQL 1.1 includes</a:t>
            </a:r>
          </a:p>
          <a:p>
            <a:pPr marL="460375" indent="-236538">
              <a:defRPr/>
            </a:pPr>
            <a:r>
              <a:rPr lang="en-US" sz="3200" dirty="0" smtClean="0"/>
              <a:t>Updated 1.1 versions of SPARQL Query and SPARQL Protocol</a:t>
            </a:r>
          </a:p>
          <a:p>
            <a:pPr marL="460375" indent="-236538">
              <a:defRPr/>
            </a:pPr>
            <a:r>
              <a:rPr lang="en-US" sz="3200" dirty="0" smtClean="0"/>
              <a:t>SPARQL 1.1 Update</a:t>
            </a:r>
          </a:p>
          <a:p>
            <a:pPr marL="460375" indent="-236538">
              <a:defRPr/>
            </a:pPr>
            <a:r>
              <a:rPr lang="en-US" sz="3200" dirty="0" smtClean="0"/>
              <a:t>SPARQL 1.1 Graph Store HTTP Protocol</a:t>
            </a:r>
          </a:p>
          <a:p>
            <a:pPr marL="460375" indent="-236538">
              <a:defRPr/>
            </a:pPr>
            <a:r>
              <a:rPr lang="en-US" sz="3200" dirty="0" smtClean="0"/>
              <a:t>SPARQL 1.1 Service Descriptions</a:t>
            </a:r>
          </a:p>
          <a:p>
            <a:pPr marL="460375" indent="-236538">
              <a:defRPr/>
            </a:pPr>
            <a:r>
              <a:rPr lang="en-US" sz="3200" dirty="0" smtClean="0"/>
              <a:t>SPARQL 1.1 Entailments</a:t>
            </a:r>
          </a:p>
          <a:p>
            <a:pPr marL="460375" indent="-236538">
              <a:defRPr/>
            </a:pPr>
            <a:r>
              <a:rPr lang="en-US" sz="3200" dirty="0" smtClean="0"/>
              <a:t>SPARQL 1.1 Basic Federated Query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424863" cy="37433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latin typeface="Calibri" charset="0"/>
              </a:rPr>
              <a:t>An important usecase for RDF is exploiting large collections of semi-structured data, e.g., the linked open data cloud</a:t>
            </a:r>
          </a:p>
          <a:p>
            <a:pPr>
              <a:lnSpc>
                <a:spcPct val="110000"/>
              </a:lnSpc>
            </a:pPr>
            <a:r>
              <a:rPr lang="en-US" sz="3200">
                <a:latin typeface="Calibri" charset="0"/>
              </a:rPr>
              <a:t>We need a good query language for this</a:t>
            </a:r>
          </a:p>
          <a:p>
            <a:pPr>
              <a:lnSpc>
                <a:spcPct val="110000"/>
              </a:lnSpc>
            </a:pPr>
            <a:r>
              <a:rPr lang="en-US" sz="3200">
                <a:latin typeface="Calibri" charset="0"/>
              </a:rPr>
              <a:t>SPARQL is the SQL of RDF</a:t>
            </a:r>
          </a:p>
          <a:p>
            <a:pPr>
              <a:lnSpc>
                <a:spcPct val="110000"/>
              </a:lnSpc>
            </a:pPr>
            <a:r>
              <a:rPr lang="en-US" sz="3200">
                <a:latin typeface="Calibri" charset="0"/>
              </a:rPr>
              <a:t>SPARQL is a language to query and update triples in one or more triples stores</a:t>
            </a:r>
          </a:p>
          <a:p>
            <a:pPr>
              <a:lnSpc>
                <a:spcPct val="110000"/>
              </a:lnSpc>
            </a:pPr>
            <a:r>
              <a:rPr lang="en-US" sz="3200">
                <a:latin typeface="Calibri" charset="0"/>
              </a:rPr>
              <a:t>It’s key to exploiting Linked Open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9"/>
          <p:cNvSpPr txBox="1">
            <a:spLocks noChangeArrowheads="1"/>
          </p:cNvSpPr>
          <p:nvPr/>
        </p:nvSpPr>
        <p:spPr bwMode="auto">
          <a:xfrm>
            <a:off x="2895600" y="2667000"/>
            <a:ext cx="3365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  <a:cs typeface="Calibri" charset="0"/>
              </a:rPr>
              <a:t>Semantic web technologies allow machines to share data and knowledge using common web language and protocols.</a:t>
            </a:r>
          </a:p>
          <a:p>
            <a:pPr eaLnBrk="1" hangingPunct="1"/>
            <a:endParaRPr lang="en-US" sz="200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alibri" charset="0"/>
                <a:cs typeface="Calibri" charset="0"/>
              </a:rPr>
              <a:t>                ~ 1997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charset="0"/>
                <a:cs typeface="Microsoft YaHei" charset="0"/>
              </a:rPr>
              <a:t>Semantic Web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797425" y="6273800"/>
            <a:ext cx="431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Calibri" charset="0"/>
              </a:rPr>
              <a:t>Semantic Web beginning</a:t>
            </a:r>
          </a:p>
        </p:txBody>
      </p:sp>
      <p:sp>
        <p:nvSpPr>
          <p:cNvPr id="22532" name="TextBox 17"/>
          <p:cNvSpPr txBox="1">
            <a:spLocks noChangeArrowheads="1"/>
          </p:cNvSpPr>
          <p:nvPr/>
        </p:nvSpPr>
        <p:spPr bwMode="auto">
          <a:xfrm>
            <a:off x="198438" y="10668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Use Semantic Web Technology to publish shared data &amp; knowledge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3535363" y="2500313"/>
            <a:ext cx="2071687" cy="1830387"/>
            <a:chOff x="2455" y="1736"/>
            <a:chExt cx="1439" cy="1271"/>
          </a:xfrm>
        </p:grpSpPr>
        <p:pic>
          <p:nvPicPr>
            <p:cNvPr id="245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" y="1736"/>
              <a:ext cx="1439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584" name="Text Box 3"/>
            <p:cNvSpPr txBox="1">
              <a:spLocks noChangeArrowheads="1"/>
            </p:cNvSpPr>
            <p:nvPr/>
          </p:nvSpPr>
          <p:spPr bwMode="auto">
            <a:xfrm>
              <a:off x="2898" y="2770"/>
              <a:ext cx="4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Calibri" charset="0"/>
                  <a:cs typeface="Microsoft YaHei" charset="0"/>
                </a:rPr>
                <a:t>2007</a:t>
              </a: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charset="0"/>
                <a:cs typeface="Microsoft YaHei" charset="0"/>
              </a:rPr>
              <a:t>Semantic Web =&gt; Linked Open Data</a:t>
            </a:r>
          </a:p>
        </p:txBody>
      </p:sp>
      <p:grpSp>
        <p:nvGrpSpPr>
          <p:cNvPr id="24579" name="Group 21"/>
          <p:cNvGrpSpPr>
            <a:grpSpLocks/>
          </p:cNvGrpSpPr>
          <p:nvPr/>
        </p:nvGrpSpPr>
        <p:grpSpPr bwMode="auto">
          <a:xfrm>
            <a:off x="198438" y="1066800"/>
            <a:ext cx="3581400" cy="5114925"/>
            <a:chOff x="198440" y="1066800"/>
            <a:chExt cx="3581400" cy="5114925"/>
          </a:xfrm>
        </p:grpSpPr>
        <p:sp>
          <p:nvSpPr>
            <p:cNvPr id="24581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Use Semantic Web Technology to publish shared data &amp; knowledge</a:t>
              </a:r>
            </a:p>
          </p:txBody>
        </p:sp>
        <p:sp>
          <p:nvSpPr>
            <p:cNvPr id="24582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Data is inter-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linked to support inte-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gration and fusion of knowledge</a:t>
              </a:r>
            </a:p>
          </p:txBody>
        </p:sp>
      </p:grp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6537325" y="6273800"/>
            <a:ext cx="2606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Calibri" charset="0"/>
              </a:rPr>
              <a:t>LOD beginning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4"/>
          <p:cNvGrpSpPr>
            <a:grpSpLocks/>
          </p:cNvGrpSpPr>
          <p:nvPr/>
        </p:nvGrpSpPr>
        <p:grpSpPr bwMode="auto">
          <a:xfrm>
            <a:off x="3087688" y="2100263"/>
            <a:ext cx="2968625" cy="2632075"/>
            <a:chOff x="2137" y="1421"/>
            <a:chExt cx="2061" cy="1829"/>
          </a:xfrm>
        </p:grpSpPr>
        <p:pic>
          <p:nvPicPr>
            <p:cNvPr id="2663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1421"/>
              <a:ext cx="2061" cy="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2988" y="3013"/>
              <a:ext cx="4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Calibri" charset="0"/>
                  <a:cs typeface="Microsoft YaHei" charset="0"/>
                </a:rPr>
                <a:t>2008</a:t>
              </a: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charset="0"/>
                <a:cs typeface="Microsoft YaHei" charset="0"/>
              </a:rPr>
              <a:t>Semantic Web =&gt; Linked Open Data</a:t>
            </a:r>
          </a:p>
        </p:txBody>
      </p:sp>
      <p:grpSp>
        <p:nvGrpSpPr>
          <p:cNvPr id="26627" name="Group 21"/>
          <p:cNvGrpSpPr>
            <a:grpSpLocks/>
          </p:cNvGrpSpPr>
          <p:nvPr/>
        </p:nvGrpSpPr>
        <p:grpSpPr bwMode="auto">
          <a:xfrm>
            <a:off x="198438" y="1066800"/>
            <a:ext cx="3581400" cy="5114925"/>
            <a:chOff x="198440" y="1066800"/>
            <a:chExt cx="3581400" cy="5114925"/>
          </a:xfrm>
        </p:grpSpPr>
        <p:sp>
          <p:nvSpPr>
            <p:cNvPr id="26629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Use Semantic Web Technology to publish shared data &amp; knowledge</a:t>
              </a:r>
            </a:p>
          </p:txBody>
        </p:sp>
        <p:sp>
          <p:nvSpPr>
            <p:cNvPr id="26630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Data is inter-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linked to support inte-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gration and fusion of knowledge</a:t>
              </a:r>
            </a:p>
          </p:txBody>
        </p:sp>
      </p:grp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6537325" y="6273800"/>
            <a:ext cx="2306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Calibri" charset="0"/>
              </a:rPr>
              <a:t>LOD growing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7"/>
          <p:cNvGrpSpPr>
            <a:grpSpLocks/>
          </p:cNvGrpSpPr>
          <p:nvPr/>
        </p:nvGrpSpPr>
        <p:grpSpPr bwMode="auto">
          <a:xfrm>
            <a:off x="2525713" y="1714500"/>
            <a:ext cx="4092575" cy="3403600"/>
            <a:chOff x="1746" y="1325"/>
            <a:chExt cx="2842" cy="2363"/>
          </a:xfrm>
        </p:grpSpPr>
        <p:pic>
          <p:nvPicPr>
            <p:cNvPr id="2867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325"/>
              <a:ext cx="2842" cy="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2936" y="3451"/>
              <a:ext cx="4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Calibri" charset="0"/>
                  <a:cs typeface="Microsoft YaHei" charset="0"/>
                </a:rPr>
                <a:t>2009</a:t>
              </a: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charset="0"/>
                <a:cs typeface="Microsoft YaHei" charset="0"/>
              </a:rPr>
              <a:t>Semantic Web =&gt; Linked Open Data</a:t>
            </a:r>
          </a:p>
        </p:txBody>
      </p:sp>
      <p:grpSp>
        <p:nvGrpSpPr>
          <p:cNvPr id="28675" name="Group 21"/>
          <p:cNvGrpSpPr>
            <a:grpSpLocks/>
          </p:cNvGrpSpPr>
          <p:nvPr/>
        </p:nvGrpSpPr>
        <p:grpSpPr bwMode="auto">
          <a:xfrm>
            <a:off x="198438" y="1066800"/>
            <a:ext cx="3581400" cy="5114925"/>
            <a:chOff x="198440" y="1066800"/>
            <a:chExt cx="3581400" cy="5114925"/>
          </a:xfrm>
        </p:grpSpPr>
        <p:sp>
          <p:nvSpPr>
            <p:cNvPr id="28677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Use Semantic Web Technology to publish shared data &amp; knowledge</a:t>
              </a:r>
            </a:p>
          </p:txBody>
        </p:sp>
        <p:sp>
          <p:nvSpPr>
            <p:cNvPr id="28678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Data is inter-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linked to support inte-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gration and fusion of knowledge</a:t>
              </a:r>
            </a:p>
          </p:txBody>
        </p:sp>
      </p:grp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6537325" y="6273800"/>
            <a:ext cx="262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Calibri" charset="0"/>
              </a:rPr>
              <a:t>… and growing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charset="0"/>
                <a:cs typeface="Microsoft YaHei" charset="0"/>
              </a:rPr>
              <a:t>Linked Open Data</a:t>
            </a:r>
          </a:p>
        </p:txBody>
      </p:sp>
      <p:grpSp>
        <p:nvGrpSpPr>
          <p:cNvPr id="30722" name="Group 22"/>
          <p:cNvGrpSpPr>
            <a:grpSpLocks/>
          </p:cNvGrpSpPr>
          <p:nvPr/>
        </p:nvGrpSpPr>
        <p:grpSpPr bwMode="auto">
          <a:xfrm>
            <a:off x="1154113" y="1474788"/>
            <a:ext cx="6835775" cy="4579937"/>
            <a:chOff x="1116013" y="1700213"/>
            <a:chExt cx="6837362" cy="4579984"/>
          </a:xfrm>
        </p:grpSpPr>
        <p:pic>
          <p:nvPicPr>
            <p:cNvPr id="3072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700213"/>
              <a:ext cx="6837362" cy="420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29" name="Text Box 13"/>
            <p:cNvSpPr txBox="1">
              <a:spLocks noChangeArrowheads="1"/>
            </p:cNvSpPr>
            <p:nvPr/>
          </p:nvSpPr>
          <p:spPr bwMode="auto">
            <a:xfrm>
              <a:off x="4228240" y="5908675"/>
              <a:ext cx="649885" cy="37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Microsoft YaHei" charset="0"/>
                </a:rPr>
                <a:t>2010</a:t>
              </a:r>
            </a:p>
          </p:txBody>
        </p:sp>
      </p:grpSp>
      <p:sp>
        <p:nvSpPr>
          <p:cNvPr id="30723" name="TextBox 17"/>
          <p:cNvSpPr txBox="1">
            <a:spLocks noChangeArrowheads="1"/>
          </p:cNvSpPr>
          <p:nvPr/>
        </p:nvSpPr>
        <p:spPr bwMode="auto">
          <a:xfrm>
            <a:off x="5135563" y="1066800"/>
            <a:ext cx="381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LOD is the new Cyc: a common source of background</a:t>
            </a:r>
          </a:p>
          <a:p>
            <a:pPr algn="r" eaLnBrk="1" hangingPunct="1"/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knowledge</a:t>
            </a:r>
          </a:p>
        </p:txBody>
      </p:sp>
      <p:grpSp>
        <p:nvGrpSpPr>
          <p:cNvPr id="30724" name="Group 21"/>
          <p:cNvGrpSpPr>
            <a:grpSpLocks/>
          </p:cNvGrpSpPr>
          <p:nvPr/>
        </p:nvGrpSpPr>
        <p:grpSpPr bwMode="auto">
          <a:xfrm>
            <a:off x="198438" y="1066800"/>
            <a:ext cx="3581400" cy="5114925"/>
            <a:chOff x="198440" y="1066800"/>
            <a:chExt cx="3581400" cy="5114925"/>
          </a:xfrm>
        </p:grpSpPr>
        <p:sp>
          <p:nvSpPr>
            <p:cNvPr id="30726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Use Semantic Web Technology to publish shared data &amp; knowledge</a:t>
              </a:r>
            </a:p>
          </p:txBody>
        </p:sp>
        <p:sp>
          <p:nvSpPr>
            <p:cNvPr id="30727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Data is inter-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linked to support inte-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gration and fusion of knowledge</a:t>
              </a:r>
            </a:p>
          </p:txBody>
        </p:sp>
      </p:grp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6283325" y="6273800"/>
            <a:ext cx="2851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Calibri" charset="0"/>
              </a:rPr>
              <a:t>…growing faster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ustom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FF"/>
      </a:hlink>
      <a:folHlink>
        <a:srgbClr val="0000A6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0805-TTO4-Update">
  <a:themeElements>
    <a:clrScheme name="200805-TTO4-Upd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0805-TTO4-Upd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805-TTO4-Upd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12202</TotalTime>
  <Words>1942</Words>
  <Application>Microsoft Macintosh PowerPoint</Application>
  <PresentationFormat>On-screen Show (4:3)</PresentationFormat>
  <Paragraphs>311</Paragraphs>
  <Slides>45</Slides>
  <Notes>8</Notes>
  <HiddenSlides>13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Calibri</vt:lpstr>
      <vt:lpstr>Helvetica Neue</vt:lpstr>
      <vt:lpstr>Microsoft YaHei</vt:lpstr>
      <vt:lpstr>ＭＳ Ｐゴシック</vt:lpstr>
      <vt:lpstr>Wingdings</vt:lpstr>
      <vt:lpstr>宋体</vt:lpstr>
      <vt:lpstr>Arial</vt:lpstr>
      <vt:lpstr>Capsules</vt:lpstr>
      <vt:lpstr>200805-TTO4-Update</vt:lpstr>
      <vt:lpstr>Chapter 3 Querying RDF stores with SPARQL </vt:lpstr>
      <vt:lpstr>TL;DR</vt:lpstr>
      <vt:lpstr>Three RDF use cases</vt:lpstr>
      <vt:lpstr>Three RDF use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Linked Open Data (LOD)</vt:lpstr>
      <vt:lpstr>The Linked Data Mug</vt:lpstr>
      <vt:lpstr>Dbpedia: Wikipedia data in RDF</vt:lpstr>
      <vt:lpstr>Available for download</vt:lpstr>
      <vt:lpstr>Queryable</vt:lpstr>
      <vt:lpstr>Browseable</vt:lpstr>
      <vt:lpstr>Why an RDF Query Language?</vt:lpstr>
      <vt:lpstr>SPARQL</vt:lpstr>
      <vt:lpstr>SPARQL Example </vt:lpstr>
      <vt:lpstr>SPARQL Protocol, Endpoints, APIs</vt:lpstr>
      <vt:lpstr>SPARQL Basic Queries</vt:lpstr>
      <vt:lpstr>Turtle Like Syntax</vt:lpstr>
      <vt:lpstr>Optional Data</vt:lpstr>
      <vt:lpstr>Example of a Generic Endpoint</vt:lpstr>
      <vt:lpstr>Example</vt:lpstr>
      <vt:lpstr>Query results as HTML</vt:lpstr>
      <vt:lpstr>Other result format options</vt:lpstr>
      <vt:lpstr>Example of a dedicated Endpoint</vt:lpstr>
      <vt:lpstr>PowerPoint Presentation</vt:lpstr>
      <vt:lpstr>To use this you must know</vt:lpstr>
      <vt:lpstr>DBpedia Ontology Classes</vt:lpstr>
      <vt:lpstr>Other classes used in DBpedia</vt:lpstr>
      <vt:lpstr>Search for: dbpedia barack obama</vt:lpstr>
      <vt:lpstr>Query using labels</vt:lpstr>
      <vt:lpstr>Query using labels and FILTER</vt:lpstr>
      <vt:lpstr>Structured Keyword Queries</vt:lpstr>
      <vt:lpstr>Translation result</vt:lpstr>
      <vt:lpstr>SPARQL Generation</vt:lpstr>
      <vt:lpstr>SELECT FROM</vt:lpstr>
      <vt:lpstr>FILTER</vt:lpstr>
      <vt:lpstr>FILTER Functions</vt:lpstr>
      <vt:lpstr>Union</vt:lpstr>
      <vt:lpstr>Query forms</vt:lpstr>
      <vt:lpstr>SPARQL 1.1</vt:lpstr>
      <vt:lpstr>Summary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134</cp:revision>
  <cp:lastPrinted>2012-02-28T20:28:20Z</cp:lastPrinted>
  <dcterms:created xsi:type="dcterms:W3CDTF">2009-02-16T02:16:47Z</dcterms:created>
  <dcterms:modified xsi:type="dcterms:W3CDTF">2017-11-16T15:10:52Z</dcterms:modified>
</cp:coreProperties>
</file>