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355" r:id="rId2"/>
    <p:sldId id="373" r:id="rId3"/>
    <p:sldId id="304" r:id="rId4"/>
    <p:sldId id="305" r:id="rId5"/>
    <p:sldId id="306" r:id="rId6"/>
    <p:sldId id="307" r:id="rId7"/>
    <p:sldId id="363" r:id="rId8"/>
    <p:sldId id="362" r:id="rId9"/>
    <p:sldId id="308" r:id="rId10"/>
    <p:sldId id="309" r:id="rId11"/>
    <p:sldId id="310" r:id="rId12"/>
    <p:sldId id="372" r:id="rId13"/>
    <p:sldId id="311" r:id="rId14"/>
    <p:sldId id="358" r:id="rId15"/>
    <p:sldId id="369" r:id="rId16"/>
    <p:sldId id="371" r:id="rId17"/>
    <p:sldId id="312" r:id="rId18"/>
    <p:sldId id="326" r:id="rId19"/>
    <p:sldId id="366" r:id="rId20"/>
    <p:sldId id="365" r:id="rId21"/>
    <p:sldId id="364" r:id="rId22"/>
    <p:sldId id="368" r:id="rId23"/>
    <p:sldId id="327" r:id="rId24"/>
    <p:sldId id="331" r:id="rId25"/>
    <p:sldId id="332" r:id="rId26"/>
    <p:sldId id="336" r:id="rId27"/>
    <p:sldId id="367" r:id="rId28"/>
    <p:sldId id="357" r:id="rId29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00FF00"/>
    <a:srgbClr val="EAEAEA"/>
    <a:srgbClr val="FF0000"/>
    <a:srgbClr val="CCCC00"/>
    <a:srgbClr val="CCFF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920"/>
    <p:restoredTop sz="91456" autoAdjust="0"/>
  </p:normalViewPr>
  <p:slideViewPr>
    <p:cSldViewPr showGuides="1">
      <p:cViewPr varScale="1">
        <p:scale>
          <a:sx n="46" d="100"/>
          <a:sy n="46" d="100"/>
        </p:scale>
        <p:origin x="368" y="168"/>
      </p:cViewPr>
      <p:guideLst>
        <p:guide orient="horz" pos="2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5" d="100"/>
        <a:sy n="115" d="100"/>
      </p:scale>
      <p:origin x="0" y="1308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 Regular" charset="0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ADFBF1-7EE7-5A4C-9C9D-3AEA4D6A8AD4}" type="slidenum">
              <a:rPr lang="en-US">
                <a:latin typeface="Calibri Regular" charset="0"/>
              </a:rPr>
              <a:pPr>
                <a:defRPr/>
              </a:pPr>
              <a:t>‹#›</a:t>
            </a:fld>
            <a:endParaRPr lang="en-US" dirty="0">
              <a:latin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767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Calibri Regular" charset="0"/>
              </a:defRPr>
            </a:lvl1pPr>
          </a:lstStyle>
          <a:p>
            <a:pPr>
              <a:defRPr/>
            </a:pPr>
            <a:fld id="{F3F9B549-A4E0-F945-AB99-D012825472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064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 Regular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8985665-4D4F-3148-9580-0D07CF568E9E}" type="slidenum">
              <a:rPr lang="en-US" sz="1200">
                <a:latin typeface="Calibri Regular" charset="0"/>
              </a:rPr>
              <a:pPr/>
              <a:t>1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 Regular" charset="0"/>
              </a:rPr>
              <a:pPr/>
              <a:t>11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CB0E06A-6A26-4648-BB49-4A85A867BE02}" type="slidenum">
              <a:rPr lang="en-US" sz="1200">
                <a:latin typeface="Calibri Regular" charset="0"/>
              </a:rPr>
              <a:pPr/>
              <a:t>12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 -&gt; Q = ~P v Q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Ex student(x) -&gt; smart(x) = Ex ~student(x) v smart(x</a:t>
            </a:r>
            <a:r>
              <a:rPr lang="en-US" dirty="0" smtClean="0"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dirty="0" smtClean="0">
                <a:ea typeface="ＭＳ Ｐゴシック" charset="0"/>
                <a:cs typeface="ＭＳ Ｐゴシック" charset="0"/>
              </a:rPr>
              <a:t>“there is something that is not</a:t>
            </a:r>
            <a:r>
              <a:rPr lang="en-US" baseline="0" dirty="0" smtClean="0">
                <a:ea typeface="ＭＳ Ｐゴシック" charset="0"/>
                <a:cs typeface="ＭＳ Ｐゴシック" charset="0"/>
              </a:rPr>
              <a:t> a student or smart”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76F19EF-443F-0E47-9BED-385FE1E47B82}" type="slidenum">
              <a:rPr lang="en-US" sz="1200">
                <a:latin typeface="Calibri Regular" charset="0"/>
              </a:rPr>
              <a:pPr/>
              <a:t>13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F8785BE-5086-9448-AAAA-734920DD174B}" type="slidenum">
              <a:rPr lang="en-US" sz="1200">
                <a:latin typeface="Calibri Regular" charset="0"/>
              </a:rPr>
              <a:pPr/>
              <a:t>14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499DE7D-D7ED-F541-A5D1-C62F29C12BDC}" type="slidenum">
              <a:rPr lang="en-US" sz="1200">
                <a:latin typeface="Calibri Regular" charset="0"/>
              </a:rPr>
              <a:pPr/>
              <a:t>17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2BE043-4045-A947-9891-AEA590043EB7}" type="slidenum">
              <a:rPr lang="en-US" sz="1200">
                <a:latin typeface="Calibri Regular" charset="0"/>
              </a:rPr>
              <a:pPr/>
              <a:t>18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C14F610-E02F-D449-AABF-98DDDAAE7FF2}" type="slidenum">
              <a:rPr lang="en-US" sz="1200">
                <a:latin typeface="Calibri Regular" charset="0"/>
              </a:rPr>
              <a:pPr/>
              <a:t>19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9A9D8E-EBF3-4F49-9FD6-297479F92A01}" type="slidenum">
              <a:rPr lang="en-US" sz="1200">
                <a:latin typeface="Calibri Regular" charset="0"/>
              </a:rPr>
              <a:pPr/>
              <a:t>20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75088D0-C2DA-4B45-8643-8D3C2BD1B105}" type="slidenum">
              <a:rPr lang="en-US" sz="1200">
                <a:latin typeface="Calibri Regular" charset="0"/>
              </a:rPr>
              <a:pPr/>
              <a:t>21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CE8E20F-83E9-FE4A-9D87-3817F4E1E91A}" type="slidenum">
              <a:rPr lang="en-US" sz="1200">
                <a:latin typeface="Calibri Regular" charset="0"/>
              </a:rPr>
              <a:pPr/>
              <a:t>22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69123E8-B0FA-6947-9DB9-66B66FF3B8C1}" type="slidenum">
              <a:rPr lang="en-US" sz="1200">
                <a:latin typeface="Calibri Regular" charset="0"/>
              </a:rPr>
              <a:pPr/>
              <a:t>3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844C522-9FEF-1544-940F-87A1121604B8}" type="slidenum">
              <a:rPr lang="en-US" sz="1200">
                <a:latin typeface="Calibri Regular" charset="0"/>
              </a:rPr>
              <a:pPr/>
              <a:t>23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56AFDAD-2018-0B47-AC2C-1AB7D8B21896}" type="slidenum">
              <a:rPr lang="en-US" sz="1200">
                <a:latin typeface="Calibri Regular" charset="0"/>
              </a:rPr>
              <a:pPr/>
              <a:t>24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Like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person(x)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7854298-9BBB-7F41-ABAF-B860F19EA04C}" type="slidenum">
              <a:rPr lang="en-US" sz="1200">
                <a:latin typeface="Calibri Regular" charset="0"/>
              </a:rPr>
              <a:pPr/>
              <a:t>25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2ED8825-C3E1-D24B-84E7-ACEFE4C7290A}" type="slidenum">
              <a:rPr lang="en-US" sz="1200">
                <a:latin typeface="Calibri Regular" charset="0"/>
              </a:rPr>
              <a:pPr/>
              <a:t>26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2EE9C1-014A-F44A-B53D-572E61F12460}" type="slidenum">
              <a:rPr lang="en-US" sz="1200">
                <a:latin typeface="Calibri Regular" charset="0"/>
              </a:rPr>
              <a:pPr/>
              <a:t>28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C9B63A5-FF38-BB43-A685-E513B3476708}" type="slidenum">
              <a:rPr lang="en-US" sz="1200">
                <a:latin typeface="Calibri Regular" charset="0"/>
              </a:rPr>
              <a:pPr/>
              <a:t>4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DD8287-B55F-AB4A-8CDC-CF19832D723C}" type="slidenum">
              <a:rPr lang="en-US" sz="1200">
                <a:latin typeface="Calibri Regular" charset="0"/>
              </a:rPr>
              <a:pPr/>
              <a:t>5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A780355-6A20-D84C-BDF4-F9D968FA9A74}" type="slidenum">
              <a:rPr lang="en-US" sz="1200">
                <a:latin typeface="Calibri Regular" charset="0"/>
              </a:rPr>
              <a:pPr/>
              <a:t>6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2C4D2C-93FE-9745-97BF-3B993C946D86}" type="slidenum">
              <a:rPr lang="en-US" sz="1200">
                <a:latin typeface="Calibri Regular" charset="0"/>
              </a:rPr>
              <a:pPr/>
              <a:t>7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22ED8C-FCC9-E74F-AEAE-54E51813C52A}" type="slidenum">
              <a:rPr lang="en-US" sz="1200">
                <a:latin typeface="Calibri Regular" charset="0"/>
              </a:rPr>
              <a:pPr/>
              <a:t>8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79587A3-96EA-9041-9078-F605426A37BD}" type="slidenum">
              <a:rPr lang="en-US" sz="1200">
                <a:latin typeface="Calibri Regular" charset="0"/>
              </a:rPr>
              <a:pPr/>
              <a:t>9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33F503-41ED-0745-9A8E-8FED895C39B7}" type="slidenum">
              <a:rPr lang="en-US" sz="1200">
                <a:latin typeface="Calibri Regular" charset="0"/>
              </a:rPr>
              <a:pPr/>
              <a:t>10</a:t>
            </a:fld>
            <a:endParaRPr lang="en-US" sz="1200" dirty="0">
              <a:latin typeface="Calibri Regular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B856B-A7B3-BB49-91E7-9DDA869AA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49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6602B-A723-1C4A-8B1C-A8454FEBDF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63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0BA0-DDC1-674E-A17D-1C76B3E8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11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F41CE-7E1B-9544-8A36-8E119479E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69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0BA0F-1491-C94B-B2AE-BEC0BE2CD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41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F84DF-E424-9740-A721-251D2B99D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CCB9C-6528-4542-BA22-4727C151A0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30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2B4EE-166F-7A4B-A691-DA253BC149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726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6FAD0E-98C0-6944-BF1B-F1B317D7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6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21A75-31C3-8840-AAFB-40E9DDB45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8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DBE53-BF44-5B45-93F2-FD146EAC8F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1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5E5ED-937F-CF48-BE9F-A2C5C468A7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21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 Regular" charset="0"/>
              </a:defRPr>
            </a:lvl1pPr>
          </a:lstStyle>
          <a:p>
            <a:pPr>
              <a:defRPr/>
            </a:pPr>
            <a:fld id="{14DB9C81-C453-EA43-9B17-E946022AF1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 Regular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 Regular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 Regular" charset="0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 Regular" charset="0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 Regular" charset="0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 Regular" charset="0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en.wikipedia.org/wiki/De_Morgan's_laws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chema.org/" TargetMode="External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en.wikipedia.org/wiki/Web_Ontology_Langu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B8A8777-FAFC-6C49-ADE2-E17CDD81362A}" type="slidenum">
              <a:rPr lang="en-US" sz="1000">
                <a:latin typeface="Calibri Regular" charset="0"/>
              </a:rPr>
              <a:pPr/>
              <a:t>1</a:t>
            </a:fld>
            <a:endParaRPr lang="en-US" sz="1000" dirty="0">
              <a:latin typeface="Calibri Regular" charset="0"/>
            </a:endParaRPr>
          </a:p>
        </p:txBody>
      </p:sp>
      <p:sp>
        <p:nvSpPr>
          <p:cNvPr id="1638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First-Order Logic: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Universal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quantification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x)P(x) means P holds for all values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 dolphin(x)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mammal(x)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Existential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quantification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 smtClean="0">
                <a:ea typeface="ＭＳ Ｐゴシック" charset="0"/>
                <a:sym typeface="Symbol" charset="0"/>
              </a:rPr>
              <a:t></a:t>
            </a:r>
            <a:r>
              <a:rPr lang="en-US" sz="3200" dirty="0" smtClean="0">
                <a:ea typeface="ＭＳ Ｐゴシック" charset="0"/>
              </a:rPr>
              <a:t>x</a:t>
            </a:r>
            <a:r>
              <a:rPr lang="en-US" sz="3200" dirty="0">
                <a:ea typeface="ＭＳ Ｐゴシック" charset="0"/>
              </a:rPr>
              <a:t>)P(x) means P holds for some value of x in domain associated with variable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E.g., (</a:t>
            </a:r>
            <a:r>
              <a:rPr lang="en-US" sz="3200" dirty="0" smtClean="0">
                <a:ea typeface="ＭＳ Ｐゴシック" charset="0"/>
                <a:sym typeface="Symbol" charset="0"/>
              </a:rPr>
              <a:t></a:t>
            </a:r>
            <a:r>
              <a:rPr lang="en-US" sz="3200" dirty="0" smtClean="0">
                <a:ea typeface="ＭＳ Ｐゴシック" charset="0"/>
              </a:rPr>
              <a:t>x</a:t>
            </a:r>
            <a:r>
              <a:rPr lang="en-US" sz="3200" dirty="0">
                <a:ea typeface="ＭＳ Ｐゴシック" charset="0"/>
              </a:rPr>
              <a:t>) mammal(x)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lays_eggs</a:t>
            </a:r>
            <a:r>
              <a:rPr lang="en-US" sz="3200" dirty="0">
                <a:ea typeface="ＭＳ Ｐゴシック" charset="0"/>
              </a:rPr>
              <a:t>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This lets us make a statement about some object without naming it</a:t>
            </a:r>
          </a:p>
          <a:p>
            <a:pPr lvl="1">
              <a:lnSpc>
                <a:spcPct val="90000"/>
              </a:lnSpc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Quantifiers (1)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quantifiers often used with implies to form rules: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smart(x) 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All students are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Universal quantification rarely used to make blanket statements about every individual in the world: 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</a:t>
            </a:r>
            <a:r>
              <a:rPr lang="en-US" sz="2800" dirty="0" smtClean="0">
                <a:ea typeface="ＭＳ Ｐゴシック" charset="0"/>
              </a:rPr>
              <a:t>) student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 </a:t>
            </a:r>
            <a:r>
              <a:rPr lang="en-US" sz="2800" dirty="0">
                <a:ea typeface="ＭＳ Ｐゴシック" charset="0"/>
              </a:rPr>
              <a:t>smart(x) 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Everyone in the world is a student and is smart</a:t>
            </a:r>
            <a:r>
              <a:rPr lang="ja-JP" altLang="en-US" sz="2800" dirty="0" smtClean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Quantifiers (2)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Existential quantifiers usually used with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and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to specify</a:t>
            </a:r>
            <a:br>
              <a:rPr lang="en-US" altLang="ja-JP" sz="3200" dirty="0">
                <a:ea typeface="ＭＳ Ｐゴシック" charset="0"/>
                <a:cs typeface="ＭＳ Ｐゴシック" charset="0"/>
              </a:rPr>
            </a:br>
            <a:r>
              <a:rPr lang="en-US" altLang="ja-JP" sz="3200" dirty="0">
                <a:ea typeface="ＭＳ Ｐゴシック" charset="0"/>
                <a:cs typeface="ＭＳ Ｐゴシック" charset="0"/>
              </a:rPr>
              <a:t>a list of properties about an individual: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smart(x) means </a:t>
            </a:r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There is a student who is smart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Common mistake: represent this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in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FOL as:</a:t>
            </a:r>
          </a:p>
          <a:p>
            <a:pPr marL="458788" lvl="1" indent="0"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x) student(x)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smart(x) </a:t>
            </a:r>
          </a:p>
          <a:p>
            <a:pPr marL="222250" indent="-222250"/>
            <a:r>
              <a:rPr lang="en-US" sz="3200" dirty="0">
                <a:ea typeface="ＭＳ Ｐゴシック" charset="0"/>
              </a:rPr>
              <a:t>What does this sentence mean</a:t>
            </a:r>
            <a:r>
              <a:rPr lang="en-US" sz="3200" dirty="0" smtClean="0">
                <a:ea typeface="ＭＳ Ｐゴシック" charset="0"/>
              </a:rPr>
              <a:t>?</a:t>
            </a:r>
          </a:p>
          <a:p>
            <a:pPr marL="563563" lvl="1" indent="-222250"/>
            <a:r>
              <a:rPr lang="en-US" sz="2800" dirty="0" smtClean="0">
                <a:ea typeface="ＭＳ Ｐゴシック" charset="0"/>
              </a:rPr>
              <a:t>??</a:t>
            </a:r>
            <a:endParaRPr lang="en-US" sz="2800" dirty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64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77200" cy="3200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FOL sentences have structure, like programs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In particular, the variables in a sentence have a scope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For example, suppose we want to say </a:t>
            </a:r>
          </a:p>
          <a:p>
            <a:pPr lvl="1"/>
            <a:r>
              <a:rPr lang="ja-JP" altLang="en-US" sz="2800" dirty="0">
                <a:ea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</a:rPr>
              <a:t>everyone who is alive loves someone</a:t>
            </a:r>
            <a:r>
              <a:rPr lang="ja-JP" altLang="en-US" sz="2800" dirty="0">
                <a:ea typeface="ＭＳ Ｐゴシック" charset="0"/>
              </a:rPr>
              <a:t>”</a:t>
            </a:r>
            <a:endParaRPr lang="en-US" altLang="ja-JP" sz="2800" dirty="0">
              <a:ea typeface="ＭＳ Ｐゴシック" charset="0"/>
            </a:endParaRPr>
          </a:p>
          <a:p>
            <a:pPr lvl="1"/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x) alive(x)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y) loves(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Here’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how we scope the variables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Text Box 4"/>
          <p:cNvSpPr txBox="1">
            <a:spLocks noChangeArrowheads="1"/>
          </p:cNvSpPr>
          <p:nvPr/>
        </p:nvSpPr>
        <p:spPr bwMode="auto">
          <a:xfrm>
            <a:off x="1905000" y="4648200"/>
            <a:ext cx="5128840" cy="584775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3200" dirty="0">
                <a:latin typeface="Calibri Regular" charset="0"/>
              </a:rPr>
              <a:t>(</a:t>
            </a:r>
            <a:r>
              <a:rPr lang="en-US" sz="3200" dirty="0">
                <a:latin typeface="Calibri Regular" charset="0"/>
                <a:sym typeface="Symbol" charset="0"/>
              </a:rPr>
              <a:t></a:t>
            </a:r>
            <a:r>
              <a:rPr lang="en-US" sz="3200" dirty="0">
                <a:latin typeface="Calibri Regular" charset="0"/>
              </a:rPr>
              <a:t>x) alive(x) </a:t>
            </a:r>
            <a:r>
              <a:rPr lang="en-US" sz="3200" dirty="0">
                <a:latin typeface="Calibri Regular" charset="0"/>
                <a:sym typeface="Symbol" charset="0"/>
              </a:rPr>
              <a:t> </a:t>
            </a:r>
            <a:r>
              <a:rPr lang="en-US" sz="3200" dirty="0">
                <a:latin typeface="Calibri Regular" charset="0"/>
              </a:rPr>
              <a:t>(</a:t>
            </a:r>
            <a:r>
              <a:rPr lang="en-US" sz="3200" dirty="0">
                <a:latin typeface="Calibri Regular" charset="0"/>
                <a:sym typeface="Symbol" charset="0"/>
              </a:rPr>
              <a:t></a:t>
            </a:r>
            <a:r>
              <a:rPr lang="en-US" sz="3200" dirty="0">
                <a:latin typeface="Calibri Regular" charset="0"/>
              </a:rPr>
              <a:t>y) loves(</a:t>
            </a:r>
            <a:r>
              <a:rPr lang="en-US" sz="3200" dirty="0" err="1">
                <a:latin typeface="Calibri Regular" charset="0"/>
              </a:rPr>
              <a:t>x,y</a:t>
            </a:r>
            <a:r>
              <a:rPr lang="en-US" sz="3200" dirty="0">
                <a:latin typeface="Calibri Regular" charset="0"/>
              </a:rPr>
              <a:t>)</a:t>
            </a:r>
          </a:p>
        </p:txBody>
      </p:sp>
      <p:sp>
        <p:nvSpPr>
          <p:cNvPr id="36868" name="Line 5"/>
          <p:cNvSpPr>
            <a:spLocks noChangeShapeType="1"/>
          </p:cNvSpPr>
          <p:nvPr/>
        </p:nvSpPr>
        <p:spPr bwMode="auto">
          <a:xfrm>
            <a:off x="4800600" y="5334000"/>
            <a:ext cx="2362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69" name="Line 6"/>
          <p:cNvSpPr>
            <a:spLocks noChangeShapeType="1"/>
          </p:cNvSpPr>
          <p:nvPr/>
        </p:nvSpPr>
        <p:spPr bwMode="auto">
          <a:xfrm>
            <a:off x="1981200" y="5562600"/>
            <a:ext cx="51816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70" name="Line 7"/>
          <p:cNvSpPr>
            <a:spLocks noChangeShapeType="1"/>
          </p:cNvSpPr>
          <p:nvPr/>
        </p:nvSpPr>
        <p:spPr bwMode="auto">
          <a:xfrm>
            <a:off x="1066800" y="5978525"/>
            <a:ext cx="5334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71" name="Line 9"/>
          <p:cNvSpPr>
            <a:spLocks noChangeShapeType="1"/>
          </p:cNvSpPr>
          <p:nvPr/>
        </p:nvSpPr>
        <p:spPr bwMode="auto">
          <a:xfrm>
            <a:off x="1066800" y="6283325"/>
            <a:ext cx="533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>
              <a:latin typeface="Calibri Regular" charset="0"/>
            </a:endParaRPr>
          </a:p>
        </p:txBody>
      </p:sp>
      <p:sp>
        <p:nvSpPr>
          <p:cNvPr id="36872" name="Text Box 10"/>
          <p:cNvSpPr txBox="1">
            <a:spLocks noChangeArrowheads="1"/>
          </p:cNvSpPr>
          <p:nvPr/>
        </p:nvSpPr>
        <p:spPr bwMode="auto">
          <a:xfrm>
            <a:off x="1660525" y="5715000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charset="0"/>
              </a:rPr>
              <a:t>Scope of x</a:t>
            </a:r>
          </a:p>
        </p:txBody>
      </p:sp>
      <p:sp>
        <p:nvSpPr>
          <p:cNvPr id="36873" name="Text Box 11"/>
          <p:cNvSpPr txBox="1">
            <a:spLocks noChangeArrowheads="1"/>
          </p:cNvSpPr>
          <p:nvPr/>
        </p:nvSpPr>
        <p:spPr bwMode="auto">
          <a:xfrm>
            <a:off x="1676400" y="5978525"/>
            <a:ext cx="1487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>
                <a:latin typeface="Calibri Regular" charset="0"/>
              </a:rPr>
              <a:t>Scope of 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Quantifier Scope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257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Switching order of universal quantifiers does not change the meaning</a:t>
            </a:r>
          </a:p>
          <a:p>
            <a:pPr lvl="1"/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y)P(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 Regular" charset="0"/>
              </a:rPr>
              <a:t>↔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pPr lvl="1"/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Dogs hate cats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(i.e., “all dogs hate all cats”)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You can switch order of existential quantifiers</a:t>
            </a:r>
          </a:p>
          <a:p>
            <a:pPr lvl="1"/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cs typeface="Calibri Regular" charset="0"/>
              </a:rPr>
              <a:t>↔</a:t>
            </a:r>
            <a:r>
              <a:rPr lang="en-US" sz="2400" dirty="0">
                <a:ea typeface="ＭＳ Ｐゴシック" charset="0"/>
              </a:rPr>
              <a:t>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x) P(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</a:p>
          <a:p>
            <a:pPr lvl="1"/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A cat killed a dog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Switching order of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universal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and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existential quantifiers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does change meaning: </a:t>
            </a:r>
          </a:p>
          <a:p>
            <a:pPr lvl="1"/>
            <a:r>
              <a:rPr lang="en-US" sz="2400" dirty="0">
                <a:ea typeface="ＭＳ Ｐゴシック" charset="0"/>
              </a:rPr>
              <a:t>Everyone likes someone: 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 likes(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 </a:t>
            </a:r>
          </a:p>
          <a:p>
            <a:pPr lvl="1"/>
            <a:r>
              <a:rPr lang="en-US" sz="2400" dirty="0">
                <a:ea typeface="ＭＳ Ｐゴシック" charset="0"/>
              </a:rPr>
              <a:t>Someone is liked by everyone: (</a:t>
            </a:r>
            <a:r>
              <a:rPr lang="en-US" sz="2400" dirty="0">
                <a:ea typeface="ＭＳ Ｐゴシック" charset="0"/>
                <a:sym typeface="Symbol" charset="0"/>
              </a:rPr>
              <a:t></a:t>
            </a:r>
            <a:r>
              <a:rPr lang="en-US" sz="2400" dirty="0">
                <a:ea typeface="ＭＳ Ｐゴシック" charset="0"/>
              </a:rPr>
              <a:t>y)(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likes(</a:t>
            </a:r>
            <a:r>
              <a:rPr lang="en-US" sz="2400" dirty="0" err="1">
                <a:ea typeface="ＭＳ Ｐゴシック" charset="0"/>
              </a:rPr>
              <a:t>x,y</a:t>
            </a:r>
            <a:r>
              <a:rPr lang="en-US" sz="2400" dirty="0">
                <a:ea typeface="ＭＳ Ｐゴシック" charset="0"/>
              </a:rPr>
              <a:t>)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 smtClean="0"/>
              <a:t>Procedural example 1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7772400" cy="6477000"/>
          </a:xfrm>
        </p:spPr>
        <p:txBody>
          <a:bodyPr/>
          <a:lstStyle/>
          <a:p>
            <a:pPr marL="0" lvl="1" indent="0">
              <a:buNone/>
            </a:pPr>
            <a:endParaRPr lang="en-US" sz="2800" dirty="0" smtClean="0"/>
          </a:p>
          <a:p>
            <a:pPr marL="0" lvl="1" indent="0">
              <a:buNone/>
            </a:pPr>
            <a:r>
              <a:rPr lang="en-US" sz="2800" dirty="0" err="1" smtClean="0"/>
              <a:t>def</a:t>
            </a:r>
            <a:r>
              <a:rPr lang="en-US" sz="2800" dirty="0" smtClean="0"/>
              <a:t> verify1():</a:t>
            </a:r>
          </a:p>
          <a:p>
            <a:pPr marL="0" lvl="1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# </a:t>
            </a:r>
            <a:r>
              <a:rPr lang="en-US" sz="2800" dirty="0" smtClean="0">
                <a:ea typeface="ＭＳ Ｐゴシック" charset="0"/>
              </a:rPr>
              <a:t>Everyone likes someone: (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</a:t>
            </a:r>
            <a:r>
              <a:rPr lang="en-US" sz="2800" dirty="0" smtClean="0">
                <a:ea typeface="ＭＳ Ｐゴシック" charset="0"/>
              </a:rPr>
              <a:t>x)(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</a:t>
            </a:r>
            <a:r>
              <a:rPr lang="en-US" sz="2800" dirty="0" smtClean="0">
                <a:ea typeface="ＭＳ Ｐゴシック" charset="0"/>
              </a:rPr>
              <a:t>y) likes(</a:t>
            </a:r>
            <a:r>
              <a:rPr lang="en-US" sz="2800" dirty="0" err="1" smtClean="0">
                <a:ea typeface="ＭＳ Ｐゴシック" charset="0"/>
              </a:rPr>
              <a:t>x,y</a:t>
            </a:r>
            <a:r>
              <a:rPr lang="en-US" sz="2800" dirty="0" smtClean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 smtClean="0"/>
              <a:t>    for x in people():</a:t>
            </a:r>
          </a:p>
          <a:p>
            <a:pPr marL="0" indent="0">
              <a:buNone/>
            </a:pPr>
            <a:r>
              <a:rPr lang="en-US" sz="2800" dirty="0" smtClean="0"/>
              <a:t>        found = False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for y in people():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if likes(</a:t>
            </a:r>
            <a:r>
              <a:rPr lang="en-US" sz="2800" dirty="0" err="1" smtClean="0"/>
              <a:t>x,y</a:t>
            </a:r>
            <a:r>
              <a:rPr lang="en-US" sz="2800" dirty="0" smtClean="0"/>
              <a:t>):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found = True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break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if not Found: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return False</a:t>
            </a:r>
          </a:p>
          <a:p>
            <a:pPr marL="0" indent="0">
              <a:buNone/>
            </a:pPr>
            <a:r>
              <a:rPr lang="en-US" sz="2800" dirty="0" smtClean="0"/>
              <a:t>    return True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</a:p>
          <a:p>
            <a:pPr marL="0" indent="0"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6904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 Regular" charset="0"/>
              </a:rPr>
              <a:t>Every person has at</a:t>
            </a:r>
          </a:p>
          <a:p>
            <a:r>
              <a:rPr lang="en-US" dirty="0">
                <a:latin typeface="Calibri Regular" charset="0"/>
              </a:rPr>
              <a:t>l</a:t>
            </a:r>
            <a:r>
              <a:rPr lang="en-US" dirty="0" smtClean="0">
                <a:latin typeface="Calibri Regular" charset="0"/>
              </a:rPr>
              <a:t>east one individual that</a:t>
            </a:r>
          </a:p>
          <a:p>
            <a:r>
              <a:rPr lang="en-US" dirty="0">
                <a:latin typeface="Calibri Regular" charset="0"/>
              </a:rPr>
              <a:t>t</a:t>
            </a:r>
            <a:r>
              <a:rPr lang="en-US" dirty="0" smtClean="0">
                <a:latin typeface="Calibri Regular" charset="0"/>
              </a:rPr>
              <a:t>hey like.</a:t>
            </a:r>
            <a:endParaRPr lang="en-US" dirty="0">
              <a:latin typeface="Calibri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7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71209"/>
            <a:ext cx="5562600" cy="1143000"/>
          </a:xfrm>
        </p:spPr>
        <p:txBody>
          <a:bodyPr/>
          <a:lstStyle/>
          <a:p>
            <a:pPr algn="r"/>
            <a:r>
              <a:rPr lang="en-US" sz="4400" dirty="0" smtClean="0"/>
              <a:t>Procedural example 2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1000"/>
            <a:ext cx="8077200" cy="6477000"/>
          </a:xfrm>
        </p:spPr>
        <p:txBody>
          <a:bodyPr/>
          <a:lstStyle/>
          <a:p>
            <a:pPr marL="0" lvl="1" indent="0">
              <a:buNone/>
            </a:pPr>
            <a:endParaRPr lang="en-US" sz="2800" dirty="0" smtClean="0"/>
          </a:p>
          <a:p>
            <a:pPr marL="0" lvl="1" indent="0">
              <a:buNone/>
            </a:pPr>
            <a:r>
              <a:rPr lang="en-US" sz="2800" dirty="0" err="1" smtClean="0"/>
              <a:t>def</a:t>
            </a:r>
            <a:r>
              <a:rPr lang="en-US" sz="2800" dirty="0" smtClean="0"/>
              <a:t> verify2():</a:t>
            </a:r>
          </a:p>
          <a:p>
            <a:pPr marL="0" lvl="1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# </a:t>
            </a:r>
            <a:r>
              <a:rPr lang="en-US" sz="2800" dirty="0" smtClean="0">
                <a:ea typeface="ＭＳ Ｐゴシック" charset="0"/>
              </a:rPr>
              <a:t>Someone is liked by everyone: (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</a:t>
            </a:r>
            <a:r>
              <a:rPr lang="en-US" sz="2800" dirty="0" smtClean="0">
                <a:ea typeface="ＭＳ Ｐゴシック" charset="0"/>
              </a:rPr>
              <a:t>y)(</a:t>
            </a:r>
            <a:r>
              <a:rPr lang="en-US" sz="2800" dirty="0" smtClean="0">
                <a:ea typeface="ＭＳ Ｐゴシック" charset="0"/>
                <a:sym typeface="Symbol" charset="0"/>
              </a:rPr>
              <a:t></a:t>
            </a:r>
            <a:r>
              <a:rPr lang="en-US" sz="2800" dirty="0" smtClean="0">
                <a:ea typeface="ＭＳ Ｐゴシック" charset="0"/>
              </a:rPr>
              <a:t>x) likes(</a:t>
            </a:r>
            <a:r>
              <a:rPr lang="en-US" sz="2800" dirty="0" err="1" smtClean="0">
                <a:ea typeface="ＭＳ Ｐゴシック" charset="0"/>
              </a:rPr>
              <a:t>x,y</a:t>
            </a:r>
            <a:r>
              <a:rPr lang="en-US" sz="2800" dirty="0" smtClean="0">
                <a:ea typeface="ＭＳ Ｐゴシック" charset="0"/>
              </a:rPr>
              <a:t>) </a:t>
            </a:r>
          </a:p>
          <a:p>
            <a:pPr marL="0" indent="0">
              <a:buNone/>
            </a:pPr>
            <a:r>
              <a:rPr lang="en-US" sz="2800" dirty="0" smtClean="0"/>
              <a:t>    for y in people():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found = True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for x in people():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if not likes(</a:t>
            </a:r>
            <a:r>
              <a:rPr lang="en-US" sz="2800" dirty="0" err="1" smtClean="0"/>
              <a:t>x,y</a:t>
            </a:r>
            <a:r>
              <a:rPr lang="en-US" sz="2800" dirty="0" smtClean="0"/>
              <a:t>):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found = False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break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if found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return True</a:t>
            </a:r>
          </a:p>
          <a:p>
            <a:pPr marL="0" indent="0">
              <a:buNone/>
            </a:pPr>
            <a:r>
              <a:rPr lang="en-US" sz="2800" dirty="0" smtClean="0"/>
              <a:t>    return False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</a:t>
            </a:r>
          </a:p>
          <a:p>
            <a:pPr marL="0" indent="0">
              <a:buNone/>
            </a:pPr>
            <a:r>
              <a:rPr lang="en-US" sz="2800" dirty="0" smtClean="0"/>
              <a:t> 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638800" y="3581400"/>
            <a:ext cx="329233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 Regular" charset="0"/>
              </a:rPr>
              <a:t>There is a person who is</a:t>
            </a:r>
          </a:p>
          <a:p>
            <a:r>
              <a:rPr lang="en-US" dirty="0">
                <a:latin typeface="Calibri Regular" charset="0"/>
              </a:rPr>
              <a:t>l</a:t>
            </a:r>
            <a:r>
              <a:rPr lang="en-US" dirty="0" smtClean="0">
                <a:latin typeface="Calibri Regular" charset="0"/>
              </a:rPr>
              <a:t>iked by every person in</a:t>
            </a:r>
            <a:br>
              <a:rPr lang="en-US" dirty="0" smtClean="0">
                <a:latin typeface="Calibri Regular" charset="0"/>
              </a:rPr>
            </a:br>
            <a:r>
              <a:rPr lang="en-US" dirty="0" smtClean="0">
                <a:latin typeface="Calibri Regular" charset="0"/>
              </a:rPr>
              <a:t>the universe.</a:t>
            </a:r>
          </a:p>
        </p:txBody>
      </p:sp>
    </p:spTree>
    <p:extLst>
      <p:ext uri="{BB962C8B-B14F-4D97-AF65-F5344CB8AC3E}">
        <p14:creationId xmlns:p14="http://schemas.microsoft.com/office/powerpoint/2010/main" val="362897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Connections between </a:t>
            </a:r>
            <a:r>
              <a:rPr lang="en-US" sz="36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36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600" dirty="0">
                <a:ea typeface="ＭＳ Ｐゴシック" charset="0"/>
                <a:cs typeface="ＭＳ Ｐゴシック" charset="0"/>
              </a:rPr>
              <a:t>and </a:t>
            </a:r>
            <a:r>
              <a:rPr lang="en-US" sz="36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51816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We can relate sentences involving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using extensions to 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De Morgan’s laws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 smtClean="0">
                <a:ea typeface="ＭＳ Ｐゴシック" charset="0"/>
              </a:rPr>
              <a:t>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 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x) P(x)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(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x) 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P(x)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Examples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don’t like cats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No dogs like cats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Not all dogs dance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There is a dog that doesn’t dance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</a:rPr>
              <a:t> All dogs sleep </a:t>
            </a:r>
            <a:r>
              <a:rPr lang="en-US" sz="2600" dirty="0">
                <a:ea typeface="ＭＳ Ｐゴシック" charset="0"/>
                <a:cs typeface="Calibri Regular" charset="0"/>
              </a:rPr>
              <a:t>↔ There is no dog that doesn’t sleep</a:t>
            </a:r>
          </a:p>
          <a:p>
            <a:pPr marL="517525" lvl="1" indent="-282575">
              <a:buFontTx/>
              <a:buAutoNum type="arabicPeriod"/>
            </a:pPr>
            <a:r>
              <a:rPr lang="en-US" sz="2600" dirty="0">
                <a:ea typeface="ＭＳ Ｐゴシック" charset="0"/>
                <a:cs typeface="Calibri Regular" charset="0"/>
              </a:rPr>
              <a:t> There is a dog that talks ↔ Not all dogs can’t talk</a:t>
            </a:r>
            <a:endParaRPr lang="en-US" sz="26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224" y="33338"/>
            <a:ext cx="1501775" cy="225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Simple genealogy KB in FOL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715000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Design a knowledge base using FOL that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Has facts of immediate family relations, e.g., spouses, parents, etc.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 smtClean="0">
                <a:ea typeface="ＭＳ Ｐゴシック" charset="0"/>
              </a:rPr>
              <a:t>Defines </a:t>
            </a:r>
            <a:r>
              <a:rPr lang="en-US" sz="3200" dirty="0">
                <a:ea typeface="ＭＳ Ｐゴシック" charset="0"/>
              </a:rPr>
              <a:t>of more complex relations (ancestors, relatives)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D</a:t>
            </a:r>
            <a:r>
              <a:rPr lang="en-US" sz="3200" dirty="0" smtClean="0">
                <a:ea typeface="ＭＳ Ｐゴシック" charset="0"/>
              </a:rPr>
              <a:t>etect </a:t>
            </a:r>
            <a:r>
              <a:rPr lang="en-US" sz="3200" dirty="0">
                <a:ea typeface="ＭＳ Ｐゴシック" charset="0"/>
              </a:rPr>
              <a:t>conflicts, e.g., you are your own parent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 smtClean="0">
                <a:ea typeface="ＭＳ Ｐゴシック" charset="0"/>
              </a:rPr>
              <a:t>Infers </a:t>
            </a:r>
            <a:r>
              <a:rPr lang="en-US" sz="3200" dirty="0">
                <a:ea typeface="ＭＳ Ｐゴシック" charset="0"/>
              </a:rPr>
              <a:t>relations, e.g., </a:t>
            </a:r>
            <a:r>
              <a:rPr lang="en-US" sz="3200" dirty="0" err="1">
                <a:ea typeface="ＭＳ Ｐゴシック" charset="0"/>
              </a:rPr>
              <a:t>grandparernt</a:t>
            </a:r>
            <a:r>
              <a:rPr lang="en-US" sz="3200" dirty="0">
                <a:ea typeface="ＭＳ Ｐゴシック" charset="0"/>
              </a:rPr>
              <a:t> from parent</a:t>
            </a:r>
          </a:p>
          <a:p>
            <a:pPr lvl="1" indent="-396875">
              <a:lnSpc>
                <a:spcPct val="90000"/>
              </a:lnSpc>
            </a:pPr>
            <a:r>
              <a:rPr lang="en-US" sz="3200" dirty="0" smtClean="0">
                <a:ea typeface="ＭＳ Ｐゴシック" charset="0"/>
              </a:rPr>
              <a:t>Answers </a:t>
            </a:r>
            <a:r>
              <a:rPr lang="en-US" sz="3200" dirty="0">
                <a:ea typeface="ＭＳ Ｐゴシック" charset="0"/>
              </a:rPr>
              <a:t>queries about relationships between people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do we approach this?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219200"/>
            <a:ext cx="8153400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Design an initial ontology of types,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e.g., person, man, woman, gender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general individuals to ontology,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gender(male), gender(female)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Extend ontology be defining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 spouse, </a:t>
            </a:r>
            <a:r>
              <a:rPr lang="en-US" sz="2800" dirty="0" err="1">
                <a:ea typeface="ＭＳ Ｐゴシック" charset="0"/>
              </a:rPr>
              <a:t>has_child</a:t>
            </a:r>
            <a:r>
              <a:rPr lang="en-US" sz="2800" dirty="0">
                <a:ea typeface="ＭＳ Ｐゴシック" charset="0"/>
              </a:rPr>
              <a:t>, </a:t>
            </a:r>
            <a:r>
              <a:rPr lang="en-US" sz="2800" dirty="0" err="1">
                <a:ea typeface="ＭＳ Ｐゴシック" charset="0"/>
              </a:rPr>
              <a:t>has_parent</a:t>
            </a:r>
            <a:endParaRPr lang="en-US" sz="28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general constraints to relations, e.g.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~ X = Y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=&gt; person(X), person(Y)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Add FOL sentences for inference, e.g.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spouse(X,Y) </a:t>
            </a:r>
            <a:r>
              <a:rPr lang="en-US" sz="2800" dirty="0">
                <a:ea typeface="ＭＳ Ｐゴシック" charset="0"/>
                <a:sym typeface="Wingdings" charset="0"/>
              </a:rPr>
              <a:t> spouse(Y,X)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man(X) </a:t>
            </a:r>
            <a:r>
              <a:rPr lang="en-US" sz="2800" dirty="0">
                <a:ea typeface="ＭＳ Ｐゴシック" charset="0"/>
                <a:sym typeface="Wingdings" charset="0"/>
              </a:rPr>
              <a:t> person(X) </a:t>
            </a:r>
            <a:r>
              <a:rPr lang="en-US" sz="2800" dirty="0">
                <a:latin typeface="ＭＳ ゴシック" charset="0"/>
                <a:ea typeface="ＭＳ ゴシック" charset="0"/>
                <a:cs typeface="ＭＳ ゴシック" charset="0"/>
                <a:sym typeface="Wingdings" charset="0"/>
              </a:rPr>
              <a:t>∧</a:t>
            </a:r>
            <a:r>
              <a:rPr lang="en-US" sz="2800" dirty="0" err="1">
                <a:latin typeface="ＭＳ ゴシック" charset="0"/>
                <a:ea typeface="ＭＳ ゴシック" charset="0"/>
                <a:cs typeface="ＭＳ ゴシック" charset="0"/>
                <a:sym typeface="Wingdings" charset="0"/>
              </a:rPr>
              <a:t>has_</a:t>
            </a:r>
            <a:r>
              <a:rPr lang="en-US" sz="2800" dirty="0" err="1">
                <a:ea typeface="ＭＳ ゴシック" charset="0"/>
                <a:cs typeface="ＭＳ ゴシック" charset="0"/>
                <a:sym typeface="Wingdings" charset="0"/>
              </a:rPr>
              <a:t>gender</a:t>
            </a:r>
            <a:r>
              <a:rPr lang="en-US" sz="2800" dirty="0">
                <a:ea typeface="ＭＳ ゴシック" charset="0"/>
                <a:cs typeface="ＭＳ ゴシック" charset="0"/>
                <a:sym typeface="Wingdings" charset="0"/>
              </a:rPr>
              <a:t>(X, male)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 lvl="1">
              <a:lnSpc>
                <a:spcPct val="80000"/>
              </a:lnSpc>
            </a:pPr>
            <a:endParaRPr lang="en-US" sz="3200" dirty="0">
              <a:ea typeface="ＭＳ Ｐゴシック" charset="0"/>
            </a:endParaRPr>
          </a:p>
          <a:p>
            <a:pPr>
              <a:lnSpc>
                <a:spcPct val="80000"/>
              </a:lnSpc>
            </a:pP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RDFS/OWL </a:t>
            </a:r>
            <a:r>
              <a:rPr lang="en-US" dirty="0" err="1" smtClean="0"/>
              <a:t>Smantics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4876800"/>
          </a:xfrm>
        </p:spPr>
        <p:txBody>
          <a:bodyPr/>
          <a:lstStyle/>
          <a:p>
            <a:r>
              <a:rPr lang="en-US" sz="3200" dirty="0" smtClean="0"/>
              <a:t>The semantics of RDFS and OWL are based on First Order Logic</a:t>
            </a:r>
          </a:p>
          <a:p>
            <a:r>
              <a:rPr lang="en-US" sz="3200" dirty="0" smtClean="0"/>
              <a:t>Advantages:</a:t>
            </a:r>
          </a:p>
          <a:p>
            <a:pPr lvl="1"/>
            <a:r>
              <a:rPr lang="en-US" sz="2800" dirty="0" smtClean="0"/>
              <a:t>Familiar, well defined, well understood, expressive, powerful</a:t>
            </a:r>
          </a:p>
          <a:p>
            <a:pPr lvl="1"/>
            <a:r>
              <a:rPr lang="en-US" sz="2800" dirty="0" smtClean="0"/>
              <a:t>Good procedures/tools for inference</a:t>
            </a:r>
          </a:p>
          <a:p>
            <a:r>
              <a:rPr lang="en-US" sz="3200" dirty="0" smtClean="0"/>
              <a:t>Disadvantages</a:t>
            </a:r>
          </a:p>
          <a:p>
            <a:pPr lvl="1"/>
            <a:r>
              <a:rPr lang="en-US" sz="2800" dirty="0" smtClean="0"/>
              <a:t>No agreement on how to extend for probabilities, fuzzy representations, higher order logics, etc.</a:t>
            </a:r>
          </a:p>
          <a:p>
            <a:pPr lvl="1"/>
            <a:r>
              <a:rPr lang="en-US" sz="2800" dirty="0" smtClean="0"/>
              <a:t>Hard to process in parallel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00BA0F-1491-C94B-B2AE-BEC0BE2CD5B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23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Simple genealogy KB in FOL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Has facts of immediate family relations, e.g., spouses, parents, etc.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Has definitions of more complex relations (ancestors, relatives)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Can detect conflicts, e.g., you are your own parent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Can infer relations, e.g., </a:t>
            </a:r>
            <a:r>
              <a:rPr lang="en-US" sz="3200" dirty="0" err="1">
                <a:ea typeface="ＭＳ Ｐゴシック" charset="0"/>
                <a:cs typeface="ＭＳ Ｐゴシック" charset="0"/>
              </a:rPr>
              <a:t>grandparernt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from parent</a:t>
            </a:r>
          </a:p>
          <a:p>
            <a:pPr marL="279400" indent="-279400"/>
            <a:r>
              <a:rPr lang="en-US" sz="3200" dirty="0">
                <a:ea typeface="ＭＳ Ｐゴシック" charset="0"/>
                <a:cs typeface="ＭＳ Ｐゴシック" charset="0"/>
              </a:rPr>
              <a:t>Can answer queries about relationships between people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Example: A simple genealogy KB by FOL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3820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Predicates: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parent(x, y), child(x, y), father(x, y), daughter(x, y), etc.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spouse(x, y), husband(x, y), wife(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ancestor(x, y), descendant(x, 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male(x), female(y)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relative(x, y)</a:t>
            </a:r>
          </a:p>
          <a:p>
            <a:pPr>
              <a:lnSpc>
                <a:spcPct val="8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Facts: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husband(Joe, Mary), son(Fred, Joe)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spouse(John, Nancy), male(John), son(Mark, Nancy)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father(Jack, Nancy), daughter(Linda, Jack)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daughter(Liz, Linda)</a:t>
            </a:r>
          </a:p>
          <a:p>
            <a:pPr lvl="1">
              <a:lnSpc>
                <a:spcPct val="80000"/>
              </a:lnSpc>
            </a:pPr>
            <a:r>
              <a:rPr lang="en-US" sz="2800" dirty="0">
                <a:ea typeface="ＭＳ Ｐゴシック" charset="0"/>
              </a:rPr>
              <a:t>etc.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8400" y="33338"/>
            <a:ext cx="162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9906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Example Axioms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229600" cy="5486400"/>
          </a:xfrm>
        </p:spPr>
        <p:txBody>
          <a:bodyPr/>
          <a:lstStyle/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</a:t>
            </a:r>
            <a:r>
              <a:rPr lang="en-US" sz="2200" dirty="0" err="1" smtClean="0">
                <a:ea typeface="ＭＳ Ｐゴシック" charset="0"/>
              </a:rPr>
              <a:t>has_parent</a:t>
            </a:r>
            <a:r>
              <a:rPr lang="en-US" sz="2200" dirty="0">
                <a:ea typeface="ＭＳ Ｐゴシック" charset="0"/>
              </a:rPr>
              <a:t>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</a:t>
            </a:r>
            <a:r>
              <a:rPr lang="en-US" sz="2200" dirty="0" err="1" smtClean="0">
                <a:ea typeface="ＭＳ Ｐゴシック" charset="0"/>
              </a:rPr>
              <a:t>has_child</a:t>
            </a:r>
            <a:r>
              <a:rPr lang="en-US" sz="2200" dirty="0" smtClean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</a:rPr>
              <a:t>(y, x)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father(x,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;</a:t>
            </a:r>
            <a:r>
              <a:rPr lang="en-US" sz="2200" dirty="0" smtClean="0">
                <a:ea typeface="ＭＳ Ｐゴシック" charset="0"/>
              </a:rPr>
              <a:t>similar </a:t>
            </a:r>
            <a:r>
              <a:rPr lang="en-US" sz="2200" dirty="0">
                <a:ea typeface="ＭＳ Ｐゴシック" charset="0"/>
              </a:rPr>
              <a:t>for mother(x,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daughter(x,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child(x,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female(x) ;</a:t>
            </a:r>
            <a:r>
              <a:rPr lang="en-US" sz="2200" dirty="0" smtClean="0">
                <a:ea typeface="ＭＳ Ｐゴシック" charset="0"/>
              </a:rPr>
              <a:t>similar </a:t>
            </a:r>
            <a:r>
              <a:rPr lang="en-US" sz="2200" dirty="0">
                <a:ea typeface="ＭＳ Ｐゴシック" charset="0"/>
              </a:rPr>
              <a:t>for son(x,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husband(x,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male(x) ;</a:t>
            </a:r>
            <a:r>
              <a:rPr lang="en-US" sz="2200" dirty="0" smtClean="0">
                <a:ea typeface="ＭＳ Ｐゴシック" charset="0"/>
              </a:rPr>
              <a:t>similar </a:t>
            </a:r>
            <a:r>
              <a:rPr lang="en-US" sz="2200" dirty="0">
                <a:ea typeface="ＭＳ Ｐゴシック" charset="0"/>
              </a:rPr>
              <a:t>for wife(x, y)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spouse(y, x)  ;spouse relation is symmetric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parent(x,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parent(x, z)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ancestor(x, y)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descendant(x,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ancestor(y, x) 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ancestor(z,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ancestor(z,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</a:t>
            </a:r>
            <a:r>
              <a:rPr lang="en-US" sz="2200" dirty="0" smtClean="0">
                <a:ea typeface="ＭＳ Ｐゴシック" charset="0"/>
              </a:rPr>
              <a:t>)</a:t>
            </a:r>
            <a:endParaRPr lang="en-US" sz="2200" dirty="0">
              <a:ea typeface="ＭＳ Ｐゴシック" charset="0"/>
            </a:endParaRP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spouse(x,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;related by marriage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)(</a:t>
            </a:r>
            <a:r>
              <a:rPr lang="en-US" sz="2200" dirty="0">
                <a:ea typeface="ＭＳ Ｐゴシック" charset="0"/>
                <a:sym typeface="Symbol" charset="0"/>
              </a:rPr>
              <a:t></a:t>
            </a:r>
            <a:r>
              <a:rPr lang="en-US" sz="2200" dirty="0">
                <a:ea typeface="ＭＳ Ｐゴシック" charset="0"/>
              </a:rPr>
              <a:t>z) relative(z, x) </a:t>
            </a:r>
            <a:r>
              <a:rPr lang="en-US" sz="2200" dirty="0">
                <a:ea typeface="ＭＳ Ｐゴシック" charset="0"/>
                <a:sym typeface="Symbol" charset="0"/>
              </a:rPr>
              <a:t></a:t>
            </a:r>
            <a:r>
              <a:rPr lang="en-US" sz="2200" dirty="0">
                <a:ea typeface="ＭＳ Ｐゴシック" charset="0"/>
              </a:rPr>
              <a:t> relative(z, y) </a:t>
            </a:r>
            <a:r>
              <a:rPr lang="en-US" sz="2200" dirty="0">
                <a:ea typeface="ＭＳ Ｐゴシック" charset="0"/>
                <a:sym typeface="Symbol" charset="0"/>
              </a:rPr>
              <a:t></a:t>
            </a:r>
            <a:r>
              <a:rPr lang="en-US" sz="2200" dirty="0">
                <a:ea typeface="ＭＳ Ｐゴシック" charset="0"/>
              </a:rPr>
              <a:t> relative(x, y)  ;transitive</a:t>
            </a:r>
          </a:p>
          <a:p>
            <a:pPr marL="0" indent="-1588">
              <a:lnSpc>
                <a:spcPct val="110000"/>
              </a:lnSpc>
              <a:buFontTx/>
              <a:buNone/>
              <a:defRPr/>
            </a:pPr>
            <a:r>
              <a:rPr lang="en-US" sz="2200" dirty="0">
                <a:ea typeface="ＭＳ Ｐゴシック" charset="0"/>
              </a:rPr>
              <a:t>(</a:t>
            </a:r>
            <a:r>
              <a:rPr lang="en-US" sz="2200" dirty="0">
                <a:ea typeface="ＭＳ Ｐゴシック" charset="0"/>
                <a:sym typeface="Symbol" charset="0"/>
              </a:rPr>
              <a:t></a:t>
            </a:r>
            <a:r>
              <a:rPr lang="en-US" sz="2200" dirty="0" err="1">
                <a:ea typeface="ＭＳ Ｐゴシック" charset="0"/>
              </a:rPr>
              <a:t>x,y</a:t>
            </a:r>
            <a:r>
              <a:rPr lang="en-US" sz="2200" dirty="0">
                <a:ea typeface="ＭＳ Ｐゴシック" charset="0"/>
              </a:rPr>
              <a:t>) relative(x, y) </a:t>
            </a:r>
            <a:r>
              <a:rPr lang="en-US" sz="2200" dirty="0">
                <a:ea typeface="ＭＳ Ｐゴシック" charset="0"/>
                <a:cs typeface="Calibri Regular" charset="0"/>
              </a:rPr>
              <a:t>↔</a:t>
            </a:r>
            <a:r>
              <a:rPr lang="en-US" sz="2200" dirty="0">
                <a:ea typeface="ＭＳ Ｐゴシック" charset="0"/>
              </a:rPr>
              <a:t> relative(y, x)   ;symmetric</a:t>
            </a:r>
          </a:p>
          <a:p>
            <a:pPr marL="0" indent="0">
              <a:lnSpc>
                <a:spcPct val="110000"/>
              </a:lnSpc>
              <a:buFontTx/>
              <a:buNone/>
              <a:defRPr/>
            </a:pPr>
            <a:endParaRPr lang="en-US" sz="2200" dirty="0">
              <a:ea typeface="ＭＳ Ｐゴシック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458200" cy="6477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Rules for genealogical relations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parent(x,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child (y, x)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father(x,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parent(x, y)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male(x) ;similarly for mother(x, y)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daughter(x,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child(x, y)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female(x) ;similarly for son(x, y)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husband(x,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spouse(x, y)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male(x) ;similarly for wife(x, y)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spouse(x,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spouse(y, x)  ;spouse relation is symmetric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parent(x,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ancestor(x, y)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parent(x, z)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ancestor(z,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ancestor(x, y)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descendant(x,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ancestor(y, x)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ancestor(z, x)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ancestor(z,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relative(x, y) 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	          ;related by common ancestry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spouse(x,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relative(x, y)  ;related by marriage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relative(z, x)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relative(z, y)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relative(x, y)  ;transitive</a:t>
            </a:r>
          </a:p>
          <a:p>
            <a:pPr marL="339725" lvl="1" indent="0">
              <a:lnSpc>
                <a:spcPct val="80000"/>
              </a:lnSpc>
              <a:buFontTx/>
              <a:buNone/>
              <a:defRPr/>
            </a:pPr>
            <a:r>
              <a:rPr lang="en-US" dirty="0" smtClean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</a:t>
            </a:r>
            <a:r>
              <a:rPr lang="en-US" dirty="0" err="1">
                <a:ea typeface="ＭＳ Ｐゴシック" charset="0"/>
              </a:rPr>
              <a:t>x,y</a:t>
            </a:r>
            <a:r>
              <a:rPr lang="en-US" dirty="0">
                <a:ea typeface="ＭＳ Ｐゴシック" charset="0"/>
              </a:rPr>
              <a:t>) relative(x, y) </a:t>
            </a:r>
            <a:r>
              <a:rPr lang="en-US" dirty="0">
                <a:ea typeface="ＭＳ Ｐゴシック" charset="0"/>
                <a:cs typeface="Calibri Regular" charset="0"/>
              </a:rPr>
              <a:t>↔</a:t>
            </a:r>
            <a:r>
              <a:rPr lang="en-US" dirty="0">
                <a:ea typeface="ＭＳ Ｐゴシック" charset="0"/>
              </a:rPr>
              <a:t> relative(y, x)   ;symmetric</a:t>
            </a:r>
          </a:p>
          <a:p>
            <a:pPr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Queries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ancestor(Jack, Fred)   ; the answer is yes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relative(Liz, Joe)        ; the answer is yes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relative(Nancy,  Matthew)   </a:t>
            </a:r>
            <a:r>
              <a:rPr lang="en-US" dirty="0" smtClean="0">
                <a:ea typeface="ＭＳ Ｐゴシック" charset="0"/>
              </a:rPr>
              <a:t>;</a:t>
            </a:r>
            <a:r>
              <a:rPr lang="en-US" dirty="0">
                <a:ea typeface="ＭＳ Ｐゴシック" charset="0"/>
              </a:rPr>
              <a:t>no </a:t>
            </a:r>
            <a:r>
              <a:rPr lang="en-US" dirty="0" smtClean="0">
                <a:ea typeface="ＭＳ Ｐゴシック" charset="0"/>
              </a:rPr>
              <a:t>answer, no </a:t>
            </a:r>
            <a:r>
              <a:rPr lang="en-US" dirty="0">
                <a:ea typeface="ＭＳ Ｐゴシック" charset="0"/>
              </a:rPr>
              <a:t>under closed world assumption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ea typeface="ＭＳ Ｐゴシック" charset="0"/>
              </a:rPr>
              <a:t>(</a:t>
            </a:r>
            <a:r>
              <a:rPr lang="en-US" dirty="0">
                <a:ea typeface="ＭＳ Ｐゴシック" charset="0"/>
                <a:sym typeface="Symbol" charset="0"/>
              </a:rPr>
              <a:t></a:t>
            </a:r>
            <a:r>
              <a:rPr lang="en-US" dirty="0">
                <a:ea typeface="ＭＳ Ｐゴシック" charset="0"/>
              </a:rPr>
              <a:t>z) ancestor(z, Fred)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ancestor(z, Liz)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Axioms, definitions and theorems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534400" cy="5638800"/>
          </a:xfrm>
        </p:spPr>
        <p:txBody>
          <a:bodyPr/>
          <a:lstStyle/>
          <a:p>
            <a:pPr marL="285750" indent="-285750">
              <a:defRPr/>
            </a:pPr>
            <a:r>
              <a:rPr lang="en-US" sz="2800" dirty="0" smtClean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Axioms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facts and rules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that capture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the (important) facts and concepts about a domain; axioms can be used to prove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theorems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Mathematicians </a:t>
            </a:r>
            <a:r>
              <a:rPr lang="en-US" sz="2400" dirty="0" smtClean="0">
                <a:ea typeface="ＭＳ Ｐゴシック" charset="0"/>
              </a:rPr>
              <a:t>dislike</a:t>
            </a:r>
            <a:r>
              <a:rPr lang="en-US" altLang="ja-JP" sz="2400" dirty="0" smtClean="0">
                <a:ea typeface="ＭＳ Ｐゴシック" charset="0"/>
              </a:rPr>
              <a:t> unnecessary </a:t>
            </a:r>
            <a:r>
              <a:rPr lang="en-US" altLang="ja-JP" sz="2400" dirty="0">
                <a:ea typeface="ＭＳ Ｐゴシック" charset="0"/>
              </a:rPr>
              <a:t>(dependent) axioms, i.e. ones that can be derived from </a:t>
            </a:r>
            <a:r>
              <a:rPr lang="en-US" altLang="ja-JP" sz="2400" dirty="0" smtClean="0">
                <a:ea typeface="ＭＳ Ｐゴシック" charset="0"/>
              </a:rPr>
              <a:t>others</a:t>
            </a:r>
            <a:endParaRPr lang="en-US" altLang="ja-JP" sz="2400" dirty="0">
              <a:ea typeface="ＭＳ Ｐゴシック" charset="0"/>
            </a:endParaRP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Dependent axioms can make reasoning faster, however</a:t>
            </a:r>
          </a:p>
          <a:p>
            <a:pPr marL="465138" lvl="1" indent="-354013">
              <a:defRPr/>
            </a:pPr>
            <a:r>
              <a:rPr lang="en-US" sz="2400" dirty="0">
                <a:ea typeface="ＭＳ Ｐゴシック" charset="0"/>
              </a:rPr>
              <a:t>Choosing a good set of </a:t>
            </a:r>
            <a:r>
              <a:rPr lang="en-US" sz="2400" dirty="0" smtClean="0">
                <a:ea typeface="ＭＳ Ｐゴシック" charset="0"/>
              </a:rPr>
              <a:t>axioms </a:t>
            </a:r>
            <a:r>
              <a:rPr lang="en-US" sz="2400" dirty="0">
                <a:ea typeface="ＭＳ Ｐゴシック" charset="0"/>
              </a:rPr>
              <a:t>is a design problem</a:t>
            </a:r>
          </a:p>
          <a:p>
            <a:pPr marL="285750" indent="-285750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definition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of a predicate is of the form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sz="2800" dirty="0">
                <a:ea typeface="ＭＳ Ｐゴシック" charset="0"/>
                <a:cs typeface="Calibri Regular" charset="0"/>
              </a:rPr>
              <a:t>↔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…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 and can be decomposed into two parts</a:t>
            </a:r>
          </a:p>
          <a:p>
            <a:pPr marL="465138" lvl="1" indent="-233363"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Necessary</a:t>
            </a:r>
            <a:r>
              <a:rPr lang="en-US" sz="2400" dirty="0">
                <a:ea typeface="ＭＳ Ｐゴシック" charset="0"/>
              </a:rPr>
              <a:t> description: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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</a:t>
            </a:r>
          </a:p>
          <a:p>
            <a:pPr marL="465138" lvl="1" indent="-233363"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Sufficient</a:t>
            </a:r>
            <a:r>
              <a:rPr lang="en-US" sz="2400" dirty="0">
                <a:ea typeface="ＭＳ Ｐゴシック" charset="0"/>
              </a:rPr>
              <a:t> description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p(x) </a:t>
            </a:r>
            <a:r>
              <a:rPr lang="en-US" altLang="ja-JP" sz="2400" dirty="0">
                <a:ea typeface="ＭＳ Ｐゴシック" charset="0"/>
                <a:sym typeface="Symbol" charset="0"/>
              </a:rPr>
              <a:t></a:t>
            </a:r>
            <a:r>
              <a:rPr lang="en-US" altLang="ja-JP" sz="2400" dirty="0">
                <a:ea typeface="ＭＳ Ｐゴシック" charset="0"/>
              </a:rPr>
              <a:t> …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pPr marL="465138" lvl="1" indent="-233363">
              <a:defRPr/>
            </a:pPr>
            <a:r>
              <a:rPr lang="en-US" sz="2400" dirty="0">
                <a:ea typeface="ＭＳ Ｐゴシック" charset="0"/>
              </a:rPr>
              <a:t>Some </a:t>
            </a:r>
            <a:r>
              <a:rPr lang="en-US" sz="2400" dirty="0" smtClean="0">
                <a:ea typeface="ＭＳ Ｐゴシック" charset="0"/>
              </a:rPr>
              <a:t>concepts</a:t>
            </a:r>
            <a:r>
              <a:rPr lang="en-US" altLang="ja-JP" sz="2400" dirty="0" smtClean="0">
                <a:ea typeface="ＭＳ Ｐゴシック" charset="0"/>
              </a:rPr>
              <a:t> </a:t>
            </a:r>
            <a:r>
              <a:rPr lang="en-US" altLang="ja-JP" sz="2400" dirty="0">
                <a:ea typeface="ＭＳ Ｐゴシック" charset="0"/>
              </a:rPr>
              <a:t>have </a:t>
            </a:r>
            <a:r>
              <a:rPr lang="en-US" altLang="ja-JP" sz="2400" dirty="0" smtClean="0">
                <a:ea typeface="ＭＳ Ｐゴシック" charset="0"/>
              </a:rPr>
              <a:t>definitions (triangle) and some do not (person)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More on definitions</a:t>
            </a:r>
          </a:p>
        </p:txBody>
      </p:sp>
      <p:sp>
        <p:nvSpPr>
          <p:cNvPr id="839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724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Example: define father(x, y) by parent(x, y) and male(x)</a:t>
            </a:r>
          </a:p>
          <a:p>
            <a:pPr marL="228600" indent="-228600"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parent(x, y) is a necessary (but not sufficient) description of father(x, y)</a:t>
            </a:r>
          </a:p>
          <a:p>
            <a:pPr marL="228600" lvl="1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</a:t>
            </a:r>
            <a:r>
              <a:rPr lang="en-US" sz="2600" dirty="0">
                <a:ea typeface="ＭＳ Ｐゴシック" charset="0"/>
              </a:rPr>
              <a:t> parent(x, y)</a:t>
            </a:r>
          </a:p>
          <a:p>
            <a:pPr marL="228600" indent="-228600"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parent(x, y) ^ male(x) ^ age(x, 35) is a sufficient (but not necessary) description of father(x, y):</a:t>
            </a:r>
          </a:p>
          <a:p>
            <a:pPr marL="228600" lvl="2" indent="-22860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father(x, y) </a:t>
            </a:r>
            <a:r>
              <a:rPr lang="en-US" sz="2600" dirty="0">
                <a:ea typeface="ＭＳ Ｐゴシック" charset="0"/>
                <a:sym typeface="Symbol" charset="0"/>
              </a:rPr>
              <a:t></a:t>
            </a:r>
            <a:r>
              <a:rPr lang="en-US" sz="2600" dirty="0">
                <a:ea typeface="ＭＳ Ｐゴシック" charset="0"/>
              </a:rPr>
              <a:t> parent(x, y) ^ male(x) ^ age(x, 35) </a:t>
            </a:r>
          </a:p>
          <a:p>
            <a:pPr marL="228600" indent="-228600">
              <a:defRPr/>
            </a:pPr>
            <a:r>
              <a:rPr lang="en-US" sz="2600" dirty="0">
                <a:ea typeface="ＭＳ Ｐゴシック" charset="0"/>
                <a:cs typeface="ＭＳ Ｐゴシック" charset="0"/>
              </a:rPr>
              <a:t>parent(x, y) ^ male(x) is a necessary and sufficient description of father(x, y) </a:t>
            </a:r>
          </a:p>
          <a:p>
            <a:pPr marL="106363" lvl="1" indent="-222250"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	    parent(x, y) ^ male(x) </a:t>
            </a:r>
            <a:r>
              <a:rPr lang="en-US" sz="2600" dirty="0">
                <a:ea typeface="ＭＳ Ｐゴシック" charset="0"/>
                <a:cs typeface="Calibri Regular" charset="0"/>
              </a:rPr>
              <a:t>↔</a:t>
            </a:r>
            <a:r>
              <a:rPr lang="en-US" sz="2600" dirty="0">
                <a:ea typeface="ＭＳ Ｐゴシック" charset="0"/>
              </a:rPr>
              <a:t> father(x, y)</a:t>
            </a:r>
          </a:p>
          <a:p>
            <a:pPr marL="106363" lvl="1" indent="-222250">
              <a:defRPr/>
            </a:pPr>
            <a:endParaRPr lang="en-US" sz="2800" dirty="0">
              <a:ea typeface="ＭＳ Ｐゴシック" charset="0"/>
            </a:endParaRPr>
          </a:p>
          <a:p>
            <a:pPr marL="106363" lvl="1" indent="-222250">
              <a:buFontTx/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Notational differences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153400" cy="5562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Different symbols for and, or, not, implies, ...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  <a:sym typeface="Symbol" charset="0"/>
              </a:rPr>
              <a:t>                </a:t>
            </a:r>
            <a:endParaRPr lang="en-US" sz="28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v (q ^ r) 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p + (q * r)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Prolog</a:t>
            </a:r>
          </a:p>
          <a:p>
            <a:pPr lvl="1">
              <a:buFontTx/>
              <a:buNone/>
            </a:pPr>
            <a:r>
              <a:rPr lang="en-US" sz="2800" dirty="0">
                <a:ea typeface="ＭＳ Ｐゴシック" charset="0"/>
              </a:rPr>
              <a:t>cat(X) :- furry(X), meows (X), has(X, claws)</a:t>
            </a:r>
          </a:p>
          <a:p>
            <a:r>
              <a:rPr lang="en-US" sz="3200" dirty="0" err="1">
                <a:ea typeface="ＭＳ Ｐゴシック" charset="0"/>
                <a:cs typeface="ＭＳ Ｐゴシック" charset="0"/>
              </a:rPr>
              <a:t>Lispy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notations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forall</a:t>
            </a:r>
            <a:r>
              <a:rPr lang="en-US" sz="2800" dirty="0">
                <a:ea typeface="ＭＳ Ｐゴシック" charset="0"/>
              </a:rPr>
              <a:t> ?x (implies (and (furry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(meows ?x)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       (has ?x claws))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800" dirty="0">
                <a:ea typeface="ＭＳ Ｐゴシック" charset="0"/>
              </a:rPr>
              <a:t>                               (cat ?x)))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example of FOL in use</a:t>
            </a:r>
          </a:p>
        </p:txBody>
      </p:sp>
      <p:sp>
        <p:nvSpPr>
          <p:cNvPr id="104450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Semantics of W3C’s semantic web stack (RDF, RDFS, OWL) is defined in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OWL Full is equivalent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Other OWL profiles support a subset of FOL and are more efficient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However, the semantics of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schema.org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only defined in natural language text</a:t>
            </a:r>
          </a:p>
          <a:p>
            <a:r>
              <a:rPr lang="en-US" sz="3200" dirty="0" smtClean="0">
                <a:ea typeface="ＭＳ Ｐゴシック" charset="0"/>
                <a:cs typeface="ＭＳ Ｐゴシック" charset="0"/>
              </a:rPr>
              <a:t>…and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Google’s knowledge Graph probably (!) uses probabilities</a:t>
            </a:r>
          </a:p>
        </p:txBody>
      </p:sp>
      <p:sp>
        <p:nvSpPr>
          <p:cNvPr id="10445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675B98-0F29-7944-A620-5C3A9BC3C601}" type="slidenum">
              <a:rPr lang="en-US" sz="1000">
                <a:latin typeface="Calibri Regular" charset="0"/>
              </a:rPr>
              <a:pPr/>
              <a:t>27</a:t>
            </a:fld>
            <a:endParaRPr lang="en-US" sz="1000" dirty="0">
              <a:latin typeface="Calibri Regular" charset="0"/>
            </a:endParaRPr>
          </a:p>
        </p:txBody>
      </p:sp>
      <p:pic>
        <p:nvPicPr>
          <p:cNvPr id="10445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401638"/>
            <a:ext cx="990600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FOL Summary</a:t>
            </a:r>
          </a:p>
        </p:txBody>
      </p:sp>
      <p:sp>
        <p:nvSpPr>
          <p:cNvPr id="1054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4582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First order logic (FOL) introduces predicates, functions and quantifiers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More expressive, but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reasoning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more complex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Reasoning in propositional logic is NP hard, FOL is semi-decidable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ommon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AI knowledge representation language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Other KR languages (e.g., </a:t>
            </a:r>
            <a:r>
              <a:rPr lang="en-US" sz="2800" dirty="0">
                <a:ea typeface="ＭＳ Ｐゴシック" charset="0"/>
                <a:cs typeface="ＭＳ Ｐゴシック" charset="0"/>
                <a:hlinkClick r:id="rId3"/>
              </a:rPr>
              <a:t>OWL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) are often defined by mapping them to FOL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FOL variables range over objects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HOL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variables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range over functions, predicates or sentences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First-order logic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229600" cy="5334000"/>
          </a:xfrm>
        </p:spPr>
        <p:txBody>
          <a:bodyPr/>
          <a:lstStyle/>
          <a:p>
            <a:r>
              <a:rPr lang="en-US" sz="2500" dirty="0">
                <a:ea typeface="ＭＳ Ｐゴシック" charset="0"/>
                <a:cs typeface="ＭＳ Ｐゴシック" charset="0"/>
              </a:rPr>
              <a:t>First-order logic (FOL) models the world in terms of 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Objects,</a:t>
            </a:r>
            <a:r>
              <a:rPr lang="en-US" sz="2400" dirty="0">
                <a:ea typeface="ＭＳ Ｐゴシック" charset="0"/>
              </a:rPr>
              <a:t> which are things with individual identities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Properties</a:t>
            </a:r>
            <a:r>
              <a:rPr lang="en-US" sz="2400" dirty="0">
                <a:ea typeface="ＭＳ Ｐゴシック" charset="0"/>
              </a:rPr>
              <a:t> of objects that distinguish them from others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Relations</a:t>
            </a:r>
            <a:r>
              <a:rPr lang="en-US" sz="2400" dirty="0">
                <a:ea typeface="ＭＳ Ｐゴシック" charset="0"/>
              </a:rPr>
              <a:t> that hold among sets of objects</a:t>
            </a:r>
          </a:p>
          <a:p>
            <a:pPr lvl="1"/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Functions,</a:t>
            </a:r>
            <a:r>
              <a:rPr lang="en-US" sz="2400" dirty="0">
                <a:ea typeface="ＭＳ Ｐゴシック" charset="0"/>
              </a:rPr>
              <a:t> which are a subset of relations where there is only one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value</a:t>
            </a:r>
            <a:r>
              <a:rPr lang="ja-JP" altLang="en-US" sz="2400" dirty="0">
                <a:ea typeface="ＭＳ Ｐゴシック" charset="0"/>
              </a:rPr>
              <a:t>”</a:t>
            </a:r>
            <a:r>
              <a:rPr lang="en-US" altLang="ja-JP" sz="2400" dirty="0">
                <a:ea typeface="ＭＳ Ｐゴシック" charset="0"/>
              </a:rPr>
              <a:t> for any given </a:t>
            </a:r>
            <a:r>
              <a:rPr lang="ja-JP" altLang="en-US" sz="2400" dirty="0">
                <a:ea typeface="ＭＳ Ｐゴシック" charset="0"/>
              </a:rPr>
              <a:t>“</a:t>
            </a:r>
            <a:r>
              <a:rPr lang="en-US" altLang="ja-JP" sz="2400" dirty="0">
                <a:ea typeface="ＭＳ Ｐゴシック" charset="0"/>
              </a:rPr>
              <a:t>input</a:t>
            </a:r>
            <a:r>
              <a:rPr lang="ja-JP" altLang="en-US" sz="2400" dirty="0">
                <a:ea typeface="ＭＳ Ｐゴシック" charset="0"/>
              </a:rPr>
              <a:t>”</a:t>
            </a:r>
            <a:endParaRPr lang="en-US" altLang="ja-JP" sz="2400" dirty="0">
              <a:ea typeface="ＭＳ Ｐゴシック" charset="0"/>
            </a:endParaRP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lvl="1"/>
            <a:r>
              <a:rPr lang="en-US" sz="2400" dirty="0">
                <a:ea typeface="ＭＳ Ｐゴシック" charset="0"/>
              </a:rPr>
              <a:t>Objects: Students, lectures, companies, cars ... </a:t>
            </a:r>
          </a:p>
          <a:p>
            <a:pPr lvl="1"/>
            <a:r>
              <a:rPr lang="en-US" sz="2400" dirty="0">
                <a:ea typeface="ＭＳ Ｐゴシック" charset="0"/>
              </a:rPr>
              <a:t>Relations: Brother-of, bigger-than, outside, part-of, has-color, occurs-after, owns, visits, precedes, ... </a:t>
            </a:r>
          </a:p>
          <a:p>
            <a:pPr lvl="1"/>
            <a:r>
              <a:rPr lang="en-US" sz="2400" dirty="0">
                <a:ea typeface="ＭＳ Ｐゴシック" charset="0"/>
              </a:rPr>
              <a:t>Properties: blue, oval, even, large, ... </a:t>
            </a:r>
          </a:p>
          <a:p>
            <a:pPr lvl="1"/>
            <a:r>
              <a:rPr lang="en-US" sz="2400" dirty="0">
                <a:ea typeface="ＭＳ Ｐゴシック" charset="0"/>
              </a:rPr>
              <a:t>Functions: father-of, best-friend, second-half, more-than ...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User provides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001000" cy="48768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Constant symbols representing individuals in the world</a:t>
            </a:r>
          </a:p>
          <a:p>
            <a:pPr lvl="1">
              <a:spcBef>
                <a:spcPct val="0"/>
              </a:spcBef>
            </a:pPr>
            <a:r>
              <a:rPr lang="en-US" sz="2800" dirty="0">
                <a:ea typeface="ＭＳ Ｐゴシック" charset="0"/>
              </a:rPr>
              <a:t>Mary, 3, green</a:t>
            </a:r>
            <a:endParaRPr lang="en-US" sz="2400" dirty="0">
              <a:ea typeface="ＭＳ Ｐゴシック" charset="0"/>
            </a:endParaRP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Function symbols, map individuals to individuals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father_of</a:t>
            </a:r>
            <a:r>
              <a:rPr lang="en-US" sz="2800" dirty="0">
                <a:ea typeface="ＭＳ Ｐゴシック" charset="0"/>
              </a:rPr>
              <a:t>(Mary) = John</a:t>
            </a:r>
          </a:p>
          <a:p>
            <a:pPr lvl="1"/>
            <a:r>
              <a:rPr lang="en-US" sz="2800" dirty="0" err="1">
                <a:ea typeface="ＭＳ Ｐゴシック" charset="0"/>
              </a:rPr>
              <a:t>color_of</a:t>
            </a:r>
            <a:r>
              <a:rPr lang="en-US" sz="2800" dirty="0">
                <a:ea typeface="ＭＳ Ｐゴシック" charset="0"/>
              </a:rPr>
              <a:t>(Sky) = Blue</a:t>
            </a:r>
            <a:r>
              <a:rPr lang="en-US" sz="2400" dirty="0">
                <a:ea typeface="ＭＳ Ｐゴシック" charset="0"/>
              </a:rPr>
              <a:t> 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Predicate symbols, map individuals to </a:t>
            </a:r>
            <a:r>
              <a:rPr lang="en-US" sz="2800" b="1" dirty="0">
                <a:ea typeface="ＭＳ Ｐゴシック" charset="0"/>
                <a:cs typeface="ＭＳ Ｐゴシック" charset="0"/>
              </a:rPr>
              <a:t>truth values</a:t>
            </a:r>
          </a:p>
          <a:p>
            <a:pPr lvl="1"/>
            <a:r>
              <a:rPr lang="en-US" sz="2800" dirty="0">
                <a:ea typeface="ＭＳ Ｐゴシック" charset="0"/>
              </a:rPr>
              <a:t>greater(5,3)</a:t>
            </a:r>
          </a:p>
          <a:p>
            <a:pPr lvl="1"/>
            <a:r>
              <a:rPr lang="en-US" sz="2800" dirty="0">
                <a:ea typeface="ＭＳ Ｐゴシック" charset="0"/>
              </a:rPr>
              <a:t>green(Grass) </a:t>
            </a:r>
          </a:p>
          <a:p>
            <a:pPr lvl="1"/>
            <a:r>
              <a:rPr lang="en-US" sz="2800" dirty="0">
                <a:ea typeface="ＭＳ Ｐゴシック" charset="0"/>
              </a:rPr>
              <a:t>color(Grass, Green)</a:t>
            </a:r>
            <a:r>
              <a:rPr lang="en-US" sz="2400" dirty="0">
                <a:ea typeface="ＭＳ Ｐゴシック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FOL Provides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Truth values</a:t>
            </a:r>
          </a:p>
          <a:p>
            <a:pPr lvl="1"/>
            <a:r>
              <a:rPr lang="en-US" sz="2800" dirty="0" smtClean="0">
                <a:ea typeface="ＭＳ Ｐゴシック" charset="0"/>
                <a:cs typeface="ＭＳ Ｐゴシック" charset="0"/>
              </a:rPr>
              <a:t>True, False</a:t>
            </a:r>
            <a:endParaRPr lang="en-US" sz="2800" dirty="0" smtClean="0">
              <a:ea typeface="ＭＳ Ｐゴシック" charset="0"/>
              <a:cs typeface="ＭＳ Ｐゴシック" charset="0"/>
            </a:endParaRPr>
          </a:p>
          <a:p>
            <a:r>
              <a:rPr lang="en-US" sz="2800" dirty="0" smtClean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Variable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symbols</a:t>
            </a:r>
          </a:p>
          <a:p>
            <a:pPr lvl="1"/>
            <a:r>
              <a:rPr lang="en-US" sz="2800" dirty="0">
                <a:ea typeface="ＭＳ Ｐゴシック" charset="0"/>
              </a:rPr>
              <a:t>E.g., x, y, foo</a:t>
            </a:r>
          </a:p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Connectives</a:t>
            </a:r>
          </a:p>
          <a:p>
            <a:pPr lvl="1"/>
            <a:r>
              <a:rPr lang="en-US" sz="2800" dirty="0">
                <a:ea typeface="ＭＳ Ｐゴシック" charset="0"/>
              </a:rPr>
              <a:t>Same as in propositional logic: not (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), and (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), or (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), implies (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), </a:t>
            </a:r>
            <a:r>
              <a:rPr lang="en-US" sz="2800" dirty="0" err="1">
                <a:ea typeface="ＭＳ Ｐゴシック" charset="0"/>
              </a:rPr>
              <a:t>iff</a:t>
            </a:r>
            <a:r>
              <a:rPr lang="en-US" sz="2800" dirty="0">
                <a:ea typeface="ＭＳ Ｐゴシック" charset="0"/>
              </a:rPr>
              <a:t> (</a:t>
            </a:r>
            <a:r>
              <a:rPr lang="en-US" sz="2800" dirty="0">
                <a:ea typeface="ＭＳ Ｐゴシック" charset="0"/>
                <a:sym typeface="Symbol" charset="0"/>
              </a:rPr>
              <a:t>)</a:t>
            </a:r>
          </a:p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Quantifiers</a:t>
            </a:r>
          </a:p>
          <a:p>
            <a:pPr lvl="1"/>
            <a:r>
              <a:rPr lang="en-US" sz="2800" dirty="0">
                <a:ea typeface="ＭＳ Ｐゴシック" charset="0"/>
              </a:rPr>
              <a:t>Universal </a:t>
            </a:r>
            <a:r>
              <a:rPr lang="en-US" sz="2800" dirty="0">
                <a:ea typeface="ＭＳ Ｐゴシック" charset="0"/>
                <a:sym typeface="Symbol" charset="0"/>
              </a:rPr>
              <a:t>x or  </a:t>
            </a:r>
            <a:r>
              <a:rPr lang="en-US" sz="2800" dirty="0">
                <a:ea typeface="ＭＳ Ｐゴシック" charset="0"/>
              </a:rPr>
              <a:t>(Ax)</a:t>
            </a:r>
          </a:p>
          <a:p>
            <a:pPr lvl="1"/>
            <a:r>
              <a:rPr lang="en-US" sz="2800" dirty="0">
                <a:ea typeface="ＭＳ Ｐゴシック" charset="0"/>
              </a:rPr>
              <a:t>Existential </a:t>
            </a:r>
            <a:r>
              <a:rPr lang="en-US" sz="2800" dirty="0">
                <a:ea typeface="ＭＳ Ｐゴシック" charset="0"/>
                <a:sym typeface="Symbol" charset="0"/>
              </a:rPr>
              <a:t></a:t>
            </a:r>
            <a:r>
              <a:rPr lang="en-US" sz="2800" dirty="0">
                <a:ea typeface="ＭＳ Ｐゴシック" charset="0"/>
              </a:rPr>
              <a:t>x or (Ex) </a:t>
            </a:r>
          </a:p>
          <a:p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74323"/>
            <a:ext cx="86106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term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(denoting a real-world individual) is a constant symbol, variable symbol, or n-place function of n terms, e.g.:</a:t>
            </a:r>
          </a:p>
          <a:p>
            <a:pPr lvl="1"/>
            <a:r>
              <a:rPr lang="en-US" sz="3200" dirty="0">
                <a:ea typeface="ＭＳ Ｐゴシック" charset="0"/>
              </a:rPr>
              <a:t>Constants: john, </a:t>
            </a:r>
            <a:r>
              <a:rPr lang="en-US" sz="3200" dirty="0" err="1">
                <a:ea typeface="ＭＳ Ｐゴシック" charset="0"/>
              </a:rPr>
              <a:t>umbc</a:t>
            </a:r>
            <a:endParaRPr lang="en-US" sz="3200" dirty="0">
              <a:ea typeface="ＭＳ Ｐゴシック" charset="0"/>
            </a:endParaRPr>
          </a:p>
          <a:p>
            <a:pPr lvl="1"/>
            <a:r>
              <a:rPr lang="en-US" sz="3200" dirty="0">
                <a:ea typeface="ＭＳ Ｐゴシック" charset="0"/>
              </a:rPr>
              <a:t>Variables: x, y, z</a:t>
            </a:r>
          </a:p>
          <a:p>
            <a:pPr lvl="1"/>
            <a:r>
              <a:rPr lang="en-US" sz="3200" dirty="0">
                <a:ea typeface="ＭＳ Ｐゴシック" charset="0"/>
              </a:rPr>
              <a:t>Functions: </a:t>
            </a:r>
            <a:r>
              <a:rPr lang="en-US" sz="3200" dirty="0" err="1">
                <a:ea typeface="ＭＳ Ｐゴシック" charset="0"/>
              </a:rPr>
              <a:t>mother_of</a:t>
            </a:r>
            <a:r>
              <a:rPr lang="en-US" sz="3200" dirty="0">
                <a:ea typeface="ＭＳ Ｐゴシック" charset="0"/>
              </a:rPr>
              <a:t>(john), phone(mother(x))</a:t>
            </a:r>
          </a:p>
          <a:p>
            <a:r>
              <a:rPr lang="en-US" sz="3600" dirty="0">
                <a:ea typeface="ＭＳ Ｐゴシック" charset="0"/>
                <a:cs typeface="ＭＳ Ｐゴシック" charset="0"/>
              </a:rPr>
              <a:t>Ground terms have no variables in them</a:t>
            </a:r>
          </a:p>
          <a:p>
            <a:pPr lvl="1"/>
            <a:r>
              <a:rPr lang="en-US" sz="3200" dirty="0">
                <a:solidFill>
                  <a:schemeClr val="accent2"/>
                </a:solidFill>
                <a:ea typeface="ＭＳ Ｐゴシック" charset="0"/>
              </a:rPr>
              <a:t>Ground:</a:t>
            </a:r>
            <a:r>
              <a:rPr lang="en-US" sz="3200" dirty="0">
                <a:ea typeface="ＭＳ Ｐゴシック" charset="0"/>
              </a:rPr>
              <a:t> john, 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(john))</a:t>
            </a:r>
          </a:p>
          <a:p>
            <a:pPr lvl="1"/>
            <a:r>
              <a:rPr lang="en-US" sz="3200" dirty="0">
                <a:solidFill>
                  <a:srgbClr val="0000FF"/>
                </a:solidFill>
                <a:ea typeface="ＭＳ Ｐゴシック" charset="0"/>
              </a:rPr>
              <a:t>Not Ground: </a:t>
            </a:r>
            <a:r>
              <a:rPr lang="en-US" sz="3200" dirty="0" err="1">
                <a:ea typeface="ＭＳ Ｐゴシック" charset="0"/>
              </a:rPr>
              <a:t>father_of</a:t>
            </a:r>
            <a:r>
              <a:rPr lang="en-US" sz="3200" dirty="0">
                <a:ea typeface="ＭＳ Ｐゴシック" charset="0"/>
              </a:rPr>
              <a:t>(X)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143000"/>
            <a:ext cx="8153400" cy="52578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An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atomic sentence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(which has value true or false) is an n-place predicate of n terms, e.g.: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green(Kermit))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between(Philadelphia, Baltimore, DC)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loves(X, mother(X))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complex sentence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formed from atomic sentences connected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by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logical connectives:</a:t>
            </a:r>
          </a:p>
          <a:p>
            <a:pPr marL="803275" lvl="1" indent="0">
              <a:buFontTx/>
              <a:buNone/>
              <a:defRPr/>
            </a:pPr>
            <a:r>
              <a:rPr lang="en-US" sz="3200" dirty="0">
                <a:ea typeface="ＭＳ Ｐゴシック" charset="0"/>
                <a:sym typeface="Symbol" charset="0"/>
              </a:rPr>
              <a:t></a:t>
            </a:r>
            <a:r>
              <a:rPr lang="en-US" sz="3200" dirty="0">
                <a:ea typeface="ＭＳ Ｐゴシック" charset="0"/>
              </a:rPr>
              <a:t>P, P</a:t>
            </a:r>
            <a:r>
              <a:rPr lang="en-US" sz="3200" dirty="0">
                <a:ea typeface="ＭＳ Ｐゴシック" charset="0"/>
                <a:sym typeface="Symbol" charset="0"/>
              </a:rPr>
              <a:t>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Q, P</a:t>
            </a:r>
            <a:r>
              <a:rPr lang="en-US" sz="3200" dirty="0">
                <a:ea typeface="ＭＳ Ｐゴシック" charset="0"/>
                <a:sym typeface="Symbol" charset="0"/>
              </a:rPr>
              <a:t></a:t>
            </a:r>
            <a:r>
              <a:rPr lang="en-US" sz="3200" dirty="0" smtClean="0">
                <a:ea typeface="ＭＳ Ｐゴシック" charset="0"/>
              </a:rPr>
              <a:t>Q</a:t>
            </a:r>
          </a:p>
          <a:p>
            <a:pPr lvl="1">
              <a:buFontTx/>
              <a:buNone/>
              <a:defRPr/>
            </a:pPr>
            <a:r>
              <a:rPr lang="en-US" sz="3200" dirty="0" smtClean="0">
                <a:ea typeface="ＭＳ Ｐゴシック" charset="0"/>
              </a:rPr>
              <a:t>where </a:t>
            </a:r>
            <a:r>
              <a:rPr lang="en-US" sz="3200" dirty="0">
                <a:ea typeface="ＭＳ Ｐゴシック" charset="0"/>
              </a:rPr>
              <a:t>P and Q are sentences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Sentences: built from terms and atoms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371600"/>
            <a:ext cx="8115300" cy="5029200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quantified sentences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adds quantifiers </a:t>
            </a: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 and 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x loves(x, mother(x))</a:t>
            </a:r>
          </a:p>
          <a:p>
            <a:pPr lvl="1"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sym typeface="Symbol" charset="0"/>
              </a:rPr>
              <a:t>x number(x) </a:t>
            </a:r>
            <a:r>
              <a:rPr lang="en-US" sz="3200" dirty="0">
                <a:ea typeface="ＭＳ Ｐゴシック" charset="0"/>
                <a:sym typeface="Symbol" charset="0"/>
              </a:rPr>
              <a:t> greater(x, 100</a:t>
            </a:r>
            <a:r>
              <a:rPr lang="en-US" sz="3200" dirty="0">
                <a:ea typeface="ＭＳ Ｐゴシック" charset="0"/>
                <a:sym typeface="Symbol" charset="0"/>
              </a:rPr>
              <a:t>)  </a:t>
            </a:r>
            <a:r>
              <a:rPr lang="en-US" sz="3200" dirty="0">
                <a:ea typeface="ＭＳ Ｐゴシック" charset="0"/>
                <a:sym typeface="Symbol" charset="0"/>
              </a:rPr>
              <a:t>prime(x)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well-formed formula (</a:t>
            </a:r>
            <a:r>
              <a:rPr lang="en-US" sz="3200" dirty="0" err="1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wff</a:t>
            </a:r>
            <a:r>
              <a:rPr lang="en-US" sz="32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)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is a sentence containing no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free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variables, i.e., 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all variables are 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bound</a:t>
            </a:r>
            <a:r>
              <a:rPr lang="ja-JP" altLang="en-US" sz="32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200" dirty="0">
                <a:ea typeface="ＭＳ Ｐゴシック" charset="0"/>
                <a:cs typeface="ＭＳ Ｐゴシック" charset="0"/>
              </a:rPr>
              <a:t> by either a universal or existential </a:t>
            </a:r>
            <a:r>
              <a:rPr lang="en-US" altLang="ja-JP" sz="3200" dirty="0" smtClean="0">
                <a:ea typeface="ＭＳ Ｐゴシック" charset="0"/>
                <a:cs typeface="ＭＳ Ｐゴシック" charset="0"/>
              </a:rPr>
              <a:t>quantifiers </a:t>
            </a:r>
            <a:endParaRPr lang="en-US" altLang="ja-JP" sz="3200" dirty="0">
              <a:ea typeface="ＭＳ Ｐゴシック" charset="0"/>
              <a:cs typeface="ＭＳ Ｐゴシック" charset="0"/>
            </a:endParaRPr>
          </a:p>
          <a:p>
            <a:pPr lvl="1" indent="12700">
              <a:buFontTx/>
              <a:buNone/>
              <a:defRPr/>
            </a:pPr>
            <a:r>
              <a:rPr lang="en-US" sz="3200" dirty="0">
                <a:ea typeface="ＭＳ Ｐゴシック" charset="0"/>
              </a:rPr>
              <a:t>(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x)P(</a:t>
            </a:r>
            <a:r>
              <a:rPr lang="en-US" sz="3200" dirty="0" err="1">
                <a:ea typeface="ＭＳ Ｐゴシック" charset="0"/>
              </a:rPr>
              <a:t>x,y</a:t>
            </a:r>
            <a:r>
              <a:rPr lang="en-US" sz="3200" dirty="0">
                <a:ea typeface="ＭＳ Ｐゴシック" charset="0"/>
              </a:rPr>
              <a:t>) has x bound as a universally quantified variable, but y is free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 BNF for FOL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S := &lt;Sentence&gt;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&lt;Sentence&gt; := &lt;AtomicSentence&gt; |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&lt;Sentence&gt; &lt;Connective&gt;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&lt;Quantifier&gt; &lt;Variable&gt;,...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"NOT" &lt;Sentence&gt;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"(" &lt;Sentence&gt; ")";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&lt;AtomicSentence&gt; := &lt;Predicate&gt; "(" &lt;Term&gt;, ... ")"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          &lt;Term&gt; "=" &lt;Term&gt;;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&lt;Term&gt; := &lt;Function&gt; "(" &lt;Term&gt;, ... ")"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&lt;Constant&gt; |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          &lt;Variable&gt;;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&lt;Connective&gt; := "AND" | "OR" | "IMPLIES" | "EQUIVALENT";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&lt;Quantifier&gt; := "EXISTS" | "FORALL"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&lt;Constant&gt; := "A" | "X1" | "John" | ...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&lt;Variable&gt; := "a" | "x" | "s" | ... ;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&lt;Predicate&gt; := "Before" | "HasColor" | "Raining" | ... ; </a:t>
            </a:r>
          </a:p>
          <a:p>
            <a:pPr>
              <a:buFontTx/>
              <a:buNone/>
            </a:pPr>
            <a:r>
              <a:rPr lang="en-US" sz="1600">
                <a:latin typeface="Courier" charset="0"/>
                <a:ea typeface="ＭＳ Ｐゴシック" charset="0"/>
                <a:cs typeface="ＭＳ Ｐゴシック" charset="0"/>
              </a:rPr>
              <a:t>&lt;Function&gt; := "Mother" | "LeftLegOf" | ... ;</a:t>
            </a:r>
          </a:p>
          <a:p>
            <a:pPr>
              <a:buFontTx/>
              <a:buNone/>
            </a:pPr>
            <a:endParaRPr lang="en-US" sz="1600">
              <a:latin typeface="Courier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endParaRPr lang="en-US" sz="1600">
              <a:latin typeface="Courier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11856</TotalTime>
  <Words>2482</Words>
  <Application>Microsoft Macintosh PowerPoint</Application>
  <PresentationFormat>On-screen Show (4:3)</PresentationFormat>
  <Paragraphs>315</Paragraphs>
  <Slides>28</Slides>
  <Notes>24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Calibri Regular</vt:lpstr>
      <vt:lpstr>Courier</vt:lpstr>
      <vt:lpstr>ＭＳ Ｐゴシック</vt:lpstr>
      <vt:lpstr>ＭＳ ゴシック</vt:lpstr>
      <vt:lpstr>Symbol</vt:lpstr>
      <vt:lpstr>Times New Roman</vt:lpstr>
      <vt:lpstr>Wingdings</vt:lpstr>
      <vt:lpstr>Blank Presentation</vt:lpstr>
      <vt:lpstr>First-Order Logic: Review</vt:lpstr>
      <vt:lpstr>RDFS/OWL Smantics</vt:lpstr>
      <vt:lpstr>First-order logic</vt:lpstr>
      <vt:lpstr>User provides</vt:lpstr>
      <vt:lpstr>FOL Provides</vt:lpstr>
      <vt:lpstr>Sentences: built from terms and atoms</vt:lpstr>
      <vt:lpstr>Sentences: built from terms and atoms</vt:lpstr>
      <vt:lpstr>Sentences: built from terms and atoms</vt:lpstr>
      <vt:lpstr>A BNF for FOL</vt:lpstr>
      <vt:lpstr>Quantifiers</vt:lpstr>
      <vt:lpstr>Quantifiers (1)</vt:lpstr>
      <vt:lpstr>Quantifiers (2)</vt:lpstr>
      <vt:lpstr>Quantifier Scope</vt:lpstr>
      <vt:lpstr>Quantifier Scope</vt:lpstr>
      <vt:lpstr>Procedural example 1</vt:lpstr>
      <vt:lpstr>Procedural example 2</vt:lpstr>
      <vt:lpstr>Connections between  and </vt:lpstr>
      <vt:lpstr>Simple genealogy KB in FOL</vt:lpstr>
      <vt:lpstr>How do we approach this?</vt:lpstr>
      <vt:lpstr>Simple genealogy KB in FOL</vt:lpstr>
      <vt:lpstr>Example: A simple genealogy KB by FOL</vt:lpstr>
      <vt:lpstr>Example Axioms</vt:lpstr>
      <vt:lpstr>PowerPoint Presentation</vt:lpstr>
      <vt:lpstr>Axioms, definitions and theorems</vt:lpstr>
      <vt:lpstr>More on definitions</vt:lpstr>
      <vt:lpstr>Notational differences</vt:lpstr>
      <vt:lpstr>A example of FOL in use</vt:lpstr>
      <vt:lpstr>FOL Summary</vt:lpstr>
    </vt:vector>
  </TitlesOfParts>
  <Company>UMBC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239</cp:revision>
  <cp:lastPrinted>2017-10-11T19:17:22Z</cp:lastPrinted>
  <dcterms:created xsi:type="dcterms:W3CDTF">2009-10-28T18:03:00Z</dcterms:created>
  <dcterms:modified xsi:type="dcterms:W3CDTF">2017-10-11T22:07:14Z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