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43"/>
  </p:notesMasterIdLst>
  <p:handoutMasterIdLst>
    <p:handoutMasterId r:id="rId44"/>
  </p:handoutMasterIdLst>
  <p:sldIdLst>
    <p:sldId id="256" r:id="rId2"/>
    <p:sldId id="528" r:id="rId3"/>
    <p:sldId id="529" r:id="rId4"/>
    <p:sldId id="530" r:id="rId5"/>
    <p:sldId id="531" r:id="rId6"/>
    <p:sldId id="543" r:id="rId7"/>
    <p:sldId id="532" r:id="rId8"/>
    <p:sldId id="445" r:id="rId9"/>
    <p:sldId id="446" r:id="rId10"/>
    <p:sldId id="449" r:id="rId11"/>
    <p:sldId id="450" r:id="rId12"/>
    <p:sldId id="451" r:id="rId13"/>
    <p:sldId id="452" r:id="rId14"/>
    <p:sldId id="453" r:id="rId15"/>
    <p:sldId id="454" r:id="rId16"/>
    <p:sldId id="518" r:id="rId17"/>
    <p:sldId id="535" r:id="rId18"/>
    <p:sldId id="536" r:id="rId19"/>
    <p:sldId id="537" r:id="rId20"/>
    <p:sldId id="544" r:id="rId21"/>
    <p:sldId id="534" r:id="rId22"/>
    <p:sldId id="456" r:id="rId23"/>
    <p:sldId id="457" r:id="rId24"/>
    <p:sldId id="460" r:id="rId25"/>
    <p:sldId id="538" r:id="rId26"/>
    <p:sldId id="539" r:id="rId27"/>
    <p:sldId id="540" r:id="rId28"/>
    <p:sldId id="541" r:id="rId29"/>
    <p:sldId id="542" r:id="rId30"/>
    <p:sldId id="520" r:id="rId31"/>
    <p:sldId id="463" r:id="rId32"/>
    <p:sldId id="464" r:id="rId33"/>
    <p:sldId id="465" r:id="rId34"/>
    <p:sldId id="466" r:id="rId35"/>
    <p:sldId id="519" r:id="rId36"/>
    <p:sldId id="468" r:id="rId37"/>
    <p:sldId id="469" r:id="rId38"/>
    <p:sldId id="525" r:id="rId39"/>
    <p:sldId id="526" r:id="rId40"/>
    <p:sldId id="473" r:id="rId41"/>
    <p:sldId id="533" r:id="rId42"/>
  </p:sldIdLst>
  <p:sldSz cx="9144000" cy="6858000" type="screen4x3"/>
  <p:notesSz cx="9601200" cy="73152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4">
          <p15:clr>
            <a:srgbClr val="A4A3A4"/>
          </p15:clr>
        </p15:guide>
        <p15:guide id="2" pos="30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0000"/>
    <a:srgbClr val="3366FF"/>
    <a:srgbClr val="0000CC"/>
    <a:srgbClr val="E1F4FF"/>
    <a:srgbClr val="5F5F5F"/>
    <a:srgbClr val="000000"/>
    <a:srgbClr val="CCECFF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47"/>
    <p:restoredTop sz="91538"/>
  </p:normalViewPr>
  <p:slideViewPr>
    <p:cSldViewPr showGuides="1">
      <p:cViewPr varScale="1">
        <p:scale>
          <a:sx n="120" d="100"/>
          <a:sy n="120" d="100"/>
        </p:scale>
        <p:origin x="25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2832"/>
    </p:cViewPr>
  </p:sorterViewPr>
  <p:notesViewPr>
    <p:cSldViewPr showGuides="1">
      <p:cViewPr varScale="1">
        <p:scale>
          <a:sx n="58" d="100"/>
          <a:sy n="58" d="100"/>
        </p:scale>
        <p:origin x="-852" y="-96"/>
      </p:cViewPr>
      <p:guideLst>
        <p:guide orient="horz" pos="2304"/>
        <p:guide pos="30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38775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pPr>
              <a:defRPr/>
            </a:pPr>
            <a:fld id="{44ABF783-E2B0-1344-9ED5-DC7EC07D1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200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38775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438" y="3475038"/>
            <a:ext cx="7680325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dirty="0"/>
              <a:t>Click to edit Master text styles</a:t>
            </a:r>
          </a:p>
          <a:p>
            <a:pPr lvl="1"/>
            <a:r>
              <a:rPr lang="el-GR" noProof="0" dirty="0"/>
              <a:t>Second level</a:t>
            </a:r>
          </a:p>
          <a:p>
            <a:pPr lvl="2"/>
            <a:r>
              <a:rPr lang="el-GR" noProof="0" dirty="0"/>
              <a:t>Third level</a:t>
            </a:r>
          </a:p>
          <a:p>
            <a:pPr lvl="3"/>
            <a:r>
              <a:rPr lang="el-GR" noProof="0" dirty="0"/>
              <a:t>Fourth level</a:t>
            </a:r>
          </a:p>
          <a:p>
            <a:pPr lvl="4"/>
            <a:r>
              <a:rPr lang="el-GR" noProof="0" dirty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Calibri"/>
              </a:defRPr>
            </a:lvl1pPr>
          </a:lstStyle>
          <a:p>
            <a:pPr>
              <a:defRPr/>
            </a:pPr>
            <a:fld id="{6A2B4585-7C7F-AB46-B60C-10588510063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62378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pitchFamily="-10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9B905F-F495-424D-8CF7-59E48566B9A6}" type="slidenum">
              <a:rPr lang="el-GR" sz="1300">
                <a:latin typeface="Calibri" charset="0"/>
              </a:rPr>
              <a:pPr eaLnBrk="1" hangingPunct="1"/>
              <a:t>1</a:t>
            </a:fld>
            <a:endParaRPr lang="el-GR" sz="1300" dirty="0">
              <a:latin typeface="Calibri" charset="0"/>
            </a:endParaRPr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2333AAF-6753-C347-A051-4E58289EA589}" type="slidenum">
              <a:rPr lang="el-GR" sz="1300">
                <a:latin typeface="Calibri" charset="0"/>
              </a:rPr>
              <a:pPr eaLnBrk="1" hangingPunct="1"/>
              <a:t>11</a:t>
            </a:fld>
            <a:endParaRPr lang="el-GR" sz="1300">
              <a:latin typeface="Calibri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2B52D0A-9046-5F49-A599-FF08A4ADDE0D}" type="slidenum">
              <a:rPr lang="el-GR" sz="1300">
                <a:latin typeface="Calibri" charset="0"/>
              </a:rPr>
              <a:pPr eaLnBrk="1" hangingPunct="1"/>
              <a:t>12</a:t>
            </a:fld>
            <a:endParaRPr lang="el-GR" sz="1300">
              <a:latin typeface="Calibri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7DA8F5-6672-854A-9F3E-618E3014164C}" type="slidenum">
              <a:rPr lang="el-GR" sz="1300">
                <a:latin typeface="Calibri" charset="0"/>
              </a:rPr>
              <a:pPr eaLnBrk="1" hangingPunct="1"/>
              <a:t>13</a:t>
            </a:fld>
            <a:endParaRPr lang="el-GR" sz="1300">
              <a:latin typeface="Calibri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18BC899-1F3D-734A-9C5F-4FFAA34C1938}" type="slidenum">
              <a:rPr lang="el-GR" sz="1300">
                <a:latin typeface="Calibri" charset="0"/>
              </a:rPr>
              <a:pPr eaLnBrk="1" hangingPunct="1"/>
              <a:t>14</a:t>
            </a:fld>
            <a:endParaRPr lang="el-GR" sz="1300">
              <a:latin typeface="Calibri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77C0DE-C757-384D-95BA-B65163C8CF7B}" type="slidenum">
              <a:rPr lang="el-GR" sz="1300">
                <a:latin typeface="Calibri" charset="0"/>
              </a:rPr>
              <a:pPr eaLnBrk="1" hangingPunct="1"/>
              <a:t>15</a:t>
            </a:fld>
            <a:endParaRPr lang="el-GR" sz="1300">
              <a:latin typeface="Calibri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11BBF79-7D99-7449-AFE7-7B6D0902ECBC}" type="slidenum">
              <a:rPr lang="el-GR" sz="1300">
                <a:latin typeface="Calibri" charset="0"/>
              </a:rPr>
              <a:pPr eaLnBrk="1" hangingPunct="1"/>
              <a:t>22</a:t>
            </a:fld>
            <a:endParaRPr lang="el-GR" sz="1300">
              <a:latin typeface="Calibri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D22A485-C837-9947-8990-02256897954F}" type="slidenum">
              <a:rPr lang="el-GR" sz="1300">
                <a:latin typeface="Calibri" charset="0"/>
              </a:rPr>
              <a:pPr eaLnBrk="1" hangingPunct="1"/>
              <a:t>23</a:t>
            </a:fld>
            <a:endParaRPr lang="el-GR" sz="1300">
              <a:latin typeface="Calibri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E6EFD71-0931-6448-B571-A32D830F038B}" type="slidenum">
              <a:rPr lang="el-GR" sz="1300">
                <a:latin typeface="Calibri" charset="0"/>
              </a:rPr>
              <a:pPr eaLnBrk="1" hangingPunct="1"/>
              <a:t>24</a:t>
            </a:fld>
            <a:endParaRPr lang="el-GR" sz="1300">
              <a:latin typeface="Calibri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5136019-2BBC-B348-9891-3CDBB45F3707}" type="slidenum">
              <a:rPr lang="el-GR" sz="1300">
                <a:latin typeface="Calibri" charset="0"/>
              </a:rPr>
              <a:pPr eaLnBrk="1" hangingPunct="1"/>
              <a:t>31</a:t>
            </a:fld>
            <a:endParaRPr lang="el-GR" sz="1300">
              <a:latin typeface="Calibri" charset="0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71205F-DDDA-DD4E-B77B-9DDDB506BEA2}" type="slidenum">
              <a:rPr lang="el-GR" sz="1300">
                <a:latin typeface="Calibri" charset="0"/>
              </a:rPr>
              <a:pPr eaLnBrk="1" hangingPunct="1"/>
              <a:t>32</a:t>
            </a:fld>
            <a:endParaRPr lang="el-GR" sz="1300">
              <a:latin typeface="Calibri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1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80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01967BD-3238-B246-A979-EF1411DC7CBA}" type="slidenum">
              <a:rPr lang="el-GR" sz="1300">
                <a:latin typeface="Calibri" charset="0"/>
              </a:rPr>
              <a:pPr eaLnBrk="1" hangingPunct="1"/>
              <a:t>2</a:t>
            </a:fld>
            <a:endParaRPr lang="el-GR" sz="13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5EE1443-B9B6-D14F-B2C2-F8D6AAF2EA3B}" type="slidenum">
              <a:rPr lang="el-GR" sz="1300">
                <a:latin typeface="Calibri" charset="0"/>
              </a:rPr>
              <a:pPr eaLnBrk="1" hangingPunct="1"/>
              <a:t>33</a:t>
            </a:fld>
            <a:endParaRPr lang="el-GR" sz="1300">
              <a:latin typeface="Calibri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8B8527-9BFA-F642-8462-2DEF29E6A438}" type="slidenum">
              <a:rPr lang="el-GR" sz="1300">
                <a:latin typeface="Calibri" charset="0"/>
              </a:rPr>
              <a:pPr eaLnBrk="1" hangingPunct="1"/>
              <a:t>34</a:t>
            </a:fld>
            <a:endParaRPr lang="el-GR" sz="1300">
              <a:latin typeface="Calibri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318DD11-AD4A-8143-937C-56E76EB87DD1}" type="slidenum">
              <a:rPr lang="el-GR" sz="1300">
                <a:latin typeface="Calibri" charset="0"/>
              </a:rPr>
              <a:pPr eaLnBrk="1" hangingPunct="1"/>
              <a:t>36</a:t>
            </a:fld>
            <a:endParaRPr lang="el-GR" sz="1300">
              <a:latin typeface="Calibri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Answer: 27 is a plain literal here  !!!!!</a:t>
            </a:r>
            <a:endParaRPr lang="el-GR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06FA4E7-B0B3-744F-8427-42AB606426B8}" type="slidenum">
              <a:rPr lang="el-GR" sz="1300">
                <a:latin typeface="Calibri" charset="0"/>
              </a:rPr>
              <a:pPr eaLnBrk="1" hangingPunct="1"/>
              <a:t>37</a:t>
            </a:fld>
            <a:endParaRPr lang="el-GR" sz="1300">
              <a:latin typeface="Calibri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2E1AD32-744A-B644-BE4D-C0499EB1CC8F}" type="slidenum">
              <a:rPr lang="el-GR" sz="1300">
                <a:latin typeface="Calibri" charset="0"/>
              </a:rPr>
              <a:pPr eaLnBrk="1" hangingPunct="1"/>
              <a:t>40</a:t>
            </a:fld>
            <a:endParaRPr lang="el-GR" sz="1300">
              <a:latin typeface="Calibri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EA5ED1-FE89-2A42-B62F-E908A4EE77F3}" type="slidenum">
              <a:rPr lang="el-GR" sz="1300">
                <a:latin typeface="Calibri" charset="0"/>
              </a:rPr>
              <a:pPr eaLnBrk="1" hangingPunct="1"/>
              <a:t>41</a:t>
            </a:fld>
            <a:endParaRPr lang="el-GR" sz="1300">
              <a:latin typeface="Calibri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5DB137-03C1-954B-9ED0-6055FBB18108}" type="slidenum">
              <a:rPr lang="el-GR" sz="1300">
                <a:latin typeface="Calibri" charset="0"/>
              </a:rPr>
              <a:pPr eaLnBrk="1" hangingPunct="1"/>
              <a:t>3</a:t>
            </a:fld>
            <a:endParaRPr lang="el-GR" sz="1300">
              <a:latin typeface="Calibri" charset="0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845F59-64A5-5E4A-9632-3090AA28128A}" type="slidenum">
              <a:rPr lang="el-GR" sz="1300">
                <a:latin typeface="Calibri" charset="0"/>
              </a:rPr>
              <a:pPr eaLnBrk="1" hangingPunct="1"/>
              <a:t>4</a:t>
            </a:fld>
            <a:endParaRPr lang="el-GR" sz="1300">
              <a:latin typeface="Calibri" charset="0"/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F631491-CB32-AE4F-B9EF-4181E09848FD}" type="slidenum">
              <a:rPr lang="el-GR" sz="1300">
                <a:latin typeface="Calibri" charset="0"/>
              </a:rPr>
              <a:pPr eaLnBrk="1" hangingPunct="1"/>
              <a:t>5</a:t>
            </a:fld>
            <a:endParaRPr lang="el-GR" sz="1300">
              <a:latin typeface="Calibri" charset="0"/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D6A3DDE-30BB-7846-B8CF-191D3E1E0561}" type="slidenum">
              <a:rPr lang="el-GR" sz="1300">
                <a:latin typeface="Calibri" charset="0"/>
              </a:rPr>
              <a:pPr eaLnBrk="1" hangingPunct="1"/>
              <a:t>7</a:t>
            </a:fld>
            <a:endParaRPr lang="el-GR" sz="1300"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F3622C-B714-F448-B4E4-A08E6B8AE16E}" type="slidenum">
              <a:rPr lang="el-GR" sz="1300">
                <a:latin typeface="Calibri" charset="0"/>
              </a:rPr>
              <a:pPr eaLnBrk="1" hangingPunct="1"/>
              <a:t>8</a:t>
            </a:fld>
            <a:endParaRPr lang="el-GR" sz="1300">
              <a:latin typeface="Calibri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F4F943-B4FE-0C4D-A2A9-F1556B3C4FDE}" type="slidenum">
              <a:rPr lang="el-GR" sz="1300">
                <a:latin typeface="Calibri" charset="0"/>
              </a:rPr>
              <a:pPr eaLnBrk="1" hangingPunct="1"/>
              <a:t>9</a:t>
            </a:fld>
            <a:endParaRPr lang="el-GR" sz="1300">
              <a:latin typeface="Calibri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0F67C75-3259-4A47-A051-F0FF8A569A2E}" type="slidenum">
              <a:rPr lang="el-GR" sz="1300">
                <a:latin typeface="Calibri" charset="0"/>
              </a:rPr>
              <a:pPr eaLnBrk="1" hangingPunct="1"/>
              <a:t>10</a:t>
            </a:fld>
            <a:endParaRPr lang="el-GR" sz="1300">
              <a:latin typeface="Calibri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692275" y="3789363"/>
            <a:ext cx="6119813" cy="1249362"/>
          </a:xfrm>
        </p:spPr>
        <p:txBody>
          <a:bodyPr anchor="ctr"/>
          <a:lstStyle>
            <a:lvl1pPr marL="0" indent="0" algn="ctr">
              <a:buFont typeface="Wingdings" pitchFamily="-109" charset="2"/>
              <a:buNone/>
              <a:defRPr/>
            </a:lvl1pPr>
          </a:lstStyle>
          <a:p>
            <a:r>
              <a:rPr lang="el-GR"/>
              <a:t>Click to edit Master subtitle style</a:t>
            </a:r>
          </a:p>
        </p:txBody>
      </p:sp>
      <p:sp>
        <p:nvSpPr>
          <p:cNvPr id="5132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468313" y="990600"/>
            <a:ext cx="8447087" cy="1905000"/>
          </a:xfrm>
          <a:prstGeom prst="roundRect">
            <a:avLst>
              <a:gd name="adj" fmla="val 50000"/>
            </a:avLst>
          </a:prstGeom>
          <a:noFill/>
        </p:spPr>
        <p:txBody>
          <a:bodyPr anchorCtr="0"/>
          <a:lstStyle>
            <a:lvl1pPr>
              <a:defRPr sz="4000"/>
            </a:lvl1pPr>
          </a:lstStyle>
          <a:p>
            <a:r>
              <a:rPr lang="el-GR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8388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4156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260350"/>
            <a:ext cx="2124075" cy="6119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219825" cy="6119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6725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763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8182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412875"/>
            <a:ext cx="4100512" cy="4967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100513" cy="4967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3633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6656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4603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097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3951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0348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260350"/>
            <a:ext cx="8496300" cy="784225"/>
          </a:xfrm>
          <a:prstGeom prst="roundRect">
            <a:avLst>
              <a:gd name="adj" fmla="val 21667"/>
            </a:avLst>
          </a:prstGeom>
          <a:solidFill>
            <a:srgbClr val="E1F4FF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title style</a:t>
            </a: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412875"/>
            <a:ext cx="8353425" cy="49672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Calibri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pitchFamily="-109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pitchFamily="-109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pitchFamily="-109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pitchFamily="-109" charset="0"/>
        </a:defRPr>
      </a:lvl9pPr>
    </p:titleStyle>
    <p:bodyStyle>
      <a:lvl1pPr marL="280988" indent="-2809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800">
          <a:solidFill>
            <a:srgbClr val="000000"/>
          </a:solidFill>
          <a:latin typeface="Calibri"/>
          <a:ea typeface="ＭＳ Ｐゴシック" pitchFamily="-65" charset="-128"/>
          <a:cs typeface="ＭＳ Ｐゴシック" pitchFamily="-65" charset="-128"/>
        </a:defRPr>
      </a:lvl1pPr>
      <a:lvl2pPr marL="682625" indent="-28733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rgbClr val="000000"/>
          </a:solidFill>
          <a:latin typeface="Calibri"/>
          <a:ea typeface="ＭＳ Ｐゴシック" pitchFamily="-109" charset="-128"/>
        </a:defRPr>
      </a:lvl2pPr>
      <a:lvl3pPr marL="1023938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rgbClr val="000000"/>
          </a:solidFill>
          <a:latin typeface="Calibri"/>
          <a:ea typeface="ＭＳ Ｐゴシック" pitchFamily="-109" charset="-128"/>
        </a:defRPr>
      </a:lvl3pPr>
      <a:lvl4pPr marL="1365250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rgbClr val="000000"/>
          </a:solidFill>
          <a:latin typeface="Calibri"/>
          <a:ea typeface="ＭＳ Ｐゴシック" pitchFamily="-109" charset="-128"/>
        </a:defRPr>
      </a:lvl4pPr>
      <a:lvl5pPr marL="1706563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l"/>
        <a:defRPr>
          <a:solidFill>
            <a:srgbClr val="000000"/>
          </a:solidFill>
          <a:latin typeface="Calibri"/>
          <a:ea typeface="ＭＳ Ｐゴシック" pitchFamily="-109" charset="-128"/>
        </a:defRPr>
      </a:lvl5pPr>
      <a:lvl6pPr marL="2163763" indent="-227013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-109" charset="2"/>
        <a:buChar char="l"/>
        <a:defRPr>
          <a:solidFill>
            <a:srgbClr val="000000"/>
          </a:solidFill>
          <a:latin typeface="+mn-lt"/>
          <a:ea typeface="ＭＳ Ｐゴシック" pitchFamily="-109" charset="-128"/>
        </a:defRPr>
      </a:lvl6pPr>
      <a:lvl7pPr marL="2620963" indent="-227013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-109" charset="2"/>
        <a:buChar char="l"/>
        <a:defRPr>
          <a:solidFill>
            <a:srgbClr val="000000"/>
          </a:solidFill>
          <a:latin typeface="+mn-lt"/>
          <a:ea typeface="ＭＳ Ｐゴシック" pitchFamily="-109" charset="-128"/>
        </a:defRPr>
      </a:lvl7pPr>
      <a:lvl8pPr marL="3078163" indent="-227013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-109" charset="2"/>
        <a:buChar char="l"/>
        <a:defRPr>
          <a:solidFill>
            <a:srgbClr val="000000"/>
          </a:solidFill>
          <a:latin typeface="+mn-lt"/>
          <a:ea typeface="ＭＳ Ｐゴシック" pitchFamily="-109" charset="-128"/>
        </a:defRPr>
      </a:lvl8pPr>
      <a:lvl9pPr marL="3535363" indent="-227013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-109" charset="2"/>
        <a:buChar char="l"/>
        <a:defRPr>
          <a:solidFill>
            <a:srgbClr val="000000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3.org/2001/sw/RDFCore/ntriples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orientdb.com/" TargetMode="External"/><Relationship Id="rId2" Type="http://schemas.openxmlformats.org/officeDocument/2006/relationships/hyperlink" Target="https://neo4j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hyperlink" Target="https://aws.amazon.com/neptune/" TargetMode="External"/><Relationship Id="rId4" Type="http://schemas.openxmlformats.org/officeDocument/2006/relationships/hyperlink" Target="http://tinkerpop.apache.org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example.org/index.html#section2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w3.org/2004/02/skos/core#broader" TargetMode="External"/><Relationship Id="rId4" Type="http://schemas.openxmlformats.org/officeDocument/2006/relationships/hyperlink" Target="http://www.w3.org/2004/02/skos/core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dbpedia.org/resource/Alan_Turing" TargetMode="External"/><Relationship Id="rId2" Type="http://schemas.openxmlformats.org/officeDocument/2006/relationships/hyperlink" Target="https://en.wikipedia.org/wiki/Hypertext_Transfer_Protocol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dbpedia.org/resource/Alan_Turing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dbpedia.org/resource/Alan_Turing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url.org/dc/elements/1.1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w3.org/TR/xmlschema-2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dbpedia.org/page/Alan_Turin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Ramanathan_V._Guha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3.org/standards/techs/r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2"/>
          <p:cNvSpPr>
            <a:spLocks noGrp="1" noChangeArrowheads="1"/>
          </p:cNvSpPr>
          <p:nvPr>
            <p:ph type="ctrTitle"/>
          </p:nvPr>
        </p:nvSpPr>
        <p:spPr>
          <a:xfrm>
            <a:off x="468313" y="692150"/>
            <a:ext cx="8447087" cy="259238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E1F4FF"/>
                </a:solidFill>
              </a14:hiddenFill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60000"/>
              </a:spcBef>
            </a:pPr>
            <a:r>
              <a:rPr lang="en-US" sz="9800" dirty="0">
                <a:latin typeface="Calibri" charset="0"/>
                <a:ea typeface="ＭＳ Ｐゴシック" charset="0"/>
                <a:cs typeface="ＭＳ Ｐゴシック" charset="0"/>
              </a:rPr>
              <a:t>Chapter 2</a:t>
            </a:r>
            <a:br>
              <a:rPr lang="en-US" sz="7400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6800" dirty="0">
                <a:latin typeface="Calibri" charset="0"/>
                <a:ea typeface="ＭＳ Ｐゴシック" charset="0"/>
                <a:cs typeface="ＭＳ Ｐゴシック" charset="0"/>
              </a:rPr>
              <a:t>RDF Syntax 1 </a:t>
            </a:r>
            <a:br>
              <a:rPr lang="en-US" sz="4400" dirty="0">
                <a:latin typeface="Calibri" charset="0"/>
                <a:ea typeface="ＭＳ Ｐゴシック" charset="0"/>
                <a:cs typeface="ＭＳ Ｐゴシック" charset="0"/>
              </a:rPr>
            </a:br>
            <a:endParaRPr lang="el-GR" sz="44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3068638"/>
            <a:ext cx="23241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Calibri" charset="0"/>
                <a:ea typeface="ＭＳ Ｐゴシック" charset="0"/>
                <a:cs typeface="ＭＳ Ｐゴシック" charset="0"/>
              </a:rPr>
              <a:t>RDF Basics</a:t>
            </a:r>
            <a:endParaRPr lang="el-GR" sz="40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•"/>
            </a:pP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Core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idea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: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identify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resource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s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using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b="1" dirty="0">
                <a:latin typeface="Calibri" charset="0"/>
                <a:ea typeface="ＭＳ Ｐゴシック" charset="0"/>
                <a:cs typeface="ＭＳ Ｐゴシック" charset="0"/>
              </a:rPr>
              <a:t>Web </a:t>
            </a:r>
            <a:r>
              <a:rPr lang="el-GR" sz="3200" b="1" dirty="0" err="1">
                <a:latin typeface="Calibri" charset="0"/>
                <a:ea typeface="ＭＳ Ｐゴシック" charset="0"/>
                <a:cs typeface="ＭＳ Ｐゴシック" charset="0"/>
              </a:rPr>
              <a:t>identifiers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and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describing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resources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in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terms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of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simple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b="1" dirty="0" err="1">
                <a:latin typeface="Calibri" charset="0"/>
                <a:ea typeface="ＭＳ Ｐゴシック" charset="0"/>
                <a:cs typeface="ＭＳ Ｐゴシック" charset="0"/>
              </a:rPr>
              <a:t>properties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and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property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b="1" dirty="0" err="1">
                <a:latin typeface="Calibri" charset="0"/>
                <a:ea typeface="ＭＳ Ｐゴシック" charset="0"/>
                <a:cs typeface="ＭＳ Ｐゴシック" charset="0"/>
              </a:rPr>
              <a:t>values</a:t>
            </a:r>
            <a:r>
              <a:rPr lang="en-US" sz="3200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buFont typeface="Arial" charset="0"/>
              <a:buChar char="•"/>
            </a:pP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RDF data model is as a “pure” graph model</a:t>
            </a:r>
          </a:p>
          <a:p>
            <a:pPr eaLnBrk="1" hangingPunct="1">
              <a:buFont typeface="Arial" charset="0"/>
              <a:buChar char="•"/>
            </a:pP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To identify resources, RDF uses </a:t>
            </a:r>
            <a:r>
              <a:rPr lang="el-GR" sz="3200" b="1" dirty="0" err="1">
                <a:latin typeface="Calibri" charset="0"/>
                <a:ea typeface="ＭＳ Ｐゴシック" charset="0"/>
                <a:cs typeface="ＭＳ Ｐゴシック" charset="0"/>
              </a:rPr>
              <a:t>Uniform</a:t>
            </a:r>
            <a:r>
              <a:rPr lang="el-GR" sz="3200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b="1" dirty="0" err="1">
                <a:latin typeface="Calibri" charset="0"/>
                <a:ea typeface="ＭＳ Ｐゴシック" charset="0"/>
                <a:cs typeface="ＭＳ Ｐゴシック" charset="0"/>
              </a:rPr>
              <a:t>Resource</a:t>
            </a:r>
            <a:r>
              <a:rPr lang="el-GR" sz="3200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b="1" dirty="0" err="1">
                <a:latin typeface="Calibri" charset="0"/>
                <a:ea typeface="ＭＳ Ｐゴシック" charset="0"/>
                <a:cs typeface="ＭＳ Ｐゴシック" charset="0"/>
              </a:rPr>
              <a:t>Identifiers</a:t>
            </a:r>
            <a:r>
              <a:rPr lang="en-US" sz="3200" b="1" dirty="0">
                <a:latin typeface="Calibri" charset="0"/>
                <a:ea typeface="ＭＳ Ｐゴシック" charset="0"/>
                <a:cs typeface="ＭＳ Ｐゴシック" charset="0"/>
              </a:rPr>
              <a:t> (</a:t>
            </a:r>
            <a:r>
              <a:rPr lang="el-GR" sz="3200" b="1" dirty="0" err="1">
                <a:latin typeface="Calibri" charset="0"/>
                <a:ea typeface="ＭＳ Ｐゴシック" charset="0"/>
                <a:cs typeface="ＭＳ Ｐゴシック" charset="0"/>
              </a:rPr>
              <a:t>URIs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)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 and</a:t>
            </a:r>
            <a:r>
              <a:rPr lang="en-US" sz="3200" b="1" dirty="0">
                <a:latin typeface="Calibri" charset="0"/>
                <a:ea typeface="ＭＳ Ｐゴシック" charset="0"/>
                <a:cs typeface="ＭＳ Ｐゴシック" charset="0"/>
              </a:rPr>
              <a:t> URI references (</a:t>
            </a:r>
            <a:r>
              <a:rPr lang="en-US" sz="3200" b="1" dirty="0" err="1">
                <a:latin typeface="Calibri" charset="0"/>
                <a:ea typeface="ＭＳ Ｐゴシック" charset="0"/>
                <a:cs typeface="ＭＳ Ｐゴシック" charset="0"/>
              </a:rPr>
              <a:t>URIrefs</a:t>
            </a:r>
            <a:r>
              <a:rPr lang="en-US" sz="3200" b="1" dirty="0">
                <a:latin typeface="Calibri" charset="0"/>
                <a:ea typeface="ＭＳ Ｐゴシック" charset="0"/>
                <a:cs typeface="ＭＳ Ｐゴシック" charset="0"/>
              </a:rPr>
              <a:t>).</a:t>
            </a:r>
          </a:p>
          <a:p>
            <a:pPr eaLnBrk="1" hangingPunct="1">
              <a:buFont typeface="Arial" charset="0"/>
              <a:buChar char="•"/>
            </a:pPr>
            <a:r>
              <a:rPr lang="en-US" sz="3200" b="1" dirty="0">
                <a:latin typeface="Calibri" charset="0"/>
                <a:ea typeface="ＭＳ Ｐゴシック" charset="0"/>
                <a:cs typeface="ＭＳ Ｐゴシック" charset="0"/>
              </a:rPr>
              <a:t>Definition: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 A </a:t>
            </a:r>
            <a:r>
              <a:rPr lang="el-GR" sz="3200" b="1" dirty="0" err="1">
                <a:latin typeface="Calibri" charset="0"/>
                <a:ea typeface="ＭＳ Ｐゴシック" charset="0"/>
                <a:cs typeface="ＭＳ Ｐゴシック" charset="0"/>
              </a:rPr>
              <a:t>resource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is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anything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that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is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identifiable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by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a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URIref</a:t>
            </a:r>
            <a:endParaRPr lang="el-GR" sz="32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Calibri" charset="0"/>
                <a:ea typeface="ＭＳ Ｐゴシック" charset="0"/>
                <a:cs typeface="ＭＳ Ｐゴシック" charset="0"/>
              </a:rPr>
              <a:t>Example</a:t>
            </a:r>
            <a:endParaRPr lang="el-GR" sz="40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12875"/>
            <a:ext cx="8569200" cy="4967288"/>
          </a:xfrm>
        </p:spPr>
        <p:txBody>
          <a:bodyPr/>
          <a:lstStyle/>
          <a:p>
            <a:pPr marL="0" indent="0" eaLnBrk="1" hangingPunct="1">
              <a:buFont typeface="Wingdings" charset="0"/>
              <a:buNone/>
              <a:defRPr/>
            </a:pPr>
            <a:r>
              <a:rPr lang="en-US" sz="3200" dirty="0"/>
              <a:t>Consider the following information:</a:t>
            </a:r>
          </a:p>
          <a:p>
            <a:pPr eaLnBrk="1" hangingPunct="1">
              <a:buFontTx/>
              <a:buNone/>
              <a:defRPr/>
            </a:pPr>
            <a:endParaRPr lang="en-US" sz="3200" dirty="0"/>
          </a:p>
          <a:p>
            <a:pPr marL="349250" lvl="1" indent="-174625" eaLnBrk="1" hangingPunct="1">
              <a:buFontTx/>
              <a:buNone/>
              <a:defRPr/>
            </a:pPr>
            <a:r>
              <a:rPr lang="en-US" sz="2800" dirty="0"/>
              <a:t>“t</a:t>
            </a:r>
            <a:r>
              <a:rPr lang="el-GR" sz="2800" dirty="0" err="1"/>
              <a:t>here</a:t>
            </a:r>
            <a:r>
              <a:rPr lang="el-GR" sz="2800" dirty="0"/>
              <a:t> </a:t>
            </a:r>
            <a:r>
              <a:rPr lang="el-GR" sz="2800" dirty="0" err="1"/>
              <a:t>is</a:t>
            </a:r>
            <a:r>
              <a:rPr lang="el-GR" sz="2800" dirty="0"/>
              <a:t> a </a:t>
            </a:r>
            <a:r>
              <a:rPr lang="el-GR" sz="2800" dirty="0" err="1"/>
              <a:t>Person</a:t>
            </a:r>
            <a:r>
              <a:rPr lang="el-GR" sz="2800" dirty="0"/>
              <a:t> </a:t>
            </a:r>
            <a:r>
              <a:rPr lang="el-GR" sz="2800" dirty="0" err="1"/>
              <a:t>identified</a:t>
            </a:r>
            <a:r>
              <a:rPr lang="el-GR" sz="2800" dirty="0"/>
              <a:t> b</a:t>
            </a:r>
            <a:r>
              <a:rPr lang="en-US" sz="2800" dirty="0"/>
              <a:t>y</a:t>
            </a:r>
          </a:p>
          <a:p>
            <a:pPr marL="349250" lvl="1" indent="-174625" eaLnBrk="1" hangingPunct="1">
              <a:buFontTx/>
              <a:buNone/>
              <a:defRPr/>
            </a:pPr>
            <a:r>
              <a:rPr lang="el-GR" sz="2800" dirty="0" err="1">
                <a:latin typeface="Courier New" charset="0"/>
              </a:rPr>
              <a:t>http</a:t>
            </a:r>
            <a:r>
              <a:rPr lang="el-GR" sz="2800" dirty="0">
                <a:latin typeface="Courier New" charset="0"/>
              </a:rPr>
              <a:t>://www.w3.org/</a:t>
            </a:r>
            <a:r>
              <a:rPr lang="el-GR" sz="2800" dirty="0" err="1">
                <a:latin typeface="Courier New" charset="0"/>
              </a:rPr>
              <a:t>People</a:t>
            </a:r>
            <a:r>
              <a:rPr lang="el-GR" sz="2800" dirty="0">
                <a:latin typeface="Courier New" charset="0"/>
              </a:rPr>
              <a:t>/EM/</a:t>
            </a:r>
            <a:r>
              <a:rPr lang="el-GR" sz="2800" dirty="0" err="1">
                <a:latin typeface="Courier New" charset="0"/>
              </a:rPr>
              <a:t>contact#me</a:t>
            </a:r>
            <a:r>
              <a:rPr lang="en-US" sz="2800" dirty="0"/>
              <a:t>,</a:t>
            </a:r>
            <a:r>
              <a:rPr lang="el-GR" sz="2800" dirty="0"/>
              <a:t> </a:t>
            </a:r>
            <a:endParaRPr lang="en-US" sz="2800" dirty="0"/>
          </a:p>
          <a:p>
            <a:pPr marL="349250" lvl="1" indent="-174625" eaLnBrk="1" hangingPunct="1">
              <a:buFontTx/>
              <a:buNone/>
              <a:defRPr/>
            </a:pPr>
            <a:r>
              <a:rPr lang="el-GR" sz="2800" dirty="0" err="1"/>
              <a:t>whose</a:t>
            </a:r>
            <a:r>
              <a:rPr lang="el-GR" sz="2800" dirty="0"/>
              <a:t> </a:t>
            </a:r>
            <a:r>
              <a:rPr lang="el-GR" sz="2800" dirty="0" err="1"/>
              <a:t>name</a:t>
            </a:r>
            <a:r>
              <a:rPr lang="el-GR" sz="2800" dirty="0"/>
              <a:t> </a:t>
            </a:r>
            <a:r>
              <a:rPr lang="el-GR" sz="2800" dirty="0" err="1"/>
              <a:t>is</a:t>
            </a:r>
            <a:r>
              <a:rPr lang="el-GR" sz="2800" dirty="0"/>
              <a:t> </a:t>
            </a:r>
            <a:r>
              <a:rPr lang="el-GR" sz="2800" dirty="0" err="1"/>
              <a:t>Eric</a:t>
            </a:r>
            <a:r>
              <a:rPr lang="el-GR" sz="2800" dirty="0"/>
              <a:t> </a:t>
            </a:r>
            <a:r>
              <a:rPr lang="el-GR" sz="2800" dirty="0" err="1"/>
              <a:t>Miller</a:t>
            </a:r>
            <a:r>
              <a:rPr lang="el-GR" sz="2800" dirty="0"/>
              <a:t>, </a:t>
            </a:r>
            <a:r>
              <a:rPr lang="el-GR" sz="2800" dirty="0" err="1"/>
              <a:t>whose</a:t>
            </a:r>
            <a:r>
              <a:rPr lang="el-GR" sz="2800" dirty="0"/>
              <a:t> email</a:t>
            </a:r>
            <a:endParaRPr lang="en-US" sz="2800" dirty="0"/>
          </a:p>
          <a:p>
            <a:pPr marL="349250" lvl="1" indent="-174625" eaLnBrk="1" hangingPunct="1">
              <a:buFontTx/>
              <a:buNone/>
              <a:defRPr/>
            </a:pPr>
            <a:r>
              <a:rPr lang="el-GR" sz="2800" dirty="0" err="1"/>
              <a:t>address</a:t>
            </a:r>
            <a:r>
              <a:rPr lang="en-US" sz="2800" dirty="0"/>
              <a:t> </a:t>
            </a:r>
            <a:r>
              <a:rPr lang="el-GR" sz="2800" dirty="0" err="1"/>
              <a:t>is</a:t>
            </a:r>
            <a:r>
              <a:rPr lang="el-GR" sz="2800" dirty="0"/>
              <a:t> em@w3.org, and </a:t>
            </a:r>
            <a:r>
              <a:rPr lang="el-GR" sz="2800" dirty="0" err="1"/>
              <a:t>whose</a:t>
            </a:r>
            <a:r>
              <a:rPr lang="el-GR" sz="2800" dirty="0"/>
              <a:t> </a:t>
            </a:r>
            <a:r>
              <a:rPr lang="el-GR" sz="2800" dirty="0" err="1"/>
              <a:t>title</a:t>
            </a:r>
            <a:r>
              <a:rPr lang="en-US" sz="2800" dirty="0"/>
              <a:t> is</a:t>
            </a:r>
            <a:r>
              <a:rPr lang="el-GR" sz="2800" dirty="0"/>
              <a:t> </a:t>
            </a:r>
            <a:r>
              <a:rPr lang="el-GR" sz="2800" dirty="0" err="1"/>
              <a:t>Dr</a:t>
            </a:r>
            <a:r>
              <a:rPr lang="el-GR" sz="2800" dirty="0"/>
              <a:t>.</a:t>
            </a:r>
            <a:r>
              <a:rPr lang="en-US" sz="2800" dirty="0"/>
              <a:t>”</a:t>
            </a:r>
            <a:endParaRPr lang="el-GR" sz="2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Example (cont’d)</a:t>
            </a:r>
            <a:endParaRPr lang="el-GR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l-GR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4579" name="Picture 4" descr="fig1dec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41438"/>
            <a:ext cx="6767512" cy="486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Calibri" charset="0"/>
                <a:ea typeface="ＭＳ Ｐゴシック" charset="0"/>
                <a:cs typeface="ＭＳ Ｐゴシック" charset="0"/>
              </a:rPr>
              <a:t>Basics</a:t>
            </a:r>
            <a:endParaRPr lang="el-GR" sz="40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25538"/>
            <a:ext cx="8353425" cy="4967287"/>
          </a:xfrm>
        </p:spPr>
        <p:txBody>
          <a:bodyPr/>
          <a:lstStyle/>
          <a:p>
            <a:pPr marL="0" indent="0" eaLnBrk="1" hangingPunct="1">
              <a:buFont typeface="Wingdings" charset="0"/>
              <a:buNone/>
            </a:pP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Resource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s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being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described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have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 properties that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have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values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, and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resources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are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described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by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making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statements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specif</a:t>
            </a:r>
            <a:r>
              <a:rPr lang="en-US" sz="3200" dirty="0" err="1">
                <a:latin typeface="Calibri" charset="0"/>
                <a:ea typeface="ＭＳ Ｐゴシック" charset="0"/>
                <a:cs typeface="ＭＳ Ｐゴシック" charset="0"/>
              </a:rPr>
              <a:t>ing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those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properties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and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values</a:t>
            </a:r>
            <a:endParaRPr lang="en-US" sz="32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279400" lvl="1" indent="-168275" eaLnBrk="1" hangingPunct="1">
              <a:buFont typeface="Arial" charset="0"/>
              <a:buChar char="•"/>
            </a:pPr>
            <a:r>
              <a:rPr lang="en-US" sz="3200" dirty="0">
                <a:latin typeface="Calibri" charset="0"/>
                <a:ea typeface="ＭＳ Ｐゴシック" charset="0"/>
              </a:rPr>
              <a:t>The </a:t>
            </a:r>
            <a:r>
              <a:rPr lang="el-GR" sz="3200" dirty="0" err="1">
                <a:latin typeface="Calibri" charset="0"/>
                <a:ea typeface="ＭＳ Ｐゴシック" charset="0"/>
              </a:rPr>
              <a:t>part</a:t>
            </a:r>
            <a:r>
              <a:rPr lang="el-GR" sz="3200" dirty="0">
                <a:latin typeface="Calibri" charset="0"/>
                <a:ea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</a:rPr>
              <a:t>that</a:t>
            </a:r>
            <a:r>
              <a:rPr lang="el-GR" sz="3200" dirty="0">
                <a:latin typeface="Calibri" charset="0"/>
                <a:ea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</a:rPr>
              <a:t>identifies</a:t>
            </a:r>
            <a:r>
              <a:rPr lang="el-GR" sz="3200" dirty="0">
                <a:latin typeface="Calibri" charset="0"/>
                <a:ea typeface="ＭＳ Ｐゴシック" charset="0"/>
              </a:rPr>
              <a:t> the </a:t>
            </a:r>
            <a:r>
              <a:rPr lang="el-GR" sz="3200" dirty="0" err="1">
                <a:latin typeface="Calibri" charset="0"/>
                <a:ea typeface="ＭＳ Ｐゴシック" charset="0"/>
              </a:rPr>
              <a:t>thing</a:t>
            </a:r>
            <a:r>
              <a:rPr lang="el-GR" sz="3200" dirty="0">
                <a:latin typeface="Calibri" charset="0"/>
                <a:ea typeface="ＭＳ Ｐゴシック" charset="0"/>
              </a:rPr>
              <a:t> the </a:t>
            </a:r>
            <a:r>
              <a:rPr lang="el-GR" sz="3200" dirty="0" err="1">
                <a:latin typeface="Calibri" charset="0"/>
                <a:ea typeface="ＭＳ Ｐゴシック" charset="0"/>
              </a:rPr>
              <a:t>statement</a:t>
            </a:r>
            <a:r>
              <a:rPr lang="el-GR" sz="3200" dirty="0">
                <a:latin typeface="Calibri" charset="0"/>
                <a:ea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</a:rPr>
              <a:t>is</a:t>
            </a:r>
            <a:r>
              <a:rPr lang="el-GR" sz="3200" dirty="0">
                <a:latin typeface="Calibri" charset="0"/>
                <a:ea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</a:rPr>
              <a:t>about</a:t>
            </a:r>
            <a:r>
              <a:rPr lang="el-GR" sz="3200" dirty="0">
                <a:latin typeface="Calibri" charset="0"/>
                <a:ea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</a:rPr>
              <a:t>is</a:t>
            </a:r>
            <a:r>
              <a:rPr lang="el-GR" sz="3200" dirty="0">
                <a:latin typeface="Calibri" charset="0"/>
                <a:ea typeface="ＭＳ Ｐゴシック" charset="0"/>
              </a:rPr>
              <a:t> the </a:t>
            </a:r>
            <a:r>
              <a:rPr lang="en-US" sz="3200" b="1" dirty="0">
                <a:latin typeface="Calibri" charset="0"/>
                <a:ea typeface="ＭＳ Ｐゴシック" charset="0"/>
              </a:rPr>
              <a:t>subject</a:t>
            </a:r>
            <a:endParaRPr lang="en-US" sz="3200" dirty="0">
              <a:latin typeface="Calibri" charset="0"/>
              <a:ea typeface="ＭＳ Ｐゴシック" charset="0"/>
            </a:endParaRPr>
          </a:p>
          <a:p>
            <a:pPr marL="279400" lvl="1" indent="-168275" eaLnBrk="1" hangingPunct="1">
              <a:buFont typeface="Arial" charset="0"/>
              <a:buChar char="•"/>
            </a:pPr>
            <a:r>
              <a:rPr lang="el-GR" sz="3200" dirty="0">
                <a:latin typeface="Calibri" charset="0"/>
                <a:ea typeface="ＭＳ Ｐゴシック" charset="0"/>
              </a:rPr>
              <a:t>The </a:t>
            </a:r>
            <a:r>
              <a:rPr lang="el-GR" sz="3200" dirty="0" err="1">
                <a:latin typeface="Calibri" charset="0"/>
                <a:ea typeface="ＭＳ Ｐゴシック" charset="0"/>
              </a:rPr>
              <a:t>part</a:t>
            </a:r>
            <a:r>
              <a:rPr lang="el-GR" sz="3200" dirty="0">
                <a:latin typeface="Calibri" charset="0"/>
                <a:ea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</a:rPr>
              <a:t>that</a:t>
            </a:r>
            <a:r>
              <a:rPr lang="el-GR" sz="3200" dirty="0">
                <a:latin typeface="Calibri" charset="0"/>
                <a:ea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</a:rPr>
              <a:t>identifies</a:t>
            </a:r>
            <a:r>
              <a:rPr lang="el-GR" sz="3200" dirty="0">
                <a:latin typeface="Calibri" charset="0"/>
                <a:ea typeface="ＭＳ Ｐゴシック" charset="0"/>
              </a:rPr>
              <a:t> the </a:t>
            </a:r>
            <a:r>
              <a:rPr lang="el-GR" sz="3200" dirty="0" err="1">
                <a:latin typeface="Calibri" charset="0"/>
                <a:ea typeface="ＭＳ Ｐゴシック" charset="0"/>
              </a:rPr>
              <a:t>property</a:t>
            </a:r>
            <a:r>
              <a:rPr lang="el-GR" sz="3200" dirty="0">
                <a:latin typeface="Calibri" charset="0"/>
                <a:ea typeface="ＭＳ Ｐゴシック" charset="0"/>
              </a:rPr>
              <a:t> o</a:t>
            </a:r>
            <a:r>
              <a:rPr lang="en-US" sz="3200" dirty="0">
                <a:latin typeface="Calibri" charset="0"/>
                <a:ea typeface="ＭＳ Ｐゴシック" charset="0"/>
              </a:rPr>
              <a:t>f </a:t>
            </a:r>
            <a:r>
              <a:rPr lang="el-GR" sz="3200" dirty="0">
                <a:latin typeface="Calibri" charset="0"/>
                <a:ea typeface="ＭＳ Ｐゴシック" charset="0"/>
              </a:rPr>
              <a:t>the </a:t>
            </a:r>
            <a:r>
              <a:rPr lang="el-GR" sz="3200" dirty="0" err="1">
                <a:latin typeface="Calibri" charset="0"/>
                <a:ea typeface="ＭＳ Ｐゴシック" charset="0"/>
              </a:rPr>
              <a:t>subject</a:t>
            </a:r>
            <a:r>
              <a:rPr lang="el-GR" sz="3200" dirty="0">
                <a:latin typeface="Calibri" charset="0"/>
                <a:ea typeface="ＭＳ Ｐゴシック" charset="0"/>
              </a:rPr>
              <a:t> the </a:t>
            </a:r>
            <a:r>
              <a:rPr lang="el-GR" sz="3200" dirty="0" err="1">
                <a:latin typeface="Calibri" charset="0"/>
                <a:ea typeface="ＭＳ Ｐゴシック" charset="0"/>
              </a:rPr>
              <a:t>statement</a:t>
            </a:r>
            <a:r>
              <a:rPr lang="el-GR" sz="3200" dirty="0">
                <a:latin typeface="Calibri" charset="0"/>
                <a:ea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</a:rPr>
              <a:t>specifies</a:t>
            </a:r>
            <a:r>
              <a:rPr lang="el-GR" sz="3200" dirty="0">
                <a:latin typeface="Calibri" charset="0"/>
                <a:ea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</a:rPr>
              <a:t>is</a:t>
            </a:r>
            <a:r>
              <a:rPr lang="el-GR" sz="3200" dirty="0">
                <a:latin typeface="Calibri" charset="0"/>
                <a:ea typeface="ＭＳ Ｐゴシック" charset="0"/>
              </a:rPr>
              <a:t> the </a:t>
            </a:r>
            <a:r>
              <a:rPr lang="en-US" sz="3200" b="1" dirty="0">
                <a:latin typeface="Calibri" charset="0"/>
                <a:ea typeface="ＭＳ Ｐゴシック" charset="0"/>
              </a:rPr>
              <a:t>predicate</a:t>
            </a:r>
          </a:p>
          <a:p>
            <a:pPr marL="279400" lvl="1" indent="-168275" eaLnBrk="1" hangingPunct="1">
              <a:buFont typeface="Arial" charset="0"/>
              <a:buChar char="•"/>
            </a:pPr>
            <a:r>
              <a:rPr lang="en-US" sz="3200" dirty="0">
                <a:latin typeface="Calibri" charset="0"/>
                <a:ea typeface="ＭＳ Ｐゴシック" charset="0"/>
              </a:rPr>
              <a:t>T</a:t>
            </a:r>
            <a:r>
              <a:rPr lang="el-GR" sz="3200" dirty="0" err="1">
                <a:latin typeface="Calibri" charset="0"/>
                <a:ea typeface="ＭＳ Ｐゴシック" charset="0"/>
              </a:rPr>
              <a:t>he</a:t>
            </a:r>
            <a:r>
              <a:rPr lang="el-GR" sz="3200" dirty="0">
                <a:latin typeface="Calibri" charset="0"/>
                <a:ea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</a:rPr>
              <a:t>part</a:t>
            </a:r>
            <a:r>
              <a:rPr lang="el-GR" sz="3200" dirty="0">
                <a:latin typeface="Calibri" charset="0"/>
                <a:ea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</a:rPr>
              <a:t>that</a:t>
            </a:r>
            <a:r>
              <a:rPr lang="el-GR" sz="3200" dirty="0">
                <a:latin typeface="Calibri" charset="0"/>
                <a:ea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</a:rPr>
              <a:t>identifies</a:t>
            </a:r>
            <a:r>
              <a:rPr lang="el-GR" sz="3200" dirty="0">
                <a:latin typeface="Calibri" charset="0"/>
                <a:ea typeface="ＭＳ Ｐゴシック" charset="0"/>
              </a:rPr>
              <a:t> the</a:t>
            </a:r>
            <a:r>
              <a:rPr lang="en-US" sz="3200" dirty="0">
                <a:latin typeface="Calibri" charset="0"/>
                <a:ea typeface="ＭＳ Ｐゴシック" charset="0"/>
              </a:rPr>
              <a:t> property’s</a:t>
            </a:r>
            <a:r>
              <a:rPr lang="el-GR" sz="3200" dirty="0">
                <a:latin typeface="Calibri" charset="0"/>
                <a:ea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</a:rPr>
              <a:t>value</a:t>
            </a:r>
            <a:r>
              <a:rPr lang="el-GR" sz="3200" dirty="0">
                <a:latin typeface="Calibri" charset="0"/>
                <a:ea typeface="ＭＳ Ｐゴシック" charset="0"/>
              </a:rPr>
              <a:t> </a:t>
            </a:r>
            <a:r>
              <a:rPr lang="en-US" sz="3200" dirty="0">
                <a:latin typeface="Calibri" charset="0"/>
                <a:ea typeface="ＭＳ Ｐゴシック" charset="0"/>
              </a:rPr>
              <a:t>is</a:t>
            </a:r>
            <a:r>
              <a:rPr lang="el-GR" sz="3200" dirty="0">
                <a:latin typeface="Calibri" charset="0"/>
                <a:ea typeface="ＭＳ Ｐゴシック" charset="0"/>
              </a:rPr>
              <a:t> the </a:t>
            </a:r>
            <a:r>
              <a:rPr lang="en-US" sz="3200" b="1" dirty="0">
                <a:latin typeface="Calibri" charset="0"/>
                <a:ea typeface="ＭＳ Ｐゴシック" charset="0"/>
              </a:rPr>
              <a:t>object</a:t>
            </a:r>
            <a:endParaRPr lang="el-GR" sz="3200" dirty="0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>
                <a:latin typeface="Calibri" charset="0"/>
                <a:ea typeface="ＭＳ Ｐゴシック" charset="0"/>
                <a:cs typeface="ＭＳ Ｐゴシック" charset="0"/>
              </a:rPr>
              <a:t>Example</a:t>
            </a:r>
            <a:endParaRPr lang="el-GR" sz="44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l-GR" sz="3200" i="1" dirty="0" err="1">
                <a:latin typeface="Calibri" charset="0"/>
                <a:ea typeface="ＭＳ Ｐゴシック" charset="0"/>
                <a:cs typeface="Calibri" charset="0"/>
              </a:rPr>
              <a:t>http</a:t>
            </a:r>
            <a:r>
              <a:rPr lang="el-GR" sz="3200" i="1" dirty="0">
                <a:latin typeface="Calibri" charset="0"/>
                <a:ea typeface="ＭＳ Ｐゴシック" charset="0"/>
                <a:cs typeface="Calibri" charset="0"/>
              </a:rPr>
              <a:t>://</a:t>
            </a:r>
            <a:r>
              <a:rPr lang="el-GR" sz="3200" i="1" dirty="0" err="1">
                <a:latin typeface="Calibri" charset="0"/>
                <a:ea typeface="ＭＳ Ｐゴシック" charset="0"/>
                <a:cs typeface="Calibri" charset="0"/>
              </a:rPr>
              <a:t>www.example.org</a:t>
            </a:r>
            <a:r>
              <a:rPr lang="el-GR" sz="3200" i="1" dirty="0">
                <a:latin typeface="Calibri" charset="0"/>
                <a:ea typeface="ＭＳ Ｐゴシック" charset="0"/>
                <a:cs typeface="Calibri" charset="0"/>
              </a:rPr>
              <a:t>/</a:t>
            </a:r>
            <a:r>
              <a:rPr lang="el-GR" sz="3200" i="1" dirty="0" err="1">
                <a:latin typeface="Calibri" charset="0"/>
                <a:ea typeface="ＭＳ Ｐゴシック" charset="0"/>
                <a:cs typeface="Calibri" charset="0"/>
              </a:rPr>
              <a:t>index.html</a:t>
            </a:r>
            <a:r>
              <a:rPr lang="en-US" sz="3200" i="1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l-GR" sz="3200" i="1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Calibri" charset="0"/>
              </a:rPr>
              <a:t>has</a:t>
            </a:r>
            <a:r>
              <a:rPr lang="el-GR" sz="3200" dirty="0">
                <a:latin typeface="Calibri" charset="0"/>
                <a:ea typeface="ＭＳ Ｐゴシック" charset="0"/>
                <a:cs typeface="Calibri" charset="0"/>
              </a:rPr>
              <a:t> a </a:t>
            </a:r>
            <a:r>
              <a:rPr lang="el-GR" sz="3200" i="1" dirty="0" err="1">
                <a:latin typeface="Calibri" charset="0"/>
                <a:ea typeface="ＭＳ Ｐゴシック" charset="0"/>
                <a:cs typeface="Calibri" charset="0"/>
              </a:rPr>
              <a:t>creator</a:t>
            </a:r>
            <a:r>
              <a:rPr lang="el-GR" sz="3200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Calibri" charset="0"/>
              </a:rPr>
              <a:t>whose</a:t>
            </a:r>
            <a:r>
              <a:rPr lang="el-GR" sz="3200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Calibri" charset="0"/>
              </a:rPr>
              <a:t>value</a:t>
            </a:r>
            <a:r>
              <a:rPr lang="el-GR" sz="3200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Calibri" charset="0"/>
              </a:rPr>
              <a:t>is</a:t>
            </a:r>
            <a:r>
              <a:rPr lang="el-GR" sz="3200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n-US" sz="3200" dirty="0">
                <a:latin typeface="Calibri" charset="0"/>
                <a:ea typeface="ＭＳ Ｐゴシック" charset="0"/>
                <a:cs typeface="Calibri" charset="0"/>
              </a:rPr>
              <a:t>“</a:t>
            </a:r>
            <a:r>
              <a:rPr lang="el-GR" altLang="ja-JP" sz="3200" i="1" dirty="0" err="1">
                <a:latin typeface="Calibri" charset="0"/>
                <a:ea typeface="ＭＳ Ｐゴシック" charset="0"/>
                <a:cs typeface="Calibri" charset="0"/>
              </a:rPr>
              <a:t>John</a:t>
            </a:r>
            <a:r>
              <a:rPr lang="el-GR" altLang="ja-JP" sz="3200" i="1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l-GR" altLang="ja-JP" sz="3200" i="1" dirty="0" err="1">
                <a:latin typeface="Calibri" charset="0"/>
                <a:ea typeface="ＭＳ Ｐゴシック" charset="0"/>
                <a:cs typeface="Calibri" charset="0"/>
              </a:rPr>
              <a:t>Smith</a:t>
            </a:r>
            <a:r>
              <a:rPr lang="en-US" sz="3200" dirty="0">
                <a:latin typeface="Calibri" charset="0"/>
                <a:ea typeface="ＭＳ Ｐゴシック" charset="0"/>
                <a:cs typeface="Calibri" charset="0"/>
              </a:rPr>
              <a:t>”</a:t>
            </a:r>
            <a:endParaRPr lang="en-US" altLang="ja-JP" sz="3200" dirty="0">
              <a:latin typeface="Calibri" charset="0"/>
              <a:ea typeface="ＭＳ Ｐゴシック" charset="0"/>
              <a:cs typeface="Calibri" charset="0"/>
            </a:endParaRPr>
          </a:p>
          <a:p>
            <a:pPr eaLnBrk="1" hangingPunct="1">
              <a:buFontTx/>
              <a:buNone/>
            </a:pPr>
            <a:endParaRPr lang="en-US" sz="3200" b="1" dirty="0">
              <a:latin typeface="Calibri" charset="0"/>
              <a:ea typeface="ＭＳ Ｐゴシック" charset="0"/>
              <a:cs typeface="Calibri" charset="0"/>
            </a:endParaRPr>
          </a:p>
          <a:p>
            <a:pPr eaLnBrk="1" hangingPunct="1"/>
            <a:r>
              <a:rPr lang="en-US" sz="3200" b="1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n-US" sz="3200" dirty="0">
                <a:latin typeface="Calibri" charset="0"/>
                <a:ea typeface="ＭＳ Ｐゴシック" charset="0"/>
                <a:cs typeface="Calibri" charset="0"/>
              </a:rPr>
              <a:t>The </a:t>
            </a:r>
            <a:r>
              <a:rPr lang="en-US" sz="3200" b="1" dirty="0">
                <a:latin typeface="Calibri" charset="0"/>
                <a:ea typeface="ＭＳ Ｐゴシック" charset="0"/>
                <a:cs typeface="Calibri" charset="0"/>
              </a:rPr>
              <a:t>subject</a:t>
            </a:r>
            <a:r>
              <a:rPr lang="en-US" sz="3200" dirty="0">
                <a:latin typeface="Calibri" charset="0"/>
                <a:ea typeface="ＭＳ Ｐゴシック" charset="0"/>
                <a:cs typeface="Calibri" charset="0"/>
              </a:rPr>
              <a:t> is the URL http://</a:t>
            </a:r>
            <a:r>
              <a:rPr lang="en-US" sz="3200" dirty="0" err="1">
                <a:latin typeface="Calibri" charset="0"/>
                <a:ea typeface="ＭＳ Ｐゴシック" charset="0"/>
                <a:cs typeface="Calibri" charset="0"/>
              </a:rPr>
              <a:t>www.example.org</a:t>
            </a:r>
            <a:r>
              <a:rPr lang="en-US" sz="3200" dirty="0">
                <a:latin typeface="Calibri" charset="0"/>
                <a:ea typeface="ＭＳ Ｐゴシック" charset="0"/>
                <a:cs typeface="Calibri" charset="0"/>
              </a:rPr>
              <a:t>/</a:t>
            </a:r>
            <a:r>
              <a:rPr lang="en-US" sz="3200" dirty="0" err="1">
                <a:latin typeface="Calibri" charset="0"/>
                <a:ea typeface="ＭＳ Ｐゴシック" charset="0"/>
                <a:cs typeface="Calibri" charset="0"/>
              </a:rPr>
              <a:t>index.html</a:t>
            </a:r>
            <a:r>
              <a:rPr lang="en-US" sz="3200" dirty="0">
                <a:latin typeface="Calibri" charset="0"/>
                <a:ea typeface="ＭＳ Ｐゴシック" charset="0"/>
                <a:cs typeface="Calibri" charset="0"/>
              </a:rPr>
              <a:t> </a:t>
            </a:r>
          </a:p>
          <a:p>
            <a:pPr eaLnBrk="1" hangingPunct="1"/>
            <a:r>
              <a:rPr lang="en-US" sz="3200" dirty="0">
                <a:latin typeface="Calibri" charset="0"/>
                <a:ea typeface="ＭＳ Ｐゴシック" charset="0"/>
                <a:cs typeface="Calibri" charset="0"/>
              </a:rPr>
              <a:t> The </a:t>
            </a:r>
            <a:r>
              <a:rPr lang="en-US" sz="3200" b="1" dirty="0">
                <a:latin typeface="Calibri" charset="0"/>
                <a:ea typeface="ＭＳ Ｐゴシック" charset="0"/>
                <a:cs typeface="Calibri" charset="0"/>
              </a:rPr>
              <a:t>predicate</a:t>
            </a:r>
            <a:r>
              <a:rPr lang="en-US" sz="3200" dirty="0">
                <a:latin typeface="Calibri" charset="0"/>
                <a:ea typeface="ＭＳ Ｐゴシック" charset="0"/>
                <a:cs typeface="Calibri" charset="0"/>
              </a:rPr>
              <a:t> is the word "creator"</a:t>
            </a:r>
          </a:p>
          <a:p>
            <a:pPr eaLnBrk="1" hangingPunct="1"/>
            <a:r>
              <a:rPr lang="en-US" sz="3200" dirty="0">
                <a:latin typeface="Calibri" charset="0"/>
                <a:ea typeface="ＭＳ Ｐゴシック" charset="0"/>
                <a:cs typeface="Calibri" charset="0"/>
              </a:rPr>
              <a:t> The </a:t>
            </a:r>
            <a:r>
              <a:rPr lang="en-US" sz="3200" b="1" dirty="0">
                <a:latin typeface="Calibri" charset="0"/>
                <a:ea typeface="ＭＳ Ｐゴシック" charset="0"/>
                <a:cs typeface="Calibri" charset="0"/>
              </a:rPr>
              <a:t>object</a:t>
            </a:r>
            <a:r>
              <a:rPr lang="en-US" sz="3200" dirty="0">
                <a:latin typeface="Calibri" charset="0"/>
                <a:ea typeface="ＭＳ Ｐゴシック" charset="0"/>
                <a:cs typeface="Calibri" charset="0"/>
              </a:rPr>
              <a:t> is the phrase “John Smith”</a:t>
            </a:r>
            <a:endParaRPr lang="en-US" altLang="ja-JP" sz="3200" b="1" dirty="0">
              <a:latin typeface="Calibri" charset="0"/>
              <a:ea typeface="ＭＳ Ｐゴシック" charset="0"/>
              <a:cs typeface="Calibri" charset="0"/>
            </a:endParaRPr>
          </a:p>
          <a:p>
            <a:pPr eaLnBrk="1" hangingPunct="1">
              <a:buFontTx/>
              <a:buNone/>
            </a:pPr>
            <a:endParaRPr lang="el-GR" sz="3200" b="1" dirty="0">
              <a:latin typeface="Calibri" charset="0"/>
              <a:ea typeface="ＭＳ Ｐゴシック" charset="0"/>
              <a:cs typeface="Calibri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RDF Triples</a:t>
            </a:r>
            <a:endParaRPr lang="el-GR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•"/>
            </a:pPr>
            <a:r>
              <a:rPr lang="en-US" sz="3200" dirty="0">
                <a:latin typeface="Calibri" charset="0"/>
                <a:ea typeface="ＭＳ Ｐゴシック" charset="0"/>
                <a:cs typeface="Calibri" charset="0"/>
              </a:rPr>
              <a:t>RDF statements can be written as </a:t>
            </a:r>
            <a:r>
              <a:rPr lang="el-GR" sz="3200" b="1" dirty="0" err="1">
                <a:latin typeface="Calibri" charset="0"/>
                <a:ea typeface="ＭＳ Ｐゴシック" charset="0"/>
                <a:cs typeface="Calibri" charset="0"/>
              </a:rPr>
              <a:t>trip</a:t>
            </a:r>
            <a:r>
              <a:rPr lang="en-US" sz="3200" b="1" dirty="0">
                <a:latin typeface="Calibri" charset="0"/>
                <a:ea typeface="ＭＳ Ｐゴシック" charset="0"/>
                <a:cs typeface="Calibri" charset="0"/>
              </a:rPr>
              <a:t>les</a:t>
            </a:r>
          </a:p>
          <a:p>
            <a:pPr eaLnBrk="1" hangingPunct="1">
              <a:buFont typeface="Arial" charset="0"/>
              <a:buChar char="•"/>
            </a:pPr>
            <a:r>
              <a:rPr lang="en-US" sz="3200" dirty="0">
                <a:latin typeface="Calibri" charset="0"/>
                <a:ea typeface="ＭＳ Ｐゴシック" charset="0"/>
                <a:cs typeface="Calibri" charset="0"/>
              </a:rPr>
              <a:t>Simple </a:t>
            </a:r>
            <a:r>
              <a:rPr lang="en-US" sz="3200" i="1" dirty="0">
                <a:latin typeface="Calibri" charset="0"/>
                <a:ea typeface="ＭＳ Ｐゴシック" charset="0"/>
                <a:cs typeface="Calibri" charset="0"/>
                <a:hlinkClick r:id="rId3"/>
              </a:rPr>
              <a:t>ntriples</a:t>
            </a:r>
            <a:r>
              <a:rPr lang="en-US" sz="3200" dirty="0">
                <a:latin typeface="Calibri" charset="0"/>
                <a:ea typeface="ＭＳ Ｐゴシック" charset="0"/>
                <a:cs typeface="Calibri" charset="0"/>
              </a:rPr>
              <a:t> notation: a set of triples terminated by a periods, where URIs are inside angle brackets</a:t>
            </a:r>
          </a:p>
          <a:p>
            <a:pPr marL="460375" lvl="3" indent="0" eaLnBrk="1" hangingPunct="1">
              <a:buFontTx/>
              <a:buNone/>
            </a:pPr>
            <a:r>
              <a:rPr lang="el-GR" sz="2000" dirty="0">
                <a:latin typeface="Calibri" charset="0"/>
                <a:ea typeface="ＭＳ Ｐゴシック" charset="0"/>
                <a:cs typeface="Calibri" charset="0"/>
              </a:rPr>
              <a:t>&lt;</a:t>
            </a:r>
            <a:r>
              <a:rPr lang="el-GR" sz="2000" dirty="0" err="1">
                <a:latin typeface="Calibri" charset="0"/>
                <a:ea typeface="ＭＳ Ｐゴシック" charset="0"/>
                <a:cs typeface="Calibri" charset="0"/>
              </a:rPr>
              <a:t>http</a:t>
            </a:r>
            <a:r>
              <a:rPr lang="el-GR" sz="2000" dirty="0">
                <a:latin typeface="Calibri" charset="0"/>
                <a:ea typeface="ＭＳ Ｐゴシック" charset="0"/>
                <a:cs typeface="Calibri" charset="0"/>
              </a:rPr>
              <a:t>://</a:t>
            </a:r>
            <a:r>
              <a:rPr lang="el-GR" sz="2000" dirty="0" err="1">
                <a:latin typeface="Calibri" charset="0"/>
                <a:ea typeface="ＭＳ Ｐゴシック" charset="0"/>
                <a:cs typeface="Calibri" charset="0"/>
              </a:rPr>
              <a:t>www.example.org</a:t>
            </a:r>
            <a:r>
              <a:rPr lang="el-GR" sz="2000" dirty="0">
                <a:latin typeface="Calibri" charset="0"/>
                <a:ea typeface="ＭＳ Ｐゴシック" charset="0"/>
                <a:cs typeface="Calibri" charset="0"/>
              </a:rPr>
              <a:t>/</a:t>
            </a:r>
            <a:r>
              <a:rPr lang="el-GR" sz="2000" dirty="0" err="1">
                <a:latin typeface="Calibri" charset="0"/>
                <a:ea typeface="ＭＳ Ｐゴシック" charset="0"/>
                <a:cs typeface="Calibri" charset="0"/>
              </a:rPr>
              <a:t>index.html</a:t>
            </a:r>
            <a:r>
              <a:rPr lang="el-GR" sz="2000" dirty="0">
                <a:latin typeface="Calibri" charset="0"/>
                <a:ea typeface="ＭＳ Ｐゴシック" charset="0"/>
                <a:cs typeface="Calibri" charset="0"/>
              </a:rPr>
              <a:t>&gt; </a:t>
            </a:r>
            <a:r>
              <a:rPr lang="en-US" sz="2000" dirty="0">
                <a:latin typeface="Calibri" charset="0"/>
                <a:ea typeface="ＭＳ Ｐゴシック" charset="0"/>
                <a:cs typeface="Calibri" charset="0"/>
              </a:rPr>
              <a:t>&lt;h</a:t>
            </a:r>
            <a:r>
              <a:rPr lang="el-GR" sz="2000" dirty="0" err="1">
                <a:latin typeface="Calibri" charset="0"/>
                <a:ea typeface="ＭＳ Ｐゴシック" charset="0"/>
                <a:cs typeface="Calibri" charset="0"/>
              </a:rPr>
              <a:t>ttp</a:t>
            </a:r>
            <a:r>
              <a:rPr lang="el-GR" sz="2000" dirty="0">
                <a:latin typeface="Calibri" charset="0"/>
                <a:ea typeface="ＭＳ Ｐゴシック" charset="0"/>
                <a:cs typeface="Calibri" charset="0"/>
              </a:rPr>
              <a:t>://</a:t>
            </a:r>
            <a:r>
              <a:rPr lang="el-GR" sz="2000" dirty="0" err="1">
                <a:latin typeface="Calibri" charset="0"/>
                <a:ea typeface="ＭＳ Ｐゴシック" charset="0"/>
                <a:cs typeface="Calibri" charset="0"/>
              </a:rPr>
              <a:t>purl.org</a:t>
            </a:r>
            <a:r>
              <a:rPr lang="el-GR" sz="2000" dirty="0">
                <a:latin typeface="Calibri" charset="0"/>
                <a:ea typeface="ＭＳ Ｐゴシック" charset="0"/>
                <a:cs typeface="Calibri" charset="0"/>
              </a:rPr>
              <a:t>/</a:t>
            </a:r>
            <a:r>
              <a:rPr lang="el-GR" sz="2000" dirty="0" err="1">
                <a:latin typeface="Calibri" charset="0"/>
                <a:ea typeface="ＭＳ Ｐゴシック" charset="0"/>
                <a:cs typeface="Calibri" charset="0"/>
              </a:rPr>
              <a:t>dc</a:t>
            </a:r>
            <a:r>
              <a:rPr lang="el-GR" sz="2000" dirty="0">
                <a:latin typeface="Calibri" charset="0"/>
                <a:ea typeface="ＭＳ Ｐゴシック" charset="0"/>
                <a:cs typeface="Calibri" charset="0"/>
              </a:rPr>
              <a:t>/</a:t>
            </a:r>
            <a:r>
              <a:rPr lang="el-GR" sz="2000" dirty="0" err="1">
                <a:latin typeface="Calibri" charset="0"/>
                <a:ea typeface="ＭＳ Ｐゴシック" charset="0"/>
                <a:cs typeface="Calibri" charset="0"/>
              </a:rPr>
              <a:t>elements</a:t>
            </a:r>
            <a:r>
              <a:rPr lang="el-GR" sz="2000" dirty="0">
                <a:latin typeface="Calibri" charset="0"/>
                <a:ea typeface="ＭＳ Ｐゴシック" charset="0"/>
                <a:cs typeface="Calibri" charset="0"/>
              </a:rPr>
              <a:t>/1.1/</a:t>
            </a:r>
            <a:r>
              <a:rPr lang="el-GR" sz="2000" dirty="0" err="1">
                <a:latin typeface="Calibri" charset="0"/>
                <a:ea typeface="ＭＳ Ｐゴシック" charset="0"/>
                <a:cs typeface="Calibri" charset="0"/>
              </a:rPr>
              <a:t>creator</a:t>
            </a:r>
            <a:r>
              <a:rPr lang="en-US" sz="2000" dirty="0">
                <a:latin typeface="Calibri" charset="0"/>
                <a:ea typeface="ＭＳ Ｐゴシック" charset="0"/>
                <a:cs typeface="Calibri" charset="0"/>
              </a:rPr>
              <a:t>&gt; </a:t>
            </a:r>
            <a:r>
              <a:rPr lang="el-GR" sz="2000" dirty="0">
                <a:latin typeface="Calibri" charset="0"/>
                <a:ea typeface="ＭＳ Ｐゴシック" charset="0"/>
                <a:cs typeface="Calibri" charset="0"/>
              </a:rPr>
              <a:t>&lt;</a:t>
            </a:r>
            <a:r>
              <a:rPr lang="el-GR" sz="2000" dirty="0" err="1">
                <a:latin typeface="Calibri" charset="0"/>
                <a:ea typeface="ＭＳ Ｐゴシック" charset="0"/>
                <a:cs typeface="Calibri" charset="0"/>
              </a:rPr>
              <a:t>http</a:t>
            </a:r>
            <a:r>
              <a:rPr lang="el-GR" sz="2000" dirty="0">
                <a:latin typeface="Calibri" charset="0"/>
                <a:ea typeface="ＭＳ Ｐゴシック" charset="0"/>
                <a:cs typeface="Calibri" charset="0"/>
              </a:rPr>
              <a:t>://</a:t>
            </a:r>
            <a:r>
              <a:rPr lang="el-GR" sz="2000" dirty="0" err="1">
                <a:latin typeface="Calibri" charset="0"/>
                <a:ea typeface="ＭＳ Ｐゴシック" charset="0"/>
                <a:cs typeface="Calibri" charset="0"/>
              </a:rPr>
              <a:t>www.example.org</a:t>
            </a:r>
            <a:r>
              <a:rPr lang="el-GR" sz="2000" dirty="0">
                <a:latin typeface="Calibri" charset="0"/>
                <a:ea typeface="ＭＳ Ｐゴシック" charset="0"/>
                <a:cs typeface="Calibri" charset="0"/>
              </a:rPr>
              <a:t>/</a:t>
            </a:r>
            <a:r>
              <a:rPr lang="el-GR" sz="2000" dirty="0" err="1">
                <a:latin typeface="Calibri" charset="0"/>
                <a:ea typeface="ＭＳ Ｐゴシック" charset="0"/>
                <a:cs typeface="Calibri" charset="0"/>
              </a:rPr>
              <a:t>staffid</a:t>
            </a:r>
            <a:r>
              <a:rPr lang="el-GR" sz="2000" dirty="0">
                <a:latin typeface="Calibri" charset="0"/>
                <a:ea typeface="ＭＳ Ｐゴシック" charset="0"/>
                <a:cs typeface="Calibri" charset="0"/>
              </a:rPr>
              <a:t>/85740&gt; . </a:t>
            </a:r>
            <a:endParaRPr lang="en-US" sz="2000" dirty="0">
              <a:latin typeface="Calibri" charset="0"/>
              <a:ea typeface="ＭＳ Ｐゴシック" charset="0"/>
              <a:cs typeface="Calibri" charset="0"/>
            </a:endParaRPr>
          </a:p>
          <a:p>
            <a:pPr marL="460375" lvl="3" indent="0" eaLnBrk="1" hangingPunct="1">
              <a:spcBef>
                <a:spcPts val="1000"/>
              </a:spcBef>
              <a:buFontTx/>
              <a:buNone/>
            </a:pPr>
            <a:r>
              <a:rPr lang="el-GR" sz="2000" dirty="0">
                <a:latin typeface="Calibri" charset="0"/>
                <a:ea typeface="ＭＳ Ｐゴシック" charset="0"/>
                <a:cs typeface="Calibri" charset="0"/>
              </a:rPr>
              <a:t>&lt;</a:t>
            </a:r>
            <a:r>
              <a:rPr lang="el-GR" sz="2000" dirty="0" err="1">
                <a:latin typeface="Calibri" charset="0"/>
                <a:ea typeface="ＭＳ Ｐゴシック" charset="0"/>
                <a:cs typeface="Calibri" charset="0"/>
              </a:rPr>
              <a:t>http</a:t>
            </a:r>
            <a:r>
              <a:rPr lang="el-GR" sz="2000" dirty="0">
                <a:latin typeface="Calibri" charset="0"/>
                <a:ea typeface="ＭＳ Ｐゴシック" charset="0"/>
                <a:cs typeface="Calibri" charset="0"/>
              </a:rPr>
              <a:t>://</a:t>
            </a:r>
            <a:r>
              <a:rPr lang="el-GR" sz="2000" dirty="0" err="1">
                <a:latin typeface="Calibri" charset="0"/>
                <a:ea typeface="ＭＳ Ｐゴシック" charset="0"/>
                <a:cs typeface="Calibri" charset="0"/>
              </a:rPr>
              <a:t>www.example.org</a:t>
            </a:r>
            <a:r>
              <a:rPr lang="el-GR" sz="2000" dirty="0">
                <a:latin typeface="Calibri" charset="0"/>
                <a:ea typeface="ＭＳ Ｐゴシック" charset="0"/>
                <a:cs typeface="Calibri" charset="0"/>
              </a:rPr>
              <a:t>/</a:t>
            </a:r>
            <a:r>
              <a:rPr lang="el-GR" sz="2000" dirty="0" err="1">
                <a:latin typeface="Calibri" charset="0"/>
                <a:ea typeface="ＭＳ Ｐゴシック" charset="0"/>
                <a:cs typeface="Calibri" charset="0"/>
              </a:rPr>
              <a:t>index.html</a:t>
            </a:r>
            <a:r>
              <a:rPr lang="el-GR" sz="2000" dirty="0">
                <a:latin typeface="Calibri" charset="0"/>
                <a:ea typeface="ＭＳ Ｐゴシック" charset="0"/>
                <a:cs typeface="Calibri" charset="0"/>
              </a:rPr>
              <a:t>&gt; &lt;</a:t>
            </a:r>
            <a:r>
              <a:rPr lang="el-GR" sz="2000" dirty="0" err="1">
                <a:latin typeface="Calibri" charset="0"/>
                <a:ea typeface="ＭＳ Ｐゴシック" charset="0"/>
                <a:cs typeface="Calibri" charset="0"/>
              </a:rPr>
              <a:t>http</a:t>
            </a:r>
            <a:r>
              <a:rPr lang="el-GR" sz="2000" dirty="0">
                <a:latin typeface="Calibri" charset="0"/>
                <a:ea typeface="ＭＳ Ｐゴシック" charset="0"/>
                <a:cs typeface="Calibri" charset="0"/>
              </a:rPr>
              <a:t>://</a:t>
            </a:r>
            <a:r>
              <a:rPr lang="el-GR" sz="2000" dirty="0" err="1">
                <a:latin typeface="Calibri" charset="0"/>
                <a:ea typeface="ＭＳ Ｐゴシック" charset="0"/>
                <a:cs typeface="Calibri" charset="0"/>
              </a:rPr>
              <a:t>www.example.org</a:t>
            </a:r>
            <a:r>
              <a:rPr lang="el-GR" sz="2000" dirty="0">
                <a:latin typeface="Calibri" charset="0"/>
                <a:ea typeface="ＭＳ Ｐゴシック" charset="0"/>
                <a:cs typeface="Calibri" charset="0"/>
              </a:rPr>
              <a:t>/</a:t>
            </a:r>
            <a:r>
              <a:rPr lang="el-GR" sz="2000" dirty="0" err="1">
                <a:latin typeface="Calibri" charset="0"/>
                <a:ea typeface="ＭＳ Ｐゴシック" charset="0"/>
                <a:cs typeface="Calibri" charset="0"/>
              </a:rPr>
              <a:t>terms</a:t>
            </a:r>
            <a:r>
              <a:rPr lang="el-GR" sz="2000" dirty="0">
                <a:latin typeface="Calibri" charset="0"/>
                <a:ea typeface="ＭＳ Ｐゴシック" charset="0"/>
                <a:cs typeface="Calibri" charset="0"/>
              </a:rPr>
              <a:t>/</a:t>
            </a:r>
            <a:r>
              <a:rPr lang="el-GR" sz="2000" dirty="0" err="1">
                <a:latin typeface="Calibri" charset="0"/>
                <a:ea typeface="ＭＳ Ｐゴシック" charset="0"/>
                <a:cs typeface="Calibri" charset="0"/>
              </a:rPr>
              <a:t>creation-date</a:t>
            </a:r>
            <a:r>
              <a:rPr lang="el-GR" sz="2000" dirty="0">
                <a:latin typeface="Calibri" charset="0"/>
                <a:ea typeface="ＭＳ Ｐゴシック" charset="0"/>
                <a:cs typeface="Calibri" charset="0"/>
              </a:rPr>
              <a:t>&gt; "</a:t>
            </a:r>
            <a:r>
              <a:rPr lang="el-GR" sz="2000" dirty="0" err="1">
                <a:latin typeface="Calibri" charset="0"/>
                <a:ea typeface="ＭＳ Ｐゴシック" charset="0"/>
                <a:cs typeface="Calibri" charset="0"/>
              </a:rPr>
              <a:t>August</a:t>
            </a:r>
            <a:r>
              <a:rPr lang="el-GR" sz="2000" dirty="0">
                <a:latin typeface="Calibri" charset="0"/>
                <a:ea typeface="ＭＳ Ｐゴシック" charset="0"/>
                <a:cs typeface="Calibri" charset="0"/>
              </a:rPr>
              <a:t> 16, 1999" . </a:t>
            </a:r>
            <a:endParaRPr lang="en-US" sz="2000" dirty="0">
              <a:latin typeface="Calibri" charset="0"/>
              <a:ea typeface="ＭＳ Ｐゴシック" charset="0"/>
              <a:cs typeface="Calibri" charset="0"/>
            </a:endParaRPr>
          </a:p>
          <a:p>
            <a:pPr marL="460375" lvl="3" indent="0" eaLnBrk="1" hangingPunct="1">
              <a:spcBef>
                <a:spcPts val="1000"/>
              </a:spcBef>
              <a:buFontTx/>
              <a:buNone/>
            </a:pPr>
            <a:r>
              <a:rPr lang="el-GR" sz="2000" dirty="0">
                <a:latin typeface="Calibri" charset="0"/>
                <a:ea typeface="ＭＳ Ｐゴシック" charset="0"/>
                <a:cs typeface="Calibri" charset="0"/>
              </a:rPr>
              <a:t>&lt;</a:t>
            </a:r>
            <a:r>
              <a:rPr lang="el-GR" sz="2000" dirty="0" err="1">
                <a:latin typeface="Calibri" charset="0"/>
                <a:ea typeface="ＭＳ Ｐゴシック" charset="0"/>
                <a:cs typeface="Calibri" charset="0"/>
              </a:rPr>
              <a:t>http</a:t>
            </a:r>
            <a:r>
              <a:rPr lang="el-GR" sz="2000" dirty="0">
                <a:latin typeface="Calibri" charset="0"/>
                <a:ea typeface="ＭＳ Ｐゴシック" charset="0"/>
                <a:cs typeface="Calibri" charset="0"/>
              </a:rPr>
              <a:t>://</a:t>
            </a:r>
            <a:r>
              <a:rPr lang="el-GR" sz="2000" dirty="0" err="1">
                <a:latin typeface="Calibri" charset="0"/>
                <a:ea typeface="ＭＳ Ｐゴシック" charset="0"/>
                <a:cs typeface="Calibri" charset="0"/>
              </a:rPr>
              <a:t>www.example.org</a:t>
            </a:r>
            <a:r>
              <a:rPr lang="el-GR" sz="2000" dirty="0">
                <a:latin typeface="Calibri" charset="0"/>
                <a:ea typeface="ＭＳ Ｐゴシック" charset="0"/>
                <a:cs typeface="Calibri" charset="0"/>
              </a:rPr>
              <a:t>/</a:t>
            </a:r>
            <a:r>
              <a:rPr lang="el-GR" sz="2000" dirty="0" err="1">
                <a:latin typeface="Calibri" charset="0"/>
                <a:ea typeface="ＭＳ Ｐゴシック" charset="0"/>
                <a:cs typeface="Calibri" charset="0"/>
              </a:rPr>
              <a:t>index.html</a:t>
            </a:r>
            <a:r>
              <a:rPr lang="el-GR" sz="2000" dirty="0">
                <a:latin typeface="Calibri" charset="0"/>
                <a:ea typeface="ＭＳ Ｐゴシック" charset="0"/>
                <a:cs typeface="Calibri" charset="0"/>
              </a:rPr>
              <a:t>&gt; &lt;</a:t>
            </a:r>
            <a:r>
              <a:rPr lang="el-GR" sz="2000" dirty="0" err="1">
                <a:latin typeface="Calibri" charset="0"/>
                <a:ea typeface="ＭＳ Ｐゴシック" charset="0"/>
                <a:cs typeface="Calibri" charset="0"/>
              </a:rPr>
              <a:t>http</a:t>
            </a:r>
            <a:r>
              <a:rPr lang="el-GR" sz="2000" dirty="0">
                <a:latin typeface="Calibri" charset="0"/>
                <a:ea typeface="ＭＳ Ｐゴシック" charset="0"/>
                <a:cs typeface="Calibri" charset="0"/>
              </a:rPr>
              <a:t>://</a:t>
            </a:r>
            <a:r>
              <a:rPr lang="el-GR" sz="2000" dirty="0" err="1">
                <a:latin typeface="Calibri" charset="0"/>
                <a:ea typeface="ＭＳ Ｐゴシック" charset="0"/>
                <a:cs typeface="Calibri" charset="0"/>
              </a:rPr>
              <a:t>purl.org</a:t>
            </a:r>
            <a:r>
              <a:rPr lang="el-GR" sz="2000" dirty="0">
                <a:latin typeface="Calibri" charset="0"/>
                <a:ea typeface="ＭＳ Ｐゴシック" charset="0"/>
                <a:cs typeface="Calibri" charset="0"/>
              </a:rPr>
              <a:t>/</a:t>
            </a:r>
            <a:r>
              <a:rPr lang="el-GR" sz="2000" dirty="0" err="1">
                <a:latin typeface="Calibri" charset="0"/>
                <a:ea typeface="ＭＳ Ｐゴシック" charset="0"/>
                <a:cs typeface="Calibri" charset="0"/>
              </a:rPr>
              <a:t>dc</a:t>
            </a:r>
            <a:r>
              <a:rPr lang="el-GR" sz="2000" dirty="0">
                <a:latin typeface="Calibri" charset="0"/>
                <a:ea typeface="ＭＳ Ｐゴシック" charset="0"/>
                <a:cs typeface="Calibri" charset="0"/>
              </a:rPr>
              <a:t>/</a:t>
            </a:r>
            <a:r>
              <a:rPr lang="el-GR" sz="2000" dirty="0" err="1">
                <a:latin typeface="Calibri" charset="0"/>
                <a:ea typeface="ＭＳ Ｐゴシック" charset="0"/>
                <a:cs typeface="Calibri" charset="0"/>
              </a:rPr>
              <a:t>elements</a:t>
            </a:r>
            <a:r>
              <a:rPr lang="el-GR" sz="2000" dirty="0">
                <a:latin typeface="Calibri" charset="0"/>
                <a:ea typeface="ＭＳ Ｐゴシック" charset="0"/>
                <a:cs typeface="Calibri" charset="0"/>
              </a:rPr>
              <a:t>/1.1/</a:t>
            </a:r>
            <a:r>
              <a:rPr lang="el-GR" sz="2000" dirty="0" err="1">
                <a:latin typeface="Calibri" charset="0"/>
                <a:ea typeface="ＭＳ Ｐゴシック" charset="0"/>
                <a:cs typeface="Calibri" charset="0"/>
              </a:rPr>
              <a:t>language</a:t>
            </a:r>
            <a:r>
              <a:rPr lang="el-GR" sz="2000" dirty="0">
                <a:latin typeface="Calibri" charset="0"/>
                <a:ea typeface="ＭＳ Ｐゴシック" charset="0"/>
                <a:cs typeface="Calibri" charset="0"/>
              </a:rPr>
              <a:t>&gt; "</a:t>
            </a:r>
            <a:r>
              <a:rPr lang="el-GR" sz="2000" dirty="0" err="1">
                <a:latin typeface="Calibri" charset="0"/>
                <a:ea typeface="ＭＳ Ｐゴシック" charset="0"/>
                <a:cs typeface="Calibri" charset="0"/>
              </a:rPr>
              <a:t>en</a:t>
            </a:r>
            <a:r>
              <a:rPr lang="el-GR" sz="2000" dirty="0">
                <a:latin typeface="Calibri" charset="0"/>
                <a:ea typeface="ＭＳ Ｐゴシック" charset="0"/>
                <a:cs typeface="Calibri" charset="0"/>
              </a:rPr>
              <a:t>" . </a:t>
            </a:r>
            <a:endParaRPr lang="en-US" sz="3600" dirty="0">
              <a:latin typeface="Calibri" charset="0"/>
              <a:ea typeface="ＭＳ Ｐゴシック" charset="0"/>
              <a:cs typeface="Calibri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2123728" y="2564904"/>
            <a:ext cx="467545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6000"/>
              <a:t>Graphs: pure</a:t>
            </a:r>
            <a:br>
              <a:rPr lang="en-US" sz="6000"/>
            </a:br>
            <a:r>
              <a:rPr lang="en-US" sz="6000"/>
              <a:t>and impure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Pure graph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126008"/>
            <a:ext cx="8353425" cy="4967288"/>
          </a:xfrm>
        </p:spPr>
        <p:txBody>
          <a:bodyPr/>
          <a:lstStyle/>
          <a:p>
            <a:r>
              <a:rPr lang="en-US" sz="3200" dirty="0"/>
              <a:t>A pure graph model consists only of </a:t>
            </a:r>
            <a:r>
              <a:rPr lang="en-US" sz="3200" b="1" dirty="0"/>
              <a:t>edges</a:t>
            </a:r>
            <a:r>
              <a:rPr lang="en-US" sz="3200" dirty="0"/>
              <a:t> between pairs of </a:t>
            </a:r>
            <a:r>
              <a:rPr lang="en-US" sz="3200" b="1" dirty="0"/>
              <a:t>nodes</a:t>
            </a:r>
          </a:p>
          <a:p>
            <a:pPr marL="395287" lvl="1" indent="0">
              <a:buNone/>
            </a:pPr>
            <a:r>
              <a:rPr lang="en-US" dirty="0"/>
              <a:t>Can be directed or undirected; can be labeled or not</a:t>
            </a:r>
          </a:p>
          <a:p>
            <a:r>
              <a:rPr lang="en-US" sz="3200" dirty="0"/>
              <a:t>A graph can be represented as an unordered collection of (subject, predicate, object) triples</a:t>
            </a:r>
          </a:p>
          <a:p>
            <a:pPr marL="395287" lvl="1" indent="0">
              <a:buNone/>
            </a:pPr>
            <a:r>
              <a:rPr lang="en-US" dirty="0"/>
              <a:t>If directed, predicate goes from subject to object</a:t>
            </a:r>
          </a:p>
          <a:p>
            <a:r>
              <a:rPr lang="en-US" sz="3200" dirty="0"/>
              <a:t>Nodes not the subject or object of some triple are not allowed</a:t>
            </a:r>
          </a:p>
          <a:p>
            <a:pPr marL="395287" lvl="1" indent="0">
              <a:buNone/>
            </a:pPr>
            <a:r>
              <a:rPr lang="en-US" dirty="0"/>
              <a:t>(John, likes, Mary),</a:t>
            </a:r>
          </a:p>
          <a:p>
            <a:pPr marL="395287" lvl="1" indent="0">
              <a:buNone/>
            </a:pPr>
            <a:r>
              <a:rPr lang="en-US" dirty="0"/>
              <a:t>(Mary, likes, Bill),</a:t>
            </a:r>
          </a:p>
          <a:p>
            <a:pPr marL="395287" lvl="1" indent="0">
              <a:buNone/>
            </a:pPr>
            <a:r>
              <a:rPr lang="en-US" dirty="0"/>
              <a:t>( John, hates, Bill)</a:t>
            </a:r>
          </a:p>
          <a:p>
            <a:pPr marL="395287" lvl="1" indent="0">
              <a:buNone/>
            </a:pP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6588224" y="5013176"/>
            <a:ext cx="1728192" cy="1512168"/>
            <a:chOff x="6804248" y="5013176"/>
            <a:chExt cx="1728192" cy="1512168"/>
          </a:xfrm>
        </p:grpSpPr>
        <p:sp>
          <p:nvSpPr>
            <p:cNvPr id="5" name="Dodecagon 4"/>
            <p:cNvSpPr/>
            <p:nvPr/>
          </p:nvSpPr>
          <p:spPr>
            <a:xfrm>
              <a:off x="6804248" y="5013176"/>
              <a:ext cx="576064" cy="576064"/>
            </a:xfrm>
            <a:prstGeom prst="dodec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>
                  <a:solidFill>
                    <a:srgbClr val="003366"/>
                  </a:solidFill>
                </a:rPr>
                <a:t>john</a:t>
              </a:r>
            </a:p>
          </p:txBody>
        </p:sp>
        <p:sp>
          <p:nvSpPr>
            <p:cNvPr id="6" name="Dodecagon 5"/>
            <p:cNvSpPr/>
            <p:nvPr/>
          </p:nvSpPr>
          <p:spPr>
            <a:xfrm>
              <a:off x="7380312" y="5949280"/>
              <a:ext cx="576064" cy="576064"/>
            </a:xfrm>
            <a:prstGeom prst="dodec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>
                  <a:solidFill>
                    <a:srgbClr val="003366"/>
                  </a:solidFill>
                </a:rPr>
                <a:t>bill</a:t>
              </a:r>
            </a:p>
          </p:txBody>
        </p:sp>
        <p:sp>
          <p:nvSpPr>
            <p:cNvPr id="7" name="Dodecagon 6"/>
            <p:cNvSpPr/>
            <p:nvPr/>
          </p:nvSpPr>
          <p:spPr>
            <a:xfrm>
              <a:off x="7956376" y="5013176"/>
              <a:ext cx="576064" cy="576064"/>
            </a:xfrm>
            <a:prstGeom prst="dodec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err="1">
                  <a:solidFill>
                    <a:srgbClr val="003366"/>
                  </a:solidFill>
                </a:rPr>
                <a:t>mary</a:t>
              </a:r>
              <a:endParaRPr lang="en-US" sz="1000">
                <a:solidFill>
                  <a:srgbClr val="003366"/>
                </a:solidFill>
              </a:endParaRPr>
            </a:p>
          </p:txBody>
        </p:sp>
        <p:cxnSp>
          <p:nvCxnSpPr>
            <p:cNvPr id="9" name="Straight Arrow Connector 8"/>
            <p:cNvCxnSpPr>
              <a:stCxn id="5" idx="4"/>
              <a:endCxn id="6" idx="9"/>
            </p:cNvCxnSpPr>
            <p:nvPr/>
          </p:nvCxnSpPr>
          <p:spPr>
            <a:xfrm>
              <a:off x="7169462" y="5589240"/>
              <a:ext cx="288032" cy="43722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5" idx="1"/>
              <a:endCxn id="7" idx="8"/>
            </p:cNvCxnSpPr>
            <p:nvPr/>
          </p:nvCxnSpPr>
          <p:spPr>
            <a:xfrm>
              <a:off x="7380312" y="5224026"/>
              <a:ext cx="576064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7" idx="5"/>
              <a:endCxn id="6" idx="0"/>
            </p:cNvCxnSpPr>
            <p:nvPr/>
          </p:nvCxnSpPr>
          <p:spPr>
            <a:xfrm flipH="1">
              <a:off x="7879194" y="5589240"/>
              <a:ext cx="288032" cy="43722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452320" y="5229200"/>
              <a:ext cx="4925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likes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956376" y="5733256"/>
              <a:ext cx="4925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likes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804248" y="5661248"/>
              <a:ext cx="561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hates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2830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RDF graph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126008"/>
            <a:ext cx="8353425" cy="5543352"/>
          </a:xfrm>
        </p:spPr>
        <p:txBody>
          <a:bodyPr/>
          <a:lstStyle/>
          <a:p>
            <a:r>
              <a:rPr lang="en-US" sz="3200" dirty="0"/>
              <a:t>RDF is like this with a few </a:t>
            </a:r>
            <a:r>
              <a:rPr lang="en-US" dirty="0"/>
              <a:t>caveats</a:t>
            </a:r>
          </a:p>
          <a:p>
            <a:pPr lvl="1"/>
            <a:r>
              <a:rPr lang="en-US" dirty="0"/>
              <a:t>Subjects and predicates are identified by URIs</a:t>
            </a:r>
          </a:p>
          <a:p>
            <a:pPr lvl="1"/>
            <a:r>
              <a:rPr lang="en-US" dirty="0"/>
              <a:t>Object can be a </a:t>
            </a:r>
            <a:r>
              <a:rPr lang="en-US" i="1" dirty="0"/>
              <a:t>URI</a:t>
            </a:r>
            <a:r>
              <a:rPr lang="en-US" dirty="0"/>
              <a:t> or a </a:t>
            </a:r>
            <a:r>
              <a:rPr lang="en-US" i="1" dirty="0"/>
              <a:t>literal</a:t>
            </a:r>
            <a:r>
              <a:rPr lang="en-US" dirty="0"/>
              <a:t>, i.e., a string or a number</a:t>
            </a:r>
          </a:p>
          <a:p>
            <a:r>
              <a:rPr lang="en-US" dirty="0"/>
              <a:t>RDF defines some special URIs and gives them specific meaning, like this one for </a:t>
            </a:r>
            <a:r>
              <a:rPr lang="en-US" b="1" dirty="0"/>
              <a:t>type</a:t>
            </a:r>
          </a:p>
          <a:p>
            <a:pPr lvl="1"/>
            <a:r>
              <a:rPr lang="en-US" dirty="0"/>
              <a:t>http://www.w3.org/1999/02/22-rdf-syntax-ns#type</a:t>
            </a:r>
          </a:p>
          <a:p>
            <a:r>
              <a:rPr lang="en-US" dirty="0"/>
              <a:t>RDF has simple conventions for representing both ordered and unordered sequences</a:t>
            </a:r>
            <a:br>
              <a:rPr lang="en-US" dirty="0"/>
            </a:br>
            <a:r>
              <a:rPr lang="en-US" dirty="0"/>
              <a:t>and a few other data structures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6588224" y="5013176"/>
            <a:ext cx="1728192" cy="1512168"/>
            <a:chOff x="6804248" y="5013176"/>
            <a:chExt cx="1728192" cy="1512168"/>
          </a:xfrm>
        </p:grpSpPr>
        <p:sp>
          <p:nvSpPr>
            <p:cNvPr id="5" name="Dodecagon 4"/>
            <p:cNvSpPr/>
            <p:nvPr/>
          </p:nvSpPr>
          <p:spPr>
            <a:xfrm>
              <a:off x="6804248" y="5013176"/>
              <a:ext cx="576064" cy="576064"/>
            </a:xfrm>
            <a:prstGeom prst="dodec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>
                  <a:solidFill>
                    <a:srgbClr val="003366"/>
                  </a:solidFill>
                </a:rPr>
                <a:t>john</a:t>
              </a:r>
            </a:p>
          </p:txBody>
        </p:sp>
        <p:sp>
          <p:nvSpPr>
            <p:cNvPr id="6" name="Dodecagon 5"/>
            <p:cNvSpPr/>
            <p:nvPr/>
          </p:nvSpPr>
          <p:spPr>
            <a:xfrm>
              <a:off x="7380312" y="5949280"/>
              <a:ext cx="576064" cy="576064"/>
            </a:xfrm>
            <a:prstGeom prst="dodec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>
                  <a:solidFill>
                    <a:srgbClr val="003366"/>
                  </a:solidFill>
                </a:rPr>
                <a:t>bill</a:t>
              </a:r>
            </a:p>
          </p:txBody>
        </p:sp>
        <p:sp>
          <p:nvSpPr>
            <p:cNvPr id="7" name="Dodecagon 6"/>
            <p:cNvSpPr/>
            <p:nvPr/>
          </p:nvSpPr>
          <p:spPr>
            <a:xfrm>
              <a:off x="7956376" y="5013176"/>
              <a:ext cx="576064" cy="576064"/>
            </a:xfrm>
            <a:prstGeom prst="dodec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err="1">
                  <a:solidFill>
                    <a:srgbClr val="003366"/>
                  </a:solidFill>
                </a:rPr>
                <a:t>mary</a:t>
              </a:r>
              <a:endParaRPr lang="en-US" sz="1000">
                <a:solidFill>
                  <a:srgbClr val="003366"/>
                </a:solidFill>
              </a:endParaRPr>
            </a:p>
          </p:txBody>
        </p:sp>
        <p:cxnSp>
          <p:nvCxnSpPr>
            <p:cNvPr id="9" name="Straight Arrow Connector 8"/>
            <p:cNvCxnSpPr>
              <a:stCxn id="5" idx="4"/>
              <a:endCxn id="6" idx="9"/>
            </p:cNvCxnSpPr>
            <p:nvPr/>
          </p:nvCxnSpPr>
          <p:spPr>
            <a:xfrm>
              <a:off x="7169462" y="5589240"/>
              <a:ext cx="288032" cy="43722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5" idx="1"/>
              <a:endCxn id="7" idx="8"/>
            </p:cNvCxnSpPr>
            <p:nvPr/>
          </p:nvCxnSpPr>
          <p:spPr>
            <a:xfrm>
              <a:off x="7380312" y="5224026"/>
              <a:ext cx="576064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7" idx="5"/>
              <a:endCxn id="6" idx="0"/>
            </p:cNvCxnSpPr>
            <p:nvPr/>
          </p:nvCxnSpPr>
          <p:spPr>
            <a:xfrm flipH="1">
              <a:off x="7879194" y="5589240"/>
              <a:ext cx="288032" cy="43722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452320" y="5229200"/>
              <a:ext cx="4925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likes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956376" y="5733256"/>
              <a:ext cx="4925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likes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804248" y="5661248"/>
              <a:ext cx="561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hates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2686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Property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412875"/>
            <a:ext cx="8497192" cy="4967288"/>
          </a:xfrm>
        </p:spPr>
        <p:txBody>
          <a:bodyPr/>
          <a:lstStyle/>
          <a:p>
            <a:r>
              <a:rPr lang="en-US" dirty="0"/>
              <a:t>Graph databases have become popular in past 10 years</a:t>
            </a:r>
          </a:p>
          <a:p>
            <a:r>
              <a:rPr lang="en-US" dirty="0"/>
              <a:t>A common extension of the pure graph model is to allow both nodes and edges to have </a:t>
            </a:r>
            <a:r>
              <a:rPr lang="en-US" i="1" dirty="0"/>
              <a:t>properties</a:t>
            </a:r>
          </a:p>
          <a:p>
            <a:r>
              <a:rPr lang="en-US" dirty="0"/>
              <a:t>Simple version: properties are key/value pairs, e.g.</a:t>
            </a:r>
          </a:p>
          <a:p>
            <a:pPr lvl="1"/>
            <a:r>
              <a:rPr lang="en-US" sz="2800" dirty="0"/>
              <a:t>Age : 25</a:t>
            </a:r>
          </a:p>
          <a:p>
            <a:pPr lvl="1"/>
            <a:r>
              <a:rPr lang="en-US" sz="2800" dirty="0"/>
              <a:t>Date : “1990-09-21”</a:t>
            </a:r>
          </a:p>
          <a:p>
            <a:r>
              <a:rPr lang="en-US" dirty="0"/>
              <a:t>We might give the </a:t>
            </a:r>
            <a:r>
              <a:rPr lang="en-US" b="1" dirty="0"/>
              <a:t>likes</a:t>
            </a:r>
            <a:r>
              <a:rPr lang="en-US" dirty="0"/>
              <a:t> edge from John to Mary two properties: </a:t>
            </a:r>
            <a:r>
              <a:rPr lang="en-US" i="1" dirty="0"/>
              <a:t>start</a:t>
            </a:r>
            <a:r>
              <a:rPr lang="en-US" dirty="0"/>
              <a:t> with value “1999-09-1” and </a:t>
            </a:r>
            <a:r>
              <a:rPr lang="en-US" i="1" dirty="0"/>
              <a:t>end</a:t>
            </a:r>
            <a:r>
              <a:rPr lang="en-US" dirty="0"/>
              <a:t> with value “2016-01-11”</a:t>
            </a:r>
          </a:p>
          <a:p>
            <a:pPr lvl="1"/>
            <a:r>
              <a:rPr lang="en-US" dirty="0"/>
              <a:t>Could mean the likes relation held between those two dates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1F790F-DA8A-AA47-A629-D0F995AC1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12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RDF Overview</a:t>
            </a:r>
          </a:p>
        </p:txBody>
      </p:sp>
      <p:sp>
        <p:nvSpPr>
          <p:cNvPr id="61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>
                <a:latin typeface="Calibri" charset="0"/>
                <a:ea typeface="ＭＳ Ｐゴシック" charset="0"/>
                <a:cs typeface="ＭＳ Ｐゴシック" charset="0"/>
              </a:rPr>
              <a:t>RDF data model</a:t>
            </a:r>
          </a:p>
          <a:p>
            <a:r>
              <a:rPr lang="en-US" sz="3200" b="1" dirty="0">
                <a:latin typeface="Calibri" charset="0"/>
                <a:ea typeface="ＭＳ Ｐゴシック" charset="0"/>
                <a:cs typeface="ＭＳ Ｐゴシック" charset="0"/>
              </a:rPr>
              <a:t>RDF syntax</a:t>
            </a:r>
          </a:p>
          <a:p>
            <a:r>
              <a:rPr lang="en-US" sz="3200" b="1" dirty="0">
                <a:latin typeface="Calibri" charset="0"/>
                <a:ea typeface="ＭＳ Ｐゴシック" charset="0"/>
                <a:cs typeface="ＭＳ Ｐゴシック" charset="0"/>
              </a:rPr>
              <a:t>RDF serializations: XML, Turtle, N3, </a:t>
            </a:r>
            <a:r>
              <a:rPr lang="en-US" sz="3200" b="1" dirty="0" err="1">
                <a:latin typeface="Calibri" charset="0"/>
                <a:ea typeface="ＭＳ Ｐゴシック" charset="0"/>
                <a:cs typeface="ＭＳ Ｐゴシック" charset="0"/>
              </a:rPr>
              <a:t>ntriples</a:t>
            </a:r>
            <a:endParaRPr lang="en-US" sz="3200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RDF Schema (RDFS)</a:t>
            </a:r>
          </a:p>
          <a:p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Semantics of RDF and RDFS</a:t>
            </a:r>
          </a:p>
          <a:p>
            <a:pPr lvl="1"/>
            <a:r>
              <a:rPr lang="en-US" sz="2800" dirty="0">
                <a:latin typeface="Calibri" charset="0"/>
                <a:ea typeface="ＭＳ Ｐゴシック" charset="0"/>
              </a:rPr>
              <a:t>Axiomatic Semantics</a:t>
            </a:r>
          </a:p>
          <a:p>
            <a:pPr lvl="1"/>
            <a:r>
              <a:rPr lang="en-US" sz="2800" dirty="0">
                <a:latin typeface="Calibri" charset="0"/>
                <a:ea typeface="ＭＳ Ｐゴシック" charset="0"/>
              </a:rPr>
              <a:t>Operational semantics based on rules</a:t>
            </a:r>
          </a:p>
          <a:p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Querying RDF via SPARQL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ECD0F-BB5C-0C4C-AFBF-092B5A591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property graph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3E513-AB69-8C45-BF9A-C5E511DD7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412874"/>
            <a:ext cx="8353425" cy="5328493"/>
          </a:xfrm>
        </p:spPr>
        <p:txBody>
          <a:bodyPr/>
          <a:lstStyle/>
          <a:p>
            <a:r>
              <a:rPr lang="en-US" dirty="0">
                <a:hlinkClick r:id="rId2"/>
              </a:rPr>
              <a:t>Neo4J</a:t>
            </a:r>
            <a:r>
              <a:rPr lang="en-US" dirty="0"/>
              <a:t> is perhaps the most widely</a:t>
            </a:r>
            <a:br>
              <a:rPr lang="en-US" dirty="0"/>
            </a:br>
            <a:r>
              <a:rPr lang="en-US" dirty="0"/>
              <a:t>used property graph</a:t>
            </a:r>
          </a:p>
          <a:p>
            <a:r>
              <a:rPr lang="en-US" dirty="0">
                <a:hlinkClick r:id="rId3"/>
              </a:rPr>
              <a:t>OrientDB</a:t>
            </a:r>
            <a:r>
              <a:rPr lang="en-US" dirty="0"/>
              <a:t> is another popular system</a:t>
            </a:r>
            <a:br>
              <a:rPr lang="en-US" dirty="0"/>
            </a:br>
            <a:r>
              <a:rPr lang="en-US" dirty="0"/>
              <a:t>that support for both a property graph</a:t>
            </a:r>
            <a:br>
              <a:rPr lang="en-US" dirty="0"/>
            </a:br>
            <a:r>
              <a:rPr lang="en-US" dirty="0"/>
              <a:t>and relational databases</a:t>
            </a:r>
          </a:p>
          <a:p>
            <a:r>
              <a:rPr lang="en-US" dirty="0"/>
              <a:t>Apache’s </a:t>
            </a:r>
            <a:r>
              <a:rPr lang="en-US" dirty="0">
                <a:hlinkClick r:id="rId4"/>
              </a:rPr>
              <a:t>TinkerPop</a:t>
            </a:r>
            <a:r>
              <a:rPr lang="en-US" dirty="0"/>
              <a:t> is an open source framework for querying and updating graph databases that is supported by most graph databases</a:t>
            </a:r>
          </a:p>
          <a:p>
            <a:r>
              <a:rPr lang="en-US" dirty="0"/>
              <a:t>Amazon’s </a:t>
            </a:r>
            <a:r>
              <a:rPr lang="en-US" dirty="0">
                <a:hlinkClick r:id="rId5"/>
              </a:rPr>
              <a:t>Neptune</a:t>
            </a:r>
            <a:r>
              <a:rPr lang="en-US" dirty="0"/>
              <a:t> is a graph database “built for the cloud” supporting both pure RDF and property graphs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105A37-1F1E-C447-B1EA-710D7BD14E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176" y="1268760"/>
            <a:ext cx="2771800" cy="170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28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1144588" y="2921000"/>
            <a:ext cx="68548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6000">
                <a:solidFill>
                  <a:srgbClr val="003366"/>
                </a:solidFill>
              </a:rPr>
              <a:t>URIs and URIREFs</a:t>
            </a:r>
          </a:p>
        </p:txBody>
      </p:sp>
    </p:spTree>
    <p:extLst>
      <p:ext uri="{BB962C8B-B14F-4D97-AF65-F5344CB8AC3E}">
        <p14:creationId xmlns:p14="http://schemas.microsoft.com/office/powerpoint/2010/main" val="30637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Uniform Resource Identifiers (URIs)</a:t>
            </a:r>
            <a:endParaRPr lang="el-GR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•"/>
            </a:pPr>
            <a:r>
              <a:rPr lang="en-US" sz="3200" dirty="0">
                <a:latin typeface="Calibri" charset="0"/>
                <a:ea typeface="ＭＳ Ｐゴシック" charset="0"/>
                <a:cs typeface="Calibri" charset="0"/>
              </a:rPr>
              <a:t>URIs </a:t>
            </a:r>
            <a:r>
              <a:rPr lang="el-GR" sz="3200" dirty="0" err="1">
                <a:latin typeface="Calibri" charset="0"/>
                <a:ea typeface="ＭＳ Ｐゴシック" charset="0"/>
                <a:cs typeface="Calibri" charset="0"/>
              </a:rPr>
              <a:t>identif</a:t>
            </a:r>
            <a:r>
              <a:rPr lang="en-US" sz="3200" dirty="0">
                <a:latin typeface="Calibri" charset="0"/>
                <a:ea typeface="ＭＳ Ｐゴシック" charset="0"/>
                <a:cs typeface="Calibri" charset="0"/>
              </a:rPr>
              <a:t>y</a:t>
            </a:r>
            <a:r>
              <a:rPr lang="el-GR" sz="3200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Calibri" charset="0"/>
              </a:rPr>
              <a:t>resources</a:t>
            </a:r>
            <a:r>
              <a:rPr lang="el-GR" sz="3200" dirty="0">
                <a:latin typeface="Calibri" charset="0"/>
                <a:ea typeface="ＭＳ Ｐゴシック" charset="0"/>
                <a:cs typeface="Calibri" charset="0"/>
              </a:rPr>
              <a:t> on the Web</a:t>
            </a:r>
            <a:endParaRPr lang="en-US" sz="3200" dirty="0">
              <a:latin typeface="Calibri" charset="0"/>
              <a:ea typeface="ＭＳ Ｐゴシック" charset="0"/>
              <a:cs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l-GR" sz="3200" dirty="0" err="1">
                <a:latin typeface="Calibri" charset="0"/>
                <a:ea typeface="ＭＳ Ｐゴシック" charset="0"/>
                <a:cs typeface="Calibri" charset="0"/>
              </a:rPr>
              <a:t>Unlike</a:t>
            </a:r>
            <a:r>
              <a:rPr lang="el-GR" sz="3200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Calibri" charset="0"/>
              </a:rPr>
              <a:t>URLs</a:t>
            </a:r>
            <a:r>
              <a:rPr lang="el-GR" sz="3200" dirty="0">
                <a:latin typeface="Calibri" charset="0"/>
                <a:ea typeface="ＭＳ Ｐゴシック" charset="0"/>
                <a:cs typeface="Calibri" charset="0"/>
              </a:rPr>
              <a:t>, </a:t>
            </a:r>
            <a:r>
              <a:rPr lang="en-US" sz="3200" dirty="0">
                <a:latin typeface="Calibri" charset="0"/>
                <a:ea typeface="ＭＳ Ｐゴシック" charset="0"/>
                <a:cs typeface="Calibri" charset="0"/>
              </a:rPr>
              <a:t>they </a:t>
            </a:r>
            <a:r>
              <a:rPr lang="el-GR" sz="3200" dirty="0" err="1">
                <a:latin typeface="Calibri" charset="0"/>
                <a:ea typeface="ＭＳ Ｐゴシック" charset="0"/>
                <a:cs typeface="Calibri" charset="0"/>
              </a:rPr>
              <a:t>are</a:t>
            </a:r>
            <a:r>
              <a:rPr lang="en-US" sz="3200" dirty="0">
                <a:latin typeface="Calibri" charset="0"/>
                <a:ea typeface="ＭＳ Ｐゴシック" charset="0"/>
                <a:cs typeface="Calibri" charset="0"/>
              </a:rPr>
              <a:t>n’</a:t>
            </a:r>
            <a:r>
              <a:rPr lang="el-GR" altLang="ja-JP" sz="3200" dirty="0">
                <a:latin typeface="Calibri" charset="0"/>
                <a:ea typeface="ＭＳ Ｐゴシック" charset="0"/>
                <a:cs typeface="Calibri" charset="0"/>
              </a:rPr>
              <a:t>t </a:t>
            </a:r>
            <a:r>
              <a:rPr lang="el-GR" altLang="ja-JP" sz="3200" dirty="0" err="1">
                <a:latin typeface="Calibri" charset="0"/>
                <a:ea typeface="ＭＳ Ｐゴシック" charset="0"/>
                <a:cs typeface="Calibri" charset="0"/>
              </a:rPr>
              <a:t>limited</a:t>
            </a:r>
            <a:r>
              <a:rPr lang="el-GR" altLang="ja-JP" sz="3200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l-GR" altLang="ja-JP" sz="3200" dirty="0" err="1">
                <a:latin typeface="Calibri" charset="0"/>
                <a:ea typeface="ＭＳ Ｐゴシック" charset="0"/>
                <a:cs typeface="Calibri" charset="0"/>
              </a:rPr>
              <a:t>to</a:t>
            </a:r>
            <a:r>
              <a:rPr lang="el-GR" altLang="ja-JP" sz="3200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l-GR" altLang="ja-JP" sz="3200" dirty="0" err="1">
                <a:latin typeface="Calibri" charset="0"/>
                <a:ea typeface="ＭＳ Ｐゴシック" charset="0"/>
                <a:cs typeface="Calibri" charset="0"/>
              </a:rPr>
              <a:t>identifying</a:t>
            </a:r>
            <a:r>
              <a:rPr lang="el-GR" altLang="ja-JP" sz="3200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l-GR" altLang="ja-JP" sz="3200" dirty="0" err="1">
                <a:latin typeface="Calibri" charset="0"/>
                <a:ea typeface="ＭＳ Ｐゴシック" charset="0"/>
                <a:cs typeface="Calibri" charset="0"/>
              </a:rPr>
              <a:t>things</a:t>
            </a:r>
            <a:r>
              <a:rPr lang="el-GR" altLang="ja-JP" sz="3200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n-US" altLang="ja-JP" sz="3200" dirty="0">
                <a:latin typeface="Calibri" charset="0"/>
                <a:ea typeface="ＭＳ Ｐゴシック" charset="0"/>
                <a:cs typeface="Calibri" charset="0"/>
              </a:rPr>
              <a:t>with</a:t>
            </a:r>
            <a:r>
              <a:rPr lang="el-GR" altLang="ja-JP" sz="3200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l-GR" altLang="ja-JP" sz="3200" dirty="0" err="1">
                <a:latin typeface="Calibri" charset="0"/>
                <a:ea typeface="ＭＳ Ｐゴシック" charset="0"/>
                <a:cs typeface="Calibri" charset="0"/>
              </a:rPr>
              <a:t>network</a:t>
            </a:r>
            <a:r>
              <a:rPr lang="el-GR" altLang="ja-JP" sz="3200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l-GR" altLang="ja-JP" sz="3200" dirty="0" err="1">
                <a:latin typeface="Calibri" charset="0"/>
                <a:ea typeface="ＭＳ Ｐゴシック" charset="0"/>
                <a:cs typeface="Calibri" charset="0"/>
              </a:rPr>
              <a:t>locations</a:t>
            </a:r>
            <a:r>
              <a:rPr lang="en-US" altLang="ja-JP" sz="3200" dirty="0">
                <a:latin typeface="Calibri" charset="0"/>
                <a:ea typeface="ＭＳ Ｐゴシック" charset="0"/>
                <a:cs typeface="Calibri" charset="0"/>
              </a:rPr>
              <a:t> </a:t>
            </a:r>
          </a:p>
          <a:p>
            <a:pPr eaLnBrk="1" hangingPunct="1">
              <a:buFont typeface="Arial" charset="0"/>
              <a:buChar char="•"/>
            </a:pPr>
            <a:r>
              <a:rPr lang="el-GR" sz="3200" dirty="0" err="1">
                <a:latin typeface="Calibri" charset="0"/>
                <a:ea typeface="ＭＳ Ｐゴシック" charset="0"/>
                <a:cs typeface="Calibri" charset="0"/>
              </a:rPr>
              <a:t>No</a:t>
            </a:r>
            <a:r>
              <a:rPr lang="el-GR" sz="3200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Calibri" charset="0"/>
              </a:rPr>
              <a:t>organization</a:t>
            </a:r>
            <a:r>
              <a:rPr lang="el-GR" sz="3200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Calibri" charset="0"/>
              </a:rPr>
              <a:t>controls</a:t>
            </a:r>
            <a:r>
              <a:rPr lang="el-GR" sz="3200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Calibri" charset="0"/>
              </a:rPr>
              <a:t>who</a:t>
            </a:r>
            <a:r>
              <a:rPr lang="el-GR" sz="3200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Calibri" charset="0"/>
              </a:rPr>
              <a:t>makes</a:t>
            </a:r>
            <a:r>
              <a:rPr lang="el-GR" sz="3200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Calibri" charset="0"/>
              </a:rPr>
              <a:t>URIs</a:t>
            </a:r>
            <a:r>
              <a:rPr lang="el-GR" sz="3200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Calibri" charset="0"/>
              </a:rPr>
              <a:t>or</a:t>
            </a:r>
            <a:r>
              <a:rPr lang="el-GR" sz="3200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Calibri" charset="0"/>
              </a:rPr>
              <a:t>how</a:t>
            </a:r>
            <a:r>
              <a:rPr lang="el-GR" sz="3200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Calibri" charset="0"/>
              </a:rPr>
              <a:t>they</a:t>
            </a:r>
            <a:r>
              <a:rPr lang="el-GR" sz="3200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Calibri" charset="0"/>
              </a:rPr>
              <a:t>can</a:t>
            </a:r>
            <a:r>
              <a:rPr lang="el-GR" sz="3200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Calibri" charset="0"/>
              </a:rPr>
              <a:t>be</a:t>
            </a:r>
            <a:r>
              <a:rPr lang="el-GR" sz="3200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Calibri" charset="0"/>
              </a:rPr>
              <a:t>used</a:t>
            </a:r>
            <a:endParaRPr lang="en-US" sz="3200" dirty="0">
              <a:latin typeface="Calibri" charset="0"/>
              <a:ea typeface="ＭＳ Ｐゴシック" charset="0"/>
              <a:cs typeface="Calibri" charset="0"/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US" sz="2800" dirty="0">
                <a:latin typeface="Calibri" charset="0"/>
                <a:ea typeface="ＭＳ Ｐゴシック" charset="0"/>
                <a:cs typeface="Calibri" charset="0"/>
              </a:rPr>
              <a:t>S</a:t>
            </a:r>
            <a:r>
              <a:rPr lang="el-GR" sz="2800" dirty="0" err="1">
                <a:latin typeface="Calibri" charset="0"/>
                <a:ea typeface="ＭＳ Ｐゴシック" charset="0"/>
                <a:cs typeface="Calibri" charset="0"/>
              </a:rPr>
              <a:t>ome</a:t>
            </a:r>
            <a:r>
              <a:rPr lang="el-GR" sz="2800" dirty="0">
                <a:latin typeface="Calibri" charset="0"/>
                <a:ea typeface="ＭＳ Ｐゴシック" charset="0"/>
                <a:cs typeface="Calibri" charset="0"/>
              </a:rPr>
              <a:t> URI </a:t>
            </a:r>
            <a:r>
              <a:rPr lang="el-GR" sz="2800" dirty="0" err="1">
                <a:latin typeface="Calibri" charset="0"/>
                <a:ea typeface="ＭＳ Ｐゴシック" charset="0"/>
                <a:cs typeface="Calibri" charset="0"/>
              </a:rPr>
              <a:t>schemes</a:t>
            </a:r>
            <a:r>
              <a:rPr lang="en-US" sz="2800" dirty="0">
                <a:latin typeface="Calibri" charset="0"/>
                <a:ea typeface="ＭＳ Ｐゴシック" charset="0"/>
                <a:cs typeface="Calibri" charset="0"/>
              </a:rPr>
              <a:t> (http: </a:t>
            </a:r>
            <a:r>
              <a:rPr lang="el-GR" sz="2800" dirty="0" err="1">
                <a:latin typeface="Calibri" charset="0"/>
                <a:ea typeface="ＭＳ Ｐゴシック" charset="0"/>
                <a:cs typeface="Calibri" charset="0"/>
              </a:rPr>
              <a:t>URLs</a:t>
            </a:r>
            <a:r>
              <a:rPr lang="en-US" sz="2800" dirty="0">
                <a:latin typeface="Calibri" charset="0"/>
                <a:ea typeface="ＭＳ Ｐゴシック" charset="0"/>
                <a:cs typeface="Calibri" charset="0"/>
              </a:rPr>
              <a:t>)</a:t>
            </a:r>
            <a:r>
              <a:rPr lang="el-GR" sz="2800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l-GR" sz="2800" dirty="0" err="1">
                <a:latin typeface="Calibri" charset="0"/>
                <a:ea typeface="ＭＳ Ｐゴシック" charset="0"/>
                <a:cs typeface="Calibri" charset="0"/>
              </a:rPr>
              <a:t>depend</a:t>
            </a:r>
            <a:r>
              <a:rPr lang="el-GR" sz="2800" dirty="0">
                <a:latin typeface="Calibri" charset="0"/>
                <a:ea typeface="ＭＳ Ｐゴシック" charset="0"/>
                <a:cs typeface="Calibri" charset="0"/>
              </a:rPr>
              <a:t> on </a:t>
            </a:r>
            <a:r>
              <a:rPr lang="el-GR" sz="2800" dirty="0" err="1">
                <a:latin typeface="Calibri" charset="0"/>
                <a:ea typeface="ＭＳ Ｐゴシック" charset="0"/>
                <a:cs typeface="Calibri" charset="0"/>
              </a:rPr>
              <a:t>centralized</a:t>
            </a:r>
            <a:r>
              <a:rPr lang="el-GR" sz="2800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l-GR" sz="2800" dirty="0" err="1">
                <a:latin typeface="Calibri" charset="0"/>
                <a:ea typeface="ＭＳ Ｐゴシック" charset="0"/>
                <a:cs typeface="Calibri" charset="0"/>
              </a:rPr>
              <a:t>systems</a:t>
            </a:r>
            <a:r>
              <a:rPr lang="el-GR" sz="2800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l-GR" sz="2800" dirty="0" err="1">
                <a:latin typeface="Calibri" charset="0"/>
                <a:ea typeface="ＭＳ Ｐゴシック" charset="0"/>
                <a:cs typeface="Calibri" charset="0"/>
              </a:rPr>
              <a:t>such</a:t>
            </a:r>
            <a:r>
              <a:rPr lang="el-GR" sz="2800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l-GR" sz="2800" dirty="0" err="1">
                <a:latin typeface="Calibri" charset="0"/>
                <a:ea typeface="ＭＳ Ｐゴシック" charset="0"/>
                <a:cs typeface="Calibri" charset="0"/>
              </a:rPr>
              <a:t>as</a:t>
            </a:r>
            <a:r>
              <a:rPr lang="el-GR" sz="2800" dirty="0">
                <a:latin typeface="Calibri" charset="0"/>
                <a:ea typeface="ＭＳ Ｐゴシック" charset="0"/>
                <a:cs typeface="Calibri" charset="0"/>
              </a:rPr>
              <a:t> DNS</a:t>
            </a:r>
            <a:r>
              <a:rPr lang="en-US" sz="2800" dirty="0">
                <a:latin typeface="Calibri" charset="0"/>
                <a:ea typeface="ＭＳ Ｐゴシック" charset="0"/>
                <a:cs typeface="Calibri" charset="0"/>
              </a:rPr>
              <a:t> name servers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800" dirty="0">
                <a:latin typeface="Calibri" charset="0"/>
                <a:ea typeface="ＭＳ Ｐゴシック" charset="0"/>
                <a:cs typeface="Calibri" charset="0"/>
              </a:rPr>
              <a:t>Others </a:t>
            </a:r>
            <a:r>
              <a:rPr lang="el-GR" sz="2800" dirty="0" err="1">
                <a:latin typeface="Calibri" charset="0"/>
                <a:ea typeface="ＭＳ Ｐゴシック" charset="0"/>
                <a:cs typeface="Calibri" charset="0"/>
              </a:rPr>
              <a:t>are</a:t>
            </a:r>
            <a:r>
              <a:rPr lang="el-GR" sz="2800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l-GR" sz="2800" b="1" dirty="0" err="1">
                <a:latin typeface="Calibri" charset="0"/>
                <a:ea typeface="ＭＳ Ｐゴシック" charset="0"/>
                <a:cs typeface="Calibri" charset="0"/>
              </a:rPr>
              <a:t>completely</a:t>
            </a:r>
            <a:r>
              <a:rPr lang="el-GR" sz="2800" b="1" dirty="0">
                <a:latin typeface="Calibri" charset="0"/>
                <a:ea typeface="ＭＳ Ｐゴシック" charset="0"/>
                <a:cs typeface="Calibri" charset="0"/>
              </a:rPr>
              <a:t> </a:t>
            </a:r>
            <a:r>
              <a:rPr lang="el-GR" sz="2800" b="1" dirty="0" err="1">
                <a:latin typeface="Calibri" charset="0"/>
                <a:ea typeface="ＭＳ Ｐゴシック" charset="0"/>
                <a:cs typeface="Calibri" charset="0"/>
              </a:rPr>
              <a:t>decentralized</a:t>
            </a:r>
            <a:endParaRPr lang="en-US" sz="2800" b="1" dirty="0">
              <a:latin typeface="Calibri" charset="0"/>
              <a:ea typeface="ＭＳ Ｐゴシック" charset="0"/>
              <a:cs typeface="Calibri" charset="0"/>
            </a:endParaRPr>
          </a:p>
          <a:p>
            <a:pPr eaLnBrk="1" hangingPunct="1">
              <a:buFont typeface="Arial" charset="0"/>
              <a:buChar char="•"/>
            </a:pPr>
            <a:endParaRPr lang="el-GR" sz="3200" dirty="0">
              <a:latin typeface="Calibri" charset="0"/>
              <a:ea typeface="ＭＳ Ｐゴシック" charset="0"/>
              <a:cs typeface="Calibri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>
                <a:latin typeface="Calibri" charset="0"/>
                <a:ea typeface="ＭＳ Ｐゴシック" charset="0"/>
                <a:cs typeface="Calibri" charset="0"/>
              </a:rPr>
              <a:t>URI </a:t>
            </a:r>
            <a:r>
              <a:rPr lang="en-US">
                <a:latin typeface="Calibri" charset="0"/>
                <a:ea typeface="ＭＳ Ｐゴシック" charset="0"/>
                <a:cs typeface="Calibri" charset="0"/>
              </a:rPr>
              <a:t>R</a:t>
            </a:r>
            <a:r>
              <a:rPr lang="el-GR">
                <a:latin typeface="Calibri" charset="0"/>
                <a:ea typeface="ＭＳ Ｐゴシック" charset="0"/>
                <a:cs typeface="Calibri" charset="0"/>
              </a:rPr>
              <a:t>eference</a:t>
            </a:r>
            <a:r>
              <a:rPr lang="en-US">
                <a:latin typeface="Calibri" charset="0"/>
                <a:ea typeface="ＭＳ Ｐゴシック" charset="0"/>
                <a:cs typeface="Calibri" charset="0"/>
              </a:rPr>
              <a:t> (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URIref)</a:t>
            </a:r>
            <a:endParaRPr lang="el-GR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1944" y="1412776"/>
            <a:ext cx="8748712" cy="4967288"/>
          </a:xfrm>
        </p:spPr>
        <p:txBody>
          <a:bodyPr/>
          <a:lstStyle/>
          <a:p>
            <a:pPr eaLnBrk="1" hangingPunct="1">
              <a:defRPr/>
            </a:pPr>
            <a:r>
              <a:rPr lang="el-GR" b="1" dirty="0" err="1">
                <a:cs typeface="Calibri"/>
              </a:rPr>
              <a:t>URIref</a:t>
            </a:r>
            <a:r>
              <a:rPr lang="en-US" b="1" dirty="0">
                <a:cs typeface="Calibri"/>
              </a:rPr>
              <a:t>:</a:t>
            </a:r>
            <a:r>
              <a:rPr lang="el-GR" dirty="0">
                <a:cs typeface="Calibri"/>
              </a:rPr>
              <a:t> URI </a:t>
            </a:r>
            <a:r>
              <a:rPr lang="el-GR" dirty="0" err="1">
                <a:cs typeface="Calibri"/>
              </a:rPr>
              <a:t>with</a:t>
            </a:r>
            <a:r>
              <a:rPr lang="en-US" dirty="0">
                <a:cs typeface="Calibri"/>
              </a:rPr>
              <a:t> </a:t>
            </a:r>
            <a:r>
              <a:rPr lang="el-GR" dirty="0" err="1">
                <a:cs typeface="Calibri"/>
              </a:rPr>
              <a:t>optional</a:t>
            </a:r>
            <a:r>
              <a:rPr lang="el-GR" dirty="0">
                <a:cs typeface="Calibri"/>
              </a:rPr>
              <a:t> </a:t>
            </a:r>
            <a:r>
              <a:rPr lang="el-GR" dirty="0" err="1">
                <a:cs typeface="Calibri"/>
              </a:rPr>
              <a:t>fragment</a:t>
            </a:r>
            <a:r>
              <a:rPr lang="el-GR" dirty="0">
                <a:cs typeface="Calibri"/>
              </a:rPr>
              <a:t> </a:t>
            </a:r>
            <a:r>
              <a:rPr lang="el-GR" dirty="0" err="1">
                <a:cs typeface="Calibri"/>
              </a:rPr>
              <a:t>identifier</a:t>
            </a:r>
            <a:r>
              <a:rPr lang="en-US" dirty="0">
                <a:cs typeface="Calibri"/>
              </a:rPr>
              <a:t> at end, </a:t>
            </a:r>
            <a:r>
              <a:rPr lang="en-US" dirty="0" err="1">
                <a:cs typeface="Calibri"/>
              </a:rPr>
              <a:t>e.g</a:t>
            </a:r>
            <a:r>
              <a:rPr lang="en-US" dirty="0">
                <a:cs typeface="Calibri"/>
              </a:rPr>
              <a:t>:</a:t>
            </a:r>
          </a:p>
          <a:p>
            <a:pPr marL="395287" lvl="1" indent="0" eaLnBrk="1" hangingPunct="1">
              <a:buFontTx/>
              <a:buNone/>
              <a:defRPr/>
            </a:pPr>
            <a:r>
              <a:rPr lang="en-US" sz="3200" dirty="0">
                <a:cs typeface="Calibri"/>
                <a:hlinkClick r:id="rId3"/>
              </a:rPr>
              <a:t>http://example.org/index.html#section2</a:t>
            </a:r>
            <a:endParaRPr lang="en-US" sz="3200" dirty="0">
              <a:cs typeface="Calibri"/>
            </a:endParaRPr>
          </a:p>
          <a:p>
            <a:pPr eaLnBrk="1" hangingPunct="1">
              <a:defRPr/>
            </a:pPr>
            <a:r>
              <a:rPr lang="en-US" dirty="0">
                <a:cs typeface="Calibri"/>
              </a:rPr>
              <a:t>Fragment </a:t>
            </a:r>
            <a:r>
              <a:rPr lang="en-US" dirty="0" err="1">
                <a:cs typeface="Calibri"/>
              </a:rPr>
              <a:t>usecase</a:t>
            </a:r>
            <a:r>
              <a:rPr lang="en-US" dirty="0">
                <a:cs typeface="Calibri"/>
              </a:rPr>
              <a:t>: </a:t>
            </a:r>
          </a:p>
          <a:p>
            <a:pPr marL="460375" lvl="1" indent="-236538" eaLnBrk="1" hangingPunct="1">
              <a:defRPr/>
            </a:pPr>
            <a:r>
              <a:rPr lang="en-US" dirty="0">
                <a:cs typeface="Calibri"/>
              </a:rPr>
              <a:t>HTML fragments refer to a place in a page</a:t>
            </a:r>
          </a:p>
          <a:p>
            <a:pPr marL="460375" lvl="1" indent="-236538" eaLnBrk="1" hangingPunct="1">
              <a:defRPr/>
            </a:pPr>
            <a:r>
              <a:rPr lang="en-US" dirty="0">
                <a:cs typeface="Calibri"/>
              </a:rPr>
              <a:t>RDF fragments refer to resources in a RDF graph that the URI denotes, e.g., subjects, predicates or objects</a:t>
            </a:r>
          </a:p>
          <a:p>
            <a:pPr marL="684213" lvl="2" indent="-223838" eaLnBrk="1" hangingPunct="1">
              <a:defRPr/>
            </a:pPr>
            <a:r>
              <a:rPr lang="en-US" dirty="0">
                <a:cs typeface="Calibri"/>
                <a:hlinkClick r:id="rId4"/>
              </a:rPr>
              <a:t>http://www.w3.org/2004/02/skos/core</a:t>
            </a:r>
            <a:r>
              <a:rPr lang="en-US" dirty="0">
                <a:cs typeface="Calibri"/>
              </a:rPr>
              <a:t> : vocabulary for describing topics</a:t>
            </a:r>
          </a:p>
          <a:p>
            <a:pPr marL="684213" lvl="2" indent="-223838" eaLnBrk="1" hangingPunct="1">
              <a:defRPr/>
            </a:pPr>
            <a:r>
              <a:rPr lang="en-US" dirty="0">
                <a:cs typeface="Calibri"/>
                <a:hlinkClick r:id="rId5"/>
              </a:rPr>
              <a:t>http://www.w3.org/2004/02/skos/core#broader</a:t>
            </a:r>
            <a:r>
              <a:rPr lang="en-US" dirty="0">
                <a:cs typeface="Calibri"/>
              </a:rPr>
              <a:t> : the </a:t>
            </a:r>
            <a:r>
              <a:rPr lang="en-US" i="1" dirty="0">
                <a:cs typeface="Calibri"/>
              </a:rPr>
              <a:t>broader</a:t>
            </a:r>
            <a:r>
              <a:rPr lang="en-US" dirty="0">
                <a:cs typeface="Calibri"/>
              </a:rPr>
              <a:t> concept  in SKOS Core vocabulary</a:t>
            </a:r>
          </a:p>
          <a:p>
            <a:pPr eaLnBrk="1" hangingPunct="1">
              <a:defRPr/>
            </a:pPr>
            <a:r>
              <a:rPr lang="en-US" dirty="0">
                <a:cs typeface="Calibri"/>
              </a:rPr>
              <a:t>Like URLs, </a:t>
            </a:r>
            <a:r>
              <a:rPr lang="el-GR" dirty="0" err="1">
                <a:cs typeface="Calibri"/>
              </a:rPr>
              <a:t>URIrefs</a:t>
            </a:r>
            <a:r>
              <a:rPr lang="el-GR" dirty="0">
                <a:cs typeface="Calibri"/>
              </a:rPr>
              <a:t> </a:t>
            </a:r>
            <a:r>
              <a:rPr lang="el-GR" dirty="0" err="1">
                <a:cs typeface="Calibri"/>
              </a:rPr>
              <a:t>may</a:t>
            </a:r>
            <a:r>
              <a:rPr lang="el-GR" dirty="0">
                <a:cs typeface="Calibri"/>
              </a:rPr>
              <a:t> </a:t>
            </a:r>
            <a:r>
              <a:rPr lang="el-GR" dirty="0" err="1">
                <a:cs typeface="Calibri"/>
              </a:rPr>
              <a:t>be</a:t>
            </a:r>
            <a:r>
              <a:rPr lang="el-GR" dirty="0">
                <a:cs typeface="Calibri"/>
              </a:rPr>
              <a:t> </a:t>
            </a:r>
            <a:r>
              <a:rPr lang="el-GR" dirty="0" err="1">
                <a:cs typeface="Calibri"/>
              </a:rPr>
              <a:t>either</a:t>
            </a:r>
            <a:r>
              <a:rPr lang="el-GR" dirty="0">
                <a:cs typeface="Calibri"/>
              </a:rPr>
              <a:t> </a:t>
            </a:r>
            <a:r>
              <a:rPr lang="el-GR" b="1" dirty="0" err="1">
                <a:cs typeface="Calibri"/>
              </a:rPr>
              <a:t>absolute</a:t>
            </a:r>
            <a:r>
              <a:rPr lang="el-GR" dirty="0">
                <a:cs typeface="Calibri"/>
              </a:rPr>
              <a:t> </a:t>
            </a:r>
            <a:r>
              <a:rPr lang="el-GR" dirty="0" err="1">
                <a:cs typeface="Calibri"/>
              </a:rPr>
              <a:t>or</a:t>
            </a:r>
            <a:r>
              <a:rPr lang="el-GR" dirty="0">
                <a:cs typeface="Calibri"/>
              </a:rPr>
              <a:t> </a:t>
            </a:r>
            <a:r>
              <a:rPr lang="el-GR" b="1" dirty="0" err="1">
                <a:cs typeface="Calibri"/>
              </a:rPr>
              <a:t>relative</a:t>
            </a:r>
            <a:endParaRPr lang="en-US" dirty="0">
              <a:cs typeface="Calibri"/>
            </a:endParaRPr>
          </a:p>
          <a:p>
            <a:pPr lvl="1" eaLnBrk="1" hangingPunct="1">
              <a:defRPr/>
            </a:pPr>
            <a:r>
              <a:rPr lang="en-US" dirty="0">
                <a:cs typeface="Calibri"/>
              </a:rPr>
              <a:t>Note: the empty URI refers to the resource it’s in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URIrefs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in RDF</a:t>
            </a:r>
            <a:endParaRPr lang="el-GR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12874"/>
            <a:ext cx="8748712" cy="5256485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/>
              <a:t>RDF and </a:t>
            </a:r>
            <a:r>
              <a:rPr lang="en-US" sz="3200"/>
              <a:t>B</a:t>
            </a:r>
            <a:r>
              <a:rPr lang="el-GR" sz="3200"/>
              <a:t>rowsers use URIrefs to </a:t>
            </a:r>
            <a:r>
              <a:rPr lang="el-GR" sz="3200" b="1"/>
              <a:t>identify things</a:t>
            </a:r>
            <a:r>
              <a:rPr lang="en-US" sz="3200"/>
              <a:t>,</a:t>
            </a:r>
            <a:r>
              <a:rPr lang="el-GR" sz="3200"/>
              <a:t> </a:t>
            </a:r>
            <a:r>
              <a:rPr lang="en-US" sz="3200"/>
              <a:t>but </a:t>
            </a:r>
            <a:r>
              <a:rPr lang="el-GR" sz="3200"/>
              <a:t>interpret URIrefs slightly different</a:t>
            </a:r>
            <a:r>
              <a:rPr lang="en-US" sz="3200" err="1"/>
              <a:t>ly</a:t>
            </a:r>
            <a:r>
              <a:rPr lang="en-US" sz="3200"/>
              <a:t>:</a:t>
            </a:r>
          </a:p>
          <a:p>
            <a:pPr lvl="1" eaLnBrk="1" hangingPunct="1">
              <a:defRPr/>
            </a:pPr>
            <a:r>
              <a:rPr lang="en-US" sz="2800"/>
              <a:t>B</a:t>
            </a:r>
            <a:r>
              <a:rPr lang="el-GR" sz="2800"/>
              <a:t>rowsers also use URIrefs to </a:t>
            </a:r>
            <a:r>
              <a:rPr lang="el-GR" sz="2800" b="1"/>
              <a:t>retrieve</a:t>
            </a:r>
            <a:r>
              <a:rPr lang="el-GR" sz="2800"/>
              <a:t> things</a:t>
            </a:r>
            <a:endParaRPr lang="en-US" sz="2800"/>
          </a:p>
          <a:p>
            <a:pPr lvl="1" eaLnBrk="1" hangingPunct="1">
              <a:defRPr/>
            </a:pPr>
            <a:r>
              <a:rPr lang="el-GR" sz="2800"/>
              <a:t>RDF uses URIrefs </a:t>
            </a:r>
            <a:r>
              <a:rPr lang="el-GR" sz="2800" b="1"/>
              <a:t>only </a:t>
            </a:r>
            <a:r>
              <a:rPr lang="el-GR" sz="2800"/>
              <a:t>to identify things</a:t>
            </a:r>
            <a:r>
              <a:rPr lang="en-US" sz="2800"/>
              <a:t> and these might not even be retrievable</a:t>
            </a:r>
          </a:p>
          <a:p>
            <a:pPr eaLnBrk="1" hangingPunct="1">
              <a:defRPr/>
            </a:pPr>
            <a:r>
              <a:rPr lang="en-US" sz="3200" b="1">
                <a:cs typeface="Calibri"/>
              </a:rPr>
              <a:t>Linked Data </a:t>
            </a:r>
            <a:r>
              <a:rPr lang="en-US" sz="3200">
                <a:cs typeface="Calibri"/>
              </a:rPr>
              <a:t>best practice is to use HTTP URIs that return RDF data for every URI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Content Negotiation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738" indent="-236538" eaLnBrk="1" hangingPunct="1">
              <a:defRPr/>
            </a:pPr>
            <a:r>
              <a:rPr lang="en-US" sz="3200">
                <a:cs typeface="Calibri"/>
              </a:rPr>
              <a:t>What does HTTP stand for?</a:t>
            </a:r>
          </a:p>
          <a:p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728234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Content Negotiation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412875"/>
            <a:ext cx="8569200" cy="4967288"/>
          </a:xfrm>
        </p:spPr>
        <p:txBody>
          <a:bodyPr/>
          <a:lstStyle/>
          <a:p>
            <a:pPr marL="239713" indent="-227013" eaLnBrk="1" hangingPunct="1">
              <a:defRPr/>
            </a:pPr>
            <a:r>
              <a:rPr lang="en-US" sz="3200" dirty="0">
                <a:cs typeface="Calibri"/>
              </a:rPr>
              <a:t>What does HTTP stand for?</a:t>
            </a:r>
          </a:p>
          <a:p>
            <a:pPr marL="239713" indent="-227013" eaLnBrk="1" hangingPunct="1">
              <a:defRPr/>
            </a:pPr>
            <a:r>
              <a:rPr lang="en-US" sz="3200" dirty="0">
                <a:cs typeface="Calibri"/>
              </a:rPr>
              <a:t>HTTP == </a:t>
            </a:r>
            <a:r>
              <a:rPr lang="en-US" sz="3200" dirty="0">
                <a:cs typeface="Calibri"/>
                <a:hlinkClick r:id="rId2"/>
              </a:rPr>
              <a:t>HyperText Transfer Protocol</a:t>
            </a:r>
            <a:endParaRPr lang="en-US" sz="3200" dirty="0">
              <a:cs typeface="Calibri"/>
            </a:endParaRPr>
          </a:p>
          <a:p>
            <a:pPr marL="239713" indent="-227013" eaLnBrk="1" hangingPunct="1">
              <a:defRPr/>
            </a:pPr>
            <a:r>
              <a:rPr lang="en-US" sz="3200" dirty="0">
                <a:cs typeface="Calibri"/>
              </a:rPr>
              <a:t>Lets Web client (browser, program) and server (apache) do many things (e.g., authentication)</a:t>
            </a:r>
          </a:p>
          <a:p>
            <a:pPr marL="239713" indent="-227013" eaLnBrk="1" hangingPunct="1">
              <a:defRPr/>
            </a:pPr>
            <a:r>
              <a:rPr lang="en-US" sz="3200" dirty="0">
                <a:cs typeface="Calibri"/>
              </a:rPr>
              <a:t>Can specify format of data returned, e.g., HTML, XML, RDF serialized in any of several forms, etc.</a:t>
            </a:r>
          </a:p>
          <a:p>
            <a:pPr marL="239713" indent="-227013" eaLnBrk="1" hangingPunct="1">
              <a:defRPr/>
            </a:pPr>
            <a:r>
              <a:rPr lang="en-US" sz="3200" dirty="0">
                <a:cs typeface="Calibri"/>
              </a:rPr>
              <a:t>Getting the same URL, </a:t>
            </a:r>
            <a:r>
              <a:rPr lang="en-US" sz="3200" dirty="0">
                <a:cs typeface="Calibri"/>
                <a:hlinkClick r:id="rId3"/>
              </a:rPr>
              <a:t>http</a:t>
            </a:r>
            <a:r>
              <a:rPr lang="en-US" sz="3200" dirty="0">
                <a:hlinkClick r:id="rId3"/>
              </a:rPr>
              <a:t>://dbpedia.org/ resource /Alan_Turing</a:t>
            </a:r>
            <a:r>
              <a:rPr lang="en-US" sz="3200" dirty="0"/>
              <a:t>,  can produce content good for people or machines</a:t>
            </a:r>
            <a:endParaRPr lang="en-US" sz="3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3694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http://</a:t>
            </a:r>
            <a:r>
              <a:rPr lang="en-US" sz="3600" dirty="0" err="1"/>
              <a:t>dbpedia.org</a:t>
            </a:r>
            <a:r>
              <a:rPr lang="en-US" sz="3600" dirty="0"/>
              <a:t>/resource/</a:t>
            </a:r>
            <a:r>
              <a:rPr lang="en-US" sz="3600" dirty="0" err="1"/>
              <a:t>Alan_Turing</a:t>
            </a:r>
            <a:r>
              <a:rPr lang="en-US" sz="3600" dirty="0"/>
              <a:t> </a:t>
            </a: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EF28E933-04A1-6944-AEBC-A16FB3705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38" y="980728"/>
            <a:ext cx="8208912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84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http://</a:t>
            </a:r>
            <a:r>
              <a:rPr lang="en-US" sz="3600" dirty="0" err="1"/>
              <a:t>dbpedia.org</a:t>
            </a:r>
            <a:r>
              <a:rPr lang="en-US" sz="3600" dirty="0"/>
              <a:t>/resource/</a:t>
            </a:r>
            <a:r>
              <a:rPr lang="en-US" sz="3600" dirty="0" err="1"/>
              <a:t>Alan_Turing</a:t>
            </a:r>
            <a:r>
              <a:rPr lang="en-US" sz="3600" dirty="0"/>
              <a:t>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412874"/>
            <a:ext cx="8748712" cy="5256485"/>
          </a:xfrm>
        </p:spPr>
        <p:txBody>
          <a:bodyPr/>
          <a:lstStyle/>
          <a:p>
            <a:r>
              <a:rPr lang="en-US" sz="3200" dirty="0"/>
              <a:t>curl –L </a:t>
            </a:r>
            <a:r>
              <a:rPr lang="en-US" sz="3200" dirty="0">
                <a:hlinkClick r:id="rId2"/>
              </a:rPr>
              <a:t>http://dbpedia.org/resource/Alan_Turing</a:t>
            </a:r>
            <a:endParaRPr lang="en-US" sz="3200" dirty="0"/>
          </a:p>
          <a:p>
            <a:pPr lvl="1"/>
            <a:r>
              <a:rPr lang="en-US" sz="2800" dirty="0"/>
              <a:t>-L says “follow redirects”</a:t>
            </a:r>
          </a:p>
          <a:p>
            <a:pPr lvl="1"/>
            <a:r>
              <a:rPr lang="en-US" sz="2800" dirty="0"/>
              <a:t>Returns default content version, typically html</a:t>
            </a:r>
          </a:p>
          <a:p>
            <a:r>
              <a:rPr lang="en-US" sz="3200" dirty="0"/>
              <a:t>curl –LH "Accept: application/</a:t>
            </a:r>
            <a:r>
              <a:rPr lang="en-US" sz="3200" dirty="0" err="1"/>
              <a:t>rdf+xml</a:t>
            </a:r>
            <a:r>
              <a:rPr lang="en-US" sz="3200" dirty="0"/>
              <a:t>" </a:t>
            </a:r>
            <a:r>
              <a:rPr lang="en-US" sz="3200" i="1" dirty="0"/>
              <a:t>&lt;</a:t>
            </a:r>
            <a:r>
              <a:rPr lang="en-US" sz="3200" i="1" dirty="0" err="1"/>
              <a:t>url</a:t>
            </a:r>
            <a:r>
              <a:rPr lang="en-US" sz="3200" i="1" dirty="0"/>
              <a:t>&gt;</a:t>
            </a:r>
          </a:p>
          <a:p>
            <a:pPr lvl="1"/>
            <a:r>
              <a:rPr lang="en-US" sz="2800" dirty="0"/>
              <a:t>Follow redirects</a:t>
            </a:r>
          </a:p>
          <a:p>
            <a:pPr lvl="1"/>
            <a:r>
              <a:rPr lang="en-US" sz="2800" dirty="0"/>
              <a:t>Return content as RDF serialized in xml if possible</a:t>
            </a:r>
          </a:p>
          <a:p>
            <a:r>
              <a:rPr lang="en-US" sz="3200" dirty="0"/>
              <a:t>curl –LH "Accept: text/turtle, application/</a:t>
            </a:r>
            <a:r>
              <a:rPr lang="en-US" sz="3200" dirty="0" err="1"/>
              <a:t>rdf+xml</a:t>
            </a:r>
            <a:r>
              <a:rPr lang="en-US" sz="3200" dirty="0"/>
              <a:t>, text/</a:t>
            </a:r>
            <a:r>
              <a:rPr lang="en-US" sz="3200" dirty="0" err="1"/>
              <a:t>ntriples</a:t>
            </a:r>
            <a:r>
              <a:rPr lang="en-US" sz="3200" dirty="0"/>
              <a:t>, application/</a:t>
            </a:r>
            <a:r>
              <a:rPr lang="en-US" sz="3200" dirty="0" err="1"/>
              <a:t>ld+json</a:t>
            </a:r>
            <a:r>
              <a:rPr lang="en-US" sz="3200" dirty="0"/>
              <a:t>” </a:t>
            </a:r>
            <a:r>
              <a:rPr lang="en-US" sz="3200" i="1" dirty="0"/>
              <a:t>&lt;</a:t>
            </a:r>
            <a:r>
              <a:rPr lang="en-US" sz="3200" i="1" dirty="0" err="1"/>
              <a:t>url</a:t>
            </a:r>
            <a:r>
              <a:rPr lang="en-US" sz="3200" i="1" dirty="0"/>
              <a:t>&gt;</a:t>
            </a:r>
          </a:p>
          <a:p>
            <a:pPr lvl="1"/>
            <a:r>
              <a:rPr lang="en-US" sz="2800" i="1" dirty="0"/>
              <a:t>S</a:t>
            </a:r>
            <a:r>
              <a:rPr lang="en-US" sz="2800" dirty="0"/>
              <a:t>pecifies 4 possible content forms in preference order</a:t>
            </a:r>
          </a:p>
        </p:txBody>
      </p:sp>
    </p:spTree>
    <p:extLst>
      <p:ext uri="{BB962C8B-B14F-4D97-AF65-F5344CB8AC3E}">
        <p14:creationId xmlns:p14="http://schemas.microsoft.com/office/powerpoint/2010/main" val="34275798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http://</a:t>
            </a:r>
            <a:r>
              <a:rPr lang="en-US" sz="3600" dirty="0" err="1"/>
              <a:t>dbpedia.org</a:t>
            </a:r>
            <a:r>
              <a:rPr lang="en-US" sz="3600" dirty="0"/>
              <a:t>/resource/</a:t>
            </a:r>
            <a:r>
              <a:rPr lang="en-US" sz="3600" dirty="0" err="1"/>
              <a:t>Alan_Turing</a:t>
            </a:r>
            <a:r>
              <a:rPr lang="en-US" sz="3600" dirty="0"/>
              <a:t>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88" y="1412874"/>
            <a:ext cx="8748712" cy="525648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curl -LH "Accept: text/turtle" http://</a:t>
            </a:r>
            <a:r>
              <a:rPr lang="en-US" sz="2000" b="1" dirty="0" err="1"/>
              <a:t>dbpedia.org</a:t>
            </a:r>
            <a:r>
              <a:rPr lang="en-US" sz="2000" b="1" dirty="0"/>
              <a:t>/resource/</a:t>
            </a:r>
            <a:r>
              <a:rPr lang="en-US" sz="2000" b="1" dirty="0" err="1"/>
              <a:t>Alan_Turing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@prefix </a:t>
            </a:r>
            <a:r>
              <a:rPr lang="en-US" sz="1600" dirty="0" err="1"/>
              <a:t>dbo</a:t>
            </a:r>
            <a:r>
              <a:rPr lang="en-US" sz="1600" dirty="0"/>
              <a:t>: &lt;http://</a:t>
            </a:r>
            <a:r>
              <a:rPr lang="en-US" sz="1600" dirty="0" err="1"/>
              <a:t>dbpedia.org</a:t>
            </a:r>
            <a:r>
              <a:rPr lang="en-US" sz="1600" dirty="0"/>
              <a:t>/ontology/&gt; .</a:t>
            </a:r>
          </a:p>
          <a:p>
            <a:pPr marL="0" indent="0">
              <a:buNone/>
            </a:pPr>
            <a:r>
              <a:rPr lang="en-US" sz="1600" dirty="0"/>
              <a:t>@prefix </a:t>
            </a:r>
            <a:r>
              <a:rPr lang="en-US" sz="1600" dirty="0" err="1"/>
              <a:t>dbr</a:t>
            </a:r>
            <a:r>
              <a:rPr lang="en-US" sz="1600" dirty="0"/>
              <a:t>: &lt;http://</a:t>
            </a:r>
            <a:r>
              <a:rPr lang="en-US" sz="1600" dirty="0" err="1"/>
              <a:t>dbpedia.org</a:t>
            </a:r>
            <a:r>
              <a:rPr lang="en-US" sz="1600" dirty="0"/>
              <a:t>/resource/&gt; .</a:t>
            </a:r>
          </a:p>
          <a:p>
            <a:pPr marL="0" indent="0">
              <a:buNone/>
            </a:pPr>
            <a:r>
              <a:rPr lang="en-US" sz="1600" dirty="0" err="1"/>
              <a:t>dbr:Alan_turing</a:t>
            </a:r>
            <a:r>
              <a:rPr lang="en-US" sz="1600" dirty="0"/>
              <a:t> </a:t>
            </a:r>
            <a:r>
              <a:rPr lang="en-US" sz="1600" dirty="0" err="1"/>
              <a:t>dbo:wikiPageRedirects</a:t>
            </a:r>
            <a:r>
              <a:rPr lang="en-US" sz="1600" dirty="0"/>
              <a:t> </a:t>
            </a:r>
            <a:r>
              <a:rPr lang="en-US" sz="1600" dirty="0" err="1"/>
              <a:t>dbr:Alan_Turing</a:t>
            </a:r>
            <a:r>
              <a:rPr lang="en-US" sz="1600" dirty="0"/>
              <a:t> .</a:t>
            </a:r>
          </a:p>
          <a:p>
            <a:pPr marL="0" indent="0">
              <a:buNone/>
            </a:pPr>
            <a:r>
              <a:rPr lang="en-US" sz="1600" dirty="0"/>
              <a:t>&lt;http://</a:t>
            </a:r>
            <a:r>
              <a:rPr lang="en-US" sz="1600" dirty="0" err="1"/>
              <a:t>dbpedia.org</a:t>
            </a:r>
            <a:r>
              <a:rPr lang="en-US" sz="1600" dirty="0"/>
              <a:t>/resource/</a:t>
            </a:r>
            <a:r>
              <a:rPr lang="en-US" sz="1600" dirty="0" err="1"/>
              <a:t>A._Turing</a:t>
            </a:r>
            <a:r>
              <a:rPr lang="en-US" sz="1600" dirty="0"/>
              <a:t>&gt; </a:t>
            </a:r>
            <a:r>
              <a:rPr lang="en-US" sz="1600" dirty="0" err="1"/>
              <a:t>dbo:wikiPageRedirects</a:t>
            </a:r>
            <a:r>
              <a:rPr lang="en-US" sz="1600" dirty="0"/>
              <a:t> </a:t>
            </a:r>
            <a:r>
              <a:rPr lang="en-US" sz="1600" dirty="0" err="1"/>
              <a:t>dbr:Alan_Turing</a:t>
            </a:r>
            <a:r>
              <a:rPr lang="en-US" sz="1600" dirty="0"/>
              <a:t> .</a:t>
            </a:r>
          </a:p>
          <a:p>
            <a:pPr marL="0" indent="0">
              <a:buNone/>
            </a:pPr>
            <a:r>
              <a:rPr lang="en-US" sz="1600" dirty="0" err="1"/>
              <a:t>dbr:Jack_Copeland</a:t>
            </a:r>
            <a:r>
              <a:rPr lang="en-US" sz="1600" dirty="0"/>
              <a:t> </a:t>
            </a:r>
            <a:r>
              <a:rPr lang="en-US" sz="1600" dirty="0" err="1"/>
              <a:t>dbo:knownFor</a:t>
            </a:r>
            <a:r>
              <a:rPr lang="en-US" sz="1600" dirty="0"/>
              <a:t> </a:t>
            </a:r>
            <a:r>
              <a:rPr lang="en-US" sz="1600" dirty="0" err="1"/>
              <a:t>dbr:Alan_Turing</a:t>
            </a:r>
            <a:r>
              <a:rPr lang="en-US" sz="1600" dirty="0"/>
              <a:t> .</a:t>
            </a:r>
          </a:p>
          <a:p>
            <a:pPr marL="0" indent="0">
              <a:buNone/>
            </a:pPr>
            <a:r>
              <a:rPr lang="en-US" sz="1600" dirty="0" err="1"/>
              <a:t>dbr:Joan_Clarke</a:t>
            </a:r>
            <a:r>
              <a:rPr lang="en-US" sz="1600" dirty="0"/>
              <a:t> </a:t>
            </a:r>
            <a:r>
              <a:rPr lang="en-US" sz="1600" dirty="0" err="1"/>
              <a:t>dbo:partner</a:t>
            </a:r>
            <a:r>
              <a:rPr lang="en-US" sz="1600" dirty="0"/>
              <a:t> </a:t>
            </a:r>
            <a:r>
              <a:rPr lang="en-US" sz="1600" dirty="0" err="1"/>
              <a:t>dbr:Alan_Turing</a:t>
            </a:r>
            <a:r>
              <a:rPr lang="en-US" sz="1600" dirty="0"/>
              <a:t> .</a:t>
            </a:r>
          </a:p>
          <a:p>
            <a:pPr marL="0" indent="0">
              <a:buNone/>
            </a:pPr>
            <a:r>
              <a:rPr lang="en-US" sz="1600" dirty="0" err="1"/>
              <a:t>dbr:Robin_Gandy</a:t>
            </a:r>
            <a:r>
              <a:rPr lang="en-US" sz="1600" dirty="0"/>
              <a:t> </a:t>
            </a:r>
            <a:r>
              <a:rPr lang="en-US" sz="1600" dirty="0" err="1"/>
              <a:t>dbo:doctoralAdvisor</a:t>
            </a:r>
            <a:r>
              <a:rPr lang="en-US" sz="1600" dirty="0"/>
              <a:t> </a:t>
            </a:r>
            <a:r>
              <a:rPr lang="en-US" sz="1600" dirty="0" err="1"/>
              <a:t>dbr:Alan_Turing</a:t>
            </a:r>
            <a:r>
              <a:rPr lang="en-US" sz="1600" dirty="0"/>
              <a:t> .</a:t>
            </a:r>
          </a:p>
          <a:p>
            <a:pPr marL="0" indent="0">
              <a:buNone/>
            </a:pPr>
            <a:r>
              <a:rPr lang="en-US" sz="1600" dirty="0" err="1"/>
              <a:t>dbr:Hilary_Putnam</a:t>
            </a:r>
            <a:r>
              <a:rPr lang="en-US" sz="1600" dirty="0"/>
              <a:t> </a:t>
            </a:r>
            <a:r>
              <a:rPr lang="en-US" sz="1600" dirty="0" err="1"/>
              <a:t>dbo:influencedBy</a:t>
            </a:r>
            <a:r>
              <a:rPr lang="en-US" sz="1600" dirty="0"/>
              <a:t> </a:t>
            </a:r>
            <a:r>
              <a:rPr lang="en-US" sz="1600" dirty="0" err="1"/>
              <a:t>dbr:Alan_Turing</a:t>
            </a:r>
            <a:r>
              <a:rPr lang="en-US" sz="1600" dirty="0"/>
              <a:t> .</a:t>
            </a:r>
          </a:p>
          <a:p>
            <a:pPr marL="0" indent="0">
              <a:buNone/>
            </a:pPr>
            <a:r>
              <a:rPr lang="en-US" sz="1600" dirty="0"/>
              <a:t>@prefix </a:t>
            </a:r>
            <a:r>
              <a:rPr lang="en-US" sz="1600" dirty="0" err="1"/>
              <a:t>rdf</a:t>
            </a:r>
            <a:r>
              <a:rPr lang="en-US" sz="1600" dirty="0"/>
              <a:t>: &lt;http://www.w3.org/1999/02/22-rdf-syntax-ns#&gt; .</a:t>
            </a:r>
          </a:p>
          <a:p>
            <a:pPr marL="0" indent="0">
              <a:buNone/>
            </a:pPr>
            <a:r>
              <a:rPr lang="en-US" sz="1600" dirty="0"/>
              <a:t>@prefix </a:t>
            </a:r>
            <a:r>
              <a:rPr lang="en-US" sz="1600" dirty="0" err="1"/>
              <a:t>yago</a:t>
            </a:r>
            <a:r>
              <a:rPr lang="en-US" sz="1600" dirty="0"/>
              <a:t>: &lt;http://</a:t>
            </a:r>
            <a:r>
              <a:rPr lang="en-US" sz="1600" dirty="0" err="1"/>
              <a:t>dbpedia.org</a:t>
            </a:r>
            <a:r>
              <a:rPr lang="en-US" sz="1600" dirty="0"/>
              <a:t>/class/</a:t>
            </a:r>
            <a:r>
              <a:rPr lang="en-US" sz="1600" dirty="0" err="1"/>
              <a:t>yago</a:t>
            </a:r>
            <a:r>
              <a:rPr lang="en-US" sz="1600" dirty="0"/>
              <a:t>/&gt; .</a:t>
            </a:r>
          </a:p>
          <a:p>
            <a:pPr marL="0" indent="0">
              <a:buNone/>
            </a:pPr>
            <a:r>
              <a:rPr lang="en-US" sz="1600" dirty="0" err="1"/>
              <a:t>dbr:Alan_Turing</a:t>
            </a:r>
            <a:r>
              <a:rPr lang="en-US" sz="1600" dirty="0"/>
              <a:t> </a:t>
            </a:r>
            <a:r>
              <a:rPr lang="en-US" sz="1600" dirty="0" err="1"/>
              <a:t>rdf:type</a:t>
            </a:r>
            <a:r>
              <a:rPr lang="en-US" sz="1600" dirty="0"/>
              <a:t> </a:t>
            </a:r>
            <a:r>
              <a:rPr lang="en-US" sz="1600" dirty="0" err="1"/>
              <a:t>yago:WikicatBritishCryptographers</a:t>
            </a:r>
            <a:r>
              <a:rPr lang="en-US" sz="1600" dirty="0"/>
              <a:t> ,</a:t>
            </a:r>
          </a:p>
          <a:p>
            <a:pPr marL="0" indent="0">
              <a:buNone/>
            </a:pPr>
            <a:r>
              <a:rPr lang="en-US" sz="1600" dirty="0" err="1"/>
              <a:t>yago:WikicatEnglishInventors</a:t>
            </a:r>
            <a:r>
              <a:rPr lang="en-US" sz="1600" dirty="0"/>
              <a:t> ,</a:t>
            </a:r>
          </a:p>
          <a:p>
            <a:pPr marL="0" indent="0">
              <a:buNone/>
            </a:pPr>
            <a:r>
              <a:rPr lang="en-US" sz="1600" dirty="0"/>
              <a:t>yago:Theorist110706812 ,</a:t>
            </a:r>
          </a:p>
          <a:p>
            <a:pPr marL="0" indent="0">
              <a:buNone/>
            </a:pPr>
            <a:r>
              <a:rPr lang="en-US" sz="1600" dirty="0"/>
              <a:t>yago:Decoder109995398 .</a:t>
            </a:r>
          </a:p>
          <a:p>
            <a:pPr marL="0" indent="0">
              <a:buNone/>
            </a:pPr>
            <a:r>
              <a:rPr lang="en-US" sz="1600" dirty="0"/>
              <a:t>@prefix umbel-</a:t>
            </a:r>
            <a:r>
              <a:rPr lang="en-US" sz="1600" dirty="0" err="1"/>
              <a:t>rc</a:t>
            </a:r>
            <a:r>
              <a:rPr lang="en-US" sz="1600" dirty="0"/>
              <a:t>: &lt;http://</a:t>
            </a:r>
            <a:r>
              <a:rPr lang="en-US" sz="1600" dirty="0" err="1"/>
              <a:t>umbel.org</a:t>
            </a:r>
            <a:r>
              <a:rPr lang="en-US" sz="1600" dirty="0"/>
              <a:t>/umbel/</a:t>
            </a:r>
            <a:r>
              <a:rPr lang="en-US" sz="1600" dirty="0" err="1"/>
              <a:t>rc</a:t>
            </a:r>
            <a:r>
              <a:rPr lang="en-US" sz="1600" dirty="0"/>
              <a:t>/&gt; .</a:t>
            </a:r>
          </a:p>
          <a:p>
            <a:pPr marL="0" indent="0">
              <a:buNone/>
            </a:pPr>
            <a:r>
              <a:rPr lang="en-US" sz="1600" dirty="0" err="1"/>
              <a:t>dbr:Alan_Turing</a:t>
            </a:r>
            <a:r>
              <a:rPr lang="en-US" sz="1600" dirty="0"/>
              <a:t> </a:t>
            </a:r>
            <a:r>
              <a:rPr lang="en-US" sz="1600" dirty="0" err="1"/>
              <a:t>rdf:type</a:t>
            </a:r>
            <a:r>
              <a:rPr lang="en-US" sz="1600" dirty="0"/>
              <a:t> </a:t>
            </a:r>
            <a:r>
              <a:rPr lang="en-US" sz="1600" dirty="0" err="1"/>
              <a:t>umbel-rc:PersonWithOccupation</a:t>
            </a:r>
            <a:r>
              <a:rPr lang="en-US" sz="1600" dirty="0"/>
              <a:t> .</a:t>
            </a:r>
            <a:br>
              <a:rPr lang="en-US" sz="1600" dirty="0"/>
            </a:br>
            <a:r>
              <a:rPr lang="en-US" b="1" dirty="0"/>
              <a:t>…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25497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Calibri" charset="0"/>
                <a:ea typeface="ＭＳ Ｐゴシック" charset="0"/>
                <a:cs typeface="ＭＳ Ｐゴシック" charset="0"/>
              </a:rPr>
              <a:t>Introduction</a:t>
            </a:r>
          </a:p>
        </p:txBody>
      </p:sp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Problem: What does an XML document mean?</a:t>
            </a:r>
          </a:p>
          <a:p>
            <a:pPr lvl="1" eaLnBrk="1" hangingPunct="1"/>
            <a:r>
              <a:rPr lang="en-US" sz="2800">
                <a:latin typeface="Calibri" charset="0"/>
                <a:ea typeface="ＭＳ Ｐゴシック" charset="0"/>
              </a:rPr>
              <a:t>XML is about data structures</a:t>
            </a:r>
          </a:p>
          <a:p>
            <a:pPr lvl="1" eaLnBrk="1" hangingPunct="1"/>
            <a:r>
              <a:rPr lang="en-US" sz="2800">
                <a:latin typeface="Calibri" charset="0"/>
                <a:ea typeface="ＭＳ Ｐゴシック" charset="0"/>
              </a:rPr>
              <a:t>The meaning (semantics) not apparent to machines</a:t>
            </a:r>
          </a:p>
          <a:p>
            <a:pPr eaLnBrk="1" hangingPunct="1"/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RDF is more a data model than a language</a:t>
            </a:r>
          </a:p>
          <a:p>
            <a:pPr lvl="1" eaLnBrk="1" hangingPunct="1"/>
            <a:r>
              <a:rPr lang="en-US" sz="2800">
                <a:latin typeface="Calibri" charset="0"/>
                <a:ea typeface="ＭＳ Ｐゴシック" charset="0"/>
              </a:rPr>
              <a:t>It is realized in many different formats</a:t>
            </a:r>
          </a:p>
          <a:p>
            <a:pPr eaLnBrk="1" hangingPunct="1"/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RDF defines very basic semantics</a:t>
            </a:r>
          </a:p>
          <a:p>
            <a:pPr lvl="1" eaLnBrk="1" hangingPunct="1"/>
            <a:r>
              <a:rPr lang="en-US" sz="2800">
                <a:latin typeface="Calibri" charset="0"/>
                <a:ea typeface="ＭＳ Ｐゴシック" charset="0"/>
              </a:rPr>
              <a:t>RDFS and OWL define more RDF vocabulary for building rich data models</a:t>
            </a:r>
          </a:p>
          <a:p>
            <a:pPr eaLnBrk="1" hangingPunct="1"/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RDF remains domain independent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1"/>
          <p:cNvSpPr txBox="1">
            <a:spLocks noChangeArrowheads="1"/>
          </p:cNvSpPr>
          <p:nvPr/>
        </p:nvSpPr>
        <p:spPr bwMode="auto">
          <a:xfrm>
            <a:off x="2320925" y="2921000"/>
            <a:ext cx="45021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6000"/>
              <a:t>RDF Graphs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RDF Graphs</a:t>
            </a:r>
            <a:endParaRPr lang="el-GR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dirty="0">
                <a:latin typeface="Calibri" charset="0"/>
                <a:ea typeface="ＭＳ Ｐゴシック" charset="0"/>
                <a:cs typeface="ＭＳ Ｐゴシック" charset="0"/>
              </a:rPr>
              <a:t>RDF </a:t>
            </a:r>
            <a:r>
              <a:rPr lang="el-GR" dirty="0" err="1">
                <a:latin typeface="Calibri" charset="0"/>
                <a:ea typeface="ＭＳ Ｐゴシック" charset="0"/>
                <a:cs typeface="ＭＳ Ｐゴシック" charset="0"/>
              </a:rPr>
              <a:t>models</a:t>
            </a:r>
            <a:r>
              <a:rPr lang="el-GR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dirty="0" err="1">
                <a:latin typeface="Calibri" charset="0"/>
                <a:ea typeface="ＭＳ Ｐゴシック" charset="0"/>
                <a:cs typeface="ＭＳ Ｐゴシック" charset="0"/>
              </a:rPr>
              <a:t>statements</a:t>
            </a:r>
            <a:r>
              <a:rPr lang="el-GR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by</a:t>
            </a:r>
            <a:r>
              <a:rPr lang="el-GR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b="1" dirty="0" err="1">
                <a:latin typeface="Calibri" charset="0"/>
                <a:ea typeface="ＭＳ Ｐゴシック" charset="0"/>
                <a:cs typeface="ＭＳ Ｐゴシック" charset="0"/>
              </a:rPr>
              <a:t>nodes</a:t>
            </a:r>
            <a:r>
              <a:rPr lang="el-GR" dirty="0">
                <a:latin typeface="Calibri" charset="0"/>
                <a:ea typeface="ＭＳ Ｐゴシック" charset="0"/>
                <a:cs typeface="ＭＳ Ｐゴシック" charset="0"/>
              </a:rPr>
              <a:t> and </a:t>
            </a:r>
            <a:r>
              <a:rPr lang="el-GR" b="1" dirty="0" err="1">
                <a:latin typeface="Calibri" charset="0"/>
                <a:ea typeface="ＭＳ Ｐゴシック" charset="0"/>
                <a:cs typeface="ＭＳ Ｐゴシック" charset="0"/>
              </a:rPr>
              <a:t>arcs</a:t>
            </a:r>
            <a:r>
              <a:rPr lang="el-GR" dirty="0">
                <a:latin typeface="Calibri" charset="0"/>
                <a:ea typeface="ＭＳ Ｐゴシック" charset="0"/>
                <a:cs typeface="ＭＳ Ｐゴシック" charset="0"/>
              </a:rPr>
              <a:t> in a </a:t>
            </a:r>
            <a:r>
              <a:rPr lang="el-GR" b="1" dirty="0" err="1">
                <a:latin typeface="Calibri" charset="0"/>
                <a:ea typeface="ＭＳ Ｐゴシック" charset="0"/>
                <a:cs typeface="ＭＳ Ｐゴシック" charset="0"/>
              </a:rPr>
              <a:t>graph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</a:t>
            </a:r>
            <a:r>
              <a:rPr lang="el-GR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b="1" dirty="0" err="1">
                <a:latin typeface="Calibri" charset="0"/>
                <a:ea typeface="ＭＳ Ｐゴシック" charset="0"/>
                <a:cs typeface="ＭＳ Ｐゴシック" charset="0"/>
              </a:rPr>
              <a:t>statement</a:t>
            </a:r>
            <a:r>
              <a:rPr lang="el-GR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dirty="0" err="1">
                <a:latin typeface="Calibri" charset="0"/>
                <a:ea typeface="ＭＳ Ｐゴシック" charset="0"/>
                <a:cs typeface="ＭＳ Ｐゴシック" charset="0"/>
              </a:rPr>
              <a:t>is</a:t>
            </a:r>
            <a:r>
              <a:rPr lang="el-GR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dirty="0" err="1">
                <a:latin typeface="Calibri" charset="0"/>
                <a:ea typeface="ＭＳ Ｐゴシック" charset="0"/>
                <a:cs typeface="ＭＳ Ｐゴシック" charset="0"/>
              </a:rPr>
              <a:t>represented</a:t>
            </a:r>
            <a:r>
              <a:rPr lang="el-GR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dirty="0" err="1">
                <a:latin typeface="Calibri" charset="0"/>
                <a:ea typeface="ＭＳ Ｐゴシック" charset="0"/>
                <a:cs typeface="ＭＳ Ｐゴシック" charset="0"/>
              </a:rPr>
              <a:t>by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dirty="0">
                <a:latin typeface="Calibri" charset="0"/>
                <a:ea typeface="ＭＳ Ｐゴシック" charset="0"/>
                <a:cs typeface="ＭＳ Ｐゴシック" charset="0"/>
              </a:rPr>
              <a:t>a </a:t>
            </a:r>
            <a:r>
              <a:rPr lang="el-GR" dirty="0" err="1">
                <a:latin typeface="Calibri" charset="0"/>
                <a:ea typeface="ＭＳ Ｐゴシック" charset="0"/>
                <a:cs typeface="ＭＳ Ｐゴシック" charset="0"/>
              </a:rPr>
              <a:t>node</a:t>
            </a:r>
            <a:r>
              <a:rPr lang="el-GR" dirty="0">
                <a:latin typeface="Calibri" charset="0"/>
                <a:ea typeface="ＭＳ Ｐゴシック" charset="0"/>
                <a:cs typeface="ＭＳ Ｐゴシック" charset="0"/>
              </a:rPr>
              <a:t> for the </a:t>
            </a:r>
            <a:r>
              <a:rPr lang="el-GR" b="1" dirty="0" err="1">
                <a:latin typeface="Calibri" charset="0"/>
                <a:ea typeface="ＭＳ Ｐゴシック" charset="0"/>
                <a:cs typeface="ＭＳ Ｐゴシック" charset="0"/>
              </a:rPr>
              <a:t>subject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el-GR" dirty="0">
                <a:latin typeface="Calibri" charset="0"/>
                <a:ea typeface="ＭＳ Ｐゴシック" charset="0"/>
                <a:cs typeface="ＭＳ Ｐゴシック" charset="0"/>
              </a:rPr>
              <a:t>a </a:t>
            </a:r>
            <a:r>
              <a:rPr lang="el-GR" dirty="0" err="1">
                <a:latin typeface="Calibri" charset="0"/>
                <a:ea typeface="ＭＳ Ｐゴシック" charset="0"/>
                <a:cs typeface="ＭＳ Ｐゴシック" charset="0"/>
              </a:rPr>
              <a:t>node</a:t>
            </a:r>
            <a:r>
              <a:rPr lang="el-GR" dirty="0">
                <a:latin typeface="Calibri" charset="0"/>
                <a:ea typeface="ＭＳ Ｐゴシック" charset="0"/>
                <a:cs typeface="ＭＳ Ｐゴシック" charset="0"/>
              </a:rPr>
              <a:t> for the </a:t>
            </a:r>
            <a:r>
              <a:rPr lang="el-GR" b="1" dirty="0" err="1">
                <a:latin typeface="Calibri" charset="0"/>
                <a:ea typeface="ＭＳ Ｐゴシック" charset="0"/>
                <a:cs typeface="ＭＳ Ｐゴシック" charset="0"/>
              </a:rPr>
              <a:t>object</a:t>
            </a:r>
            <a:r>
              <a:rPr lang="el-GR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and </a:t>
            </a:r>
            <a:r>
              <a:rPr lang="el-GR" dirty="0" err="1">
                <a:latin typeface="Calibri" charset="0"/>
                <a:ea typeface="ＭＳ Ｐゴシック" charset="0"/>
                <a:cs typeface="ＭＳ Ｐゴシック" charset="0"/>
              </a:rPr>
              <a:t>an</a:t>
            </a:r>
            <a:r>
              <a:rPr lang="el-GR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dirty="0" err="1">
                <a:latin typeface="Calibri" charset="0"/>
                <a:ea typeface="ＭＳ Ｐゴシック" charset="0"/>
                <a:cs typeface="ＭＳ Ｐゴシック" charset="0"/>
              </a:rPr>
              <a:t>arc</a:t>
            </a:r>
            <a:r>
              <a:rPr lang="el-GR" dirty="0">
                <a:latin typeface="Calibri" charset="0"/>
                <a:ea typeface="ＭＳ Ｐゴシック" charset="0"/>
                <a:cs typeface="ＭＳ Ｐゴシック" charset="0"/>
              </a:rPr>
              <a:t> for the </a:t>
            </a:r>
            <a:r>
              <a:rPr lang="el-GR" b="1" dirty="0" err="1">
                <a:latin typeface="Calibri" charset="0"/>
                <a:ea typeface="ＭＳ Ｐゴシック" charset="0"/>
                <a:cs typeface="ＭＳ Ｐゴシック" charset="0"/>
              </a:rPr>
              <a:t>predicate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(</a:t>
            </a:r>
            <a:r>
              <a:rPr lang="el-GR" dirty="0" err="1">
                <a:latin typeface="Calibri" charset="0"/>
                <a:ea typeface="ＭＳ Ｐゴシック" charset="0"/>
                <a:cs typeface="ＭＳ Ｐゴシック" charset="0"/>
              </a:rPr>
              <a:t>subject</a:t>
            </a:r>
            <a:r>
              <a:rPr lang="el-GR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=&gt; </a:t>
            </a:r>
            <a:r>
              <a:rPr lang="el-GR" dirty="0" err="1">
                <a:latin typeface="Calibri" charset="0"/>
                <a:ea typeface="ＭＳ Ｐゴシック" charset="0"/>
                <a:cs typeface="ＭＳ Ｐゴシック" charset="0"/>
              </a:rPr>
              <a:t>object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)</a:t>
            </a:r>
            <a:r>
              <a:rPr lang="el-GR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l-GR" dirty="0">
                <a:latin typeface="Calibri" charset="0"/>
                <a:ea typeface="ＭＳ Ｐゴシック" charset="0"/>
                <a:cs typeface="ＭＳ Ｐゴシック" charset="0"/>
              </a:rPr>
              <a:t>A </a:t>
            </a:r>
            <a:r>
              <a:rPr lang="el-GR" b="1" dirty="0" err="1">
                <a:latin typeface="Calibri" charset="0"/>
                <a:ea typeface="ＭＳ Ｐゴシック" charset="0"/>
                <a:cs typeface="ＭＳ Ｐゴシック" charset="0"/>
              </a:rPr>
              <a:t>node</a:t>
            </a:r>
            <a:r>
              <a:rPr lang="el-GR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dirty="0" err="1">
                <a:latin typeface="Calibri" charset="0"/>
                <a:ea typeface="ＭＳ Ｐゴシック" charset="0"/>
                <a:cs typeface="ＭＳ Ｐゴシック" charset="0"/>
              </a:rPr>
              <a:t>may</a:t>
            </a:r>
            <a:r>
              <a:rPr lang="el-GR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dirty="0" err="1">
                <a:latin typeface="Calibri" charset="0"/>
                <a:ea typeface="ＭＳ Ｐゴシック" charset="0"/>
                <a:cs typeface="ＭＳ Ｐゴシック" charset="0"/>
              </a:rPr>
              <a:t>be</a:t>
            </a:r>
            <a:r>
              <a:rPr lang="el-GR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identified by </a:t>
            </a:r>
            <a:r>
              <a:rPr lang="el-GR" dirty="0">
                <a:latin typeface="Calibri" charset="0"/>
                <a:ea typeface="ＭＳ Ｐゴシック" charset="0"/>
                <a:cs typeface="ＭＳ Ｐゴシック" charset="0"/>
              </a:rPr>
              <a:t>a </a:t>
            </a:r>
            <a:r>
              <a:rPr lang="el-GR" b="1" dirty="0">
                <a:latin typeface="Calibri" charset="0"/>
                <a:ea typeface="ＭＳ Ｐゴシック" charset="0"/>
                <a:cs typeface="ＭＳ Ｐゴシック" charset="0"/>
              </a:rPr>
              <a:t>URI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</a:rPr>
              <a:t>ref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or it can be </a:t>
            </a:r>
            <a:r>
              <a:rPr lang="el-GR" dirty="0">
                <a:latin typeface="Calibri" charset="0"/>
                <a:ea typeface="ＭＳ Ｐゴシック" charset="0"/>
                <a:cs typeface="ＭＳ Ｐゴシック" charset="0"/>
              </a:rPr>
              <a:t>a </a:t>
            </a:r>
            <a:r>
              <a:rPr lang="el-GR" b="1" dirty="0" err="1">
                <a:latin typeface="Calibri" charset="0"/>
                <a:ea typeface="ＭＳ Ｐゴシック" charset="0"/>
                <a:cs typeface="ＭＳ Ｐゴシック" charset="0"/>
              </a:rPr>
              <a:t>literal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or</a:t>
            </a:r>
            <a:r>
              <a:rPr lang="el-GR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 </a:t>
            </a:r>
            <a:r>
              <a:rPr lang="el-GR" b="1" dirty="0" err="1">
                <a:latin typeface="Calibri" charset="0"/>
                <a:ea typeface="ＭＳ Ｐゴシック" charset="0"/>
                <a:cs typeface="ＭＳ Ｐゴシック" charset="0"/>
              </a:rPr>
              <a:t>blank</a:t>
            </a:r>
            <a:r>
              <a:rPr lang="el-GR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</a:rPr>
              <a:t>node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An 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</a:rPr>
              <a:t>arc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is identified by</a:t>
            </a:r>
            <a:r>
              <a:rPr lang="el-GR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 </a:t>
            </a:r>
            <a:r>
              <a:rPr lang="el-GR" b="1" dirty="0">
                <a:latin typeface="Calibri" charset="0"/>
                <a:ea typeface="ＭＳ Ｐゴシック" charset="0"/>
                <a:cs typeface="ＭＳ Ｐゴシック" charset="0"/>
              </a:rPr>
              <a:t>URI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</a:rPr>
              <a:t>ref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</a:rPr>
              <a:t>Note: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We will draw RDF graphs as </a:t>
            </a:r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</a:rPr>
              <a:t>directed graphs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US" sz="2800" dirty="0">
                <a:latin typeface="Calibri" charset="0"/>
                <a:ea typeface="ＭＳ Ｐゴシック" charset="0"/>
              </a:rPr>
              <a:t>But an arc can be the subject of an RDF statement</a:t>
            </a:r>
          </a:p>
          <a:p>
            <a:pPr lvl="1" eaLnBrk="1" hangingPunct="1"/>
            <a:r>
              <a:rPr lang="en-US" sz="2800" dirty="0">
                <a:latin typeface="Calibri" charset="0"/>
                <a:ea typeface="ＭＳ Ｐゴシック" charset="0"/>
              </a:rPr>
              <a:t>:</a:t>
            </a:r>
            <a:r>
              <a:rPr lang="en-US" sz="2800" dirty="0" err="1">
                <a:latin typeface="Calibri" charset="0"/>
                <a:ea typeface="ＭＳ Ｐゴシック" charset="0"/>
              </a:rPr>
              <a:t>has_parent</a:t>
            </a:r>
            <a:r>
              <a:rPr lang="en-US" sz="2800" dirty="0">
                <a:latin typeface="Calibri" charset="0"/>
                <a:ea typeface="ＭＳ Ｐゴシック" charset="0"/>
              </a:rPr>
              <a:t>  </a:t>
            </a:r>
            <a:r>
              <a:rPr lang="en-US" sz="2800" dirty="0" err="1">
                <a:latin typeface="Calibri" charset="0"/>
                <a:ea typeface="ＭＳ Ｐゴシック" charset="0"/>
              </a:rPr>
              <a:t>owl:inverseOf</a:t>
            </a:r>
            <a:r>
              <a:rPr lang="en-US" sz="2800" dirty="0">
                <a:latin typeface="Calibri" charset="0"/>
                <a:ea typeface="ＭＳ Ｐゴシック" charset="0"/>
              </a:rPr>
              <a:t>  :</a:t>
            </a:r>
            <a:r>
              <a:rPr lang="en-US" sz="2800" dirty="0" err="1">
                <a:latin typeface="Calibri" charset="0"/>
                <a:ea typeface="ＭＳ Ｐゴシック" charset="0"/>
              </a:rPr>
              <a:t>has_child</a:t>
            </a:r>
            <a:endParaRPr lang="el-GR" sz="2800" dirty="0">
              <a:latin typeface="Calibri" charset="0"/>
              <a:ea typeface="ＭＳ Ｐゴシック" charset="0"/>
            </a:endParaRPr>
          </a:p>
          <a:p>
            <a:pPr eaLnBrk="1" hangingPunct="1"/>
            <a:endParaRPr lang="el-GR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Example</a:t>
            </a:r>
            <a:endParaRPr lang="el-GR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Consider the following statements:</a:t>
            </a:r>
          </a:p>
          <a:p>
            <a:pPr eaLnBrk="1" hangingPunct="1"/>
            <a:r>
              <a:rPr lang="en-US" dirty="0">
                <a:latin typeface="Courier New" charset="0"/>
                <a:ea typeface="ＭＳ Ｐゴシック" charset="0"/>
              </a:rPr>
              <a:t>http://</a:t>
            </a:r>
            <a:r>
              <a:rPr lang="en-US" dirty="0" err="1">
                <a:latin typeface="Courier New" charset="0"/>
                <a:ea typeface="ＭＳ Ｐゴシック" charset="0"/>
              </a:rPr>
              <a:t>www.example.org</a:t>
            </a:r>
            <a:r>
              <a:rPr lang="en-US" dirty="0">
                <a:latin typeface="Courier New" charset="0"/>
                <a:ea typeface="ＭＳ Ｐゴシック" charset="0"/>
              </a:rPr>
              <a:t>/</a:t>
            </a:r>
            <a:r>
              <a:rPr lang="en-US" dirty="0" err="1">
                <a:latin typeface="Courier New" charset="0"/>
                <a:ea typeface="ＭＳ Ｐゴシック" charset="0"/>
              </a:rPr>
              <a:t>index.html</a:t>
            </a:r>
            <a:r>
              <a:rPr lang="en-US" dirty="0">
                <a:latin typeface="Calibri" charset="0"/>
                <a:ea typeface="ＭＳ Ｐゴシック" charset="0"/>
              </a:rPr>
              <a:t>   has a creation-date whose value is August 16, 1999.</a:t>
            </a:r>
          </a:p>
          <a:p>
            <a:pPr eaLnBrk="1" hangingPunct="1"/>
            <a:r>
              <a:rPr lang="en-US" dirty="0">
                <a:latin typeface="Courier New" charset="0"/>
                <a:ea typeface="ＭＳ Ｐゴシック" charset="0"/>
              </a:rPr>
              <a:t>http://</a:t>
            </a:r>
            <a:r>
              <a:rPr lang="en-US" dirty="0" err="1">
                <a:latin typeface="Courier New" charset="0"/>
                <a:ea typeface="ＭＳ Ｐゴシック" charset="0"/>
              </a:rPr>
              <a:t>www.example.org</a:t>
            </a:r>
            <a:r>
              <a:rPr lang="en-US" dirty="0">
                <a:latin typeface="Courier New" charset="0"/>
                <a:ea typeface="ＭＳ Ｐゴシック" charset="0"/>
              </a:rPr>
              <a:t>/</a:t>
            </a:r>
            <a:r>
              <a:rPr lang="en-US" dirty="0" err="1">
                <a:latin typeface="Courier New" charset="0"/>
                <a:ea typeface="ＭＳ Ｐゴシック" charset="0"/>
              </a:rPr>
              <a:t>index.html</a:t>
            </a:r>
            <a:r>
              <a:rPr lang="en-US" dirty="0">
                <a:latin typeface="Calibri" charset="0"/>
                <a:ea typeface="ＭＳ Ｐゴシック" charset="0"/>
              </a:rPr>
              <a:t>  has a language whose value is English.</a:t>
            </a:r>
          </a:p>
          <a:p>
            <a:pPr eaLnBrk="1" hangingPunct="1"/>
            <a:r>
              <a:rPr lang="en-US" dirty="0">
                <a:latin typeface="Courier New" charset="0"/>
                <a:ea typeface="ＭＳ Ｐゴシック" charset="0"/>
              </a:rPr>
              <a:t>http://</a:t>
            </a:r>
            <a:r>
              <a:rPr lang="en-US" dirty="0" err="1">
                <a:latin typeface="Courier New" charset="0"/>
                <a:ea typeface="ＭＳ Ｐゴシック" charset="0"/>
              </a:rPr>
              <a:t>www.example.org</a:t>
            </a:r>
            <a:r>
              <a:rPr lang="en-US" dirty="0">
                <a:latin typeface="Courier New" charset="0"/>
                <a:ea typeface="ＭＳ Ｐゴシック" charset="0"/>
              </a:rPr>
              <a:t>/</a:t>
            </a:r>
            <a:r>
              <a:rPr lang="en-US" dirty="0" err="1">
                <a:latin typeface="Courier New" charset="0"/>
                <a:ea typeface="ＭＳ Ｐゴシック" charset="0"/>
              </a:rPr>
              <a:t>index.html</a:t>
            </a:r>
            <a:r>
              <a:rPr lang="en-US" dirty="0">
                <a:latin typeface="Calibri" charset="0"/>
                <a:ea typeface="ＭＳ Ｐゴシック" charset="0"/>
              </a:rPr>
              <a:t>  was created by </a:t>
            </a:r>
            <a:r>
              <a:rPr lang="en-US" dirty="0" err="1">
                <a:latin typeface="Calibri" charset="0"/>
                <a:ea typeface="ＭＳ Ｐゴシック" charset="0"/>
              </a:rPr>
              <a:t>hppt</a:t>
            </a:r>
            <a:r>
              <a:rPr lang="en-US" dirty="0">
                <a:latin typeface="Calibri" charset="0"/>
                <a:ea typeface="ＭＳ Ｐゴシック" charset="0"/>
              </a:rPr>
              <a:t>://</a:t>
            </a:r>
            <a:r>
              <a:rPr lang="en-US" dirty="0" err="1">
                <a:latin typeface="Calibri" charset="0"/>
                <a:ea typeface="ＭＳ Ｐゴシック" charset="0"/>
              </a:rPr>
              <a:t>example.org</a:t>
            </a:r>
            <a:r>
              <a:rPr lang="en-US" dirty="0">
                <a:latin typeface="Calibri" charset="0"/>
                <a:ea typeface="ＭＳ Ｐゴシック" charset="0"/>
              </a:rPr>
              <a:t>/staffed/85740</a:t>
            </a:r>
            <a:endParaRPr lang="el-GR" dirty="0">
              <a:latin typeface="Calibri" charset="0"/>
              <a:ea typeface="ＭＳ Ｐゴシック" charset="0"/>
            </a:endParaRPr>
          </a:p>
          <a:p>
            <a:pPr marL="395287" lvl="1" indent="0" eaLnBrk="1" hangingPunct="1">
              <a:buNone/>
            </a:pPr>
            <a:endParaRPr lang="el-GR" dirty="0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RDF Graph of the Example</a:t>
            </a:r>
            <a:endParaRPr lang="el-GR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5058" name="Picture 4" descr="fig3nov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28775"/>
            <a:ext cx="806450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997" y="6205343"/>
            <a:ext cx="9116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/>
              <a:t>Note: </a:t>
            </a:r>
            <a:r>
              <a:rPr lang="en-US">
                <a:hlinkClick r:id="rId4"/>
              </a:rPr>
              <a:t>http://purl.org/dc/elements/1.1</a:t>
            </a:r>
            <a:r>
              <a:rPr lang="en-US"/>
              <a:t> is prefix for the Dublin Core vocabulary/ontology</a:t>
            </a:r>
          </a:p>
          <a:p>
            <a:pPr marL="285750" indent="-285750">
              <a:buFont typeface="Arial" charset="0"/>
              <a:buChar char="•"/>
            </a:pPr>
            <a:r>
              <a:rPr lang="en-US"/>
              <a:t>http://</a:t>
            </a:r>
            <a:r>
              <a:rPr lang="en-US" err="1"/>
              <a:t>www.example.org</a:t>
            </a:r>
            <a:r>
              <a:rPr lang="en-US"/>
              <a:t>/</a:t>
            </a:r>
            <a:r>
              <a:rPr lang="mr-IN"/>
              <a:t>…</a:t>
            </a:r>
            <a:r>
              <a:rPr lang="en-US"/>
              <a:t> is uses for examples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RDF and Related Data Models</a:t>
            </a:r>
            <a:endParaRPr lang="el-GR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In terms of the </a:t>
            </a:r>
            <a:r>
              <a:rPr lang="en-US" sz="3200" b="1" dirty="0">
                <a:latin typeface="Calibri" charset="0"/>
                <a:ea typeface="ＭＳ Ｐゴシック" charset="0"/>
                <a:cs typeface="ＭＳ Ｐゴシック" charset="0"/>
              </a:rPr>
              <a:t>relational model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, an RDF statement is like a </a:t>
            </a:r>
            <a:r>
              <a:rPr lang="en-US" sz="3200" b="1" dirty="0">
                <a:latin typeface="Calibri" charset="0"/>
                <a:ea typeface="ＭＳ Ｐゴシック" charset="0"/>
                <a:cs typeface="ＭＳ Ｐゴシック" charset="0"/>
              </a:rPr>
              <a:t>tuple in a relation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i="1" dirty="0">
                <a:latin typeface="Calibri" charset="0"/>
                <a:ea typeface="ＭＳ Ｐゴシック" charset="0"/>
                <a:cs typeface="ＭＳ Ｐゴシック" charset="0"/>
              </a:rPr>
              <a:t>Graph 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with columns </a:t>
            </a:r>
            <a:r>
              <a:rPr lang="en-US" sz="3200" i="1" dirty="0">
                <a:latin typeface="Calibri" charset="0"/>
                <a:ea typeface="ＭＳ Ｐゴシック" charset="0"/>
                <a:cs typeface="ＭＳ Ｐゴシック" charset="0"/>
              </a:rPr>
              <a:t>Subject, Predicate,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i="1" dirty="0">
                <a:latin typeface="Calibri" charset="0"/>
                <a:ea typeface="ＭＳ Ｐゴシック" charset="0"/>
                <a:cs typeface="ＭＳ Ｐゴシック" charset="0"/>
              </a:rPr>
              <a:t>Object</a:t>
            </a:r>
            <a:endParaRPr lang="en-US" sz="32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For </a:t>
            </a:r>
            <a:r>
              <a:rPr lang="en-US" sz="3200" b="1" dirty="0">
                <a:latin typeface="Calibri" charset="0"/>
                <a:ea typeface="ＭＳ Ｐゴシック" charset="0"/>
                <a:cs typeface="ＭＳ Ｐゴシック" charset="0"/>
              </a:rPr>
              <a:t>first-order logic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, an RDF statement is like an </a:t>
            </a:r>
            <a:r>
              <a:rPr lang="en-US" sz="3200" b="1" dirty="0">
                <a:latin typeface="Calibri" charset="0"/>
                <a:ea typeface="ＭＳ Ｐゴシック" charset="0"/>
                <a:cs typeface="ＭＳ Ｐゴシック" charset="0"/>
              </a:rPr>
              <a:t>atomic formula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i="1" dirty="0">
                <a:latin typeface="Calibri" charset="0"/>
                <a:ea typeface="ＭＳ Ｐゴシック" charset="0"/>
                <a:cs typeface="ＭＳ Ｐゴシック" charset="0"/>
              </a:rPr>
              <a:t>triple(subj, </a:t>
            </a:r>
            <a:r>
              <a:rPr lang="en-US" sz="3200" i="1" dirty="0" err="1">
                <a:latin typeface="Calibri" charset="0"/>
                <a:ea typeface="ＭＳ Ｐゴシック" charset="0"/>
                <a:cs typeface="ＭＳ Ｐゴシック" charset="0"/>
              </a:rPr>
              <a:t>pred</a:t>
            </a:r>
            <a:r>
              <a:rPr lang="en-US" sz="3200" i="1" dirty="0"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3200" i="1" dirty="0" err="1">
                <a:latin typeface="Calibri" charset="0"/>
                <a:ea typeface="ＭＳ Ｐゴシック" charset="0"/>
                <a:cs typeface="ＭＳ Ｐゴシック" charset="0"/>
              </a:rPr>
              <a:t>obj</a:t>
            </a:r>
            <a:r>
              <a:rPr lang="en-US" sz="3200" i="1" dirty="0">
                <a:latin typeface="Calibri" charset="0"/>
                <a:ea typeface="ＭＳ Ｐゴシック" charset="0"/>
                <a:cs typeface="ＭＳ Ｐゴシック" charset="0"/>
              </a:rPr>
              <a:t>) 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where </a:t>
            </a:r>
            <a:r>
              <a:rPr lang="en-US" sz="3200" i="1" dirty="0">
                <a:latin typeface="Calibri" charset="0"/>
                <a:ea typeface="ＭＳ Ｐゴシック" charset="0"/>
                <a:cs typeface="ＭＳ Ｐゴシック" charset="0"/>
              </a:rPr>
              <a:t>triple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 is a FOL predicate and </a:t>
            </a:r>
            <a:r>
              <a:rPr lang="en-US" sz="3200" i="1" dirty="0">
                <a:latin typeface="Calibri" charset="0"/>
                <a:ea typeface="ＭＳ Ｐゴシック" charset="0"/>
                <a:cs typeface="ＭＳ Ｐゴシック" charset="0"/>
              </a:rPr>
              <a:t>subj, </a:t>
            </a:r>
            <a:r>
              <a:rPr lang="en-US" sz="3200" i="1" dirty="0" err="1">
                <a:latin typeface="Calibri" charset="0"/>
                <a:ea typeface="ＭＳ Ｐゴシック" charset="0"/>
                <a:cs typeface="ＭＳ Ｐゴシック" charset="0"/>
              </a:rPr>
              <a:t>pred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3200" i="1" dirty="0" err="1">
                <a:latin typeface="Calibri" charset="0"/>
                <a:ea typeface="ＭＳ Ｐゴシック" charset="0"/>
                <a:cs typeface="ＭＳ Ｐゴシック" charset="0"/>
              </a:rPr>
              <a:t>obj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 are constants</a:t>
            </a:r>
          </a:p>
          <a:p>
            <a:pPr eaLnBrk="1" hangingPunct="1"/>
            <a:r>
              <a:rPr lang="en-US" sz="3200" dirty="0">
                <a:latin typeface="Calibri" charset="0"/>
                <a:ea typeface="ＭＳ Ｐゴシック" charset="0"/>
              </a:rPr>
              <a:t>More common view is to treat the triple’s predicate as a logical predicate: </a:t>
            </a:r>
            <a:r>
              <a:rPr lang="en-US" sz="3200" i="1" dirty="0" err="1">
                <a:latin typeface="Calibri" charset="0"/>
                <a:ea typeface="ＭＳ Ｐゴシック" charset="0"/>
              </a:rPr>
              <a:t>pred</a:t>
            </a:r>
            <a:r>
              <a:rPr lang="en-US" sz="3200" i="1" dirty="0">
                <a:latin typeface="Calibri" charset="0"/>
                <a:ea typeface="ＭＳ Ｐゴシック" charset="0"/>
              </a:rPr>
              <a:t>(subj, </a:t>
            </a:r>
            <a:r>
              <a:rPr lang="en-US" sz="3200" i="1" dirty="0" err="1">
                <a:latin typeface="Calibri" charset="0"/>
                <a:ea typeface="ＭＳ Ｐゴシック" charset="0"/>
              </a:rPr>
              <a:t>obj</a:t>
            </a:r>
            <a:r>
              <a:rPr lang="en-US" sz="3200" i="1" dirty="0">
                <a:latin typeface="Calibri" charset="0"/>
                <a:ea typeface="ＭＳ Ｐゴシック" charset="0"/>
              </a:rPr>
              <a:t>)</a:t>
            </a:r>
            <a:endParaRPr lang="el-GR" sz="3200" i="1" dirty="0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1"/>
          <p:cNvSpPr txBox="1">
            <a:spLocks noChangeArrowheads="1"/>
          </p:cNvSpPr>
          <p:nvPr/>
        </p:nvSpPr>
        <p:spPr bwMode="auto">
          <a:xfrm>
            <a:off x="865188" y="2921000"/>
            <a:ext cx="7413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6000"/>
              <a:t>Literals and QNames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Literals</a:t>
            </a:r>
            <a:endParaRPr lang="el-GR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01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390775"/>
            <a:ext cx="3529013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1"/>
          <p:cNvSpPr txBox="1">
            <a:spLocks noChangeArrowheads="1"/>
          </p:cNvSpPr>
          <p:nvPr/>
        </p:nvSpPr>
        <p:spPr bwMode="auto">
          <a:xfrm>
            <a:off x="2555875" y="5157788"/>
            <a:ext cx="4103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What is 27? Number or string?</a:t>
            </a:r>
          </a:p>
          <a:p>
            <a:pPr algn="ctr" eaLnBrk="1" hangingPunct="1"/>
            <a:endParaRPr lang="en-US" sz="18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Plain  and Typed Literals</a:t>
            </a:r>
            <a:endParaRPr lang="el-GR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12875"/>
            <a:ext cx="8748712" cy="4967288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RDF has two kinds of literals: </a:t>
            </a:r>
            <a:r>
              <a:rPr lang="en-US" sz="3200" b="1" dirty="0">
                <a:latin typeface="Calibri" charset="0"/>
                <a:ea typeface="ＭＳ Ｐゴシック" charset="0"/>
                <a:cs typeface="ＭＳ Ｐゴシック" charset="0"/>
              </a:rPr>
              <a:t>plain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 and</a:t>
            </a:r>
            <a:r>
              <a:rPr lang="en-US" sz="3200" b="1" dirty="0">
                <a:latin typeface="Calibri" charset="0"/>
                <a:ea typeface="ＭＳ Ｐゴシック" charset="0"/>
                <a:cs typeface="ＭＳ Ｐゴシック" charset="0"/>
              </a:rPr>
              <a:t> typed</a:t>
            </a:r>
          </a:p>
          <a:p>
            <a:pPr eaLnBrk="1" hangingPunct="1"/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Plain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literals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have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a </a:t>
            </a:r>
            <a:r>
              <a:rPr lang="el-GR" sz="3200" b="1" dirty="0" err="1">
                <a:latin typeface="Calibri" charset="0"/>
                <a:ea typeface="ＭＳ Ｐゴシック" charset="0"/>
                <a:cs typeface="ＭＳ Ｐゴシック" charset="0"/>
              </a:rPr>
              <a:t>lexical</a:t>
            </a:r>
            <a:r>
              <a:rPr lang="el-GR" sz="3200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b="1" dirty="0" err="1">
                <a:latin typeface="Calibri" charset="0"/>
                <a:ea typeface="ＭＳ Ｐゴシック" charset="0"/>
                <a:cs typeface="ＭＳ Ｐゴシック" charset="0"/>
              </a:rPr>
              <a:t>form</a:t>
            </a:r>
            <a:r>
              <a:rPr lang="en-US" sz="3200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(their lexical value)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and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optionally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a </a:t>
            </a:r>
            <a:r>
              <a:rPr lang="el-GR" sz="3200" b="1" dirty="0" err="1">
                <a:latin typeface="Calibri" charset="0"/>
                <a:ea typeface="ＭＳ Ｐゴシック" charset="0"/>
                <a:cs typeface="ＭＳ Ｐゴシック" charset="0"/>
              </a:rPr>
              <a:t>language</a:t>
            </a:r>
            <a:r>
              <a:rPr lang="el-GR" sz="3200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b="1" dirty="0" err="1">
                <a:latin typeface="Calibri" charset="0"/>
                <a:ea typeface="ＭＳ Ｐゴシック" charset="0"/>
                <a:cs typeface="ＭＳ Ｐゴシック" charset="0"/>
              </a:rPr>
              <a:t>tag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3200" dirty="0" err="1">
                <a:latin typeface="Calibri" charset="0"/>
                <a:ea typeface="ＭＳ Ｐゴシック" charset="0"/>
                <a:cs typeface="ＭＳ Ｐゴシック" charset="0"/>
              </a:rPr>
              <a:t>e.g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:</a:t>
            </a:r>
          </a:p>
          <a:p>
            <a:pPr lvl="1" eaLnBrk="1" hangingPunct="1"/>
            <a:r>
              <a:rPr lang="mr-IN" altLang="ja-JP" sz="2800" dirty="0">
                <a:latin typeface="Calibri" charset="0"/>
                <a:ea typeface="ＭＳ Ｐゴシック" charset="0"/>
              </a:rPr>
              <a:t>"</a:t>
            </a:r>
            <a:r>
              <a:rPr lang="en-US" altLang="ja-JP" sz="2800" dirty="0">
                <a:latin typeface="Calibri" charset="0"/>
                <a:ea typeface="ＭＳ Ｐゴシック" charset="0"/>
              </a:rPr>
              <a:t>27</a:t>
            </a:r>
            <a:r>
              <a:rPr lang="mr-IN" altLang="ja-JP" sz="2800" dirty="0">
                <a:latin typeface="Calibri" charset="0"/>
                <a:ea typeface="ＭＳ Ｐゴシック" charset="0"/>
              </a:rPr>
              <a:t>"</a:t>
            </a:r>
            <a:r>
              <a:rPr lang="en-US" altLang="ja-JP" sz="2800" dirty="0">
                <a:latin typeface="Calibri" charset="0"/>
                <a:ea typeface="ＭＳ Ｐゴシック" charset="0"/>
              </a:rPr>
              <a:t> , </a:t>
            </a:r>
            <a:r>
              <a:rPr lang="mr-IN" altLang="ja-JP" sz="2800" dirty="0">
                <a:latin typeface="Calibri" charset="0"/>
                <a:ea typeface="ＭＳ Ｐゴシック" charset="0"/>
              </a:rPr>
              <a:t>"</a:t>
            </a:r>
            <a:r>
              <a:rPr lang="en-US" altLang="ja-JP" sz="2800" dirty="0">
                <a:latin typeface="Courier New" charset="0"/>
                <a:ea typeface="ＭＳ Ｐゴシック" charset="0"/>
              </a:rPr>
              <a:t>Hello world</a:t>
            </a:r>
            <a:r>
              <a:rPr lang="mr-IN" altLang="ja-JP" sz="2800" dirty="0">
                <a:latin typeface="Courier New" charset="0"/>
                <a:ea typeface="ＭＳ Ｐゴシック" charset="0"/>
              </a:rPr>
              <a:t>"</a:t>
            </a:r>
            <a:r>
              <a:rPr lang="en-US" altLang="ja-JP" sz="2800" dirty="0">
                <a:latin typeface="Courier New" charset="0"/>
                <a:ea typeface="ＭＳ Ｐゴシック" charset="0"/>
              </a:rPr>
              <a:t>@</a:t>
            </a:r>
            <a:r>
              <a:rPr lang="en-US" altLang="ja-JP" sz="2800" dirty="0" err="1">
                <a:latin typeface="Courier New" charset="0"/>
                <a:ea typeface="ＭＳ Ｐゴシック" charset="0"/>
              </a:rPr>
              <a:t>en</a:t>
            </a:r>
            <a:r>
              <a:rPr lang="en-US" altLang="ja-JP" sz="2800" dirty="0">
                <a:latin typeface="Courier New" charset="0"/>
                <a:ea typeface="ＭＳ Ｐゴシック" charset="0"/>
              </a:rPr>
              <a:t>, </a:t>
            </a:r>
            <a:r>
              <a:rPr lang="mr-IN" altLang="ja-JP" sz="2800" dirty="0">
                <a:latin typeface="Calibri" charset="0"/>
                <a:ea typeface="ＭＳ Ｐゴシック" charset="0"/>
              </a:rPr>
              <a:t>"</a:t>
            </a:r>
            <a:r>
              <a:rPr lang="en-US" altLang="ja-JP" sz="2800" dirty="0">
                <a:latin typeface="Courier New" charset="0"/>
                <a:ea typeface="ＭＳ Ｐゴシック" charset="0"/>
              </a:rPr>
              <a:t>Bonjour le monde</a:t>
            </a:r>
            <a:r>
              <a:rPr lang="mr-IN" altLang="ja-JP" sz="2800" dirty="0">
                <a:latin typeface="Calibri" charset="0"/>
                <a:ea typeface="ＭＳ Ｐゴシック" charset="0"/>
              </a:rPr>
              <a:t>"</a:t>
            </a:r>
            <a:r>
              <a:rPr lang="en-US" altLang="ja-JP" sz="2800" dirty="0">
                <a:latin typeface="Courier New" charset="0"/>
                <a:ea typeface="ＭＳ Ｐゴシック" charset="0"/>
              </a:rPr>
              <a:t>@</a:t>
            </a:r>
            <a:r>
              <a:rPr lang="en-US" altLang="ja-JP" sz="2800" dirty="0" err="1">
                <a:latin typeface="Courier New" charset="0"/>
                <a:ea typeface="ＭＳ Ｐゴシック" charset="0"/>
              </a:rPr>
              <a:t>fr</a:t>
            </a:r>
            <a:endParaRPr lang="en-US" altLang="ja-JP" sz="2800" dirty="0">
              <a:latin typeface="Courier New" charset="0"/>
              <a:ea typeface="ＭＳ Ｐゴシック" charset="0"/>
            </a:endParaRPr>
          </a:p>
          <a:p>
            <a:pPr eaLnBrk="1" hangingPunct="1"/>
            <a:r>
              <a:rPr lang="el-GR" sz="3200" b="1" dirty="0">
                <a:latin typeface="Calibri" charset="0"/>
                <a:ea typeface="ＭＳ Ｐゴシック" charset="0"/>
                <a:cs typeface="ＭＳ Ｐゴシック" charset="0"/>
              </a:rPr>
              <a:t>RDF </a:t>
            </a:r>
            <a:r>
              <a:rPr lang="el-GR" sz="3200" b="1" dirty="0" err="1">
                <a:latin typeface="Calibri" charset="0"/>
                <a:ea typeface="ＭＳ Ｐゴシック" charset="0"/>
                <a:cs typeface="ＭＳ Ｐゴシック" charset="0"/>
              </a:rPr>
              <a:t>typed</a:t>
            </a:r>
            <a:r>
              <a:rPr lang="el-GR" sz="3200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b="1" dirty="0" err="1">
                <a:latin typeface="Calibri" charset="0"/>
                <a:ea typeface="ＭＳ Ｐゴシック" charset="0"/>
                <a:cs typeface="ＭＳ Ｐゴシック" charset="0"/>
              </a:rPr>
              <a:t>literal</a:t>
            </a:r>
            <a:r>
              <a:rPr lang="en-US" sz="3200" b="1" dirty="0">
                <a:latin typeface="Calibri" charset="0"/>
                <a:ea typeface="ＭＳ Ｐゴシック" charset="0"/>
                <a:cs typeface="ＭＳ Ｐゴシック" charset="0"/>
              </a:rPr>
              <a:t>s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are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formed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by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pairing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a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string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with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a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URIref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for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a </a:t>
            </a:r>
            <a:r>
              <a:rPr lang="el-GR" sz="3200" dirty="0" err="1">
                <a:latin typeface="Calibri" charset="0"/>
                <a:ea typeface="ＭＳ Ｐゴシック" charset="0"/>
                <a:cs typeface="ＭＳ Ｐゴシック" charset="0"/>
              </a:rPr>
              <a:t>particular</a:t>
            </a:r>
            <a:r>
              <a:rPr lang="el-GR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XMLS </a:t>
            </a:r>
            <a:r>
              <a:rPr lang="el-GR" sz="3200" b="1" dirty="0" err="1">
                <a:latin typeface="Calibri" charset="0"/>
                <a:ea typeface="ＭＳ Ｐゴシック" charset="0"/>
                <a:cs typeface="ＭＳ Ｐゴシック" charset="0"/>
              </a:rPr>
              <a:t>datatype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, e.g.:</a:t>
            </a:r>
          </a:p>
          <a:p>
            <a:pPr lvl="1" eaLnBrk="1" hangingPunct="1"/>
            <a:r>
              <a:rPr lang="en-US" sz="2800" dirty="0">
                <a:latin typeface="Calibri" charset="0"/>
                <a:ea typeface="ＭＳ Ｐゴシック" charset="0"/>
                <a:cs typeface="Calibri" charset="0"/>
              </a:rPr>
              <a:t>“27”^^http://www.w3.org/2001/</a:t>
            </a:r>
            <a:r>
              <a:rPr lang="en-US" sz="2800" dirty="0" err="1">
                <a:latin typeface="Calibri" charset="0"/>
                <a:ea typeface="ＭＳ Ｐゴシック" charset="0"/>
                <a:cs typeface="Calibri" charset="0"/>
              </a:rPr>
              <a:t>XMLSchema#integer</a:t>
            </a:r>
            <a:endParaRPr lang="en-US" sz="2800" dirty="0">
              <a:latin typeface="Calibri" charset="0"/>
              <a:ea typeface="ＭＳ Ｐゴシック" charset="0"/>
              <a:cs typeface="Calibri" charset="0"/>
            </a:endParaRPr>
          </a:p>
          <a:p>
            <a:pPr lvl="1" eaLnBrk="1" hangingPunct="1"/>
            <a:r>
              <a:rPr lang="en-US" sz="2800" dirty="0">
                <a:latin typeface="Calibri" charset="0"/>
                <a:ea typeface="ＭＳ Ｐゴシック" charset="0"/>
                <a:cs typeface="Calibri" charset="0"/>
              </a:rPr>
              <a:t>”27"^^</a:t>
            </a:r>
            <a:r>
              <a:rPr lang="en-US" sz="2800" dirty="0" err="1">
                <a:latin typeface="Calibri" charset="0"/>
                <a:ea typeface="ＭＳ Ｐゴシック" charset="0"/>
                <a:cs typeface="Calibri" charset="0"/>
              </a:rPr>
              <a:t>xsd:int</a:t>
            </a:r>
            <a:endParaRPr lang="en-US" sz="2800" dirty="0">
              <a:latin typeface="Calibri" charset="0"/>
              <a:ea typeface="ＭＳ Ｐゴシック" charset="0"/>
              <a:cs typeface="Calibri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Data Types for Literals</a:t>
            </a:r>
            <a:endParaRPr lang="el-GR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47800"/>
            <a:ext cx="8062913" cy="4967288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In </a:t>
            </a:r>
            <a:r>
              <a:rPr lang="el-GR" sz="3200" err="1">
                <a:latin typeface="Calibri" charset="0"/>
                <a:ea typeface="ＭＳ Ｐゴシック" charset="0"/>
                <a:cs typeface="ＭＳ Ｐゴシック" charset="0"/>
              </a:rPr>
              <a:t>practice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, the </a:t>
            </a:r>
            <a:r>
              <a:rPr lang="el-GR" sz="3200" err="1">
                <a:latin typeface="Calibri" charset="0"/>
                <a:ea typeface="ＭＳ Ｐゴシック" charset="0"/>
                <a:cs typeface="ＭＳ Ｐゴシック" charset="0"/>
              </a:rPr>
              <a:t>most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err="1">
                <a:latin typeface="Calibri" charset="0"/>
                <a:ea typeface="ＭＳ Ｐゴシック" charset="0"/>
                <a:cs typeface="ＭＳ Ｐゴシック" charset="0"/>
              </a:rPr>
              <a:t>widely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err="1">
                <a:latin typeface="Calibri" charset="0"/>
                <a:ea typeface="ＭＳ Ｐゴシック" charset="0"/>
                <a:cs typeface="ＭＳ Ｐゴシック" charset="0"/>
              </a:rPr>
              <a:t>used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err="1">
                <a:latin typeface="Calibri" charset="0"/>
                <a:ea typeface="ＭＳ Ｐゴシック" charset="0"/>
                <a:cs typeface="ＭＳ Ｐゴシック" charset="0"/>
              </a:rPr>
              <a:t>data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err="1">
                <a:latin typeface="Calibri" charset="0"/>
                <a:ea typeface="ＭＳ Ｐゴシック" charset="0"/>
                <a:cs typeface="ＭＳ Ｐゴシック" charset="0"/>
              </a:rPr>
              <a:t>typing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err="1">
                <a:latin typeface="Calibri" charset="0"/>
                <a:ea typeface="ＭＳ Ｐゴシック" charset="0"/>
                <a:cs typeface="ＭＳ Ｐゴシック" charset="0"/>
              </a:rPr>
              <a:t>scheme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is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 the </a:t>
            </a:r>
            <a:r>
              <a:rPr lang="el-GR" sz="3200" err="1">
                <a:latin typeface="Calibri" charset="0"/>
                <a:ea typeface="ＭＳ Ｐゴシック" charset="0"/>
                <a:cs typeface="ＭＳ Ｐゴシック" charset="0"/>
              </a:rPr>
              <a:t>one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err="1">
                <a:latin typeface="Calibri" charset="0"/>
                <a:ea typeface="ＭＳ Ｐゴシック" charset="0"/>
                <a:cs typeface="ＭＳ Ｐゴシック" charset="0"/>
              </a:rPr>
              <a:t>by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 XML </a:t>
            </a:r>
            <a:r>
              <a:rPr lang="el-GR" sz="3200" err="1">
                <a:latin typeface="Calibri" charset="0"/>
                <a:ea typeface="ＭＳ Ｐゴシック" charset="0"/>
                <a:cs typeface="ＭＳ Ｐゴシック" charset="0"/>
              </a:rPr>
              <a:t>Schema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endParaRPr lang="en-US" sz="320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20000"/>
              </a:lnSpc>
            </a:pPr>
            <a:r>
              <a:rPr lang="en-US" sz="3200">
                <a:latin typeface="Calibri" charset="0"/>
                <a:ea typeface="ＭＳ Ｐゴシック" charset="0"/>
              </a:rPr>
              <a:t>But </a:t>
            </a:r>
            <a:r>
              <a:rPr lang="en-US" sz="3200" b="1">
                <a:latin typeface="Calibri" charset="0"/>
                <a:ea typeface="ＭＳ Ｐゴシック" charset="0"/>
              </a:rPr>
              <a:t>any</a:t>
            </a:r>
            <a:r>
              <a:rPr lang="en-US" sz="3200">
                <a:latin typeface="Calibri" charset="0"/>
                <a:ea typeface="ＭＳ Ｐゴシック" charset="0"/>
              </a:rPr>
              <a:t> externally defined data typing scheme is allowed in RDF documents</a:t>
            </a:r>
          </a:p>
          <a:p>
            <a:pPr>
              <a:lnSpc>
                <a:spcPct val="120000"/>
              </a:lnSpc>
            </a:pPr>
            <a:r>
              <a:rPr lang="en-GB" sz="3200">
                <a:latin typeface="Calibri" charset="0"/>
                <a:ea typeface="ＭＳ Ｐゴシック" charset="0"/>
                <a:cs typeface="ＭＳ Ｐゴシック" charset="0"/>
              </a:rPr>
              <a:t>XML Schema predefines many data types</a:t>
            </a:r>
          </a:p>
          <a:p>
            <a:pPr lvl="1">
              <a:lnSpc>
                <a:spcPct val="120000"/>
              </a:lnSpc>
            </a:pPr>
            <a:r>
              <a:rPr lang="en-GB" sz="3200">
                <a:latin typeface="Calibri" charset="0"/>
                <a:ea typeface="ＭＳ Ｐゴシック" charset="0"/>
              </a:rPr>
              <a:t>E.g. Booleans, integers, floating-point numbers, times, dates, etc.</a:t>
            </a:r>
            <a:endParaRPr lang="el-GR" sz="3200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XMLSchema Datatypes</a:t>
            </a: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395288" y="5991225"/>
            <a:ext cx="8353425" cy="838200"/>
          </a:xfrm>
        </p:spPr>
        <p:txBody>
          <a:bodyPr/>
          <a:lstStyle/>
          <a:p>
            <a:pPr algn="ctr">
              <a:buFont typeface="Wingdings" charset="0"/>
              <a:buNone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  <a:hlinkClick r:id="rId2"/>
              </a:rPr>
              <a:t>http://www.w3.org/TR/xmlschema-2/</a:t>
            </a: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529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" y="1284000"/>
            <a:ext cx="8701087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Calibri" charset="0"/>
                <a:ea typeface="ＭＳ Ｐゴシック" charset="0"/>
                <a:cs typeface="ＭＳ Ｐゴシック" charset="0"/>
              </a:rPr>
              <a:t>Example 1</a:t>
            </a:r>
          </a:p>
        </p:txBody>
      </p:sp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3429000"/>
            <a:ext cx="8426450" cy="3097213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What does this mean?</a:t>
            </a:r>
          </a:p>
          <a:p>
            <a:pPr lvl="1" eaLnBrk="1" hangingPunct="1"/>
            <a:r>
              <a:rPr lang="en-US" sz="2800" dirty="0">
                <a:latin typeface="Calibri" charset="0"/>
                <a:ea typeface="ＭＳ Ｐゴシック" charset="0"/>
              </a:rPr>
              <a:t>Are professors also academic staff members?</a:t>
            </a:r>
          </a:p>
          <a:p>
            <a:pPr lvl="1" eaLnBrk="1" hangingPunct="1"/>
            <a:r>
              <a:rPr lang="en-US" sz="2800" dirty="0">
                <a:latin typeface="Calibri" charset="0"/>
                <a:ea typeface="ＭＳ Ｐゴシック" charset="0"/>
              </a:rPr>
              <a:t>If someone teaches a course, are they an academic staff member?</a:t>
            </a:r>
          </a:p>
          <a:p>
            <a:pPr eaLnBrk="1" hangingPunct="1"/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Can’t say in XML, but can specify this in RDFS</a:t>
            </a:r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457200" y="1327150"/>
            <a:ext cx="8229600" cy="1779588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sz="2000">
                <a:solidFill>
                  <a:srgbClr val="000000"/>
                </a:solidFill>
                <a:latin typeface="Calibri" charset="0"/>
              </a:rPr>
              <a:t>&lt;academicStaffMember&gt; Grigoris Antoniou &lt;/academicStaffMember&gt;</a:t>
            </a:r>
          </a:p>
          <a:p>
            <a:pPr eaLnBrk="1" hangingPunct="1">
              <a:lnSpc>
                <a:spcPct val="110000"/>
              </a:lnSpc>
            </a:pPr>
            <a:r>
              <a:rPr lang="en-US" sz="2000">
                <a:solidFill>
                  <a:srgbClr val="000000"/>
                </a:solidFill>
                <a:latin typeface="Calibri" charset="0"/>
              </a:rPr>
              <a:t>&lt;professor&gt; Michael Maher &lt;/professor&gt;</a:t>
            </a:r>
          </a:p>
          <a:p>
            <a:pPr eaLnBrk="1" hangingPunct="1">
              <a:lnSpc>
                <a:spcPct val="110000"/>
              </a:lnSpc>
            </a:pPr>
            <a:r>
              <a:rPr lang="en-US" sz="2000">
                <a:solidFill>
                  <a:srgbClr val="000000"/>
                </a:solidFill>
                <a:latin typeface="Calibri" charset="0"/>
              </a:rPr>
              <a:t>&lt;course name="Discrete Mathematics"&gt;</a:t>
            </a:r>
          </a:p>
          <a:p>
            <a:pPr eaLnBrk="1" hangingPunct="1">
              <a:lnSpc>
                <a:spcPct val="110000"/>
              </a:lnSpc>
            </a:pPr>
            <a:r>
              <a:rPr lang="en-US" sz="2000">
                <a:solidFill>
                  <a:srgbClr val="000000"/>
                </a:solidFill>
                <a:latin typeface="Calibri" charset="0"/>
              </a:rPr>
              <a:t>  &lt;isTaughtBy&gt; David Billington &lt;/isTaughtBy&gt;</a:t>
            </a:r>
          </a:p>
          <a:p>
            <a:pPr eaLnBrk="1" hangingPunct="1">
              <a:lnSpc>
                <a:spcPct val="110000"/>
              </a:lnSpc>
            </a:pPr>
            <a:r>
              <a:rPr lang="en-US" sz="2000">
                <a:solidFill>
                  <a:srgbClr val="000000"/>
                </a:solidFill>
                <a:latin typeface="Calibri" charset="0"/>
              </a:rPr>
              <a:t>&lt;/course&gt;</a:t>
            </a:r>
            <a:endParaRPr lang="en-US" sz="2000">
              <a:latin typeface="Calibri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Qnames for URIrefs</a:t>
            </a:r>
            <a:endParaRPr lang="el-GR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96752"/>
            <a:ext cx="8748712" cy="4967288"/>
          </a:xfrm>
        </p:spPr>
        <p:txBody>
          <a:bodyPr/>
          <a:lstStyle/>
          <a:p>
            <a:pPr eaLnBrk="1" hangingPunct="1"/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sz="3200" err="1">
                <a:latin typeface="Calibri" charset="0"/>
                <a:ea typeface="ＭＳ Ｐゴシック" charset="0"/>
                <a:cs typeface="ＭＳ Ｐゴシック" charset="0"/>
              </a:rPr>
              <a:t>ntriples</a:t>
            </a:r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 notation results in very long lines</a:t>
            </a:r>
          </a:p>
          <a:p>
            <a:pPr eaLnBrk="1" hangingPunct="1"/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We can use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err="1">
                <a:latin typeface="Calibri" charset="0"/>
                <a:ea typeface="ＭＳ Ｐゴシック" charset="0"/>
                <a:cs typeface="ＭＳ Ｐゴシック" charset="0"/>
              </a:rPr>
              <a:t>an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b="1">
                <a:latin typeface="Calibri" charset="0"/>
                <a:ea typeface="ＭＳ Ｐゴシック" charset="0"/>
                <a:cs typeface="ＭＳ Ｐゴシック" charset="0"/>
              </a:rPr>
              <a:t>XML </a:t>
            </a:r>
            <a:r>
              <a:rPr lang="el-GR" sz="3200" b="1" err="1">
                <a:latin typeface="Calibri" charset="0"/>
                <a:ea typeface="ＭＳ Ｐゴシック" charset="0"/>
                <a:cs typeface="ＭＳ Ｐゴシック" charset="0"/>
              </a:rPr>
              <a:t>qualified</a:t>
            </a:r>
            <a:r>
              <a:rPr lang="el-GR" sz="3200" b="1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b="1" err="1">
                <a:latin typeface="Calibri" charset="0"/>
                <a:ea typeface="ＭＳ Ｐゴシック" charset="0"/>
                <a:cs typeface="ＭＳ Ｐゴシック" charset="0"/>
              </a:rPr>
              <a:t>name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 (</a:t>
            </a:r>
            <a:r>
              <a:rPr lang="el-GR" sz="3200" b="1" err="1">
                <a:latin typeface="Calibri" charset="0"/>
                <a:ea typeface="ＭＳ Ｐゴシック" charset="0"/>
                <a:cs typeface="ＭＳ Ｐゴシック" charset="0"/>
              </a:rPr>
              <a:t>QName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)</a:t>
            </a:r>
            <a:b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w</a:t>
            </a:r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/o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err="1">
                <a:latin typeface="Calibri" charset="0"/>
                <a:ea typeface="ＭＳ Ｐゴシック" charset="0"/>
                <a:cs typeface="ＭＳ Ｐゴシック" charset="0"/>
              </a:rPr>
              <a:t>brackets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for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 a </a:t>
            </a:r>
            <a:r>
              <a:rPr lang="el-GR" sz="3200" err="1">
                <a:latin typeface="Calibri" charset="0"/>
                <a:ea typeface="ＭＳ Ｐゴシック" charset="0"/>
                <a:cs typeface="ＭＳ Ｐゴシック" charset="0"/>
              </a:rPr>
              <a:t>full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 URI </a:t>
            </a:r>
            <a:r>
              <a:rPr lang="el-GR" sz="3200" err="1">
                <a:latin typeface="Calibri" charset="0"/>
                <a:ea typeface="ＭＳ Ｐゴシック" charset="0"/>
                <a:cs typeface="ＭＳ Ｐゴシック" charset="0"/>
              </a:rPr>
              <a:t>reference</a:t>
            </a:r>
            <a:endParaRPr lang="en-US" sz="320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US" sz="2800">
                <a:latin typeface="Calibri" charset="0"/>
                <a:ea typeface="ＭＳ Ｐゴシック" charset="0"/>
                <a:hlinkClick r:id="rId3"/>
              </a:rPr>
              <a:t>http://dbpedia.org/page/Alan_Turing</a:t>
            </a:r>
            <a:endParaRPr lang="en-US" sz="2800">
              <a:latin typeface="Calibri" charset="0"/>
              <a:ea typeface="ＭＳ Ｐゴシック" charset="0"/>
            </a:endParaRPr>
          </a:p>
          <a:p>
            <a:pPr lvl="1" eaLnBrk="1" hangingPunct="1"/>
            <a:r>
              <a:rPr lang="en-US" sz="2800" err="1">
                <a:latin typeface="Calibri" charset="0"/>
                <a:ea typeface="ＭＳ Ｐゴシック" charset="0"/>
              </a:rPr>
              <a:t>dbp:Alan_Turing</a:t>
            </a:r>
            <a:endParaRPr lang="en-US" sz="2800">
              <a:latin typeface="Calibri" charset="0"/>
              <a:ea typeface="ＭＳ Ｐゴシック" charset="0"/>
            </a:endParaRPr>
          </a:p>
          <a:p>
            <a:pPr eaLnBrk="1" hangingPunct="1"/>
            <a:r>
              <a:rPr lang="el-GR" sz="3200" b="1">
                <a:latin typeface="Calibri" charset="0"/>
                <a:ea typeface="ＭＳ Ｐゴシック" charset="0"/>
                <a:cs typeface="ＭＳ Ｐゴシック" charset="0"/>
              </a:rPr>
              <a:t>Q</a:t>
            </a:r>
            <a:r>
              <a:rPr lang="en-US" sz="3200" b="1">
                <a:latin typeface="Calibri" charset="0"/>
                <a:ea typeface="ＭＳ Ｐゴシック" charset="0"/>
                <a:cs typeface="ＭＳ Ｐゴシック" charset="0"/>
              </a:rPr>
              <a:t>n</a:t>
            </a:r>
            <a:r>
              <a:rPr lang="el-GR" sz="3200" b="1" err="1">
                <a:latin typeface="Calibri" charset="0"/>
                <a:ea typeface="ＭＳ Ｐゴシック" charset="0"/>
                <a:cs typeface="ＭＳ Ｐゴシック" charset="0"/>
              </a:rPr>
              <a:t>ame</a:t>
            </a:r>
            <a:r>
              <a:rPr lang="en-US" sz="3200" b="1">
                <a:latin typeface="Calibri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 have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 a </a:t>
            </a:r>
            <a:r>
              <a:rPr lang="el-GR" sz="3200" b="1" err="1">
                <a:latin typeface="Calibri" charset="0"/>
                <a:ea typeface="ＭＳ Ｐゴシック" charset="0"/>
                <a:cs typeface="ＭＳ Ｐゴシック" charset="0"/>
              </a:rPr>
              <a:t>prefix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err="1">
                <a:latin typeface="Calibri" charset="0"/>
                <a:ea typeface="ＭＳ Ｐゴシック" charset="0"/>
                <a:cs typeface="ＭＳ Ｐゴシック" charset="0"/>
              </a:rPr>
              <a:t>that</a:t>
            </a:r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s </a:t>
            </a:r>
            <a:r>
              <a:rPr lang="el-GR" sz="3200" err="1">
                <a:latin typeface="Calibri" charset="0"/>
                <a:ea typeface="ＭＳ Ｐゴシック" charset="0"/>
                <a:cs typeface="ＭＳ Ｐゴシック" charset="0"/>
              </a:rPr>
              <a:t>been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err="1">
                <a:latin typeface="Calibri" charset="0"/>
                <a:ea typeface="ＭＳ Ｐゴシック" charset="0"/>
                <a:cs typeface="ＭＳ Ｐゴシック" charset="0"/>
              </a:rPr>
              <a:t>assigned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err="1">
                <a:latin typeface="Calibri" charset="0"/>
                <a:ea typeface="ＭＳ Ｐゴシック" charset="0"/>
                <a:cs typeface="ＭＳ Ｐゴシック" charset="0"/>
              </a:rPr>
              <a:t>to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 a </a:t>
            </a:r>
            <a:r>
              <a:rPr lang="el-GR" sz="3200" b="1" err="1">
                <a:latin typeface="Calibri" charset="0"/>
                <a:ea typeface="ＭＳ Ｐゴシック" charset="0"/>
                <a:cs typeface="ＭＳ Ｐゴシック" charset="0"/>
              </a:rPr>
              <a:t>namespace</a:t>
            </a:r>
            <a:r>
              <a:rPr lang="el-GR" sz="3200" b="1">
                <a:latin typeface="Calibri" charset="0"/>
                <a:ea typeface="ＭＳ Ｐゴシック" charset="0"/>
                <a:cs typeface="ＭＳ Ｐゴシック" charset="0"/>
              </a:rPr>
              <a:t> URI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, a </a:t>
            </a:r>
            <a:r>
              <a:rPr lang="el-GR" sz="3200" b="1" err="1">
                <a:latin typeface="Calibri" charset="0"/>
                <a:ea typeface="ＭＳ Ｐゴシック" charset="0"/>
                <a:cs typeface="ＭＳ Ｐゴシック" charset="0"/>
              </a:rPr>
              <a:t>colon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 and a </a:t>
            </a:r>
            <a:r>
              <a:rPr lang="el-GR" sz="3200" b="1" err="1">
                <a:latin typeface="Calibri" charset="0"/>
                <a:ea typeface="ＭＳ Ｐゴシック" charset="0"/>
                <a:cs typeface="ＭＳ Ｐゴシック" charset="0"/>
              </a:rPr>
              <a:t>local</a:t>
            </a:r>
            <a:r>
              <a:rPr lang="el-GR" sz="3200" b="1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l-GR" sz="3200" b="1" err="1">
                <a:latin typeface="Calibri" charset="0"/>
                <a:ea typeface="ＭＳ Ｐゴシック" charset="0"/>
                <a:cs typeface="ＭＳ Ｐゴシック" charset="0"/>
              </a:rPr>
              <a:t>name</a:t>
            </a:r>
            <a:endParaRPr lang="en-US" sz="3200" b="1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US" sz="2800">
                <a:latin typeface="Calibri" charset="0"/>
                <a:ea typeface="ＭＳ Ｐゴシック" charset="0"/>
                <a:cs typeface="ＭＳ Ｐゴシック" charset="0"/>
              </a:rPr>
              <a:t>How to assign a prefix to a URI varies by serialization</a:t>
            </a:r>
          </a:p>
          <a:p>
            <a:pPr eaLnBrk="1" hangingPunct="1"/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The concepts of </a:t>
            </a:r>
            <a:r>
              <a:rPr lang="en-US" sz="3200" b="1">
                <a:latin typeface="Calibri" charset="0"/>
                <a:ea typeface="ＭＳ Ｐゴシック" charset="0"/>
                <a:cs typeface="ＭＳ Ｐゴシック" charset="0"/>
              </a:rPr>
              <a:t>names</a:t>
            </a:r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 and  </a:t>
            </a:r>
            <a:r>
              <a:rPr lang="en-US" sz="3200" b="1">
                <a:latin typeface="Calibri" charset="0"/>
                <a:ea typeface="ＭＳ Ｐゴシック" charset="0"/>
                <a:cs typeface="ＭＳ Ｐゴシック" charset="0"/>
              </a:rPr>
              <a:t>namespaces</a:t>
            </a:r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 used in RDF originate in XML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>
                <a:latin typeface="Calibri" charset="0"/>
                <a:ea typeface="ＭＳ Ｐゴシック" charset="0"/>
                <a:cs typeface="ＭＳ Ｐゴシック" charset="0"/>
              </a:rPr>
              <a:t>Topics Part 1</a:t>
            </a:r>
            <a:endParaRPr lang="el-GR" sz="44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96975"/>
            <a:ext cx="8424862" cy="5329238"/>
          </a:xfrm>
        </p:spPr>
        <p:txBody>
          <a:bodyPr/>
          <a:lstStyle/>
          <a:p>
            <a:pPr eaLnBrk="1" hangingPunct="1">
              <a:buFont typeface="Arial" charset="0"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Basic concepts of RDF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>
                <a:latin typeface="Calibri" charset="0"/>
                <a:ea typeface="ＭＳ Ｐゴシック" charset="0"/>
              </a:rPr>
              <a:t>Resources, properties, values, statements, triples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>
                <a:latin typeface="Calibri" charset="0"/>
                <a:ea typeface="ＭＳ Ｐゴシック" charset="0"/>
              </a:rPr>
              <a:t>URIs and </a:t>
            </a:r>
            <a:r>
              <a:rPr lang="en-US" err="1">
                <a:latin typeface="Calibri" charset="0"/>
                <a:ea typeface="ＭＳ Ｐゴシック" charset="0"/>
              </a:rPr>
              <a:t>URIrefs</a:t>
            </a:r>
            <a:endParaRPr lang="en-US">
              <a:latin typeface="Calibri" charset="0"/>
              <a:ea typeface="ＭＳ Ｐゴシック" charset="0"/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US">
                <a:latin typeface="Calibri" charset="0"/>
                <a:ea typeface="ＭＳ Ｐゴシック" charset="0"/>
              </a:rPr>
              <a:t>RDF graphs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>
                <a:latin typeface="Calibri" charset="0"/>
                <a:ea typeface="ＭＳ Ｐゴシック" charset="0"/>
              </a:rPr>
              <a:t>Literals, </a:t>
            </a:r>
            <a:r>
              <a:rPr lang="en-US" err="1">
                <a:latin typeface="Calibri" charset="0"/>
                <a:ea typeface="ＭＳ Ｐゴシック" charset="0"/>
              </a:rPr>
              <a:t>qnames</a:t>
            </a:r>
            <a:endParaRPr lang="en-US">
              <a:latin typeface="Calibri" charset="0"/>
              <a:ea typeface="ＭＳ Ｐゴシック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>
                <a:solidFill>
                  <a:schemeClr val="bg1">
                    <a:lumMod val="6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Vocabularies and modeling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>
                <a:solidFill>
                  <a:schemeClr val="bg1">
                    <a:lumMod val="65000"/>
                  </a:schemeClr>
                </a:solidFill>
                <a:latin typeface="Calibri" charset="0"/>
                <a:ea typeface="ＭＳ Ｐゴシック" charset="0"/>
              </a:rPr>
              <a:t>Vocabularies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>
                <a:solidFill>
                  <a:schemeClr val="bg1">
                    <a:lumMod val="65000"/>
                  </a:schemeClr>
                </a:solidFill>
                <a:latin typeface="Calibri" charset="0"/>
                <a:ea typeface="ＭＳ Ｐゴシック" charset="0"/>
              </a:rPr>
              <a:t>Blank nodes, data modeling, types, reification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>
                <a:solidFill>
                  <a:schemeClr val="bg1">
                    <a:lumMod val="65000"/>
                  </a:schemeClr>
                </a:solidFill>
                <a:latin typeface="Calibri" charset="0"/>
                <a:ea typeface="ＭＳ Ｐゴシック" charset="0"/>
              </a:rPr>
              <a:t>Lists, bags, collections</a:t>
            </a:r>
          </a:p>
          <a:p>
            <a:pPr eaLnBrk="1" hangingPunct="1">
              <a:buFont typeface="Arial" charset="0"/>
              <a:buChar char="•"/>
            </a:pPr>
            <a:r>
              <a:rPr lang="en-US">
                <a:solidFill>
                  <a:schemeClr val="bg1">
                    <a:lumMod val="6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Serialization of RDF graphs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000">
                <a:solidFill>
                  <a:schemeClr val="bg1">
                    <a:lumMod val="6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XML, Turtle, </a:t>
            </a:r>
            <a:r>
              <a:rPr lang="en-US" sz="200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Ntriples</a:t>
            </a:r>
            <a:endParaRPr lang="en-US" sz="2000">
              <a:solidFill>
                <a:schemeClr val="bg1">
                  <a:lumMod val="6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>
                <a:solidFill>
                  <a:schemeClr val="bg1">
                    <a:lumMod val="6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Critique of RDF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Calibri" charset="0"/>
                <a:ea typeface="ＭＳ Ｐゴシック" charset="0"/>
                <a:cs typeface="ＭＳ Ｐゴシック" charset="0"/>
              </a:rPr>
              <a:t>Example 2</a:t>
            </a:r>
          </a:p>
        </p:txBody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4510088"/>
            <a:ext cx="8353425" cy="2232025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Embedding of elements is just a syntactic constraint</a:t>
            </a:r>
          </a:p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No meaning is defined</a:t>
            </a:r>
          </a:p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Meaning is in documentation or viewer’s minds</a:t>
            </a:r>
          </a:p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Does the machine have a mind?</a:t>
            </a:r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395288" y="1268413"/>
            <a:ext cx="8424862" cy="3170237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00"/>
                </a:solidFill>
                <a:latin typeface="Calibri" charset="0"/>
              </a:rPr>
              <a:t>&lt;course name="Discrete Mathematics"&gt;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  <a:latin typeface="Calibri" charset="0"/>
              </a:rPr>
              <a:t>      &lt;lecturer&gt;David Billington&lt;/lecturer&gt;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  <a:latin typeface="Calibri" charset="0"/>
              </a:rPr>
              <a:t>&lt;/course&gt;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  <a:latin typeface="Calibri" charset="0"/>
              </a:rPr>
              <a:t>&lt;lecturer name="David Billington"&gt;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  <a:latin typeface="Calibri" charset="0"/>
              </a:rPr>
              <a:t>      &lt;teaches&gt;Discrete Mathematics&lt;/teaches&gt;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  <a:latin typeface="Calibri" charset="0"/>
              </a:rPr>
              <a:t>&lt;/lecturer&gt;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  <a:latin typeface="Calibri" charset="0"/>
              </a:rPr>
              <a:t>&lt;teachingOffering&gt;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  <a:latin typeface="Calibri" charset="0"/>
              </a:rPr>
              <a:t>       &lt;lecturer&gt;David Billington&lt;/lecturer&gt;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  <a:latin typeface="Calibri" charset="0"/>
              </a:rPr>
              <a:t>       &lt;course&gt;Discrete Mathematics&lt;/course&gt;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  <a:latin typeface="Calibri" charset="0"/>
              </a:rPr>
              <a:t>&lt;/teachingOffering&gt;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06EED-884D-654B-8E81-C6DD44A3A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RDF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01279-24FD-C940-9E74-F9C32E0AC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early version was developed in 1995 by </a:t>
            </a:r>
            <a:r>
              <a:rPr lang="en-US" dirty="0">
                <a:hlinkClick r:id="rId2"/>
              </a:rPr>
              <a:t>R. V. Guha </a:t>
            </a:r>
            <a:r>
              <a:rPr lang="en-US" dirty="0"/>
              <a:t>at Apple</a:t>
            </a:r>
          </a:p>
          <a:p>
            <a:r>
              <a:rPr lang="en-US" dirty="0"/>
              <a:t>Draft versions </a:t>
            </a:r>
            <a:r>
              <a:rPr lang="en-US" dirty="0" err="1"/>
              <a:t>puvlished</a:t>
            </a:r>
            <a:r>
              <a:rPr lang="en-US" dirty="0"/>
              <a:t> by W3C in 1997-1998</a:t>
            </a:r>
          </a:p>
          <a:p>
            <a:r>
              <a:rPr lang="en-US" dirty="0"/>
              <a:t>W3C recommendation in 1999</a:t>
            </a:r>
          </a:p>
          <a:p>
            <a:r>
              <a:rPr lang="en-US" dirty="0"/>
              <a:t>RDF 1.1 (2014) is most recent specification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756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Calibri" charset="0"/>
                <a:ea typeface="ＭＳ Ｐゴシック" charset="0"/>
                <a:cs typeface="ＭＳ Ｐゴシック" charset="0"/>
              </a:rPr>
              <a:t>Key RDF documents: standards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95738" y="908050"/>
            <a:ext cx="4595812" cy="4619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latin typeface="Calibri"/>
                <a:hlinkClick r:id="rId3"/>
              </a:rPr>
              <a:t>http://w3.org/standards/techs/</a:t>
            </a:r>
            <a:r>
              <a:rPr lang="en-US" sz="2400" dirty="0" err="1">
                <a:solidFill>
                  <a:schemeClr val="bg1"/>
                </a:solidFill>
                <a:latin typeface="Calibri"/>
                <a:hlinkClick r:id="rId3"/>
              </a:rPr>
              <a:t>rdf</a:t>
            </a:r>
            <a:endParaRPr lang="en-US" sz="240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4339" name="Picture 1" descr="Screen Shot 2014-02-11 at 11.26.36 PM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8604250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>
                <a:latin typeface="Calibri" charset="0"/>
                <a:ea typeface="ＭＳ Ｐゴシック" charset="0"/>
                <a:cs typeface="ＭＳ Ｐゴシック" charset="0"/>
              </a:rPr>
              <a:t>Topics</a:t>
            </a:r>
            <a:endParaRPr lang="el-GR" sz="44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96975"/>
            <a:ext cx="8424862" cy="5329238"/>
          </a:xfrm>
        </p:spPr>
        <p:txBody>
          <a:bodyPr/>
          <a:lstStyle/>
          <a:p>
            <a:pPr eaLnBrk="1" hangingPunct="1">
              <a:buFont typeface="Arial" charset="0"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Basic concepts of RDF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>
                <a:latin typeface="Calibri" charset="0"/>
                <a:ea typeface="ＭＳ Ｐゴシック" charset="0"/>
              </a:rPr>
              <a:t>Resources, properties, values, statements, triples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>
                <a:latin typeface="Calibri" charset="0"/>
                <a:ea typeface="ＭＳ Ｐゴシック" charset="0"/>
              </a:rPr>
              <a:t>URIs and </a:t>
            </a:r>
            <a:r>
              <a:rPr lang="en-US" err="1">
                <a:latin typeface="Calibri" charset="0"/>
                <a:ea typeface="ＭＳ Ｐゴシック" charset="0"/>
              </a:rPr>
              <a:t>URIrefs</a:t>
            </a:r>
            <a:endParaRPr lang="en-US">
              <a:latin typeface="Calibri" charset="0"/>
              <a:ea typeface="ＭＳ Ｐゴシック" charset="0"/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US">
                <a:latin typeface="Calibri" charset="0"/>
                <a:ea typeface="ＭＳ Ｐゴシック" charset="0"/>
              </a:rPr>
              <a:t>RDF graphs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>
                <a:latin typeface="Calibri" charset="0"/>
                <a:ea typeface="ＭＳ Ｐゴシック" charset="0"/>
              </a:rPr>
              <a:t>Literals, </a:t>
            </a:r>
            <a:r>
              <a:rPr lang="en-US" err="1">
                <a:latin typeface="Calibri" charset="0"/>
                <a:ea typeface="ＭＳ Ｐゴシック" charset="0"/>
              </a:rPr>
              <a:t>qnames</a:t>
            </a:r>
            <a:endParaRPr lang="en-US">
              <a:latin typeface="Calibri" charset="0"/>
              <a:ea typeface="ＭＳ Ｐゴシック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Vocabularies and modeling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>
                <a:latin typeface="Calibri" charset="0"/>
                <a:ea typeface="ＭＳ Ｐゴシック" charset="0"/>
              </a:rPr>
              <a:t>Vocabularies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>
                <a:latin typeface="Calibri" charset="0"/>
                <a:ea typeface="ＭＳ Ｐゴシック" charset="0"/>
              </a:rPr>
              <a:t>Blank nodes, data modeling, types, reification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>
                <a:latin typeface="Calibri" charset="0"/>
                <a:ea typeface="ＭＳ Ｐゴシック" charset="0"/>
              </a:rPr>
              <a:t>Lists, bags, collections</a:t>
            </a:r>
          </a:p>
          <a:p>
            <a:pPr eaLnBrk="1" hangingPunct="1">
              <a:buFont typeface="Arial" charset="0"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Serialization of RDF graphs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XML, Turtle, </a:t>
            </a:r>
            <a:r>
              <a:rPr lang="en-US" err="1">
                <a:latin typeface="Calibri" charset="0"/>
                <a:ea typeface="ＭＳ Ｐゴシック" charset="0"/>
                <a:cs typeface="ＭＳ Ｐゴシック" charset="0"/>
              </a:rPr>
              <a:t>Ntriples</a:t>
            </a: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Critique of RDF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What is RDF?</a:t>
            </a:r>
            <a:endParaRPr lang="el-GR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•"/>
            </a:pPr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A data model 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for representing information</a:t>
            </a:r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 (esp. </a:t>
            </a:r>
            <a:r>
              <a:rPr lang="en-US" sz="3200" b="1">
                <a:latin typeface="Calibri" charset="0"/>
                <a:ea typeface="ＭＳ Ｐゴシック" charset="0"/>
                <a:cs typeface="ＭＳ Ｐゴシック" charset="0"/>
              </a:rPr>
              <a:t>metadata</a:t>
            </a:r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)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 about </a:t>
            </a:r>
            <a:r>
              <a:rPr lang="el-GR" sz="3200" b="1">
                <a:latin typeface="Calibri" charset="0"/>
                <a:ea typeface="ＭＳ Ｐゴシック" charset="0"/>
                <a:cs typeface="ＭＳ Ｐゴシック" charset="0"/>
              </a:rPr>
              <a:t>resources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 in the Web</a:t>
            </a:r>
            <a:endParaRPr lang="en-US" sz="320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C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an represent information about things that can be </a:t>
            </a:r>
            <a:r>
              <a:rPr lang="el-GR" sz="3200" b="1">
                <a:latin typeface="Calibri" charset="0"/>
                <a:ea typeface="ＭＳ Ｐゴシック" charset="0"/>
                <a:cs typeface="ＭＳ Ｐゴシック" charset="0"/>
              </a:rPr>
              <a:t>identified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 on the Web, even when </a:t>
            </a:r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not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   </a:t>
            </a:r>
            <a:r>
              <a:rPr lang="el-GR" sz="3200" b="1">
                <a:latin typeface="Calibri" charset="0"/>
                <a:ea typeface="ＭＳ Ｐゴシック" charset="0"/>
                <a:cs typeface="ＭＳ Ｐゴシック" charset="0"/>
              </a:rPr>
              <a:t>retriev</a:t>
            </a:r>
            <a:r>
              <a:rPr lang="en-US" sz="3200" b="1">
                <a:latin typeface="Calibri" charset="0"/>
                <a:ea typeface="ＭＳ Ｐゴシック" charset="0"/>
                <a:cs typeface="ＭＳ Ｐゴシック" charset="0"/>
              </a:rPr>
              <a:t>able </a:t>
            </a:r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(e.g., a book)</a:t>
            </a:r>
          </a:p>
          <a:p>
            <a:pPr eaLnBrk="1" hangingPunct="1">
              <a:buFont typeface="Arial" charset="0"/>
              <a:buChar char="•"/>
            </a:pPr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Usecases: provide data for</a:t>
            </a:r>
            <a:b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l-GR" sz="3200" b="1">
                <a:latin typeface="Calibri" charset="0"/>
                <a:ea typeface="ＭＳ Ｐゴシック" charset="0"/>
                <a:cs typeface="ＭＳ Ｐゴシック" charset="0"/>
              </a:rPr>
              <a:t>applications</a:t>
            </a:r>
            <a:r>
              <a:rPr lang="el-GR" sz="3200">
                <a:latin typeface="Calibri" charset="0"/>
                <a:ea typeface="ＭＳ Ｐゴシック" charset="0"/>
                <a:cs typeface="ＭＳ Ｐゴシック" charset="0"/>
              </a:rPr>
              <a:t> rather</a:t>
            </a:r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 than</a:t>
            </a:r>
            <a:b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directly to people </a:t>
            </a:r>
            <a:endParaRPr lang="el-GR" sz="32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435" name="Picture 4" descr="layerCa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671888"/>
            <a:ext cx="3600450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4284663" y="5805488"/>
            <a:ext cx="977900" cy="484187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apsul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8135</TotalTime>
  <Words>2349</Words>
  <Application>Microsoft Macintosh PowerPoint</Application>
  <PresentationFormat>On-screen Show (4:3)</PresentationFormat>
  <Paragraphs>285</Paragraphs>
  <Slides>41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ＭＳ Ｐゴシック</vt:lpstr>
      <vt:lpstr>Arial</vt:lpstr>
      <vt:lpstr>Calibri</vt:lpstr>
      <vt:lpstr>Courier New</vt:lpstr>
      <vt:lpstr>Wingdings</vt:lpstr>
      <vt:lpstr>Capsules</vt:lpstr>
      <vt:lpstr>Chapter 2 RDF Syntax 1  </vt:lpstr>
      <vt:lpstr>RDF Overview</vt:lpstr>
      <vt:lpstr>Introduction</vt:lpstr>
      <vt:lpstr>Example 1</vt:lpstr>
      <vt:lpstr>Example 2</vt:lpstr>
      <vt:lpstr>RDF History</vt:lpstr>
      <vt:lpstr>Key RDF documents: standards</vt:lpstr>
      <vt:lpstr>Topics</vt:lpstr>
      <vt:lpstr>What is RDF?</vt:lpstr>
      <vt:lpstr>RDF Basics</vt:lpstr>
      <vt:lpstr>Example</vt:lpstr>
      <vt:lpstr>Example (cont’d)</vt:lpstr>
      <vt:lpstr>Basics</vt:lpstr>
      <vt:lpstr>Example</vt:lpstr>
      <vt:lpstr>RDF Triples</vt:lpstr>
      <vt:lpstr>PowerPoint Presentation</vt:lpstr>
      <vt:lpstr>Pure graph model</vt:lpstr>
      <vt:lpstr>RDF graph model</vt:lpstr>
      <vt:lpstr>Property graphs</vt:lpstr>
      <vt:lpstr>Some property graph technology</vt:lpstr>
      <vt:lpstr>PowerPoint Presentation</vt:lpstr>
      <vt:lpstr>Uniform Resource Identifiers (URIs)</vt:lpstr>
      <vt:lpstr>URI Reference (URIref)</vt:lpstr>
      <vt:lpstr>URIrefs in RDF</vt:lpstr>
      <vt:lpstr>Content Negotiation</vt:lpstr>
      <vt:lpstr>Content Negotiation</vt:lpstr>
      <vt:lpstr>http://dbpedia.org/resource/Alan_Turing </vt:lpstr>
      <vt:lpstr>http://dbpedia.org/resource/Alan_Turing </vt:lpstr>
      <vt:lpstr>http://dbpedia.org/resource/Alan_Turing </vt:lpstr>
      <vt:lpstr>PowerPoint Presentation</vt:lpstr>
      <vt:lpstr>RDF Graphs</vt:lpstr>
      <vt:lpstr>Example</vt:lpstr>
      <vt:lpstr>The RDF Graph of the Example</vt:lpstr>
      <vt:lpstr>RDF and Related Data Models</vt:lpstr>
      <vt:lpstr>PowerPoint Presentation</vt:lpstr>
      <vt:lpstr>Literals</vt:lpstr>
      <vt:lpstr>Plain  and Typed Literals</vt:lpstr>
      <vt:lpstr>Data Types for Literals</vt:lpstr>
      <vt:lpstr>XMLSchema Datatypes</vt:lpstr>
      <vt:lpstr>Qnames for URIrefs</vt:lpstr>
      <vt:lpstr>Topics Part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Discussion of Some Intuitions of Defeasible Reasoning</dc:title>
  <dc:creator>ics</dc:creator>
  <cp:lastModifiedBy>Tim Finin</cp:lastModifiedBy>
  <cp:revision>145</cp:revision>
  <cp:lastPrinted>2014-02-12T19:17:17Z</cp:lastPrinted>
  <dcterms:created xsi:type="dcterms:W3CDTF">2009-02-11T20:05:37Z</dcterms:created>
  <dcterms:modified xsi:type="dcterms:W3CDTF">2018-09-17T19:22:54Z</dcterms:modified>
</cp:coreProperties>
</file>