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6"/>
  </p:notesMasterIdLst>
  <p:handoutMasterIdLst>
    <p:handoutMasterId r:id="rId117"/>
  </p:handoutMasterIdLst>
  <p:sldIdLst>
    <p:sldId id="256" r:id="rId2"/>
    <p:sldId id="371" r:id="rId3"/>
    <p:sldId id="381" r:id="rId4"/>
    <p:sldId id="382" r:id="rId5"/>
    <p:sldId id="257" r:id="rId6"/>
    <p:sldId id="380" r:id="rId7"/>
    <p:sldId id="258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73" r:id="rId17"/>
    <p:sldId id="267" r:id="rId18"/>
    <p:sldId id="289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81" r:id="rId29"/>
    <p:sldId id="279" r:id="rId30"/>
    <p:sldId id="280" r:id="rId31"/>
    <p:sldId id="376" r:id="rId32"/>
    <p:sldId id="282" r:id="rId33"/>
    <p:sldId id="284" r:id="rId34"/>
    <p:sldId id="286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2" r:id="rId46"/>
    <p:sldId id="303" r:id="rId47"/>
    <p:sldId id="304" r:id="rId48"/>
    <p:sldId id="305" r:id="rId49"/>
    <p:sldId id="306" r:id="rId50"/>
    <p:sldId id="37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74" r:id="rId69"/>
    <p:sldId id="325" r:id="rId70"/>
    <p:sldId id="326" r:id="rId71"/>
    <p:sldId id="328" r:id="rId72"/>
    <p:sldId id="378" r:id="rId73"/>
    <p:sldId id="331" r:id="rId74"/>
    <p:sldId id="332" r:id="rId75"/>
    <p:sldId id="333" r:id="rId76"/>
    <p:sldId id="334" r:id="rId77"/>
    <p:sldId id="387" r:id="rId78"/>
    <p:sldId id="336" r:id="rId79"/>
    <p:sldId id="338" r:id="rId80"/>
    <p:sldId id="341" r:id="rId81"/>
    <p:sldId id="340" r:id="rId82"/>
    <p:sldId id="342" r:id="rId83"/>
    <p:sldId id="343" r:id="rId84"/>
    <p:sldId id="344" r:id="rId85"/>
    <p:sldId id="345" r:id="rId86"/>
    <p:sldId id="346" r:id="rId87"/>
    <p:sldId id="347" r:id="rId88"/>
    <p:sldId id="375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  <p:sldId id="366" r:id="rId107"/>
    <p:sldId id="367" r:id="rId108"/>
    <p:sldId id="368" r:id="rId109"/>
    <p:sldId id="384" r:id="rId110"/>
    <p:sldId id="383" r:id="rId111"/>
    <p:sldId id="385" r:id="rId112"/>
    <p:sldId id="386" r:id="rId113"/>
    <p:sldId id="369" r:id="rId114"/>
    <p:sldId id="370" r:id="rId115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43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3366FF"/>
    <a:srgbClr val="0000CC"/>
    <a:srgbClr val="E1F4FF"/>
    <a:srgbClr val="5F5F5F"/>
    <a:srgbClr val="000000"/>
    <a:srgbClr val="00FF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0"/>
    <p:restoredTop sz="93846"/>
  </p:normalViewPr>
  <p:slideViewPr>
    <p:cSldViewPr showGuides="1">
      <p:cViewPr varScale="1">
        <p:scale>
          <a:sx n="123" d="100"/>
          <a:sy n="123" d="100"/>
        </p:scale>
        <p:origin x="672" y="192"/>
      </p:cViewPr>
      <p:guideLst>
        <p:guide orient="horz" pos="2296"/>
        <p:guide pos="4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72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8E0DF0-3ED3-5E4D-AA6C-471213514A6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186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/>
              </a:defRPr>
            </a:lvl1pPr>
          </a:lstStyle>
          <a:p>
            <a:pPr>
              <a:defRPr/>
            </a:pPr>
            <a:fld id="{D0E39A8F-8282-014B-89D7-14DC77A1C5E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552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7C28C7-3460-A34A-AD41-786002934CD0}" type="slidenum">
              <a:rPr lang="el-GR" sz="1300">
                <a:latin typeface="Calibri"/>
              </a:rPr>
              <a:pPr eaLnBrk="1" hangingPunct="1"/>
              <a:t>1</a:t>
            </a:fld>
            <a:endParaRPr lang="el-GR" sz="1300" dirty="0">
              <a:latin typeface="Calibri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67F33E-6AD1-4041-B1AC-4D21298DD505}" type="slidenum">
              <a:rPr lang="el-GR" sz="1300">
                <a:latin typeface="Calibri"/>
              </a:rPr>
              <a:pPr eaLnBrk="1" hangingPunct="1"/>
              <a:t>12</a:t>
            </a:fld>
            <a:endParaRPr lang="el-GR" sz="1300">
              <a:latin typeface="Calibri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051F91-36CB-7A47-9403-C14DDCDEEC30}" type="slidenum">
              <a:rPr lang="el-GR" sz="1300">
                <a:latin typeface="Calibri"/>
              </a:rPr>
              <a:pPr eaLnBrk="1" hangingPunct="1"/>
              <a:t>102</a:t>
            </a:fld>
            <a:endParaRPr lang="el-GR" sz="1300">
              <a:latin typeface="Calibri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A3B476-4561-1C45-BEA9-7D8FD5BFA108}" type="slidenum">
              <a:rPr lang="el-GR" sz="1300">
                <a:latin typeface="Calibri"/>
              </a:rPr>
              <a:pPr eaLnBrk="1" hangingPunct="1"/>
              <a:t>103</a:t>
            </a:fld>
            <a:endParaRPr lang="el-GR" sz="1300">
              <a:latin typeface="Calibri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7FE562-CAEF-E143-A090-2508A7115A19}" type="slidenum">
              <a:rPr lang="el-GR" sz="1300">
                <a:latin typeface="Calibri"/>
              </a:rPr>
              <a:pPr eaLnBrk="1" hangingPunct="1"/>
              <a:t>104</a:t>
            </a:fld>
            <a:endParaRPr lang="el-GR" sz="1300">
              <a:latin typeface="Calibri"/>
            </a:endParaRPr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A8E3CF-00BE-B74A-B65F-BA6EBCA0C383}" type="slidenum">
              <a:rPr lang="el-GR" sz="1300">
                <a:latin typeface="Calibri"/>
              </a:rPr>
              <a:pPr eaLnBrk="1" hangingPunct="1"/>
              <a:t>105</a:t>
            </a:fld>
            <a:endParaRPr lang="el-GR" sz="1300">
              <a:latin typeface="Calibri"/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0A2047-57D5-D043-8EE3-1563A120F379}" type="slidenum">
              <a:rPr lang="el-GR" sz="1300">
                <a:latin typeface="Calibri"/>
              </a:rPr>
              <a:pPr eaLnBrk="1" hangingPunct="1"/>
              <a:t>106</a:t>
            </a:fld>
            <a:endParaRPr lang="el-GR" sz="1300">
              <a:latin typeface="Calibri"/>
            </a:endParaRPr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04B848-35C2-3849-B44F-46C2E445094A}" type="slidenum">
              <a:rPr lang="el-GR" sz="1300">
                <a:latin typeface="Calibri"/>
              </a:rPr>
              <a:pPr eaLnBrk="1" hangingPunct="1"/>
              <a:t>107</a:t>
            </a:fld>
            <a:endParaRPr lang="el-GR" sz="1300">
              <a:latin typeface="Calibri"/>
            </a:endParaRPr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580CB8-64AA-654A-87CD-5AC61E299CE1}" type="slidenum">
              <a:rPr lang="el-GR" sz="1300">
                <a:latin typeface="Calibri"/>
              </a:rPr>
              <a:pPr eaLnBrk="1" hangingPunct="1"/>
              <a:t>108</a:t>
            </a:fld>
            <a:endParaRPr lang="el-GR" sz="1300">
              <a:latin typeface="Calibri"/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74AAF8-D015-5147-962E-27AC858AC5C1}" type="slidenum">
              <a:rPr lang="el-GR" sz="1300">
                <a:latin typeface="Calibri"/>
              </a:rPr>
              <a:pPr eaLnBrk="1" hangingPunct="1"/>
              <a:t>113</a:t>
            </a:fld>
            <a:endParaRPr lang="el-GR" sz="1300">
              <a:latin typeface="Calibri"/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99F2CE-0D57-A342-8159-17F4E6D2DF84}" type="slidenum">
              <a:rPr lang="el-GR" sz="1300">
                <a:latin typeface="Calibri"/>
              </a:rPr>
              <a:pPr eaLnBrk="1" hangingPunct="1"/>
              <a:t>114</a:t>
            </a:fld>
            <a:endParaRPr lang="el-GR" sz="1300" dirty="0">
              <a:latin typeface="Calibri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2F9F83-9163-0C4A-89C0-1A54CF83370B}" type="slidenum">
              <a:rPr lang="el-GR" sz="1300">
                <a:latin typeface="Calibri"/>
              </a:rPr>
              <a:pPr eaLnBrk="1" hangingPunct="1"/>
              <a:t>13</a:t>
            </a:fld>
            <a:endParaRPr lang="el-GR" sz="1300">
              <a:latin typeface="Calibri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9AE253-430F-0A49-92EA-5C3EA063F423}" type="slidenum">
              <a:rPr lang="el-GR" sz="1300">
                <a:latin typeface="Calibri"/>
              </a:rPr>
              <a:pPr eaLnBrk="1" hangingPunct="1"/>
              <a:t>14</a:t>
            </a:fld>
            <a:endParaRPr lang="el-GR" sz="1300">
              <a:latin typeface="Calibri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27D90A-B369-6244-B833-FDC8F5C5FA16}" type="slidenum">
              <a:rPr lang="el-GR" sz="1300">
                <a:latin typeface="Calibri"/>
              </a:rPr>
              <a:pPr eaLnBrk="1" hangingPunct="1"/>
              <a:t>15</a:t>
            </a:fld>
            <a:endParaRPr lang="el-GR" sz="1300">
              <a:latin typeface="Calibri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22C5D3-79A4-4D48-8BB3-5A17C0FF24A3}" type="slidenum">
              <a:rPr lang="el-GR" sz="1300">
                <a:latin typeface="Calibri"/>
              </a:rPr>
              <a:pPr eaLnBrk="1" hangingPunct="1"/>
              <a:t>16</a:t>
            </a:fld>
            <a:endParaRPr lang="el-GR" sz="1300">
              <a:latin typeface="Calibri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313B2F-5EA1-BF4F-99AF-26118B6D0A47}" type="slidenum">
              <a:rPr lang="el-GR" sz="1300">
                <a:latin typeface="Calibri"/>
              </a:rPr>
              <a:pPr eaLnBrk="1" hangingPunct="1"/>
              <a:t>17</a:t>
            </a:fld>
            <a:endParaRPr lang="el-GR" sz="1300">
              <a:latin typeface="Calibri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F7992C-CA9C-E34A-88E5-7538E89F21B5}" type="slidenum">
              <a:rPr lang="el-GR" sz="1300">
                <a:latin typeface="Calibri"/>
              </a:rPr>
              <a:pPr eaLnBrk="1" hangingPunct="1"/>
              <a:t>18</a:t>
            </a:fld>
            <a:endParaRPr lang="el-GR" sz="1300">
              <a:latin typeface="Calibri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31A72B-50C3-B144-8B9C-5191F5B0542A}" type="slidenum">
              <a:rPr lang="el-GR" sz="1300">
                <a:latin typeface="Calibri"/>
              </a:rPr>
              <a:pPr eaLnBrk="1" hangingPunct="1"/>
              <a:t>19</a:t>
            </a:fld>
            <a:endParaRPr lang="el-GR" sz="1300">
              <a:latin typeface="Calibri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FC007F-19E5-804F-BDD4-CC7D6B101A08}" type="slidenum">
              <a:rPr lang="el-GR" sz="1300">
                <a:latin typeface="Calibri"/>
              </a:rPr>
              <a:pPr eaLnBrk="1" hangingPunct="1"/>
              <a:t>20</a:t>
            </a:fld>
            <a:endParaRPr lang="el-GR" sz="1300">
              <a:latin typeface="Calibri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AAF2B7-1EE2-F741-9496-D168AEA49C8A}" type="slidenum">
              <a:rPr lang="el-GR" sz="1300">
                <a:latin typeface="Calibri"/>
              </a:rPr>
              <a:pPr eaLnBrk="1" hangingPunct="1"/>
              <a:t>21</a:t>
            </a:fld>
            <a:endParaRPr lang="el-GR" sz="130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89AC60-964E-5046-9463-AC2A234ED9F2}" type="slidenum">
              <a:rPr lang="el-GR" sz="1300">
                <a:latin typeface="Calibri"/>
              </a:rPr>
              <a:pPr eaLnBrk="1" hangingPunct="1"/>
              <a:t>2</a:t>
            </a:fld>
            <a:endParaRPr lang="el-GR" sz="1300" dirty="0">
              <a:latin typeface="Calibri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544A29-8DBD-5140-A61C-7CB285BDA294}" type="slidenum">
              <a:rPr lang="el-GR" sz="1300">
                <a:latin typeface="Calibri"/>
              </a:rPr>
              <a:pPr eaLnBrk="1" hangingPunct="1"/>
              <a:t>22</a:t>
            </a:fld>
            <a:endParaRPr lang="el-GR" sz="130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5F9281-8F3B-AB4A-B19D-394D0724221E}" type="slidenum">
              <a:rPr lang="el-GR" sz="1300">
                <a:latin typeface="Calibri"/>
              </a:rPr>
              <a:pPr eaLnBrk="1" hangingPunct="1"/>
              <a:t>23</a:t>
            </a:fld>
            <a:endParaRPr lang="el-GR" sz="130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7488F-D205-9643-B190-FCEA69FBFA90}" type="slidenum">
              <a:rPr lang="el-GR" sz="1300">
                <a:latin typeface="Calibri"/>
              </a:rPr>
              <a:pPr eaLnBrk="1" hangingPunct="1"/>
              <a:t>24</a:t>
            </a:fld>
            <a:endParaRPr lang="el-GR" sz="1300">
              <a:latin typeface="Calibri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05BA7D-6180-434F-87FC-F79C605C5503}" type="slidenum">
              <a:rPr lang="el-GR" sz="1300">
                <a:latin typeface="Calibri"/>
              </a:rPr>
              <a:pPr eaLnBrk="1" hangingPunct="1"/>
              <a:t>25</a:t>
            </a:fld>
            <a:endParaRPr lang="el-GR" sz="130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CA00F-98B9-324E-A4F1-EA9C2C808426}" type="slidenum">
              <a:rPr lang="el-GR" sz="1300">
                <a:latin typeface="Calibri"/>
              </a:rPr>
              <a:pPr eaLnBrk="1" hangingPunct="1"/>
              <a:t>26</a:t>
            </a:fld>
            <a:endParaRPr lang="el-GR" sz="130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40FB9F-79C5-B344-A2AD-37336259CA68}" type="slidenum">
              <a:rPr lang="el-GR" sz="1300">
                <a:latin typeface="Calibri"/>
              </a:rPr>
              <a:pPr eaLnBrk="1" hangingPunct="1"/>
              <a:t>27</a:t>
            </a:fld>
            <a:endParaRPr lang="el-GR" sz="1300">
              <a:latin typeface="Calibri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ECE966-6EA6-FD4A-9BC9-5991379F2C8C}" type="slidenum">
              <a:rPr lang="el-GR" sz="1300">
                <a:latin typeface="Calibri"/>
              </a:rPr>
              <a:pPr eaLnBrk="1" hangingPunct="1"/>
              <a:t>28</a:t>
            </a:fld>
            <a:endParaRPr lang="el-GR" sz="1300">
              <a:latin typeface="Calibri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51E00-84C9-EF47-8F8B-CBC6370A199B}" type="slidenum">
              <a:rPr lang="el-GR" sz="1300">
                <a:latin typeface="Calibri"/>
              </a:rPr>
              <a:pPr eaLnBrk="1" hangingPunct="1"/>
              <a:t>29</a:t>
            </a:fld>
            <a:endParaRPr lang="el-GR" sz="1300">
              <a:latin typeface="Calibri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B02AEB-A61E-904B-9341-548AFA7E64BC}" type="slidenum">
              <a:rPr lang="el-GR" sz="1300">
                <a:latin typeface="Calibri"/>
              </a:rPr>
              <a:pPr eaLnBrk="1" hangingPunct="1"/>
              <a:t>30</a:t>
            </a:fld>
            <a:endParaRPr lang="el-GR" sz="1300">
              <a:latin typeface="Calibri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26A5D2-AE3F-B34D-98D4-87A1CAFBEFFF}" type="slidenum">
              <a:rPr lang="el-GR" sz="1300">
                <a:latin typeface="Calibri"/>
              </a:rPr>
              <a:pPr eaLnBrk="1" hangingPunct="1"/>
              <a:t>31</a:t>
            </a:fld>
            <a:endParaRPr lang="el-GR" sz="1300">
              <a:latin typeface="Calibri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1B58A4-3924-B54F-8DEC-0BCB6FACE0E7}" type="slidenum">
              <a:rPr lang="el-GR" sz="1300">
                <a:latin typeface="Calibri"/>
              </a:rPr>
              <a:pPr eaLnBrk="1" hangingPunct="1"/>
              <a:t>5</a:t>
            </a:fld>
            <a:endParaRPr lang="el-GR" sz="1300" dirty="0">
              <a:latin typeface="Calibri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CA5A9C-3445-964D-8FA4-5963C5A006AD}" type="slidenum">
              <a:rPr lang="el-GR" sz="1300">
                <a:latin typeface="Calibri"/>
              </a:rPr>
              <a:pPr eaLnBrk="1" hangingPunct="1"/>
              <a:t>32</a:t>
            </a:fld>
            <a:endParaRPr lang="el-GR" sz="130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EDC06B-8C0A-B340-95A9-4A1BDCEB8E8F}" type="slidenum">
              <a:rPr lang="el-GR" sz="1300">
                <a:latin typeface="Calibri"/>
              </a:rPr>
              <a:pPr eaLnBrk="1" hangingPunct="1"/>
              <a:t>33</a:t>
            </a:fld>
            <a:endParaRPr lang="el-GR" sz="1300">
              <a:latin typeface="Calibri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E03E9A-2B7C-A04F-B8AC-CD67BD7DE36A}" type="slidenum">
              <a:rPr lang="el-GR" sz="1300">
                <a:latin typeface="Calibri"/>
              </a:rPr>
              <a:pPr eaLnBrk="1" hangingPunct="1"/>
              <a:t>34</a:t>
            </a:fld>
            <a:endParaRPr lang="el-GR" sz="1300">
              <a:latin typeface="Calibri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FCA589-44F7-5F42-992B-21E783D2029F}" type="slidenum">
              <a:rPr lang="el-GR" sz="1300">
                <a:latin typeface="Calibri"/>
              </a:rPr>
              <a:pPr eaLnBrk="1" hangingPunct="1"/>
              <a:t>35</a:t>
            </a:fld>
            <a:endParaRPr lang="el-GR" sz="1300">
              <a:latin typeface="Calibri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D64DD2-078F-A243-8E0A-F3D09FF650C1}" type="slidenum">
              <a:rPr lang="el-GR" sz="1300">
                <a:latin typeface="Calibri"/>
              </a:rPr>
              <a:pPr eaLnBrk="1" hangingPunct="1"/>
              <a:t>36</a:t>
            </a:fld>
            <a:endParaRPr lang="el-GR" sz="130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For free</a:t>
            </a:r>
            <a:r>
              <a:rPr lang="en-US" baseline="0"/>
              <a:t> ordering on N elements we need to enumerate all of the N! permutations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2037BC-3AC5-6C41-AA73-EB2A68341AA5}" type="slidenum">
              <a:rPr lang="el-GR" sz="1300">
                <a:latin typeface="Calibri"/>
              </a:rPr>
              <a:pPr eaLnBrk="1" hangingPunct="1"/>
              <a:t>37</a:t>
            </a:fld>
            <a:endParaRPr lang="el-GR" sz="130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31494C-933E-134E-BE4F-5401456CB33E}" type="slidenum">
              <a:rPr lang="el-GR" sz="1300">
                <a:latin typeface="Calibri"/>
              </a:rPr>
              <a:pPr eaLnBrk="1" hangingPunct="1"/>
              <a:t>38</a:t>
            </a:fld>
            <a:endParaRPr lang="el-GR" sz="1300">
              <a:latin typeface="Calibri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A9D405-3BA6-8D40-8F60-B420FAAAB866}" type="slidenum">
              <a:rPr lang="el-GR" sz="1300">
                <a:latin typeface="Calibri"/>
              </a:rPr>
              <a:pPr eaLnBrk="1" hangingPunct="1"/>
              <a:t>39</a:t>
            </a:fld>
            <a:endParaRPr lang="el-GR" sz="130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3F6C2B-88C0-B24E-9ADA-2874031C68AD}" type="slidenum">
              <a:rPr lang="el-GR" sz="1300">
                <a:latin typeface="Calibri"/>
              </a:rPr>
              <a:pPr eaLnBrk="1" hangingPunct="1"/>
              <a:t>40</a:t>
            </a:fld>
            <a:endParaRPr lang="el-GR" sz="130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C60624-A03F-7F4D-B264-FAC4DDBB8BDC}" type="slidenum">
              <a:rPr lang="el-GR" sz="1300">
                <a:latin typeface="Calibri"/>
              </a:rPr>
              <a:pPr eaLnBrk="1" hangingPunct="1"/>
              <a:t>41</a:t>
            </a:fld>
            <a:endParaRPr lang="el-GR" sz="1300">
              <a:latin typeface="Calibri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A8CD1CE-2232-6441-93A2-04B5E0C5E551}" type="slidenum">
              <a:rPr lang="el-GR" sz="1300">
                <a:latin typeface="Calibri"/>
              </a:rPr>
              <a:pPr eaLnBrk="1" hangingPunct="1"/>
              <a:t>6</a:t>
            </a:fld>
            <a:endParaRPr lang="el-GR" sz="1300" dirty="0">
              <a:latin typeface="Calibri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6C2015-1434-CA4E-A15F-68174DCF61FE}" type="slidenum">
              <a:rPr lang="el-GR" sz="1300">
                <a:latin typeface="Calibri"/>
              </a:rPr>
              <a:pPr eaLnBrk="1" hangingPunct="1"/>
              <a:t>42</a:t>
            </a:fld>
            <a:endParaRPr lang="el-GR" sz="1300">
              <a:latin typeface="Calibri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4DDD7A-1317-764E-9F61-5FE97B642A26}" type="slidenum">
              <a:rPr lang="el-GR" sz="1300">
                <a:latin typeface="Calibri"/>
              </a:rPr>
              <a:pPr eaLnBrk="1" hangingPunct="1"/>
              <a:t>43</a:t>
            </a:fld>
            <a:endParaRPr lang="el-GR" sz="1300"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0E5246-3512-6545-A492-2393946D8C72}" type="slidenum">
              <a:rPr lang="el-GR" sz="1300">
                <a:latin typeface="Calibri"/>
              </a:rPr>
              <a:pPr eaLnBrk="1" hangingPunct="1"/>
              <a:t>44</a:t>
            </a:fld>
            <a:endParaRPr lang="el-GR" sz="1300">
              <a:latin typeface="Calibri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B6D721-28B0-6C48-8707-D51800E0255A}" type="slidenum">
              <a:rPr lang="el-GR" sz="1300">
                <a:latin typeface="Calibri"/>
              </a:rPr>
              <a:pPr eaLnBrk="1" hangingPunct="1"/>
              <a:t>45</a:t>
            </a:fld>
            <a:endParaRPr lang="el-GR" sz="130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1B8433-03B0-E745-83C4-87014A8CD9E8}" type="slidenum">
              <a:rPr lang="el-GR" sz="1300">
                <a:latin typeface="Calibri"/>
              </a:rPr>
              <a:pPr eaLnBrk="1" hangingPunct="1"/>
              <a:t>46</a:t>
            </a:fld>
            <a:endParaRPr lang="el-GR" sz="130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0CA492-ABB3-0F4F-A07C-EA55B1C19401}" type="slidenum">
              <a:rPr lang="el-GR" sz="1300">
                <a:latin typeface="Calibri"/>
              </a:rPr>
              <a:pPr eaLnBrk="1" hangingPunct="1"/>
              <a:t>47</a:t>
            </a:fld>
            <a:endParaRPr lang="el-GR" sz="130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D893AF-B54E-3845-8B88-A9EB2AF3F210}" type="slidenum">
              <a:rPr lang="el-GR" sz="1300">
                <a:latin typeface="Calibri"/>
              </a:rPr>
              <a:pPr eaLnBrk="1" hangingPunct="1"/>
              <a:t>48</a:t>
            </a:fld>
            <a:endParaRPr lang="el-GR" sz="130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B4C283-18D8-5D45-B046-9B8E0265F0F0}" type="slidenum">
              <a:rPr lang="el-GR" sz="1300">
                <a:latin typeface="Calibri"/>
              </a:rPr>
              <a:pPr eaLnBrk="1" hangingPunct="1"/>
              <a:t>49</a:t>
            </a:fld>
            <a:endParaRPr lang="el-GR" sz="130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A0E23-0C8A-6C4F-8568-64A38F4C7476}" type="slidenum">
              <a:rPr lang="el-GR" sz="1300">
                <a:latin typeface="Calibri"/>
              </a:rPr>
              <a:pPr eaLnBrk="1" hangingPunct="1"/>
              <a:t>50</a:t>
            </a:fld>
            <a:endParaRPr lang="el-GR" sz="1300">
              <a:latin typeface="Calibri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EB2340-C013-6F43-AA17-47BC1A03F033}" type="slidenum">
              <a:rPr lang="el-GR" sz="1300">
                <a:latin typeface="Calibri"/>
              </a:rPr>
              <a:pPr eaLnBrk="1" hangingPunct="1"/>
              <a:t>51</a:t>
            </a:fld>
            <a:endParaRPr lang="el-GR" sz="1300">
              <a:latin typeface="Calibri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7C622B-BAA0-814C-AD61-60F2DA6DB584}" type="slidenum">
              <a:rPr lang="el-GR" sz="1300">
                <a:latin typeface="Calibri"/>
              </a:rPr>
              <a:pPr eaLnBrk="1" hangingPunct="1"/>
              <a:t>7</a:t>
            </a:fld>
            <a:endParaRPr lang="el-GR" sz="1300" dirty="0">
              <a:latin typeface="Calibr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C600CB-EA0B-BE4B-B28E-7DEBA97B55EE}" type="slidenum">
              <a:rPr lang="el-GR" sz="1300">
                <a:latin typeface="Calibri"/>
              </a:rPr>
              <a:pPr eaLnBrk="1" hangingPunct="1"/>
              <a:t>52</a:t>
            </a:fld>
            <a:endParaRPr lang="el-GR" sz="1300">
              <a:latin typeface="Calibri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BAA214-B971-8149-B9C2-32FB59844832}" type="slidenum">
              <a:rPr lang="el-GR" sz="1300">
                <a:latin typeface="Calibri"/>
              </a:rPr>
              <a:pPr eaLnBrk="1" hangingPunct="1"/>
              <a:t>53</a:t>
            </a:fld>
            <a:endParaRPr lang="el-GR" sz="1300">
              <a:latin typeface="Calibri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A86FD5-2085-2B47-9CF5-73241CCE1021}" type="slidenum">
              <a:rPr lang="el-GR" sz="1300">
                <a:latin typeface="Calibri"/>
              </a:rPr>
              <a:pPr eaLnBrk="1" hangingPunct="1"/>
              <a:t>54</a:t>
            </a:fld>
            <a:endParaRPr lang="el-GR" sz="1300">
              <a:latin typeface="Calibri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620643-86D5-1649-9FA0-8D4C2954B6F1}" type="slidenum">
              <a:rPr lang="el-GR" sz="1300">
                <a:latin typeface="Calibri"/>
              </a:rPr>
              <a:pPr eaLnBrk="1" hangingPunct="1"/>
              <a:t>55</a:t>
            </a:fld>
            <a:endParaRPr lang="el-GR" sz="1300">
              <a:latin typeface="Calibri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6F8725-9AF5-EC4B-9EC6-7AC5DBF7F9F4}" type="slidenum">
              <a:rPr lang="el-GR" sz="1300">
                <a:latin typeface="Calibri"/>
              </a:rPr>
              <a:pPr eaLnBrk="1" hangingPunct="1"/>
              <a:t>56</a:t>
            </a:fld>
            <a:endParaRPr lang="el-GR" sz="1300">
              <a:latin typeface="Calibri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84C553-28AC-1A49-8396-3A739AC5C5E9}" type="slidenum">
              <a:rPr lang="el-GR" sz="1300">
                <a:latin typeface="Calibri"/>
              </a:rPr>
              <a:pPr eaLnBrk="1" hangingPunct="1"/>
              <a:t>57</a:t>
            </a:fld>
            <a:endParaRPr lang="el-GR" sz="1300">
              <a:latin typeface="Calibri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1F3C00-98FC-B346-8213-EA723E8704AA}" type="slidenum">
              <a:rPr lang="el-GR" sz="1300">
                <a:latin typeface="Calibri"/>
              </a:rPr>
              <a:pPr eaLnBrk="1" hangingPunct="1"/>
              <a:t>58</a:t>
            </a:fld>
            <a:endParaRPr lang="el-GR" sz="1300">
              <a:latin typeface="Calibri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884710-626B-274D-9277-0DFB90E46E44}" type="slidenum">
              <a:rPr lang="el-GR" sz="1300">
                <a:latin typeface="Calibri"/>
              </a:rPr>
              <a:pPr eaLnBrk="1" hangingPunct="1"/>
              <a:t>59</a:t>
            </a:fld>
            <a:endParaRPr lang="el-GR" sz="1300">
              <a:latin typeface="Calibri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6FE1C1A-D420-5C42-9150-ED2BFEEB735C}" type="slidenum">
              <a:rPr lang="el-GR" sz="1300">
                <a:latin typeface="Calibri"/>
              </a:rPr>
              <a:pPr eaLnBrk="1" hangingPunct="1"/>
              <a:t>60</a:t>
            </a:fld>
            <a:endParaRPr lang="el-GR" sz="1300">
              <a:latin typeface="Calibri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4045CF-F5F1-CF48-845E-0050B6705467}" type="slidenum">
              <a:rPr lang="el-GR" sz="1300">
                <a:latin typeface="Calibri"/>
              </a:rPr>
              <a:pPr eaLnBrk="1" hangingPunct="1"/>
              <a:t>61</a:t>
            </a:fld>
            <a:endParaRPr lang="el-GR" sz="1300">
              <a:latin typeface="Calibri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FBA572-1B83-3C44-9216-A6F352471AA4}" type="slidenum">
              <a:rPr lang="el-GR" sz="1300">
                <a:latin typeface="Calibri"/>
              </a:rPr>
              <a:pPr eaLnBrk="1" hangingPunct="1"/>
              <a:t>8</a:t>
            </a:fld>
            <a:endParaRPr lang="el-GR" sz="130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90630A-F759-B548-89BA-AD73E88CACF9}" type="slidenum">
              <a:rPr lang="el-GR" sz="1300">
                <a:latin typeface="Calibri"/>
              </a:rPr>
              <a:pPr eaLnBrk="1" hangingPunct="1"/>
              <a:t>62</a:t>
            </a:fld>
            <a:endParaRPr lang="el-GR" sz="1300">
              <a:latin typeface="Calibri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A9DF86-1E16-D54B-9079-44131841D344}" type="slidenum">
              <a:rPr lang="el-GR" sz="1300">
                <a:latin typeface="Calibri"/>
              </a:rPr>
              <a:pPr eaLnBrk="1" hangingPunct="1"/>
              <a:t>63</a:t>
            </a:fld>
            <a:endParaRPr lang="el-GR" sz="1300">
              <a:latin typeface="Calibri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EEB57-B238-D447-AB05-D6C6A1100969}" type="slidenum">
              <a:rPr lang="el-GR" sz="1300">
                <a:latin typeface="Calibri"/>
              </a:rPr>
              <a:pPr eaLnBrk="1" hangingPunct="1"/>
              <a:t>64</a:t>
            </a:fld>
            <a:endParaRPr lang="el-GR" sz="1300">
              <a:latin typeface="Calibri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D5695E-47FC-454F-8500-DB24CB2288F2}" type="slidenum">
              <a:rPr lang="el-GR" sz="1300">
                <a:latin typeface="Calibri"/>
              </a:rPr>
              <a:pPr eaLnBrk="1" hangingPunct="1"/>
              <a:t>65</a:t>
            </a:fld>
            <a:endParaRPr lang="el-GR" sz="1300">
              <a:latin typeface="Calibri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6BFCA2-45B0-A44D-8CA0-C37EACDEC57B}" type="slidenum">
              <a:rPr lang="el-GR" sz="1300">
                <a:latin typeface="Calibri"/>
              </a:rPr>
              <a:pPr eaLnBrk="1" hangingPunct="1"/>
              <a:t>66</a:t>
            </a:fld>
            <a:endParaRPr lang="el-GR" sz="1300">
              <a:latin typeface="Calibri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BC62F2-C4FC-D242-968D-34EB6ECC7A57}" type="slidenum">
              <a:rPr lang="el-GR" sz="1300">
                <a:latin typeface="Calibri"/>
              </a:rPr>
              <a:pPr eaLnBrk="1" hangingPunct="1"/>
              <a:t>67</a:t>
            </a:fld>
            <a:endParaRPr lang="el-GR" sz="1300">
              <a:latin typeface="Calibri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C5827-4AB7-DC43-85B0-472BB1B7B7F9}" type="slidenum">
              <a:rPr lang="el-GR" sz="1300">
                <a:latin typeface="Calibri"/>
              </a:rPr>
              <a:pPr eaLnBrk="1" hangingPunct="1"/>
              <a:t>68</a:t>
            </a:fld>
            <a:endParaRPr lang="el-GR" sz="1300">
              <a:latin typeface="Calibri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90B1CD-0EDB-7C41-B5D7-5565310F2714}" type="slidenum">
              <a:rPr lang="el-GR" sz="1300">
                <a:latin typeface="Calibri"/>
              </a:rPr>
              <a:pPr eaLnBrk="1" hangingPunct="1"/>
              <a:t>69</a:t>
            </a:fld>
            <a:endParaRPr lang="el-GR" sz="1300">
              <a:latin typeface="Calibri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3DCFCB-D35E-294D-B668-15DE7AA3C0EA}" type="slidenum">
              <a:rPr lang="el-GR" sz="1300">
                <a:latin typeface="Calibri"/>
              </a:rPr>
              <a:pPr eaLnBrk="1" hangingPunct="1"/>
              <a:t>70</a:t>
            </a:fld>
            <a:endParaRPr lang="el-GR" sz="1300">
              <a:latin typeface="Calibri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F9CC28-46C6-B046-B3B9-0A1BC210FA82}" type="slidenum">
              <a:rPr lang="el-GR" sz="1300">
                <a:latin typeface="Calibri"/>
              </a:rPr>
              <a:pPr eaLnBrk="1" hangingPunct="1"/>
              <a:t>71</a:t>
            </a:fld>
            <a:endParaRPr lang="el-GR" sz="1300">
              <a:latin typeface="Calibri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047B9E-3A28-F14E-A9A8-8C2983F90AFD}" type="slidenum">
              <a:rPr lang="el-GR" sz="1300">
                <a:latin typeface="Calibri"/>
              </a:rPr>
              <a:pPr eaLnBrk="1" hangingPunct="1"/>
              <a:t>9</a:t>
            </a:fld>
            <a:endParaRPr lang="el-GR" sz="1300">
              <a:latin typeface="Calibri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21DD2E-4DB6-7D4F-8363-8A21F79E2CF0}" type="slidenum">
              <a:rPr lang="el-GR" sz="1300">
                <a:latin typeface="Calibri"/>
              </a:rPr>
              <a:pPr eaLnBrk="1" hangingPunct="1"/>
              <a:t>72</a:t>
            </a:fld>
            <a:endParaRPr lang="el-GR" sz="1300">
              <a:latin typeface="Calibri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23A1D7-09B0-A147-94E7-2AB2A74CF948}" type="slidenum">
              <a:rPr lang="el-GR" sz="1300">
                <a:latin typeface="Calibri"/>
              </a:rPr>
              <a:pPr eaLnBrk="1" hangingPunct="1"/>
              <a:t>73</a:t>
            </a:fld>
            <a:endParaRPr lang="el-GR" sz="1300">
              <a:latin typeface="Calibri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9380CD-003C-7549-8060-811687B97330}" type="slidenum">
              <a:rPr lang="el-GR" sz="1300">
                <a:latin typeface="Calibri"/>
              </a:rPr>
              <a:pPr eaLnBrk="1" hangingPunct="1"/>
              <a:t>74</a:t>
            </a:fld>
            <a:endParaRPr lang="el-GR" sz="1300">
              <a:latin typeface="Calibri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972E7E-20B6-A946-AF0F-59D88A4A8234}" type="slidenum">
              <a:rPr lang="el-GR" sz="1300">
                <a:latin typeface="Calibri"/>
              </a:rPr>
              <a:pPr eaLnBrk="1" hangingPunct="1"/>
              <a:t>75</a:t>
            </a:fld>
            <a:endParaRPr lang="el-GR" sz="1300">
              <a:latin typeface="Calibri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879000-34B8-EE42-A072-C39B4CD5EE55}" type="slidenum">
              <a:rPr lang="el-GR" sz="1300">
                <a:latin typeface="Calibri"/>
              </a:rPr>
              <a:pPr eaLnBrk="1" hangingPunct="1"/>
              <a:t>76</a:t>
            </a:fld>
            <a:endParaRPr lang="el-GR" sz="1300">
              <a:latin typeface="Calibri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C64A51-81D9-2249-8148-6F7DD2307BEA}" type="slidenum">
              <a:rPr lang="el-GR" sz="1300">
                <a:latin typeface="Calibri"/>
              </a:rPr>
              <a:pPr eaLnBrk="1" hangingPunct="1"/>
              <a:t>77</a:t>
            </a:fld>
            <a:endParaRPr lang="el-GR" sz="1300">
              <a:latin typeface="Calibri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674401-B5B6-2541-97D1-7CDF74828C1C}" type="slidenum">
              <a:rPr lang="el-GR" sz="1300">
                <a:latin typeface="Calibri"/>
              </a:rPr>
              <a:pPr eaLnBrk="1" hangingPunct="1"/>
              <a:t>78</a:t>
            </a:fld>
            <a:endParaRPr lang="el-GR" sz="1300">
              <a:latin typeface="Calibri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DAAE023-EEF9-1846-B705-E7339F12B505}" type="slidenum">
              <a:rPr lang="el-GR" sz="1300">
                <a:latin typeface="Calibri"/>
              </a:rPr>
              <a:pPr eaLnBrk="1" hangingPunct="1"/>
              <a:t>79</a:t>
            </a:fld>
            <a:endParaRPr lang="el-GR" sz="1300">
              <a:latin typeface="Calibri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A5CA43-F0A7-454D-BB11-F140CB8A6B09}" type="slidenum">
              <a:rPr lang="el-GR" sz="1300">
                <a:latin typeface="Calibri"/>
              </a:rPr>
              <a:pPr eaLnBrk="1" hangingPunct="1"/>
              <a:t>80</a:t>
            </a:fld>
            <a:endParaRPr lang="el-GR" sz="1300">
              <a:latin typeface="Calibri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879A5B-F38D-D842-987E-AAC1D26E1B22}" type="slidenum">
              <a:rPr lang="el-GR" sz="1300">
                <a:latin typeface="Calibri"/>
              </a:rPr>
              <a:pPr eaLnBrk="1" hangingPunct="1"/>
              <a:t>81</a:t>
            </a:fld>
            <a:endParaRPr lang="el-GR" sz="1300">
              <a:latin typeface="Calibri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F12AC-338D-734F-A58B-37D2806AE7C7}" type="slidenum">
              <a:rPr lang="el-GR" sz="1300">
                <a:latin typeface="Calibri"/>
              </a:rPr>
              <a:pPr eaLnBrk="1" hangingPunct="1"/>
              <a:t>10</a:t>
            </a:fld>
            <a:endParaRPr lang="el-GR" sz="1300">
              <a:latin typeface="Calibri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D41A4A-3958-294F-BA15-E91322EDA994}" type="slidenum">
              <a:rPr lang="el-GR" sz="1300">
                <a:latin typeface="Calibri"/>
              </a:rPr>
              <a:pPr eaLnBrk="1" hangingPunct="1"/>
              <a:t>82</a:t>
            </a:fld>
            <a:endParaRPr lang="el-GR" sz="1300">
              <a:latin typeface="Calibri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D955FB-2E0F-494C-80A1-9FA2234727D2}" type="slidenum">
              <a:rPr lang="el-GR" sz="1300">
                <a:latin typeface="Calibri"/>
              </a:rPr>
              <a:pPr eaLnBrk="1" hangingPunct="1"/>
              <a:t>83</a:t>
            </a:fld>
            <a:endParaRPr lang="el-GR" sz="1300">
              <a:latin typeface="Calibri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C13B00-0275-8D45-849E-352ABAFE8B12}" type="slidenum">
              <a:rPr lang="el-GR" sz="1300">
                <a:latin typeface="Calibri"/>
              </a:rPr>
              <a:pPr eaLnBrk="1" hangingPunct="1"/>
              <a:t>84</a:t>
            </a:fld>
            <a:endParaRPr lang="el-GR" sz="1300">
              <a:latin typeface="Calibri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6C9DB-49B9-6444-9778-25FD6B1B2642}" type="slidenum">
              <a:rPr lang="el-GR" sz="1300">
                <a:latin typeface="Calibri"/>
              </a:rPr>
              <a:pPr eaLnBrk="1" hangingPunct="1"/>
              <a:t>85</a:t>
            </a:fld>
            <a:endParaRPr lang="el-GR" sz="1300">
              <a:latin typeface="Calibri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BB1F9-C4CC-C046-A577-492755B6BB68}" type="slidenum">
              <a:rPr lang="el-GR" sz="1300">
                <a:latin typeface="Calibri"/>
              </a:rPr>
              <a:pPr eaLnBrk="1" hangingPunct="1"/>
              <a:t>86</a:t>
            </a:fld>
            <a:endParaRPr lang="el-GR" sz="1300">
              <a:latin typeface="Calibri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81A845-5800-CE47-882F-B072881BC839}" type="slidenum">
              <a:rPr lang="el-GR" sz="1300">
                <a:latin typeface="Calibri"/>
              </a:rPr>
              <a:pPr eaLnBrk="1" hangingPunct="1"/>
              <a:t>87</a:t>
            </a:fld>
            <a:endParaRPr lang="el-GR" sz="1300">
              <a:latin typeface="Calibri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8B0A6C-D2AD-F749-84C6-188C3C255EF2}" type="slidenum">
              <a:rPr lang="el-GR" sz="1300">
                <a:latin typeface="Calibri"/>
              </a:rPr>
              <a:pPr eaLnBrk="1" hangingPunct="1"/>
              <a:t>88</a:t>
            </a:fld>
            <a:endParaRPr lang="el-GR" sz="1300">
              <a:latin typeface="Calibri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84ACBD-457E-F145-ACE9-16F92129CD93}" type="slidenum">
              <a:rPr lang="el-GR" sz="1300">
                <a:latin typeface="Calibri"/>
              </a:rPr>
              <a:pPr eaLnBrk="1" hangingPunct="1"/>
              <a:t>89</a:t>
            </a:fld>
            <a:endParaRPr lang="el-GR" sz="1300">
              <a:latin typeface="Calibri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06C9EF-40EE-8847-8D98-7899FAA9126E}" type="slidenum">
              <a:rPr lang="el-GR" sz="1300">
                <a:latin typeface="Calibri"/>
              </a:rPr>
              <a:pPr eaLnBrk="1" hangingPunct="1"/>
              <a:t>90</a:t>
            </a:fld>
            <a:endParaRPr lang="el-GR" sz="1300">
              <a:latin typeface="Calibri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40CC2B-F3A5-9E42-8348-11180E91631E}" type="slidenum">
              <a:rPr lang="el-GR" sz="1300">
                <a:latin typeface="Calibri"/>
              </a:rPr>
              <a:pPr eaLnBrk="1" hangingPunct="1"/>
              <a:t>91</a:t>
            </a:fld>
            <a:endParaRPr lang="el-GR" sz="1300">
              <a:latin typeface="Calibri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902F42-7350-864F-A698-9A03508585D7}" type="slidenum">
              <a:rPr lang="el-GR" sz="1300">
                <a:latin typeface="Calibri"/>
              </a:rPr>
              <a:pPr eaLnBrk="1" hangingPunct="1"/>
              <a:t>11</a:t>
            </a:fld>
            <a:endParaRPr lang="el-GR" sz="1300">
              <a:latin typeface="Calibri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0842D2-823E-DF4C-86B7-7FC117D23347}" type="slidenum">
              <a:rPr lang="el-GR" sz="1300">
                <a:latin typeface="Calibri"/>
              </a:rPr>
              <a:pPr eaLnBrk="1" hangingPunct="1"/>
              <a:t>92</a:t>
            </a:fld>
            <a:endParaRPr lang="el-GR" sz="1300">
              <a:latin typeface="Calibri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FFF6D7-5A4E-AB40-9A64-E8E09AA5DB0B}" type="slidenum">
              <a:rPr lang="el-GR" sz="1300">
                <a:latin typeface="Calibri"/>
              </a:rPr>
              <a:pPr eaLnBrk="1" hangingPunct="1"/>
              <a:t>93</a:t>
            </a:fld>
            <a:endParaRPr lang="el-GR" sz="1300">
              <a:latin typeface="Calibri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3D993C-1CE3-854C-8D2B-ADD93786D725}" type="slidenum">
              <a:rPr lang="el-GR" sz="1300">
                <a:latin typeface="Calibri"/>
              </a:rPr>
              <a:pPr eaLnBrk="1" hangingPunct="1"/>
              <a:t>94</a:t>
            </a:fld>
            <a:endParaRPr lang="el-GR" sz="1300">
              <a:latin typeface="Calibri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8BDC70-A3ED-174C-A3D0-2CC080EC7BFB}" type="slidenum">
              <a:rPr lang="el-GR" sz="1300">
                <a:latin typeface="Calibri"/>
              </a:rPr>
              <a:pPr eaLnBrk="1" hangingPunct="1"/>
              <a:t>95</a:t>
            </a:fld>
            <a:endParaRPr lang="el-GR" sz="1300">
              <a:latin typeface="Calibri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E2F133-4798-BB47-9040-696C80CB2A89}" type="slidenum">
              <a:rPr lang="el-GR" sz="1300">
                <a:latin typeface="Calibri"/>
              </a:rPr>
              <a:pPr eaLnBrk="1" hangingPunct="1"/>
              <a:t>96</a:t>
            </a:fld>
            <a:endParaRPr lang="el-GR" sz="1300">
              <a:latin typeface="Calibri"/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8FBC08-7136-5643-8EC4-11D9EF92A716}" type="slidenum">
              <a:rPr lang="el-GR" sz="1300">
                <a:latin typeface="Calibri"/>
              </a:rPr>
              <a:pPr eaLnBrk="1" hangingPunct="1"/>
              <a:t>97</a:t>
            </a:fld>
            <a:endParaRPr lang="el-GR" sz="1300">
              <a:latin typeface="Calibri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A058AB-90A2-8A42-A355-DB2875351D0D}" type="slidenum">
              <a:rPr lang="el-GR" sz="1300">
                <a:latin typeface="Calibri"/>
              </a:rPr>
              <a:pPr eaLnBrk="1" hangingPunct="1"/>
              <a:t>98</a:t>
            </a:fld>
            <a:endParaRPr lang="el-GR" sz="1300">
              <a:latin typeface="Calibri"/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452FA0-BA26-DD4D-A3CB-D6B6FBC11AFD}" type="slidenum">
              <a:rPr lang="el-GR" sz="1300">
                <a:latin typeface="Calibri"/>
              </a:rPr>
              <a:pPr eaLnBrk="1" hangingPunct="1"/>
              <a:t>99</a:t>
            </a:fld>
            <a:endParaRPr lang="el-GR" sz="1300">
              <a:latin typeface="Calibri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DAD7AA-AE5D-9640-9E49-58DCB5DD97BD}" type="slidenum">
              <a:rPr lang="el-GR" sz="1300">
                <a:latin typeface="Calibri"/>
              </a:rPr>
              <a:pPr eaLnBrk="1" hangingPunct="1"/>
              <a:t>100</a:t>
            </a:fld>
            <a:endParaRPr lang="el-GR" sz="1300">
              <a:latin typeface="Calibri"/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CF674-CA7E-964D-9020-C01D5456F5D6}" type="slidenum">
              <a:rPr lang="el-GR" sz="1300">
                <a:latin typeface="Calibri"/>
              </a:rPr>
              <a:pPr eaLnBrk="1" hangingPunct="1"/>
              <a:t>101</a:t>
            </a:fld>
            <a:endParaRPr lang="el-GR" sz="1300">
              <a:latin typeface="Calibri"/>
            </a:endParaRPr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203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59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16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17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1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2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29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6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22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pitchFamily="-65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pitchFamily="-65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ＭＳ Ｐゴシック" pitchFamily="-65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pitchFamily="-65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ＭＳ Ｐゴシック" pitchFamily="-65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65" charset="2"/>
        <a:buChar char="l"/>
        <a:defRPr>
          <a:solidFill>
            <a:srgbClr val="00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ga@tzi.de%3c/p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vid@gu.edu.net%3c/p" TargetMode="Externa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3.org/2005/08/online_xslt/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VQfLVV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e.umbc.edu/courses/graduate/691/fall18/01/examples/xml/cdcatalog/cdcatalog.xml" TargetMode="External"/><Relationship Id="rId2" Type="http://schemas.openxmlformats.org/officeDocument/2006/relationships/hyperlink" Target="https://www.csee.umbc.edu/courses/graduate/691/fall17/01/examples/xml/cdcatalog/cdcatalog.x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h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cument_Type_Defini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SDL" TargetMode="External"/><Relationship Id="rId5" Type="http://schemas.openxmlformats.org/officeDocument/2006/relationships/hyperlink" Target="http://en.wikipedia.org/wiki/RELAX_NG" TargetMode="External"/><Relationship Id="rId4" Type="http://schemas.openxmlformats.org/officeDocument/2006/relationships/hyperlink" Target="http://en.wikipedia.org/wiki/XML_Schema_(W3C)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quote.org/wiki/Jamie_Zawinski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tended_Backus%E2%80%93Naur_For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andard_Generalized_Markup_Langu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.org/TR/REC-xml/" TargetMode="External"/><Relationship Id="rId4" Type="http://schemas.openxmlformats.org/officeDocument/2006/relationships/hyperlink" Target="https://en.wikipedia.org/wiki/Metalanguag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ML_Schema_(W3C)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standards/xml/schema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me_collision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Query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XPath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.org/TR/xpath-3/" TargetMode="External"/><Relationship Id="rId5" Type="http://schemas.openxmlformats.org/officeDocument/2006/relationships/hyperlink" Target="http://en.wikipedia.org/wiki/XPath_2.0" TargetMode="External"/><Relationship Id="rId4" Type="http://schemas.openxmlformats.org/officeDocument/2006/relationships/hyperlink" Target="http://en.wikipedia.org/wiki/XPath_1.0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mailto:ga@tzi.de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scading_Style_Sheets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XSL_Transformations" TargetMode="External"/><Relationship Id="rId4" Type="http://schemas.openxmlformats.org/officeDocument/2006/relationships/hyperlink" Target="http://en.wikipedia.org/wiki/Xsl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30972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sz="6000" dirty="0"/>
              <a:t>Structured Web</a:t>
            </a:r>
            <a:br>
              <a:rPr lang="en-US" sz="6000" dirty="0"/>
            </a:br>
            <a:r>
              <a:rPr lang="en-US" sz="6000" dirty="0"/>
              <a:t>Documents in XML</a:t>
            </a:r>
            <a:br>
              <a:rPr lang="en-US" sz="4400" dirty="0"/>
            </a:br>
            <a:endParaRPr lang="el-GR" sz="4400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856" y="5608638"/>
            <a:ext cx="9144000" cy="12493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000" dirty="0"/>
              <a:t>Adapted from slides from Grigoris Antoniou and Frank van Harmelen</a:t>
            </a:r>
            <a:endParaRPr lang="el-GR" sz="2000" dirty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1750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</a:t>
            </a:r>
            <a:r>
              <a:rPr lang="en-US" err="1"/>
              <a:t>vs</a:t>
            </a:r>
            <a:r>
              <a:rPr lang="en-US"/>
              <a:t> XML: Structural Information</a:t>
            </a:r>
            <a:endParaRPr lang="el-GR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/>
              <a:t>HTML documents don’t carry </a:t>
            </a:r>
            <a:r>
              <a:rPr lang="en-US" sz="3200" b="1">
                <a:solidFill>
                  <a:schemeClr val="accent1"/>
                </a:solidFill>
              </a:rPr>
              <a:t>structured information</a:t>
            </a:r>
            <a:r>
              <a:rPr lang="en-US" sz="3200"/>
              <a:t>: </a:t>
            </a:r>
            <a:r>
              <a:rPr lang="en-GB" sz="3200"/>
              <a:t>pieces document and their relations</a:t>
            </a:r>
            <a:endParaRPr lang="en-US" sz="3200"/>
          </a:p>
          <a:p>
            <a:pPr eaLnBrk="1" hangingPunct="1"/>
            <a:r>
              <a:rPr lang="en-US" sz="3200"/>
              <a:t>XML more easily accessible to machines since</a:t>
            </a:r>
          </a:p>
          <a:p>
            <a:pPr lvl="1" eaLnBrk="1" hangingPunct="1"/>
            <a:r>
              <a:rPr lang="en-US" sz="3200">
                <a:ea typeface="ＭＳ Ｐゴシック" charset="0"/>
              </a:rPr>
              <a:t>Every piece of information is described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Relations defined through nesting structure</a:t>
            </a:r>
            <a:endParaRPr lang="en-US" sz="3200">
              <a:ea typeface="ＭＳ Ｐゴシック" charset="0"/>
            </a:endParaRPr>
          </a:p>
          <a:p>
            <a:pPr lvl="1" eaLnBrk="1" hangingPunct="1"/>
            <a:r>
              <a:rPr lang="en-US" sz="3200">
                <a:ea typeface="ＭＳ Ｐゴシック" charset="0"/>
              </a:rPr>
              <a:t>E.g.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&lt;author&gt;</a:t>
            </a:r>
            <a:r>
              <a:rPr lang="en-GB" sz="3200">
                <a:ea typeface="ＭＳ Ｐゴシック" charset="0"/>
              </a:rPr>
              <a:t> tags appear within </a:t>
            </a:r>
            <a:r>
              <a:rPr lang="en-GB" sz="3200" b="1">
                <a:ea typeface="ＭＳ Ｐゴシック" charset="0"/>
              </a:rPr>
              <a:t>&lt;book&gt;</a:t>
            </a:r>
            <a:r>
              <a:rPr lang="en-GB" sz="3200">
                <a:ea typeface="ＭＳ Ｐゴシック" charset="0"/>
              </a:rPr>
              <a:t> tags, so they describe properties of a particular book </a:t>
            </a:r>
            <a:endParaRPr lang="en-US" sz="3200">
              <a:ea typeface="ＭＳ Ｐゴシック" charset="0"/>
            </a:endParaRPr>
          </a:p>
          <a:p>
            <a:pPr eaLnBrk="1" hangingPunct="1"/>
            <a:endParaRPr lang="el-GR" sz="320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an Auxiliary Template</a:t>
            </a:r>
            <a:endParaRPr lang="el-GR"/>
          </a:p>
        </p:txBody>
      </p:sp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68760"/>
            <a:ext cx="8642225" cy="5400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/>
              <a:t>	&lt;</a:t>
            </a:r>
            <a:r>
              <a:rPr lang="en-US" dirty="0" err="1"/>
              <a:t>xsl:template</a:t>
            </a:r>
            <a:r>
              <a:rPr lang="en-US" dirty="0"/>
              <a:t> match="authors"&gt;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xsl:apply-templates</a:t>
            </a:r>
            <a:r>
              <a:rPr lang="en-US" dirty="0">
                <a:solidFill>
                  <a:srgbClr val="FF0000"/>
                </a:solidFill>
              </a:rPr>
              <a:t> select="author"/&gt;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&lt;/</a:t>
            </a:r>
            <a:r>
              <a:rPr lang="en-US" dirty="0" err="1"/>
              <a:t>xsl:template</a:t>
            </a:r>
            <a:r>
              <a:rPr lang="en-US" dirty="0"/>
              <a:t>&gt;</a:t>
            </a:r>
          </a:p>
          <a:p>
            <a:pPr eaLnBrk="1" hangingPunct="1">
              <a:buFont typeface="Wingdings" charset="0"/>
              <a:buNone/>
            </a:pPr>
            <a:endParaRPr lang="en-US" dirty="0"/>
          </a:p>
          <a:p>
            <a:pPr eaLnBrk="1" hangingPunct="1">
              <a:buFont typeface="Wingdings" charset="0"/>
              <a:buNone/>
            </a:pPr>
            <a:endParaRPr lang="en-US" sz="900" dirty="0"/>
          </a:p>
          <a:p>
            <a:pPr eaLnBrk="1" hangingPunct="1">
              <a:buFont typeface="Wingdings" charset="0"/>
              <a:buNone/>
            </a:pPr>
            <a:r>
              <a:rPr lang="en-US" dirty="0"/>
              <a:t>	&lt;</a:t>
            </a:r>
            <a:r>
              <a:rPr lang="en-US" dirty="0" err="1"/>
              <a:t>xsl:template</a:t>
            </a:r>
            <a:r>
              <a:rPr lang="en-US" dirty="0"/>
              <a:t> match="author"&gt;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   &lt;h2&gt;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xsl:value-of</a:t>
            </a:r>
            <a:r>
              <a:rPr lang="en-US" dirty="0">
                <a:solidFill>
                  <a:srgbClr val="FF0000"/>
                </a:solidFill>
              </a:rPr>
              <a:t> select="name"/&gt;</a:t>
            </a:r>
            <a:r>
              <a:rPr lang="en-US" dirty="0"/>
              <a:t>&lt;/h2&gt;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   &lt;p&gt; Affiliation: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xsl:value-of</a:t>
            </a:r>
            <a:r>
              <a:rPr lang="en-US" dirty="0">
                <a:solidFill>
                  <a:srgbClr val="FF0000"/>
                </a:solidFill>
              </a:rPr>
              <a:t> select="affiliation"/&gt;</a:t>
            </a:r>
            <a:r>
              <a:rPr lang="en-US" dirty="0"/>
              <a:t>&lt;br/&gt;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   Email: 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xsl:value-of</a:t>
            </a:r>
            <a:r>
              <a:rPr lang="en-US" dirty="0">
                <a:solidFill>
                  <a:srgbClr val="FF0000"/>
                </a:solidFill>
              </a:rPr>
              <a:t> select="email"/&gt; </a:t>
            </a:r>
            <a:r>
              <a:rPr lang="en-US" dirty="0"/>
              <a:t>&lt;/p&gt;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&lt;/</a:t>
            </a:r>
            <a:r>
              <a:rPr lang="en-US" dirty="0" err="1"/>
              <a:t>xsl:template</a:t>
            </a:r>
            <a:r>
              <a:rPr lang="en-US" dirty="0"/>
              <a:t>&gt;</a:t>
            </a:r>
            <a:endParaRPr lang="el-GR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Multiple Authors Output</a:t>
            </a:r>
            <a:endParaRPr lang="el-GR"/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496300" cy="539993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&lt;html&gt;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&lt;head&gt;&lt;title&gt;Authors&lt;/title&gt;&lt;/head&gt;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&lt;body </a:t>
            </a:r>
            <a:r>
              <a:rPr lang="en-US" sz="3200" dirty="0" err="1"/>
              <a:t>bgcolor</a:t>
            </a:r>
            <a:r>
              <a:rPr lang="en-US" sz="3200" dirty="0"/>
              <a:t>="white"&gt;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	&lt;h2&gt;Grigoris Antoniou&lt;/h2&gt;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	&lt;p&gt;Affiliation: University of Bremen&lt;br/&gt;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	Email: </a:t>
            </a:r>
            <a:r>
              <a:rPr lang="en-US" sz="3200" dirty="0">
                <a:hlinkClick r:id="rId3"/>
              </a:rPr>
              <a:t>ga@tzi.de&lt;/p</a:t>
            </a:r>
            <a:r>
              <a:rPr lang="en-US" sz="3200" dirty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	&lt;h2&gt;David </a:t>
            </a:r>
            <a:r>
              <a:rPr lang="en-US" sz="3200" dirty="0" err="1"/>
              <a:t>Billington</a:t>
            </a:r>
            <a:r>
              <a:rPr lang="en-US" sz="3200" dirty="0"/>
              <a:t>&lt;/h2&gt;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	&lt;p&gt;Affiliation: Griffith University&lt;br/&gt;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	Email: </a:t>
            </a:r>
            <a:r>
              <a:rPr lang="en-US" sz="3200" dirty="0">
                <a:hlinkClick r:id="rId4"/>
              </a:rPr>
              <a:t>david@gu.edu.net&lt;/p</a:t>
            </a:r>
            <a:r>
              <a:rPr lang="en-US" sz="3200" dirty="0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700" dirty="0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	&lt;/body&gt;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3200" dirty="0"/>
              <a:t>&lt;/html&gt;</a:t>
            </a:r>
            <a:endParaRPr lang="el-GR" sz="32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Explanation of the Example</a:t>
            </a:r>
            <a:endParaRPr lang="el-GR"/>
          </a:p>
        </p:txBody>
      </p:sp>
      <p:sp>
        <p:nvSpPr>
          <p:cNvPr id="208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412875"/>
            <a:ext cx="8172450" cy="4967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 err="1"/>
              <a:t>xsl:apply-templates</a:t>
            </a:r>
            <a:r>
              <a:rPr lang="en-US" sz="3200"/>
              <a:t> element causes all children of context node to be matched against selected path expression</a:t>
            </a:r>
            <a:endParaRPr lang="en-GB" sz="3200"/>
          </a:p>
          <a:p>
            <a:pPr marL="225425" lvl="1" indent="-225425" eaLnBrk="1" hangingPunct="1"/>
            <a:r>
              <a:rPr lang="en-GB" sz="2800">
                <a:ea typeface="ＭＳ Ｐゴシック" charset="0"/>
              </a:rPr>
              <a:t>e.g., if current template applies to </a:t>
            </a:r>
            <a:r>
              <a:rPr lang="en-GB" sz="2800" b="1">
                <a:ea typeface="ＭＳ Ｐゴシック" charset="0"/>
              </a:rPr>
              <a:t>/</a:t>
            </a:r>
            <a:r>
              <a:rPr lang="en-GB" sz="2800">
                <a:ea typeface="ＭＳ Ｐゴシック" charset="0"/>
              </a:rPr>
              <a:t>, then element </a:t>
            </a:r>
            <a:r>
              <a:rPr lang="en-GB" sz="2800" b="1" err="1">
                <a:ea typeface="ＭＳ Ｐゴシック" charset="0"/>
              </a:rPr>
              <a:t>xsl:apply-templates</a:t>
            </a:r>
            <a:r>
              <a:rPr lang="en-GB" sz="2800">
                <a:ea typeface="ＭＳ Ｐゴシック" charset="0"/>
              </a:rPr>
              <a:t> applies to root element</a:t>
            </a:r>
          </a:p>
          <a:p>
            <a:pPr marL="225425" lvl="1" indent="-225425" eaLnBrk="1" hangingPunct="1"/>
            <a:r>
              <a:rPr lang="en-GB" sz="2800">
                <a:ea typeface="ＭＳ Ｐゴシック" charset="0"/>
              </a:rPr>
              <a:t>i.e., the </a:t>
            </a:r>
            <a:r>
              <a:rPr lang="en-GB" sz="2800" b="1">
                <a:ea typeface="ＭＳ Ｐゴシック" charset="0"/>
              </a:rPr>
              <a:t>authors</a:t>
            </a:r>
            <a:r>
              <a:rPr lang="en-GB" sz="2800">
                <a:ea typeface="ＭＳ Ｐゴシック" charset="0"/>
              </a:rPr>
              <a:t> element (</a:t>
            </a:r>
            <a:r>
              <a:rPr lang="en-GB" sz="2800" b="1">
                <a:ea typeface="ＭＳ Ｐゴシック" charset="0"/>
              </a:rPr>
              <a:t>/</a:t>
            </a:r>
            <a:r>
              <a:rPr lang="en-GB" sz="2800">
                <a:ea typeface="ＭＳ Ｐゴシック" charset="0"/>
              </a:rPr>
              <a:t> is located above root)</a:t>
            </a:r>
          </a:p>
          <a:p>
            <a:pPr marL="225425" lvl="1" indent="-225425" eaLnBrk="1" hangingPunct="1"/>
            <a:r>
              <a:rPr lang="en-GB" sz="2800">
                <a:ea typeface="ＭＳ Ｐゴシック" charset="0"/>
              </a:rPr>
              <a:t>If current context node is </a:t>
            </a:r>
            <a:r>
              <a:rPr lang="en-GB" sz="2800" b="1">
                <a:ea typeface="ＭＳ Ｐゴシック" charset="0"/>
              </a:rPr>
              <a:t>authors</a:t>
            </a:r>
            <a:r>
              <a:rPr lang="en-GB" sz="2800">
                <a:ea typeface="ＭＳ Ｐゴシック" charset="0"/>
              </a:rPr>
              <a:t> element, then element </a:t>
            </a:r>
            <a:r>
              <a:rPr lang="en-GB" sz="2800" b="1" err="1">
                <a:ea typeface="ＭＳ Ｐゴシック" charset="0"/>
              </a:rPr>
              <a:t>xsl:apply-templates</a:t>
            </a:r>
            <a:r>
              <a:rPr lang="en-GB" sz="2800" b="1">
                <a:ea typeface="ＭＳ Ｐゴシック" charset="0"/>
              </a:rPr>
              <a:t> select="author"</a:t>
            </a:r>
            <a:r>
              <a:rPr lang="en-GB" sz="2800">
                <a:ea typeface="ＭＳ Ｐゴシック" charset="0"/>
              </a:rPr>
              <a:t> causes template for </a:t>
            </a:r>
            <a:r>
              <a:rPr lang="en-GB" sz="2800" b="1">
                <a:ea typeface="ＭＳ Ｐゴシック" charset="0"/>
              </a:rPr>
              <a:t>author</a:t>
            </a:r>
            <a:r>
              <a:rPr lang="en-GB" sz="2800">
                <a:ea typeface="ＭＳ Ｐゴシック" charset="0"/>
              </a:rPr>
              <a:t> elements to be applied to all </a:t>
            </a:r>
            <a:r>
              <a:rPr lang="en-GB" sz="2800" b="1">
                <a:ea typeface="ＭＳ Ｐゴシック" charset="0"/>
              </a:rPr>
              <a:t>author</a:t>
            </a:r>
            <a:r>
              <a:rPr lang="en-GB" sz="2800">
                <a:ea typeface="ＭＳ Ｐゴシック" charset="0"/>
              </a:rPr>
              <a:t> children of </a:t>
            </a:r>
            <a:r>
              <a:rPr lang="en-GB" sz="2800" b="1">
                <a:ea typeface="ＭＳ Ｐゴシック" charset="0"/>
              </a:rPr>
              <a:t>authors </a:t>
            </a:r>
            <a:r>
              <a:rPr lang="en-GB" sz="2800">
                <a:ea typeface="ＭＳ Ｐゴシック" charset="0"/>
              </a:rPr>
              <a:t>element</a:t>
            </a:r>
            <a:endParaRPr lang="el-GR" sz="2800">
              <a:ea typeface="ＭＳ Ｐゴシック" charset="0"/>
            </a:endParaRPr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Explanation of the Example</a:t>
            </a:r>
            <a:endParaRPr lang="el-GR"/>
          </a:p>
        </p:txBody>
      </p:sp>
      <p:sp>
        <p:nvSpPr>
          <p:cNvPr id="210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32700" cy="4967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It is good practice to define a template for each element type in the document</a:t>
            </a:r>
            <a:endParaRPr lang="en-GB" sz="3200"/>
          </a:p>
          <a:p>
            <a:pPr lvl="1" eaLnBrk="1" hangingPunct="1">
              <a:lnSpc>
                <a:spcPct val="90000"/>
              </a:lnSpc>
            </a:pPr>
            <a:r>
              <a:rPr lang="en-GB" sz="3200">
                <a:ea typeface="ＭＳ Ｐゴシック" charset="0"/>
              </a:rPr>
              <a:t>Even if no specific processing is applied to certain elements, the </a:t>
            </a:r>
            <a:r>
              <a:rPr lang="en-GB" sz="3200" b="1" err="1">
                <a:ea typeface="ＭＳ Ｐゴシック" charset="0"/>
              </a:rPr>
              <a:t>xsl:apply-templates</a:t>
            </a:r>
            <a:r>
              <a:rPr lang="en-GB" sz="3200">
                <a:ea typeface="ＭＳ Ｐゴシック" charset="0"/>
              </a:rPr>
              <a:t> element should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200">
                <a:ea typeface="ＭＳ Ｐゴシック" charset="0"/>
              </a:rPr>
              <a:t>E.g. </a:t>
            </a:r>
            <a:r>
              <a:rPr lang="en-GB" sz="3200" b="1">
                <a:ea typeface="ＭＳ Ｐゴシック" charset="0"/>
              </a:rPr>
              <a:t>authors</a:t>
            </a:r>
            <a:endParaRPr lang="en-GB" sz="320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/>
              <a:t>In this </a:t>
            </a:r>
            <a:r>
              <a:rPr lang="en-US" sz="3200"/>
              <a:t>way, we work from the root to the leaves of the tree, and </a:t>
            </a:r>
            <a:r>
              <a:rPr lang="en-US" sz="3200" b="1"/>
              <a:t>all</a:t>
            </a:r>
            <a:r>
              <a:rPr lang="en-US" sz="3200"/>
              <a:t> templates are applied</a:t>
            </a:r>
            <a:endParaRPr lang="el-GR" sz="3200"/>
          </a:p>
        </p:txBody>
      </p:sp>
      <p:sp>
        <p:nvSpPr>
          <p:cNvPr id="21094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Processing XML Attributes </a:t>
            </a:r>
            <a:endParaRPr lang="el-GR"/>
          </a:p>
        </p:txBody>
      </p:sp>
      <p:sp>
        <p:nvSpPr>
          <p:cNvPr id="212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56792"/>
            <a:ext cx="8351713" cy="4967287"/>
          </a:xfrm>
        </p:spPr>
        <p:txBody>
          <a:bodyPr/>
          <a:lstStyle/>
          <a:p>
            <a:pPr marL="0" indent="0" defTabSz="825500" eaLnBrk="1" hangingPunct="1">
              <a:spcAft>
                <a:spcPct val="50000"/>
              </a:spcAft>
              <a:buFont typeface="Wingdings" charset="0"/>
              <a:buNone/>
              <a:tabLst>
                <a:tab pos="1257300" algn="l"/>
                <a:tab pos="2870200" algn="l"/>
              </a:tabLst>
            </a:pPr>
            <a:r>
              <a:rPr lang="en-US"/>
              <a:t>Suppose we wish to transform to itself the element:</a:t>
            </a:r>
            <a:br>
              <a:rPr lang="en-US"/>
            </a:br>
            <a:r>
              <a:rPr lang="en-US"/>
              <a:t>   </a:t>
            </a:r>
            <a:r>
              <a:rPr lang="en-US" sz="2400" b="1"/>
              <a:t>&lt;person </a:t>
            </a:r>
            <a:r>
              <a:rPr lang="en-US" sz="2400" b="1" err="1"/>
              <a:t>firstname</a:t>
            </a:r>
            <a:r>
              <a:rPr lang="en-US" sz="2400" b="1"/>
              <a:t>="John" </a:t>
            </a:r>
            <a:r>
              <a:rPr lang="en-US" sz="2400" b="1" err="1"/>
              <a:t>lastname</a:t>
            </a:r>
            <a:r>
              <a:rPr lang="en-US" sz="2400" b="1"/>
              <a:t>="Woo"/&gt;</a:t>
            </a:r>
          </a:p>
          <a:p>
            <a:pPr marL="0" indent="0" defTabSz="825500" eaLnBrk="1" hangingPunct="1">
              <a:buFont typeface="Wingdings" charset="0"/>
              <a:buNone/>
              <a:tabLst>
                <a:tab pos="1257300" algn="l"/>
                <a:tab pos="2870200" algn="l"/>
              </a:tabLst>
            </a:pPr>
            <a:endParaRPr lang="en-GB" sz="900" b="1"/>
          </a:p>
          <a:p>
            <a:pPr marL="0" indent="0" defTabSz="825500" eaLnBrk="1" hangingPunct="1">
              <a:spcAft>
                <a:spcPct val="50000"/>
              </a:spcAft>
              <a:buFont typeface="Wingdings" charset="0"/>
              <a:buNone/>
              <a:tabLst>
                <a:tab pos="1257300" algn="l"/>
                <a:tab pos="2870200" algn="l"/>
              </a:tabLst>
            </a:pPr>
            <a:r>
              <a:rPr lang="en-US" b="1">
                <a:solidFill>
                  <a:schemeClr val="accent1"/>
                </a:solidFill>
              </a:rPr>
              <a:t>Wrong solution: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>
                <a:ea typeface="ＭＳ Ｐゴシック" charset="0"/>
              </a:rPr>
              <a:t>&lt;</a:t>
            </a:r>
            <a:r>
              <a:rPr lang="en-US" err="1">
                <a:ea typeface="ＭＳ Ｐゴシック" charset="0"/>
              </a:rPr>
              <a:t>xsl:template</a:t>
            </a:r>
            <a:r>
              <a:rPr lang="en-US">
                <a:ea typeface="ＭＳ Ｐゴシック" charset="0"/>
              </a:rPr>
              <a:t> match="person"&gt;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>
                <a:ea typeface="ＭＳ Ｐゴシック" charset="0"/>
              </a:rPr>
              <a:t>	&lt;person </a:t>
            </a:r>
            <a:r>
              <a:rPr lang="en-US" err="1">
                <a:ea typeface="ＭＳ Ｐゴシック" charset="0"/>
              </a:rPr>
              <a:t>firstname</a:t>
            </a:r>
            <a:r>
              <a:rPr lang="en-US">
                <a:ea typeface="ＭＳ Ｐゴシック" charset="0"/>
              </a:rPr>
              <a:t>="&lt;</a:t>
            </a:r>
            <a:r>
              <a:rPr lang="en-US" err="1">
                <a:ea typeface="ＭＳ Ｐゴシック" charset="0"/>
              </a:rPr>
              <a:t>xsl:value-of</a:t>
            </a:r>
            <a:r>
              <a:rPr lang="en-US">
                <a:ea typeface="ＭＳ Ｐゴシック" charset="0"/>
              </a:rPr>
              <a:t> select="@</a:t>
            </a:r>
            <a:r>
              <a:rPr lang="en-US" err="1">
                <a:ea typeface="ＭＳ Ｐゴシック" charset="0"/>
              </a:rPr>
              <a:t>firstname</a:t>
            </a:r>
            <a:r>
              <a:rPr lang="en-US">
                <a:ea typeface="ＭＳ Ｐゴシック" charset="0"/>
              </a:rPr>
              <a:t>"&gt;"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>
                <a:ea typeface="ＭＳ Ｐゴシック" charset="0"/>
              </a:rPr>
              <a:t>	           </a:t>
            </a:r>
            <a:r>
              <a:rPr lang="en-US" err="1">
                <a:ea typeface="ＭＳ Ｐゴシック" charset="0"/>
              </a:rPr>
              <a:t>lastname</a:t>
            </a:r>
            <a:r>
              <a:rPr lang="en-US">
                <a:ea typeface="ＭＳ Ｐゴシック" charset="0"/>
              </a:rPr>
              <a:t>="&lt;</a:t>
            </a:r>
            <a:r>
              <a:rPr lang="en-US" err="1">
                <a:ea typeface="ＭＳ Ｐゴシック" charset="0"/>
              </a:rPr>
              <a:t>xsl:value-of</a:t>
            </a:r>
            <a:r>
              <a:rPr lang="en-US">
                <a:ea typeface="ＭＳ Ｐゴシック" charset="0"/>
              </a:rPr>
              <a:t> select="@</a:t>
            </a:r>
            <a:r>
              <a:rPr lang="en-US" err="1">
                <a:ea typeface="ＭＳ Ｐゴシック" charset="0"/>
              </a:rPr>
              <a:t>lastname</a:t>
            </a:r>
            <a:r>
              <a:rPr lang="en-US">
                <a:ea typeface="ＭＳ Ｐゴシック" charset="0"/>
              </a:rPr>
              <a:t>"&gt;"/&gt;</a:t>
            </a:r>
          </a:p>
          <a:p>
            <a:pPr marL="342900" lvl="1" indent="-228600" defTabSz="825500" eaLnBrk="1" hangingPunct="1">
              <a:buFontTx/>
              <a:buNone/>
              <a:tabLst>
                <a:tab pos="1257300" algn="l"/>
                <a:tab pos="2870200" algn="l"/>
              </a:tabLst>
            </a:pPr>
            <a:r>
              <a:rPr lang="en-US">
                <a:ea typeface="ＭＳ Ｐゴシック" charset="0"/>
              </a:rPr>
              <a:t>&lt;/</a:t>
            </a:r>
            <a:r>
              <a:rPr lang="en-US" err="1">
                <a:ea typeface="ＭＳ Ｐゴシック" charset="0"/>
              </a:rPr>
              <a:t>xsl:template</a:t>
            </a:r>
            <a:r>
              <a:rPr lang="en-US">
                <a:ea typeface="ＭＳ Ｐゴシック" charset="0"/>
              </a:rPr>
              <a:t>&gt;</a:t>
            </a:r>
            <a:endParaRPr lang="el-GR">
              <a:ea typeface="ＭＳ Ｐゴシック" charset="0"/>
            </a:endParaRPr>
          </a:p>
        </p:txBody>
      </p:sp>
      <p:sp>
        <p:nvSpPr>
          <p:cNvPr id="21299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Processing XML Attributes</a:t>
            </a:r>
            <a:endParaRPr lang="el-GR"/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57338"/>
            <a:ext cx="7980363" cy="47513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3200"/>
              <a:t>Not</a:t>
            </a:r>
            <a:r>
              <a:rPr lang="en-GB" sz="3200"/>
              <a:t> well-formed because tags are not allowed within the values of attributes </a:t>
            </a:r>
          </a:p>
          <a:p>
            <a:pPr marL="533400" indent="-533400"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GB" sz="3200"/>
              <a:t>We wish to add attribute values into template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>
                <a:ea typeface="ＭＳ Ｐゴシック" charset="0"/>
              </a:rPr>
              <a:t>&lt;</a:t>
            </a:r>
            <a:r>
              <a:rPr lang="en-US" sz="3200" err="1">
                <a:ea typeface="ＭＳ Ｐゴシック" charset="0"/>
              </a:rPr>
              <a:t>xsl:template</a:t>
            </a:r>
            <a:r>
              <a:rPr lang="en-US" sz="3200">
                <a:ea typeface="ＭＳ Ｐゴシック" charset="0"/>
              </a:rPr>
              <a:t> match="person"&gt;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>
                <a:ea typeface="ＭＳ Ｐゴシック" charset="0"/>
              </a:rPr>
              <a:t>   &lt;person 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>
                <a:ea typeface="ＭＳ Ｐゴシック" charset="0"/>
              </a:rPr>
              <a:t>      </a:t>
            </a:r>
            <a:r>
              <a:rPr lang="en-US" sz="3200" err="1">
                <a:ea typeface="ＭＳ Ｐゴシック" charset="0"/>
              </a:rPr>
              <a:t>firstname</a:t>
            </a:r>
            <a:r>
              <a:rPr lang="en-US" sz="3200">
                <a:ea typeface="ＭＳ Ｐゴシック" charset="0"/>
              </a:rPr>
              <a:t>="{@</a:t>
            </a:r>
            <a:r>
              <a:rPr lang="en-US" sz="3200" err="1">
                <a:ea typeface="ＭＳ Ｐゴシック" charset="0"/>
              </a:rPr>
              <a:t>firstname</a:t>
            </a:r>
            <a:r>
              <a:rPr lang="en-US" sz="3200">
                <a:ea typeface="ＭＳ Ｐゴシック" charset="0"/>
              </a:rPr>
              <a:t>}"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>
                <a:ea typeface="ＭＳ Ｐゴシック" charset="0"/>
              </a:rPr>
              <a:t>      </a:t>
            </a:r>
            <a:r>
              <a:rPr lang="en-US" sz="3200" err="1">
                <a:ea typeface="ＭＳ Ｐゴシック" charset="0"/>
              </a:rPr>
              <a:t>lastname</a:t>
            </a:r>
            <a:r>
              <a:rPr lang="en-US" sz="3200">
                <a:ea typeface="ＭＳ Ｐゴシック" charset="0"/>
              </a:rPr>
              <a:t>="{@</a:t>
            </a:r>
            <a:r>
              <a:rPr lang="en-US" sz="3200" err="1">
                <a:ea typeface="ＭＳ Ｐゴシック" charset="0"/>
              </a:rPr>
              <a:t>lastname</a:t>
            </a:r>
            <a:r>
              <a:rPr lang="en-US" sz="3200">
                <a:ea typeface="ＭＳ Ｐゴシック" charset="0"/>
              </a:rPr>
              <a:t>}" /&gt;</a:t>
            </a:r>
          </a:p>
          <a:p>
            <a:pPr marL="914400" lvl="1" indent="-519113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sz="3200">
                <a:ea typeface="ＭＳ Ｐゴシック" charset="0"/>
              </a:rPr>
              <a:t>&lt;/</a:t>
            </a:r>
            <a:r>
              <a:rPr lang="en-US" sz="3200" err="1">
                <a:ea typeface="ＭＳ Ｐゴシック" charset="0"/>
              </a:rPr>
              <a:t>xsl:template</a:t>
            </a:r>
            <a:r>
              <a:rPr lang="en-US" sz="3200">
                <a:ea typeface="ＭＳ Ｐゴシック" charset="0"/>
              </a:rPr>
              <a:t>&gt;</a:t>
            </a:r>
            <a:r>
              <a:rPr lang="en-GB" sz="3200">
                <a:ea typeface="ＭＳ Ｐゴシック" charset="0"/>
              </a:rPr>
              <a:t> </a:t>
            </a:r>
            <a:endParaRPr lang="el-GR" sz="3200">
              <a:ea typeface="ＭＳ Ｐゴシック" charset="0"/>
            </a:endParaRPr>
          </a:p>
        </p:txBody>
      </p:sp>
      <p:sp>
        <p:nvSpPr>
          <p:cNvPr id="21504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100"/>
              <a:t>Transforming an XML Document to Another </a:t>
            </a:r>
          </a:p>
        </p:txBody>
      </p:sp>
      <p:pic>
        <p:nvPicPr>
          <p:cNvPr id="2170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1"/>
          <a:stretch>
            <a:fillRect/>
          </a:stretch>
        </p:blipFill>
        <p:spPr>
          <a:xfrm>
            <a:off x="0" y="1946275"/>
            <a:ext cx="4427538" cy="4278313"/>
          </a:xfrm>
          <a:noFill/>
        </p:spPr>
      </p:pic>
      <p:pic>
        <p:nvPicPr>
          <p:cNvPr id="21709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1"/>
          <a:stretch>
            <a:fillRect/>
          </a:stretch>
        </p:blipFill>
        <p:spPr bwMode="auto">
          <a:xfrm>
            <a:off x="4202113" y="1916113"/>
            <a:ext cx="49418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AutoShape 5"/>
          <p:cNvSpPr>
            <a:spLocks noChangeArrowheads="1"/>
          </p:cNvSpPr>
          <p:nvPr/>
        </p:nvSpPr>
        <p:spPr bwMode="auto">
          <a:xfrm rot="-1316309">
            <a:off x="3652838" y="3284538"/>
            <a:ext cx="919162" cy="690562"/>
          </a:xfrm>
          <a:prstGeom prst="rightArrow">
            <a:avLst>
              <a:gd name="adj1" fmla="val 50000"/>
              <a:gd name="adj2" fmla="val 33276"/>
            </a:avLst>
          </a:prstGeom>
          <a:solidFill>
            <a:srgbClr val="33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217093" name="Text Box 6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100"/>
              <a:t>Transforming an XML Document to Another</a:t>
            </a: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12875"/>
            <a:ext cx="8053388" cy="5256213"/>
          </a:xfrm>
        </p:spPr>
        <p:txBody>
          <a:bodyPr/>
          <a:lstStyle/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&lt;</a:t>
            </a:r>
            <a:r>
              <a:rPr lang="en-US" sz="2400" err="1"/>
              <a:t>xsl:template</a:t>
            </a:r>
            <a:r>
              <a:rPr lang="en-US" sz="2400"/>
              <a:t> match="/"&gt;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&lt;?xml version="1.0" encoding="UTF-16"?&gt;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&lt;authors&gt;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	&lt;</a:t>
            </a:r>
            <a:r>
              <a:rPr lang="en-US" sz="2400" err="1"/>
              <a:t>xsl:apply-templates</a:t>
            </a:r>
            <a:r>
              <a:rPr lang="en-US" sz="2400"/>
              <a:t> select="authors"/&gt;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&lt;/authors&gt;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&lt;/</a:t>
            </a:r>
            <a:r>
              <a:rPr lang="en-US" sz="2400" err="1"/>
              <a:t>xsl:template</a:t>
            </a:r>
            <a:r>
              <a:rPr lang="en-US" sz="2400"/>
              <a:t>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endParaRPr lang="en-US" sz="2400"/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&lt;</a:t>
            </a:r>
            <a:r>
              <a:rPr lang="en-US" sz="2400" err="1"/>
              <a:t>xsl:template</a:t>
            </a:r>
            <a:r>
              <a:rPr lang="en-US" sz="2400"/>
              <a:t> match="authors"&gt;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&lt;author&gt;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	&lt;</a:t>
            </a:r>
            <a:r>
              <a:rPr lang="en-US" sz="2400" err="1"/>
              <a:t>xsl:apply-templates</a:t>
            </a:r>
            <a:r>
              <a:rPr lang="en-US" sz="2400"/>
              <a:t> select="author"/&gt;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	&lt;/author&gt;</a:t>
            </a:r>
          </a:p>
          <a:p>
            <a:pPr defTabSz="520700" eaLnBrk="1" hangingPunct="1">
              <a:lnSpc>
                <a:spcPct val="90000"/>
              </a:lnSpc>
              <a:buFont typeface="Wingdings" charset="0"/>
              <a:buNone/>
              <a:tabLst>
                <a:tab pos="1079500" algn="l"/>
                <a:tab pos="1968500" algn="l"/>
                <a:tab pos="2514600" algn="l"/>
              </a:tabLst>
            </a:pPr>
            <a:r>
              <a:rPr lang="en-US" sz="2400"/>
              <a:t>&lt;/</a:t>
            </a:r>
            <a:r>
              <a:rPr lang="en-US" sz="2400" err="1"/>
              <a:t>xsl:template</a:t>
            </a:r>
            <a:r>
              <a:rPr lang="en-US" sz="2400"/>
              <a:t>&gt;</a:t>
            </a:r>
            <a:endParaRPr lang="el-GR" sz="2400"/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100"/>
              <a:t>Transforming an XML Document to Another</a:t>
            </a: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66863"/>
            <a:ext cx="7981950" cy="4525962"/>
          </a:xfrm>
        </p:spPr>
        <p:txBody>
          <a:bodyPr/>
          <a:lstStyle/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&lt;</a:t>
            </a:r>
            <a:r>
              <a:rPr lang="en-US" sz="2400" err="1"/>
              <a:t>xsl:template</a:t>
            </a:r>
            <a:r>
              <a:rPr lang="en-US" sz="2400"/>
              <a:t> match="author"&gt;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	&lt;name&gt;&lt;</a:t>
            </a:r>
            <a:r>
              <a:rPr lang="en-US" sz="2400" err="1"/>
              <a:t>xsl:value-of</a:t>
            </a:r>
            <a:r>
              <a:rPr lang="en-US" sz="2400"/>
              <a:t> select="name"/&gt;&lt;/name&gt;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	</a:t>
            </a:r>
            <a:r>
              <a:rPr lang="en-US" sz="2400">
                <a:solidFill>
                  <a:srgbClr val="00FF99"/>
                </a:solidFill>
              </a:rPr>
              <a:t>&lt;contact&gt;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	   </a:t>
            </a:r>
            <a:r>
              <a:rPr lang="en-US" sz="2400">
                <a:solidFill>
                  <a:srgbClr val="00FF99"/>
                </a:solidFill>
              </a:rPr>
              <a:t>&lt;institution&gt;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         &lt;</a:t>
            </a:r>
            <a:r>
              <a:rPr lang="en-US" sz="2400" err="1"/>
              <a:t>xsl:value-of</a:t>
            </a:r>
            <a:r>
              <a:rPr lang="en-US" sz="2400"/>
              <a:t> select="</a:t>
            </a:r>
            <a:r>
              <a:rPr lang="en-US" sz="2400">
                <a:solidFill>
                  <a:srgbClr val="FF0000"/>
                </a:solidFill>
              </a:rPr>
              <a:t>affiliation</a:t>
            </a:r>
            <a:r>
              <a:rPr lang="en-US" sz="2400"/>
              <a:t>"/&gt;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	   </a:t>
            </a:r>
            <a:r>
              <a:rPr lang="en-US" sz="2400">
                <a:solidFill>
                  <a:srgbClr val="00FF99"/>
                </a:solidFill>
              </a:rPr>
              <a:t>&lt;/institution&gt;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	   &lt;email&gt;&lt;</a:t>
            </a:r>
            <a:r>
              <a:rPr lang="en-US" sz="2400" err="1"/>
              <a:t>xsl:value-of</a:t>
            </a:r>
            <a:r>
              <a:rPr lang="en-US" sz="2400"/>
              <a:t> select="email"/&gt;&lt;/email&gt;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	</a:t>
            </a:r>
            <a:r>
              <a:rPr lang="en-US" sz="2400">
                <a:solidFill>
                  <a:srgbClr val="00FF99"/>
                </a:solidFill>
              </a:rPr>
              <a:t>&lt;/contact&gt;</a:t>
            </a:r>
          </a:p>
          <a:p>
            <a:pPr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400"/>
              <a:t>&lt;/</a:t>
            </a:r>
            <a:r>
              <a:rPr lang="en-US" sz="2400" err="1"/>
              <a:t>xsl:template</a:t>
            </a:r>
            <a:r>
              <a:rPr lang="en-US" sz="2400"/>
              <a:t>&gt;</a:t>
            </a:r>
            <a:endParaRPr lang="el-GR" sz="2400"/>
          </a:p>
        </p:txBody>
      </p:sp>
      <p:sp>
        <p:nvSpPr>
          <p:cNvPr id="22118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 spd="slow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apply XSLT transforms</a:t>
            </a:r>
          </a:p>
        </p:txBody>
      </p:sp>
      <p:sp>
        <p:nvSpPr>
          <p:cNvPr id="223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/>
              <a:t>When a modern browsers loads an XML file, it will will apply a linked XSLT and display the results (hopefully HTML!)</a:t>
            </a:r>
          </a:p>
          <a:p>
            <a:pPr>
              <a:lnSpc>
                <a:spcPct val="110000"/>
              </a:lnSpc>
            </a:pPr>
            <a:r>
              <a:rPr lang="en-US" sz="3600"/>
              <a:t>Use an external Web service</a:t>
            </a:r>
          </a:p>
          <a:p>
            <a:pPr>
              <a:lnSpc>
                <a:spcPct val="110000"/>
              </a:lnSpc>
            </a:pPr>
            <a:r>
              <a:rPr lang="en-US" sz="3600"/>
              <a:t>Use an XML editor</a:t>
            </a:r>
          </a:p>
          <a:p>
            <a:pPr>
              <a:lnSpc>
                <a:spcPct val="110000"/>
              </a:lnSpc>
            </a:pPr>
            <a:r>
              <a:rPr lang="en-US" sz="3600"/>
              <a:t>Use a module or library for your favorite programming language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</a:t>
            </a:r>
            <a:r>
              <a:rPr lang="en-US" err="1"/>
              <a:t>vs</a:t>
            </a:r>
            <a:r>
              <a:rPr lang="en-US"/>
              <a:t> XML: Structural Information </a:t>
            </a:r>
            <a:endParaRPr lang="el-GR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824413"/>
          </a:xfrm>
        </p:spPr>
        <p:txBody>
          <a:bodyPr/>
          <a:lstStyle/>
          <a:p>
            <a:pPr eaLnBrk="1" hangingPunct="1"/>
            <a:r>
              <a:rPr lang="en-US" sz="3200"/>
              <a:t>A machine processing the XML document can assume (deduce/infer) that </a:t>
            </a:r>
            <a:endParaRPr lang="en-GB" sz="3200"/>
          </a:p>
          <a:p>
            <a:pPr lvl="1" eaLnBrk="1" hangingPunct="1"/>
            <a:r>
              <a:rPr lang="en-GB" sz="3200" b="1">
                <a:ea typeface="ＭＳ Ｐゴシック" charset="0"/>
              </a:rPr>
              <a:t>author</a:t>
            </a:r>
            <a:r>
              <a:rPr lang="en-GB" sz="3200">
                <a:ea typeface="ＭＳ Ｐゴシック" charset="0"/>
              </a:rPr>
              <a:t> element refers to enclosing </a:t>
            </a:r>
            <a:r>
              <a:rPr lang="en-GB" sz="3200" b="1">
                <a:ea typeface="ＭＳ Ｐゴシック" charset="0"/>
              </a:rPr>
              <a:t>book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Without using background knowledge, </a:t>
            </a:r>
            <a:r>
              <a:rPr lang="en-GB" sz="3200" i="1">
                <a:ea typeface="ＭＳ Ｐゴシック" charset="0"/>
              </a:rPr>
              <a:t>proximity</a:t>
            </a:r>
            <a:r>
              <a:rPr lang="en-GB" sz="3200">
                <a:ea typeface="ＭＳ Ｐゴシック" charset="0"/>
              </a:rPr>
              <a:t> or other heuristics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XML allows definition of constraints on values</a:t>
            </a:r>
          </a:p>
          <a:p>
            <a:pPr lvl="1" eaLnBrk="1" hangingPunct="1"/>
            <a:r>
              <a:rPr lang="en-US" sz="3200">
                <a:ea typeface="ＭＳ Ｐゴシック" charset="0"/>
              </a:rPr>
              <a:t>E.g.,</a:t>
            </a:r>
            <a:r>
              <a:rPr lang="en-GB" sz="3200">
                <a:ea typeface="ＭＳ Ｐゴシック" charset="0"/>
              </a:rPr>
              <a:t> a year must be a integer of four digits</a:t>
            </a:r>
            <a:endParaRPr lang="en-US" sz="32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XSLT Web Service</a:t>
            </a:r>
          </a:p>
        </p:txBody>
      </p:sp>
      <p:pic>
        <p:nvPicPr>
          <p:cNvPr id="224258" name="Content Placeholder 3" descr="Screen Shot 2012-02-09 at 8.29.33 AM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 b="7573"/>
          <a:stretch>
            <a:fillRect/>
          </a:stretch>
        </p:blipFill>
        <p:spPr>
          <a:xfrm>
            <a:off x="323850" y="1125538"/>
            <a:ext cx="8839200" cy="5256212"/>
          </a:xfrm>
        </p:spPr>
      </p:pic>
      <p:sp>
        <p:nvSpPr>
          <p:cNvPr id="224259" name="TextBox 4"/>
          <p:cNvSpPr txBox="1">
            <a:spLocks noChangeArrowheads="1"/>
          </p:cNvSpPr>
          <p:nvPr/>
        </p:nvSpPr>
        <p:spPr bwMode="auto">
          <a:xfrm>
            <a:off x="971550" y="6289675"/>
            <a:ext cx="720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latin typeface="Calibri"/>
                <a:hlinkClick r:id="rId2"/>
              </a:rPr>
              <a:t>http://www.w3.org/2005/08/</a:t>
            </a:r>
            <a:r>
              <a:rPr lang="en-US" sz="2800" err="1">
                <a:latin typeface="Calibri"/>
                <a:hlinkClick r:id="rId2"/>
              </a:rPr>
              <a:t>online_xslt</a:t>
            </a:r>
            <a:r>
              <a:rPr lang="en-US" sz="2800">
                <a:latin typeface="Calibri"/>
                <a:hlinkClick r:id="rId2"/>
              </a:rPr>
              <a:t>/</a:t>
            </a:r>
            <a:endParaRPr lang="en-US" sz="2800">
              <a:latin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 Catalog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3960812" cy="525621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1600" b="1"/>
              <a:t>&lt;?xml-</a:t>
            </a:r>
            <a:r>
              <a:rPr lang="en-US" sz="1600" b="1" err="1"/>
              <a:t>stylesheet</a:t>
            </a:r>
            <a:r>
              <a:rPr lang="en-US" sz="1600" b="1"/>
              <a:t> type="text/</a:t>
            </a:r>
            <a:r>
              <a:rPr lang="en-US" sz="1600" b="1" err="1"/>
              <a:t>xsl</a:t>
            </a:r>
            <a:r>
              <a:rPr lang="en-US" sz="1600" b="1"/>
              <a:t>" </a:t>
            </a:r>
            <a:r>
              <a:rPr lang="en-US" sz="1600" b="1" err="1"/>
              <a:t>href</a:t>
            </a:r>
            <a:r>
              <a:rPr lang="en-US" sz="1600" b="1"/>
              <a:t>="</a:t>
            </a:r>
            <a:r>
              <a:rPr lang="en-US" sz="1600" b="1" err="1"/>
              <a:t>cdcatalog.xsl</a:t>
            </a:r>
            <a:r>
              <a:rPr lang="en-US" sz="1600" b="1"/>
              <a:t>"?&gt;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&lt;catalog&gt;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&lt;cd&gt;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&lt;title&gt;Empire Burlesque&lt;/title&gt;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&lt;artist&gt;Bob Dylan&lt;/artist&gt;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&lt;country&gt;USA&lt;/country&gt;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&lt;company&gt;Columbia&lt;/company&gt;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&lt;price&gt;10.90&lt;/price&gt;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&lt;year&gt;1985&lt;/year&gt;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&lt;/cd&gt;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&lt;cd&gt;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&lt;title&gt;Hide your heart&lt;/title&gt;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&lt;artist&gt;Bonnie Tyler&lt;/artist&gt;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&lt;country&gt;UK&lt;/country&gt;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   &lt;company&gt;CBS Records&lt;/company&gt;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…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/>
              <a:t>&lt;/cd&gt; 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32363" y="1125538"/>
            <a:ext cx="4032250" cy="5256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60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xsl:template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 match="/"&gt;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&lt;html&gt; &lt;body&gt;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&lt;h2&gt;My CD Collection&lt;/h2&gt;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&lt;table border="1"&gt;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&lt;</a:t>
            </a:r>
            <a:r>
              <a:rPr lang="en-US" sz="1600" err="1">
                <a:latin typeface="Calibri"/>
              </a:rPr>
              <a:t>tr</a:t>
            </a:r>
            <a:r>
              <a:rPr lang="en-US" sz="1600">
                <a:latin typeface="Calibri"/>
              </a:rPr>
              <a:t> </a:t>
            </a:r>
            <a:r>
              <a:rPr lang="en-US" sz="1600" err="1">
                <a:latin typeface="Calibri"/>
              </a:rPr>
              <a:t>bgcolor</a:t>
            </a:r>
            <a:r>
              <a:rPr lang="en-US" sz="1600">
                <a:latin typeface="Calibri"/>
              </a:rPr>
              <a:t>="#9acd32"&gt;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  &lt;</a:t>
            </a:r>
            <a:r>
              <a:rPr lang="en-US" sz="1600" err="1">
                <a:latin typeface="Calibri"/>
              </a:rPr>
              <a:t>th</a:t>
            </a:r>
            <a:r>
              <a:rPr lang="en-US" sz="1600">
                <a:latin typeface="Calibri"/>
              </a:rPr>
              <a:t> align="left"&gt;Title&lt;/</a:t>
            </a:r>
            <a:r>
              <a:rPr lang="en-US" sz="1600" err="1">
                <a:latin typeface="Calibri"/>
              </a:rPr>
              <a:t>th</a:t>
            </a:r>
            <a:r>
              <a:rPr lang="en-US" sz="160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  &lt;</a:t>
            </a:r>
            <a:r>
              <a:rPr lang="en-US" sz="1600" err="1">
                <a:latin typeface="Calibri"/>
              </a:rPr>
              <a:t>th</a:t>
            </a:r>
            <a:r>
              <a:rPr lang="en-US" sz="1600">
                <a:latin typeface="Calibri"/>
              </a:rPr>
              <a:t> align="left"&gt;Artist&lt;/</a:t>
            </a:r>
            <a:r>
              <a:rPr lang="en-US" sz="1600" err="1">
                <a:latin typeface="Calibri"/>
              </a:rPr>
              <a:t>th</a:t>
            </a:r>
            <a:r>
              <a:rPr lang="en-US" sz="160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&lt;/</a:t>
            </a:r>
            <a:r>
              <a:rPr lang="en-US" sz="1600" err="1">
                <a:latin typeface="Calibri"/>
              </a:rPr>
              <a:t>tr</a:t>
            </a:r>
            <a:r>
              <a:rPr lang="en-US" sz="160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xsl:for-each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 select="catalog/cd"&gt;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 &lt;</a:t>
            </a:r>
            <a:r>
              <a:rPr lang="en-US" sz="1600" err="1">
                <a:latin typeface="Calibri"/>
              </a:rPr>
              <a:t>tr</a:t>
            </a:r>
            <a:r>
              <a:rPr lang="en-US" sz="160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  &lt;td&gt;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xsl:value-of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 select="title"/&gt;</a:t>
            </a:r>
            <a:r>
              <a:rPr lang="en-US" sz="1600">
                <a:latin typeface="Calibri"/>
              </a:rPr>
              <a:t>&lt;/td&gt;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  &lt;td&gt;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&lt;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xsl:value-of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 select="artist"/&gt;</a:t>
            </a:r>
            <a:r>
              <a:rPr lang="en-US" sz="1600">
                <a:latin typeface="Calibri"/>
              </a:rPr>
              <a:t>&lt;/td&gt;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 &lt;/</a:t>
            </a:r>
            <a:r>
              <a:rPr lang="en-US" sz="1600" err="1">
                <a:latin typeface="Calibri"/>
              </a:rPr>
              <a:t>tr</a:t>
            </a:r>
            <a:r>
              <a:rPr lang="en-US" sz="1600"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  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&lt;/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xsl:for-each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 &lt;/table&gt;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latin typeface="Calibri"/>
              </a:rPr>
              <a:t> &lt;/body&gt; &lt;/html&gt;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solidFill>
                  <a:srgbClr val="0000CC"/>
                </a:solidFill>
                <a:latin typeface="Calibri"/>
              </a:rPr>
              <a:t>&lt;/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xsl:template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&gt;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>
                <a:solidFill>
                  <a:srgbClr val="0000CC"/>
                </a:solidFill>
                <a:latin typeface="Calibri"/>
              </a:rPr>
              <a:t>&lt;/</a:t>
            </a:r>
            <a:r>
              <a:rPr lang="en-US" sz="1600" err="1">
                <a:solidFill>
                  <a:srgbClr val="0000CC"/>
                </a:solidFill>
                <a:latin typeface="Calibri"/>
              </a:rPr>
              <a:t>xsl:stylesheet</a:t>
            </a:r>
            <a:r>
              <a:rPr lang="en-US" sz="1600">
                <a:solidFill>
                  <a:srgbClr val="0000CC"/>
                </a:solidFill>
                <a:latin typeface="Calibri"/>
              </a:rPr>
              <a:t>&gt;</a:t>
            </a:r>
          </a:p>
        </p:txBody>
      </p:sp>
      <p:sp>
        <p:nvSpPr>
          <p:cNvPr id="225284" name="TextBox 5"/>
          <p:cNvSpPr txBox="1">
            <a:spLocks noChangeArrowheads="1"/>
          </p:cNvSpPr>
          <p:nvPr/>
        </p:nvSpPr>
        <p:spPr bwMode="auto">
          <a:xfrm>
            <a:off x="395288" y="6381750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Calibri"/>
              </a:rPr>
              <a:t>See </a:t>
            </a:r>
            <a:r>
              <a:rPr lang="en-US">
                <a:latin typeface="Calibri"/>
                <a:hlinkClick r:id="rId2"/>
              </a:rPr>
              <a:t>http://bit.ly/VQfLVV</a:t>
            </a:r>
            <a:endParaRPr lang="en-US">
              <a:latin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an XML file in a Browser</a:t>
            </a:r>
          </a:p>
        </p:txBody>
      </p:sp>
      <p:sp>
        <p:nvSpPr>
          <p:cNvPr id="226306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4032250" cy="5256213"/>
          </a:xfrm>
        </p:spPr>
        <p:txBody>
          <a:bodyPr/>
          <a:lstStyle/>
          <a:p>
            <a:r>
              <a:rPr lang="en-US" sz="1200"/>
              <a:t>~&gt; </a:t>
            </a:r>
            <a:r>
              <a:rPr lang="en-US" sz="2000" b="1">
                <a:solidFill>
                  <a:srgbClr val="FF0000"/>
                </a:solidFill>
              </a:rPr>
              <a:t>curl </a:t>
            </a:r>
            <a:r>
              <a:rPr lang="mr-IN" sz="2000" b="1">
                <a:solidFill>
                  <a:srgbClr val="FF0000"/>
                </a:solidFill>
                <a:hlinkClick r:id="rId2"/>
              </a:rPr>
              <a:t>–</a:t>
            </a:r>
            <a:r>
              <a:rPr lang="en-US" sz="2000" b="1">
                <a:solidFill>
                  <a:srgbClr val="FF0000"/>
                </a:solidFill>
              </a:rPr>
              <a:t>L </a:t>
            </a:r>
            <a:r>
              <a:rPr lang="en-US" sz="1200">
                <a:hlinkClick r:id="rId3"/>
              </a:rPr>
              <a:t>https://www.csee.umbc.edu/courses/graduate/691/fall18/01/examples/xml/cdcatalog/cdcatalog.xml</a:t>
            </a:r>
            <a:endParaRPr lang="en-US" sz="1200"/>
          </a:p>
          <a:p>
            <a:pPr marL="0" indent="0">
              <a:buFont typeface="Wingdings" charset="0"/>
              <a:buNone/>
            </a:pPr>
            <a:endParaRPr lang="en-US" sz="400"/>
          </a:p>
          <a:p>
            <a:pPr marL="0" indent="0">
              <a:buFont typeface="Wingdings" charset="0"/>
              <a:buNone/>
            </a:pPr>
            <a:r>
              <a:rPr lang="en-US" sz="1200"/>
              <a:t>&lt;?xml version="1.0" encoding="ISO-8859-1"?&gt;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&lt;?xml-</a:t>
            </a:r>
            <a:r>
              <a:rPr lang="en-US" sz="1200" err="1"/>
              <a:t>stylesheet</a:t>
            </a:r>
            <a:r>
              <a:rPr lang="en-US" sz="1200"/>
              <a:t> type="text/</a:t>
            </a:r>
            <a:r>
              <a:rPr lang="en-US" sz="1200" err="1"/>
              <a:t>xsl</a:t>
            </a:r>
            <a:r>
              <a:rPr lang="en-US" sz="1200"/>
              <a:t>" </a:t>
            </a:r>
            <a:r>
              <a:rPr lang="en-US" sz="1200" err="1"/>
              <a:t>href</a:t>
            </a:r>
            <a:r>
              <a:rPr lang="en-US" sz="1200"/>
              <a:t>="</a:t>
            </a:r>
            <a:r>
              <a:rPr lang="en-US" sz="1200" err="1"/>
              <a:t>cdcatalog.xsl</a:t>
            </a:r>
            <a:r>
              <a:rPr lang="en-US" sz="1200"/>
              <a:t>"?&gt;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&lt;catalog&gt;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&lt;cd&gt;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&lt;title&gt;Empire Burlesque&lt;/title&gt;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&lt;artist&gt;Bob Dylan&lt;/artist&gt;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&lt;country&gt;USA&lt;/country&gt;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&lt;company&gt;Columbia&lt;/company&gt;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&lt;price&gt;10.90&lt;/price&gt;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&lt;year&gt;1985&lt;/year&gt;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&lt;/cd&gt;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&lt;cd&gt;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&lt;title&gt;Hide your heart&lt;/title&gt;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&lt;artist&gt;Bonnie Tyler&lt;/artist&gt;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&lt;country&gt;UK&lt;/country&gt;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&lt;company&gt;CBS Records&lt;/company&gt;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&lt;price&gt;9.90&lt;/price&gt;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 &lt;year&gt;1988&lt;/year&gt;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&lt;/cd&gt;</a:t>
            </a:r>
          </a:p>
          <a:p>
            <a:pPr marL="0" indent="0">
              <a:buFont typeface="Wingdings" charset="0"/>
              <a:buNone/>
            </a:pPr>
            <a:r>
              <a:rPr lang="en-US" sz="1200"/>
              <a:t>...</a:t>
            </a:r>
          </a:p>
        </p:txBody>
      </p:sp>
      <p:pic>
        <p:nvPicPr>
          <p:cNvPr id="226307" name="Picture 3" descr="Screen Shot 2012-02-09 at 12.42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" b="18600"/>
          <a:stretch>
            <a:fillRect/>
          </a:stretch>
        </p:blipFill>
        <p:spPr bwMode="auto">
          <a:xfrm>
            <a:off x="4518025" y="1268413"/>
            <a:ext cx="4625975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Summary</a:t>
            </a:r>
            <a:endParaRPr lang="el-GR"/>
          </a:p>
        </p:txBody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2263"/>
            <a:ext cx="7848600" cy="486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3200"/>
              <a:t>XML is a metalanguage that allows users to define markup </a:t>
            </a:r>
            <a:endParaRPr lang="en-US" sz="32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XML separates content and structure from formatting</a:t>
            </a:r>
          </a:p>
          <a:p>
            <a:pPr eaLnBrk="1" hangingPunct="1">
              <a:lnSpc>
                <a:spcPct val="90000"/>
              </a:lnSpc>
            </a:pPr>
            <a:r>
              <a:rPr lang="el-GR" sz="3200"/>
              <a:t>XML is </a:t>
            </a:r>
            <a:r>
              <a:rPr lang="en-US" sz="3200"/>
              <a:t>(one of the) </a:t>
            </a:r>
            <a:r>
              <a:rPr lang="el-GR" sz="3200"/>
              <a:t>the de facto standard </a:t>
            </a:r>
            <a:r>
              <a:rPr lang="en-US" sz="3200"/>
              <a:t>to</a:t>
            </a:r>
            <a:r>
              <a:rPr lang="el-GR" sz="3200"/>
              <a:t> represent and exchange structured information on the Web </a:t>
            </a:r>
            <a:endParaRPr lang="en-US" sz="3200"/>
          </a:p>
          <a:p>
            <a:pPr eaLnBrk="1" hangingPunct="1">
              <a:lnSpc>
                <a:spcPct val="90000"/>
              </a:lnSpc>
            </a:pPr>
            <a:r>
              <a:rPr lang="el-GR" sz="3200"/>
              <a:t>XML is supported by query languages </a:t>
            </a:r>
            <a:endParaRPr lang="en-US" sz="320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l-GR" sz="32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Comments for Discussion</a:t>
            </a:r>
            <a:endParaRPr lang="el-GR"/>
          </a:p>
        </p:txBody>
      </p:sp>
      <p:sp>
        <p:nvSpPr>
          <p:cNvPr id="229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/>
              <a:t>The nesting of tags has no standard meaning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Semantics of XML documents is not accessible to machines and may or may not be for people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Collaboration and exchange supported if there is underlying shared understanding of vocabulary 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XML is well-suited for close collaboration where domain or community-based vocabularies are used and less so for global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/>
              <a:t>Databases went from tree structures (60s) to relations (80s) and graphs (10s)</a:t>
            </a:r>
            <a:endParaRPr lang="el-GR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vs. XML: Formatting</a:t>
            </a:r>
            <a:endParaRPr lang="el-GR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/>
              <a:t>HTML representation provides more than XML representation: </a:t>
            </a:r>
          </a:p>
          <a:p>
            <a:pPr lvl="1" eaLnBrk="1" hangingPunct="1"/>
            <a:r>
              <a:rPr lang="en-US" sz="3200">
                <a:ea typeface="ＭＳ Ｐゴシック" charset="0"/>
              </a:rPr>
              <a:t>F</a:t>
            </a:r>
            <a:r>
              <a:rPr lang="el-GR" sz="3200">
                <a:ea typeface="ＭＳ Ｐゴシック" charset="0"/>
              </a:rPr>
              <a:t>ormatting of the </a:t>
            </a:r>
            <a:r>
              <a:rPr lang="el-GR" sz="3200" err="1">
                <a:ea typeface="ＭＳ Ｐゴシック" charset="0"/>
              </a:rPr>
              <a:t>document</a:t>
            </a:r>
            <a:r>
              <a:rPr lang="en-US" sz="3200">
                <a:ea typeface="ＭＳ Ｐゴシック" charset="0"/>
              </a:rPr>
              <a:t> </a:t>
            </a:r>
            <a:r>
              <a:rPr lang="el-GR" sz="3200" err="1">
                <a:ea typeface="ＭＳ Ｐゴシック" charset="0"/>
              </a:rPr>
              <a:t>is</a:t>
            </a:r>
            <a:r>
              <a:rPr lang="el-GR" sz="3200">
                <a:ea typeface="ＭＳ Ｐゴシック" charset="0"/>
              </a:rPr>
              <a:t> described 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GB" sz="3200"/>
              <a:t>Main use of an HTML document is to display information: it must define formatting</a:t>
            </a:r>
          </a:p>
          <a:p>
            <a:pPr eaLnBrk="1" hangingPunct="1"/>
            <a:r>
              <a:rPr lang="en-GB" sz="3200" b="1"/>
              <a:t>XML: separation of content from display</a:t>
            </a:r>
          </a:p>
          <a:p>
            <a:pPr marL="460375" lvl="1" indent="-234950" eaLnBrk="1" hangingPunct="1"/>
            <a:r>
              <a:rPr lang="el-GR" sz="3200">
                <a:ea typeface="ＭＳ Ｐゴシック" charset="0"/>
              </a:rPr>
              <a:t>same information can be displayed in different ways </a:t>
            </a:r>
            <a:endParaRPr lang="en-US" sz="3200">
              <a:ea typeface="ＭＳ Ｐゴシック" charset="0"/>
            </a:endParaRPr>
          </a:p>
          <a:p>
            <a:pPr marL="460375" lvl="1" indent="-234950" eaLnBrk="1" hangingPunct="1"/>
            <a:r>
              <a:rPr lang="en-US" sz="3200">
                <a:ea typeface="ＭＳ Ｐゴシック" charset="0"/>
              </a:rPr>
              <a:t>Presentation specified by documents using other XML standards (CSS, XSL)</a:t>
            </a:r>
            <a:endParaRPr lang="el-GR" sz="32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vs. XML: Another Example</a:t>
            </a:r>
            <a:endParaRPr lang="el-GR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341438"/>
            <a:ext cx="8497887" cy="5183187"/>
          </a:xfrm>
        </p:spPr>
        <p:txBody>
          <a:bodyPr/>
          <a:lstStyle/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tx1"/>
                </a:solidFill>
              </a:rPr>
              <a:t>In HTML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/>
              <a:t>	</a:t>
            </a:r>
            <a:r>
              <a:rPr lang="en-US" dirty="0"/>
              <a:t>&lt;h2&gt;Relationship matter-energy&lt;/h2&gt;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&lt;i&gt; E = M × c^2 &lt;/i&gt;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endParaRPr lang="en-US" dirty="0"/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b="1" dirty="0"/>
              <a:t>In XML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&lt;equation&gt;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&lt;gloss&gt;Relationship matter energy &lt;/gloss&gt;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</a:t>
            </a:r>
            <a:r>
              <a:rPr lang="en-US" dirty="0" err="1"/>
              <a:t>leftside</a:t>
            </a:r>
            <a:r>
              <a:rPr lang="en-US" dirty="0"/>
              <a:t>&gt; E &lt;/</a:t>
            </a:r>
            <a:r>
              <a:rPr lang="en-US" dirty="0" err="1"/>
              <a:t>leftside</a:t>
            </a:r>
            <a:r>
              <a:rPr lang="en-US" dirty="0"/>
              <a:t>&gt;</a:t>
            </a:r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	&lt;</a:t>
            </a:r>
            <a:r>
              <a:rPr lang="en-US" dirty="0" err="1"/>
              <a:t>rightside</a:t>
            </a:r>
            <a:r>
              <a:rPr lang="en-US" dirty="0"/>
              <a:t>&gt; M × c^2 &lt;/</a:t>
            </a:r>
            <a:r>
              <a:rPr lang="en-US" dirty="0" err="1"/>
              <a:t>rightside</a:t>
            </a:r>
            <a:r>
              <a:rPr lang="en-US" dirty="0"/>
              <a:t>&gt;</a:t>
            </a:r>
            <a:endParaRPr lang="el-GR" dirty="0"/>
          </a:p>
          <a:p>
            <a:pPr marL="114300" indent="-114300" defTabSz="571500" eaLnBrk="1" hangingPunct="1">
              <a:buFont typeface="Wingdings" charset="0"/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l-GR" dirty="0"/>
              <a:t>&lt;/</a:t>
            </a:r>
            <a:r>
              <a:rPr lang="el-GR" dirty="0" err="1"/>
              <a:t>equation</a:t>
            </a:r>
            <a:r>
              <a:rPr lang="el-GR" dirty="0"/>
              <a:t>&gt;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HTML vs. XML: Different Use of Tags</a:t>
            </a:r>
            <a:endParaRPr lang="el-GR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256213"/>
          </a:xfrm>
        </p:spPr>
        <p:txBody>
          <a:bodyPr/>
          <a:lstStyle/>
          <a:p>
            <a:pPr eaLnBrk="1" hangingPunct="1"/>
            <a:r>
              <a:rPr lang="en-US" sz="3200" dirty="0"/>
              <a:t>All HTML documents use the same tags</a:t>
            </a:r>
          </a:p>
          <a:p>
            <a:pPr marL="342900" lvl="1" indent="-228600" eaLnBrk="1" hangingPunct="1"/>
            <a:r>
              <a:rPr lang="en-US" sz="2800" dirty="0"/>
              <a:t>HTML tags come from a finite, pre-defined collection</a:t>
            </a:r>
          </a:p>
          <a:p>
            <a:pPr marL="342900" lvl="1" indent="-228600" eaLnBrk="1" hangingPunct="1"/>
            <a:r>
              <a:rPr lang="en-US" sz="2800" dirty="0"/>
              <a:t>Define properties for display: font, color, lists …</a:t>
            </a:r>
          </a:p>
          <a:p>
            <a:pPr eaLnBrk="1" hangingPunct="1"/>
            <a:r>
              <a:rPr lang="en-US" sz="3200" dirty="0"/>
              <a:t>XML documents can use completely different tags</a:t>
            </a:r>
            <a:endParaRPr lang="en-US" sz="1200" dirty="0"/>
          </a:p>
          <a:p>
            <a:pPr lvl="1" eaLnBrk="1" hangingPunct="1"/>
            <a:r>
              <a:rPr lang="en-US" sz="2800" dirty="0"/>
              <a:t>XML tags not fixed: </a:t>
            </a:r>
            <a:r>
              <a:rPr lang="en-US" sz="2800" dirty="0">
                <a:solidFill>
                  <a:schemeClr val="accent1"/>
                </a:solidFill>
              </a:rPr>
              <a:t>user definable tags</a:t>
            </a:r>
          </a:p>
          <a:p>
            <a:pPr lvl="1" eaLnBrk="1" hangingPunct="1"/>
            <a:r>
              <a:rPr lang="en-US" sz="2800" dirty="0"/>
              <a:t>XML is a </a:t>
            </a:r>
            <a:r>
              <a:rPr lang="en-US" sz="2800" i="1" dirty="0"/>
              <a:t>meta markup language</a:t>
            </a:r>
            <a:r>
              <a:rPr lang="en-US" sz="2800" dirty="0"/>
              <a:t>, i.e., a language for defining markup languages</a:t>
            </a:r>
            <a:endParaRPr lang="el-GR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Vocabularies</a:t>
            </a:r>
            <a:endParaRPr lang="el-GR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445125"/>
          </a:xfrm>
        </p:spPr>
        <p:txBody>
          <a:bodyPr/>
          <a:lstStyle/>
          <a:p>
            <a:pPr eaLnBrk="1" hangingPunct="1"/>
            <a:r>
              <a:rPr lang="en-US" sz="3200"/>
              <a:t>A</a:t>
            </a:r>
            <a:r>
              <a:rPr lang="el-GR" sz="3200" err="1"/>
              <a:t>pplications</a:t>
            </a:r>
            <a:r>
              <a:rPr lang="el-GR" sz="3200"/>
              <a:t> must agree on common vocabularies to communicate and collaborate</a:t>
            </a:r>
            <a:endParaRPr lang="en-US" sz="3200"/>
          </a:p>
          <a:p>
            <a:pPr eaLnBrk="1" hangingPunct="1"/>
            <a:r>
              <a:rPr lang="en-US" sz="3200"/>
              <a:t>Communities and business sectors define their specialized vocabularies</a:t>
            </a:r>
          </a:p>
          <a:p>
            <a:pPr lvl="1" eaLnBrk="1" hangingPunct="1"/>
            <a:r>
              <a:rPr lang="en-GB" sz="2800">
                <a:ea typeface="ＭＳ Ｐゴシック" charset="0"/>
              </a:rPr>
              <a:t>mathematics (</a:t>
            </a:r>
            <a:r>
              <a:rPr lang="en-GB" sz="2800">
                <a:ea typeface="ＭＳ Ｐゴシック" charset="0"/>
                <a:hlinkClick r:id="rId3"/>
              </a:rPr>
              <a:t>MathML</a:t>
            </a:r>
            <a:r>
              <a:rPr lang="en-GB" sz="2800">
                <a:ea typeface="ＭＳ Ｐゴシック" charset="0"/>
              </a:rPr>
              <a:t>)</a:t>
            </a:r>
          </a:p>
          <a:p>
            <a:pPr lvl="1" eaLnBrk="1" hangingPunct="1"/>
            <a:r>
              <a:rPr lang="en-GB" sz="2800">
                <a:ea typeface="ＭＳ Ｐゴシック" charset="0"/>
              </a:rPr>
              <a:t>bioinformatics (BSML)</a:t>
            </a:r>
          </a:p>
          <a:p>
            <a:pPr lvl="1" eaLnBrk="1" hangingPunct="1"/>
            <a:r>
              <a:rPr lang="en-GB" sz="2800">
                <a:ea typeface="ＭＳ Ｐゴシック" charset="0"/>
              </a:rPr>
              <a:t>human resources (HRML)</a:t>
            </a:r>
            <a:r>
              <a:rPr lang="el-GR" sz="2800">
                <a:ea typeface="ＭＳ Ｐゴシック" charset="0"/>
              </a:rPr>
              <a:t> </a:t>
            </a:r>
            <a:endParaRPr lang="en-US" sz="2800">
              <a:ea typeface="ＭＳ Ｐゴシック" charset="0"/>
            </a:endParaRPr>
          </a:p>
          <a:p>
            <a:pPr lvl="1" eaLnBrk="1" hangingPunct="1"/>
            <a:r>
              <a:rPr lang="en-US" sz="2800">
                <a:ea typeface="ＭＳ Ｐゴシック" charset="0"/>
              </a:rPr>
              <a:t>Syndication (RSS)</a:t>
            </a:r>
          </a:p>
          <a:p>
            <a:pPr lvl="1" eaLnBrk="1" hangingPunct="1"/>
            <a:r>
              <a:rPr lang="en-US" sz="2800">
                <a:ea typeface="ＭＳ Ｐゴシック" charset="0"/>
              </a:rPr>
              <a:t>Vector graphics (SVG)</a:t>
            </a:r>
          </a:p>
          <a:p>
            <a:pPr lvl="1" eaLnBrk="1" hangingPunct="1"/>
            <a:r>
              <a:rPr lang="en-US" sz="2800">
                <a:ea typeface="ＭＳ Ｐゴシック" charset="0"/>
              </a:rPr>
              <a:t>…</a:t>
            </a:r>
            <a:endParaRPr lang="el-GR" sz="28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XML Language</a:t>
            </a:r>
            <a:endParaRPr lang="el-GR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132013"/>
            <a:ext cx="6913562" cy="316919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/>
              <a:t>An XML document consists of </a:t>
            </a:r>
            <a:endParaRPr lang="en-GB" sz="3200"/>
          </a:p>
          <a:p>
            <a:pPr eaLnBrk="1" hangingPunct="1"/>
            <a:r>
              <a:rPr lang="en-GB" sz="3200"/>
              <a:t>A </a:t>
            </a:r>
            <a:r>
              <a:rPr lang="en-GB" sz="3200" b="1" err="1">
                <a:solidFill>
                  <a:schemeClr val="accent1"/>
                </a:solidFill>
              </a:rPr>
              <a:t>prolog</a:t>
            </a:r>
            <a:endParaRPr lang="en-GB" sz="3200" b="1">
              <a:solidFill>
                <a:schemeClr val="accent1"/>
              </a:solidFill>
            </a:endParaRPr>
          </a:p>
          <a:p>
            <a:pPr eaLnBrk="1" hangingPunct="1"/>
            <a:r>
              <a:rPr lang="en-GB" sz="3200"/>
              <a:t>A number of </a:t>
            </a:r>
            <a:r>
              <a:rPr lang="en-GB" sz="3200" b="1">
                <a:solidFill>
                  <a:schemeClr val="accent1"/>
                </a:solidFill>
              </a:rPr>
              <a:t>elements</a:t>
            </a:r>
          </a:p>
          <a:p>
            <a:pPr eaLnBrk="1" hangingPunct="1"/>
            <a:r>
              <a:rPr lang="en-GB" sz="3200"/>
              <a:t>An optional </a:t>
            </a:r>
            <a:r>
              <a:rPr lang="en-GB" sz="3200" b="1" err="1">
                <a:solidFill>
                  <a:schemeClr val="accent1"/>
                </a:solidFill>
              </a:rPr>
              <a:t>epilog</a:t>
            </a:r>
            <a:r>
              <a:rPr lang="en-GB" sz="3200"/>
              <a:t> (not discussed, not used much)</a:t>
            </a:r>
            <a:endParaRPr lang="el-GR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Prolog of an XML Document</a:t>
            </a:r>
            <a:endParaRPr lang="el-GR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>
                <a:sym typeface="Symbol" charset="0"/>
              </a:rPr>
              <a:t>The prolog consists of </a:t>
            </a:r>
            <a:endParaRPr lang="en-GB" sz="3200"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>
                <a:sym typeface="Symbol" charset="0"/>
              </a:rPr>
              <a:t>An XML declaration and </a:t>
            </a:r>
          </a:p>
          <a:p>
            <a:pPr eaLnBrk="1" hangingPunct="1">
              <a:lnSpc>
                <a:spcPct val="90000"/>
              </a:lnSpc>
            </a:pPr>
            <a:r>
              <a:rPr lang="en-GB" sz="3200">
                <a:sym typeface="Symbol" charset="0"/>
              </a:rPr>
              <a:t>An optional reference to external structuring documents</a:t>
            </a:r>
            <a:endParaRPr lang="en-US" sz="3200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200" b="1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sym typeface="Symbol" charset="0"/>
              </a:rPr>
              <a:t>&lt;?xml version="1.0" encoding="UTF-16"?&gt;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3200" b="1"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200" b="1">
                <a:sym typeface="Symbol" charset="0"/>
              </a:rPr>
              <a:t>&lt;!DOCTYPE book SYSTEM "</a:t>
            </a:r>
            <a:r>
              <a:rPr lang="en-US" sz="3200" b="1" err="1">
                <a:sym typeface="Symbol" charset="0"/>
              </a:rPr>
              <a:t>book.dtd</a:t>
            </a:r>
            <a:r>
              <a:rPr lang="en-US" sz="3200" b="1">
                <a:sym typeface="Symbol" charset="0"/>
              </a:rPr>
              <a:t>"&gt;</a:t>
            </a:r>
            <a:endParaRPr lang="el-GR" sz="3200" b="1">
              <a:sym typeface="Symbo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Elements</a:t>
            </a:r>
            <a:endParaRPr lang="el-GR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sym typeface="Symbol" charset="0"/>
              </a:rPr>
              <a:t>Elements are the </a:t>
            </a:r>
            <a:r>
              <a:rPr lang="en-US" sz="3200" i="1">
                <a:sym typeface="Symbol" charset="0"/>
              </a:rPr>
              <a:t>things</a:t>
            </a:r>
            <a:r>
              <a:rPr lang="en-US" sz="3200">
                <a:sym typeface="Symbol" charset="0"/>
              </a:rPr>
              <a:t> the XML document talks about</a:t>
            </a:r>
          </a:p>
          <a:p>
            <a:pPr lvl="1" eaLnBrk="1" hangingPunct="1">
              <a:defRPr/>
            </a:pPr>
            <a:r>
              <a:rPr lang="en-US" sz="3200">
                <a:ea typeface="ＭＳ Ｐゴシック" charset="0"/>
                <a:sym typeface="Symbol" charset="0"/>
              </a:rPr>
              <a:t>E.g., </a:t>
            </a:r>
            <a:r>
              <a:rPr lang="en-GB" sz="3200">
                <a:ea typeface="ＭＳ Ｐゴシック" charset="0"/>
                <a:sym typeface="Symbol" charset="0"/>
              </a:rPr>
              <a:t>books, authors, publishers, …</a:t>
            </a:r>
            <a:endParaRPr lang="en-US" sz="3200">
              <a:ea typeface="ＭＳ Ｐゴシック" charset="0"/>
              <a:sym typeface="Symbol" charset="0"/>
            </a:endParaRPr>
          </a:p>
          <a:p>
            <a:pPr eaLnBrk="1" hangingPunct="1">
              <a:defRPr/>
            </a:pPr>
            <a:r>
              <a:rPr lang="en-US" sz="3200">
                <a:sym typeface="Symbol" charset="0"/>
              </a:rPr>
              <a:t>An element consists of:</a:t>
            </a:r>
            <a:endParaRPr lang="en-GB" sz="3200">
              <a:sym typeface="Symbol" charset="0"/>
            </a:endParaRPr>
          </a:p>
          <a:p>
            <a:pPr lvl="1" eaLnBrk="1" hangingPunct="1">
              <a:defRPr/>
            </a:pPr>
            <a:r>
              <a:rPr lang="en-GB" sz="3200">
                <a:ea typeface="ＭＳ Ｐゴシック" charset="0"/>
                <a:sym typeface="Symbol" charset="0"/>
              </a:rPr>
              <a:t>An opening tag</a:t>
            </a:r>
            <a:endParaRPr lang="en-US" sz="3200">
              <a:ea typeface="ＭＳ Ｐゴシック" charset="0"/>
              <a:sym typeface="Symbol" charset="0"/>
            </a:endParaRPr>
          </a:p>
          <a:p>
            <a:pPr lvl="1" eaLnBrk="1" hangingPunct="1">
              <a:defRPr/>
            </a:pPr>
            <a:r>
              <a:rPr lang="en-US" sz="3200">
                <a:ea typeface="ＭＳ Ｐゴシック" charset="0"/>
                <a:sym typeface="Symbol" charset="0"/>
              </a:rPr>
              <a:t>The</a:t>
            </a:r>
            <a:r>
              <a:rPr lang="en-GB" sz="3200">
                <a:ea typeface="ＭＳ Ｐゴシック" charset="0"/>
                <a:sym typeface="Symbol" charset="0"/>
              </a:rPr>
              <a:t> content</a:t>
            </a:r>
          </a:p>
          <a:p>
            <a:pPr lvl="1" eaLnBrk="1" hangingPunct="1">
              <a:defRPr/>
            </a:pPr>
            <a:r>
              <a:rPr lang="en-GB" sz="3200">
                <a:ea typeface="ＭＳ Ｐゴシック" charset="0"/>
                <a:sym typeface="Symbol" charset="0"/>
              </a:rPr>
              <a:t>A closing tag</a:t>
            </a:r>
          </a:p>
          <a:p>
            <a:pPr marL="395287" lvl="1" indent="0" eaLnBrk="1" hangingPunct="1">
              <a:buFontTx/>
              <a:buNone/>
              <a:defRPr/>
            </a:pPr>
            <a:endParaRPr lang="en-US" sz="2000" b="1">
              <a:ea typeface="ＭＳ Ｐゴシック" charset="0"/>
              <a:sym typeface="Symbo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3200" b="1">
                <a:sym typeface="Symbol" charset="0"/>
              </a:rPr>
              <a:t>&lt;lecturer&gt; David </a:t>
            </a:r>
            <a:r>
              <a:rPr lang="en-US" sz="3200" b="1" err="1">
                <a:sym typeface="Symbol" charset="0"/>
              </a:rPr>
              <a:t>Billington</a:t>
            </a:r>
            <a:r>
              <a:rPr lang="en-US" sz="3200" b="1">
                <a:sym typeface="Symbol" charset="0"/>
              </a:rPr>
              <a:t> &lt;/lecturer&gt;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3200" b="1">
              <a:sym typeface="Symbo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Outline</a:t>
            </a:r>
            <a:endParaRPr lang="el-GR" sz="440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 dirty="0"/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(2) XML details 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dirty="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dirty="0">
                <a:solidFill>
                  <a:srgbClr val="5F5F5F"/>
                </a:solidFill>
              </a:rPr>
              <a:t>(6) Transformations: XSLT</a:t>
            </a:r>
            <a:endParaRPr lang="el-GR" dirty="0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Elements</a:t>
            </a:r>
            <a:endParaRPr lang="el-GR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9" y="1881188"/>
            <a:ext cx="7273428" cy="3996084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</a:rPr>
              <a:t>Tag names can be chosen almost freely</a:t>
            </a:r>
            <a:endParaRPr lang="en-GB" sz="3200">
              <a:sym typeface="Symbol" charset="0"/>
            </a:endParaRPr>
          </a:p>
          <a:p>
            <a:pPr eaLnBrk="1" hangingPunct="1"/>
            <a:r>
              <a:rPr lang="en-GB" sz="3200">
                <a:sym typeface="Symbol" charset="0"/>
              </a:rPr>
              <a:t>First character must be a letter,  underscore, or colon</a:t>
            </a:r>
          </a:p>
          <a:p>
            <a:pPr eaLnBrk="1" hangingPunct="1"/>
            <a:r>
              <a:rPr lang="en-GB" sz="3200">
                <a:sym typeface="Symbol" charset="0"/>
              </a:rPr>
              <a:t>No name may begin with the string “xml” in any combination of cases </a:t>
            </a: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E.g. “Xml”, “</a:t>
            </a:r>
            <a:r>
              <a:rPr lang="en-GB" altLang="ja-JP" sz="3200" err="1">
                <a:ea typeface="ＭＳ Ｐゴシック" charset="0"/>
                <a:sym typeface="Symbol" charset="0"/>
              </a:rPr>
              <a:t>xML</a:t>
            </a:r>
            <a:r>
              <a:rPr lang="en-GB" sz="3200">
                <a:ea typeface="ＭＳ Ｐゴシック" charset="0"/>
                <a:sym typeface="Symbol" charset="0"/>
              </a:rPr>
              <a:t>”</a:t>
            </a:r>
            <a:endParaRPr lang="el-GR" altLang="ja-JP" sz="3200">
              <a:ea typeface="ＭＳ Ｐゴシック" charset="0"/>
              <a:sym typeface="Symbol" charset="0"/>
            </a:endParaRPr>
          </a:p>
          <a:p>
            <a:pPr eaLnBrk="1" hangingPunct="1"/>
            <a:endParaRPr lang="el-GR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Content of XML Elements</a:t>
            </a:r>
            <a:endParaRPr lang="el-GR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eaLnBrk="1" hangingPunct="1"/>
            <a:r>
              <a:rPr lang="en-US" sz="3200"/>
              <a:t>Content is what’s between the tags</a:t>
            </a:r>
          </a:p>
          <a:p>
            <a:pPr eaLnBrk="1" hangingPunct="1"/>
            <a:r>
              <a:rPr lang="en-US" sz="3200"/>
              <a:t>It can be text, or other elements, or nothing </a:t>
            </a:r>
            <a:endParaRPr lang="en-US" sz="3200" b="1"/>
          </a:p>
          <a:p>
            <a:pPr lvl="1" eaLnBrk="1" hangingPunct="1">
              <a:buFontTx/>
              <a:buNone/>
            </a:pPr>
            <a:r>
              <a:rPr lang="en-US" sz="3200">
                <a:ea typeface="ＭＳ Ｐゴシック" charset="0"/>
              </a:rPr>
              <a:t>	</a:t>
            </a:r>
            <a:r>
              <a:rPr lang="en-US" sz="2800">
                <a:ea typeface="ＭＳ Ｐゴシック" charset="0"/>
              </a:rPr>
              <a:t>&lt;lecturer&gt;</a:t>
            </a:r>
          </a:p>
          <a:p>
            <a:pPr lvl="1" eaLnBrk="1" hangingPunct="1">
              <a:buFontTx/>
              <a:buNone/>
            </a:pPr>
            <a:r>
              <a:rPr lang="en-US" sz="2800">
                <a:ea typeface="ＭＳ Ｐゴシック" charset="0"/>
              </a:rPr>
              <a:t>		&lt;name&gt;David </a:t>
            </a:r>
            <a:r>
              <a:rPr lang="en-US" sz="2800" err="1">
                <a:ea typeface="ＭＳ Ｐゴシック" charset="0"/>
              </a:rPr>
              <a:t>Billington</a:t>
            </a:r>
            <a:r>
              <a:rPr lang="en-US" sz="2800">
                <a:ea typeface="ＭＳ Ｐゴシック" charset="0"/>
              </a:rPr>
              <a:t>&lt;/name&gt;</a:t>
            </a:r>
          </a:p>
          <a:p>
            <a:pPr lvl="1" eaLnBrk="1" hangingPunct="1">
              <a:buFontTx/>
              <a:buNone/>
            </a:pPr>
            <a:r>
              <a:rPr lang="en-US" sz="2800">
                <a:ea typeface="ＭＳ Ｐゴシック" charset="0"/>
              </a:rPr>
              <a:t>		&lt;phone&gt; +61 − 7 − 3875 507 &lt;/phone&gt;</a:t>
            </a:r>
          </a:p>
          <a:p>
            <a:pPr lvl="1" eaLnBrk="1" hangingPunct="1">
              <a:buFontTx/>
              <a:buNone/>
            </a:pPr>
            <a:r>
              <a:rPr lang="en-US" sz="2800">
                <a:ea typeface="ＭＳ Ｐゴシック" charset="0"/>
              </a:rPr>
              <a:t>	&lt;/lecturer&gt;</a:t>
            </a:r>
          </a:p>
          <a:p>
            <a:pPr eaLnBrk="1" hangingPunct="1">
              <a:buFont typeface="Wingdings" charset="0"/>
              <a:buNone/>
            </a:pPr>
            <a:endParaRPr lang="en-US" sz="1400"/>
          </a:p>
          <a:p>
            <a:pPr eaLnBrk="1" hangingPunct="1"/>
            <a:r>
              <a:rPr lang="en-US" sz="3200"/>
              <a:t>If there is no content, then element is called empty; it can be </a:t>
            </a:r>
            <a:r>
              <a:rPr lang="en-GB" sz="3200"/>
              <a:t>abbreviated as follows:</a:t>
            </a:r>
          </a:p>
          <a:p>
            <a:pPr eaLnBrk="1" hangingPunct="1">
              <a:buFont typeface="Wingdings" charset="0"/>
              <a:buNone/>
            </a:pPr>
            <a:endParaRPr lang="en-US" sz="300" b="1"/>
          </a:p>
          <a:p>
            <a:pPr eaLnBrk="1" hangingPunct="1">
              <a:buFont typeface="Wingdings" charset="0"/>
              <a:buNone/>
            </a:pPr>
            <a:r>
              <a:rPr lang="en-US" sz="3200" b="1"/>
              <a:t>	</a:t>
            </a:r>
            <a:r>
              <a:rPr lang="en-US" sz="3200"/>
              <a:t>&lt;lecturer/&gt;  =  &lt;lecturer&gt;&lt;/lecturer&gt;</a:t>
            </a:r>
            <a:endParaRPr lang="el-GR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Attributes</a:t>
            </a:r>
            <a:endParaRPr lang="el-GR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967288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</a:rPr>
              <a:t>An empty element isn’t necessarily meaningless</a:t>
            </a:r>
            <a:endParaRPr lang="en-GB" sz="3200">
              <a:sym typeface="Symbol" charset="0"/>
            </a:endParaRP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It may have properties expressed as </a:t>
            </a:r>
            <a:r>
              <a:rPr lang="en-GB" sz="3200" b="1" i="1">
                <a:ea typeface="ＭＳ Ｐゴシック" charset="0"/>
                <a:sym typeface="Symbol" charset="0"/>
              </a:rPr>
              <a:t>attributes</a:t>
            </a:r>
            <a:endParaRPr lang="en-US" sz="3200" b="1" i="1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>
                <a:sym typeface="Symbol" charset="0"/>
              </a:rPr>
              <a:t>An </a:t>
            </a:r>
            <a:r>
              <a:rPr lang="en-US" sz="3200" b="1">
                <a:sym typeface="Symbol" charset="0"/>
              </a:rPr>
              <a:t>attribute</a:t>
            </a:r>
            <a:r>
              <a:rPr lang="en-US" sz="3200">
                <a:sym typeface="Symbol" charset="0"/>
              </a:rPr>
              <a:t> is a name-value pair inside the opening tag of an element</a:t>
            </a:r>
          </a:p>
          <a:p>
            <a:pPr eaLnBrk="1" hangingPunct="1">
              <a:buFont typeface="Wingdings" charset="0"/>
              <a:buNone/>
            </a:pPr>
            <a:endParaRPr lang="en-US">
              <a:sym typeface="Symbo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3200">
                <a:sym typeface="Symbol" charset="0"/>
              </a:rPr>
              <a:t>	&lt;lecturer</a:t>
            </a:r>
            <a:br>
              <a:rPr lang="en-US" sz="3200">
                <a:sym typeface="Symbol" charset="0"/>
              </a:rPr>
            </a:br>
            <a:r>
              <a:rPr lang="en-US" sz="3200">
                <a:sym typeface="Symbol" charset="0"/>
              </a:rPr>
              <a:t>   </a:t>
            </a:r>
            <a:r>
              <a:rPr lang="en-US" sz="3200" b="1">
                <a:sym typeface="Symbol" charset="0"/>
              </a:rPr>
              <a:t>name="David </a:t>
            </a:r>
            <a:r>
              <a:rPr lang="en-US" sz="3200" b="1" err="1">
                <a:sym typeface="Symbol" charset="0"/>
              </a:rPr>
              <a:t>Billington</a:t>
            </a:r>
            <a:r>
              <a:rPr lang="en-US" sz="3200" b="1">
                <a:sym typeface="Symbol" charset="0"/>
              </a:rPr>
              <a:t>" </a:t>
            </a:r>
          </a:p>
          <a:p>
            <a:pPr eaLnBrk="1" hangingPunct="1">
              <a:buNone/>
            </a:pPr>
            <a:r>
              <a:rPr lang="en-US" sz="3200">
                <a:sym typeface="Symbol" charset="0"/>
              </a:rPr>
              <a:t>      </a:t>
            </a:r>
            <a:r>
              <a:rPr lang="en-US" sz="3200" b="1">
                <a:sym typeface="Symbol" charset="0"/>
              </a:rPr>
              <a:t>phone="+61 − 7 − 3875 507" </a:t>
            </a:r>
            <a:r>
              <a:rPr lang="en-US" sz="3200">
                <a:sym typeface="Symbol" charset="0"/>
              </a:rPr>
              <a:t>/&gt;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Attributes: An Example</a:t>
            </a:r>
            <a:endParaRPr lang="el-GR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2013"/>
            <a:ext cx="7705725" cy="2592387"/>
          </a:xfrm>
        </p:spPr>
        <p:txBody>
          <a:bodyPr/>
          <a:lstStyle/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/>
              <a:t>&lt;order	</a:t>
            </a:r>
            <a:r>
              <a:rPr lang="en-US" sz="3200" err="1"/>
              <a:t>orderNo</a:t>
            </a:r>
            <a:r>
              <a:rPr lang="en-US" sz="3200"/>
              <a:t>="23456“</a:t>
            </a:r>
            <a:br>
              <a:rPr lang="en-US" sz="3200"/>
            </a:br>
            <a:r>
              <a:rPr lang="en-US" sz="3200"/>
              <a:t>	customer="John Smith" </a:t>
            </a:r>
          </a:p>
          <a:p>
            <a:pPr defTabSz="1143000" eaLnBrk="1" hangingPunct="1">
              <a:lnSpc>
                <a:spcPct val="90000"/>
              </a:lnSpc>
              <a:buNone/>
              <a:tabLst>
                <a:tab pos="1320800" algn="l"/>
                <a:tab pos="1663700" algn="l"/>
              </a:tabLst>
            </a:pPr>
            <a:r>
              <a:rPr lang="en-US" sz="3200"/>
              <a:t>		date="October 15, 2017" &gt;</a:t>
            </a:r>
          </a:p>
          <a:p>
            <a:pPr defTabSz="1143000" eaLnBrk="1" hangingPunct="1">
              <a:lnSpc>
                <a:spcPct val="90000"/>
              </a:lnSpc>
              <a:buNone/>
              <a:tabLst>
                <a:tab pos="1320800" algn="l"/>
                <a:tab pos="1663700" algn="l"/>
              </a:tabLst>
            </a:pPr>
            <a:r>
              <a:rPr lang="en-US" sz="3200"/>
              <a:t>	&lt;item </a:t>
            </a:r>
            <a:r>
              <a:rPr lang="en-US" sz="3200" err="1"/>
              <a:t>itemNo</a:t>
            </a:r>
            <a:r>
              <a:rPr lang="en-US" sz="3200"/>
              <a:t>="a528" quantity="1" /&gt;</a:t>
            </a:r>
          </a:p>
          <a:p>
            <a:pPr defTabSz="1143000" eaLnBrk="1" hangingPunct="1">
              <a:lnSpc>
                <a:spcPct val="90000"/>
              </a:lnSpc>
              <a:buNone/>
              <a:tabLst>
                <a:tab pos="1320800" algn="l"/>
                <a:tab pos="1663700" algn="l"/>
              </a:tabLst>
            </a:pPr>
            <a:r>
              <a:rPr lang="en-US" sz="3200"/>
              <a:t>	&lt;item </a:t>
            </a:r>
            <a:r>
              <a:rPr lang="en-US" sz="3200" err="1"/>
              <a:t>itemNo</a:t>
            </a:r>
            <a:r>
              <a:rPr lang="en-US" sz="3200"/>
              <a:t>="c817" quantity="3" /&gt;</a:t>
            </a:r>
          </a:p>
          <a:p>
            <a:pPr defTabSz="1143000" eaLnBrk="1" hangingPunct="1">
              <a:lnSpc>
                <a:spcPct val="90000"/>
              </a:lnSpc>
              <a:buFont typeface="Wingdings" charset="0"/>
              <a:buNone/>
              <a:tabLst>
                <a:tab pos="1320800" algn="l"/>
                <a:tab pos="1663700" algn="l"/>
              </a:tabLst>
            </a:pPr>
            <a:r>
              <a:rPr lang="en-US" sz="3200"/>
              <a:t>&lt;/order&gt;</a:t>
            </a:r>
            <a:endParaRPr lang="el-GR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Same Example without Attributes</a:t>
            </a:r>
            <a:endParaRPr lang="el-GR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&lt;order&gt;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</a:t>
            </a:r>
            <a:r>
              <a:rPr lang="en-US" err="1"/>
              <a:t>orderNo</a:t>
            </a:r>
            <a:r>
              <a:rPr lang="en-US"/>
              <a:t>&gt;23456&lt;/</a:t>
            </a:r>
            <a:r>
              <a:rPr lang="en-US" err="1"/>
              <a:t>orderNo</a:t>
            </a:r>
            <a:r>
              <a:rPr lang="en-US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&lt;customer&gt;John Smith&lt;/customer&gt;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&lt;date&gt;October 15, </a:t>
            </a:r>
            <a:r>
              <a:rPr lang="is-IS"/>
              <a:t>2017</a:t>
            </a:r>
            <a:r>
              <a:rPr lang="en-US"/>
              <a:t>&lt;/date&gt;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</a:t>
            </a:r>
            <a:r>
              <a:rPr lang="en-US" err="1"/>
              <a:t>itemNo</a:t>
            </a:r>
            <a:r>
              <a:rPr lang="en-US"/>
              <a:t>&gt;a528&lt;/</a:t>
            </a:r>
            <a:r>
              <a:rPr lang="en-US" err="1"/>
              <a:t>itemNo</a:t>
            </a:r>
            <a:r>
              <a:rPr lang="en-US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&lt;quantity&gt;1&lt;/quantity&gt;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&lt;/item&gt;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&lt;item&gt;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</a:t>
            </a:r>
            <a:r>
              <a:rPr lang="en-US" err="1"/>
              <a:t>itemNo</a:t>
            </a:r>
            <a:r>
              <a:rPr lang="en-US"/>
              <a:t>&gt;c817&lt;/</a:t>
            </a:r>
            <a:r>
              <a:rPr lang="en-US" err="1"/>
              <a:t>itemNo</a:t>
            </a:r>
            <a:r>
              <a:rPr lang="en-US"/>
              <a:t>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&lt;quantity&gt;3&lt;/quantity&gt;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&lt;/item&gt;</a:t>
            </a:r>
            <a:endParaRPr lang="el-GR"/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l-GR"/>
              <a:t>&lt;/order&gt;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Elements vs. Attributes</a:t>
            </a:r>
            <a:endParaRPr lang="el-GR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05038"/>
            <a:ext cx="7704782" cy="3240186"/>
          </a:xfrm>
        </p:spPr>
        <p:txBody>
          <a:bodyPr/>
          <a:lstStyle/>
          <a:p>
            <a:pPr eaLnBrk="1" hangingPunct="1"/>
            <a:r>
              <a:rPr lang="en-US" sz="3200"/>
              <a:t>Attributes can be replaced by elements</a:t>
            </a:r>
          </a:p>
          <a:p>
            <a:pPr eaLnBrk="1" hangingPunct="1"/>
            <a:endParaRPr lang="en-US" sz="1100"/>
          </a:p>
          <a:p>
            <a:pPr eaLnBrk="1" hangingPunct="1"/>
            <a:r>
              <a:rPr lang="en-US" sz="3200"/>
              <a:t>When to use elements and when attributes is a mostly matter of taste</a:t>
            </a:r>
          </a:p>
          <a:p>
            <a:pPr eaLnBrk="1" hangingPunct="1"/>
            <a:endParaRPr lang="el-GR" sz="1100"/>
          </a:p>
          <a:p>
            <a:pPr eaLnBrk="1" hangingPunct="1"/>
            <a:r>
              <a:rPr lang="en-US" sz="3200" b="1"/>
              <a:t>But a</a:t>
            </a:r>
            <a:r>
              <a:rPr lang="el-GR" sz="3200" b="1"/>
              <a:t>ttributes </a:t>
            </a:r>
            <a:r>
              <a:rPr lang="el-GR" sz="3200" b="1" u="sng"/>
              <a:t>cannot</a:t>
            </a:r>
            <a:r>
              <a:rPr lang="el-GR" sz="3200" b="1"/>
              <a:t> be nested  </a:t>
            </a:r>
            <a:endParaRPr lang="en-US" sz="3200" b="1"/>
          </a:p>
          <a:p>
            <a:pPr lvl="1" eaLnBrk="1" hangingPunct="1"/>
            <a:endParaRPr lang="en-US" sz="2800">
              <a:ea typeface="ＭＳ Ｐゴシック" charset="0"/>
            </a:endParaRPr>
          </a:p>
          <a:p>
            <a:pPr eaLnBrk="1" hangingPunct="1"/>
            <a:endParaRPr lang="el-GR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Further Components of XML Docs</a:t>
            </a:r>
            <a:endParaRPr lang="el-GR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2"/>
            <a:ext cx="8281292" cy="4897139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sz="3200" b="1">
                <a:solidFill>
                  <a:schemeClr val="tx1">
                    <a:lumMod val="75000"/>
                  </a:schemeClr>
                </a:solidFill>
              </a:rPr>
              <a:t>Comments</a:t>
            </a:r>
          </a:p>
          <a:p>
            <a:pPr marL="630238" lvl="1" indent="-231775" eaLnBrk="1" hangingPunct="1">
              <a:defRPr/>
            </a:pPr>
            <a:r>
              <a:rPr lang="en-US" sz="3200">
                <a:ea typeface="ＭＳ Ｐゴシック" charset="0"/>
              </a:rPr>
              <a:t>A </a:t>
            </a:r>
            <a:r>
              <a:rPr lang="el-GR" sz="3200">
                <a:ea typeface="ＭＳ Ｐゴシック" charset="0"/>
              </a:rPr>
              <a:t>piece of text that is to be ignored by parser</a:t>
            </a:r>
            <a:endParaRPr lang="en-US" sz="3200">
              <a:ea typeface="ＭＳ Ｐゴシック" charset="0"/>
            </a:endParaRPr>
          </a:p>
          <a:p>
            <a:pPr marL="630238" lvl="1" indent="-231775" eaLnBrk="1" hangingPunct="1">
              <a:buFontTx/>
              <a:buNone/>
              <a:defRPr/>
            </a:pPr>
            <a:r>
              <a:rPr lang="en-US" sz="3200" b="1">
                <a:ea typeface="ＭＳ Ｐゴシック" charset="0"/>
              </a:rPr>
              <a:t>&lt;!-- This is a comment --&gt;</a:t>
            </a:r>
            <a:r>
              <a:rPr lang="el-GR" sz="3200">
                <a:ea typeface="ＭＳ Ｐゴシック" charset="0"/>
              </a:rPr>
              <a:t> </a:t>
            </a:r>
            <a:endParaRPr lang="en-US" sz="3200">
              <a:ea typeface="ＭＳ Ｐゴシック" charset="0"/>
            </a:endParaRPr>
          </a:p>
          <a:p>
            <a:pPr marL="630238" lvl="1" indent="-231775" eaLnBrk="1" hangingPunct="1">
              <a:buFontTx/>
              <a:buNone/>
              <a:defRPr/>
            </a:pPr>
            <a:endParaRPr lang="en-US" sz="1800">
              <a:ea typeface="ＭＳ Ｐゴシック" charset="0"/>
            </a:endParaRPr>
          </a:p>
          <a:p>
            <a:pPr marL="284163" indent="-284163" eaLnBrk="1" hangingPunct="1">
              <a:defRPr/>
            </a:pPr>
            <a:r>
              <a:rPr lang="en-US" sz="3200" b="1">
                <a:solidFill>
                  <a:srgbClr val="00264D"/>
                </a:solidFill>
              </a:rPr>
              <a:t>Processing Instructions (PIs)</a:t>
            </a:r>
          </a:p>
          <a:p>
            <a:pPr marL="630238" lvl="1" indent="-231775" eaLnBrk="1" hangingPunct="1">
              <a:defRPr/>
            </a:pPr>
            <a:r>
              <a:rPr lang="en-US" sz="3200">
                <a:ea typeface="ＭＳ Ｐゴシック" charset="0"/>
              </a:rPr>
              <a:t>Define procedural attachments</a:t>
            </a:r>
          </a:p>
          <a:p>
            <a:pPr marL="630238" lvl="1" indent="-231775" eaLnBrk="1" hangingPunct="1">
              <a:buFontTx/>
              <a:buNone/>
              <a:defRPr/>
            </a:pPr>
            <a:r>
              <a:rPr lang="en-US" sz="3200" b="1">
                <a:ea typeface="ＭＳ Ｐゴシック" charset="0"/>
              </a:rPr>
              <a:t>&lt;?</a:t>
            </a:r>
            <a:r>
              <a:rPr lang="en-US" sz="3200" b="1" err="1">
                <a:ea typeface="ＭＳ Ｐゴシック" charset="0"/>
              </a:rPr>
              <a:t>stylesheet</a:t>
            </a:r>
            <a:r>
              <a:rPr lang="en-US" sz="3200" b="1">
                <a:ea typeface="ＭＳ Ｐゴシック" charset="0"/>
              </a:rPr>
              <a:t> type="text/</a:t>
            </a:r>
            <a:r>
              <a:rPr lang="en-US" sz="3200" b="1" err="1">
                <a:ea typeface="ＭＳ Ｐゴシック" charset="0"/>
              </a:rPr>
              <a:t>css</a:t>
            </a:r>
            <a:r>
              <a:rPr lang="en-US" sz="3200" b="1">
                <a:ea typeface="ＭＳ Ｐゴシック" charset="0"/>
              </a:rPr>
              <a:t>“ </a:t>
            </a:r>
            <a:r>
              <a:rPr lang="en-US" sz="3200" b="1" err="1">
                <a:ea typeface="ＭＳ Ｐゴシック" charset="0"/>
              </a:rPr>
              <a:t>href</a:t>
            </a:r>
            <a:r>
              <a:rPr lang="en-US" sz="3200" b="1">
                <a:ea typeface="ＭＳ Ｐゴシック" charset="0"/>
              </a:rPr>
              <a:t>="</a:t>
            </a:r>
            <a:r>
              <a:rPr lang="en-US" sz="3200" b="1" err="1">
                <a:ea typeface="ＭＳ Ｐゴシック" charset="0"/>
              </a:rPr>
              <a:t>mystyle.css</a:t>
            </a:r>
            <a:r>
              <a:rPr lang="en-US" sz="3200" b="1">
                <a:ea typeface="ＭＳ Ｐゴシック" charset="0"/>
              </a:rPr>
              <a:t>"?&gt;</a:t>
            </a:r>
            <a:endParaRPr lang="en-US" sz="3200">
              <a:ea typeface="ＭＳ Ｐゴシック" charset="0"/>
            </a:endParaRPr>
          </a:p>
          <a:p>
            <a:pPr marL="284163" indent="-284163" eaLnBrk="1" hangingPunct="1">
              <a:defRPr/>
            </a:pPr>
            <a:endParaRPr lang="el-GR" sz="3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Well-Formed XML Documents</a:t>
            </a:r>
            <a:endParaRPr lang="el-GR"/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4967288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>
                <a:sym typeface="Symbol" charset="0"/>
              </a:rPr>
              <a:t>Constraints on syntactically correct documents:</a:t>
            </a:r>
          </a:p>
          <a:p>
            <a:pPr marL="347663" lvl="1" indent="-234950" eaLnBrk="1" hangingPunct="1"/>
            <a:r>
              <a:rPr lang="en-GB" sz="3000">
                <a:ea typeface="ＭＳ Ｐゴシック" charset="0"/>
                <a:sym typeface="Symbol" charset="0"/>
              </a:rPr>
              <a:t>Only one outermost element (</a:t>
            </a:r>
            <a:r>
              <a:rPr lang="en-GB" sz="3000" b="1">
                <a:solidFill>
                  <a:srgbClr val="00264D"/>
                </a:solidFill>
                <a:ea typeface="ＭＳ Ｐゴシック" charset="0"/>
                <a:sym typeface="Symbol" charset="0"/>
              </a:rPr>
              <a:t>root element</a:t>
            </a:r>
            <a:r>
              <a:rPr lang="en-GB" sz="3000">
                <a:ea typeface="ＭＳ Ｐゴシック" charset="0"/>
                <a:sym typeface="Symbol" charset="0"/>
              </a:rPr>
              <a:t>)</a:t>
            </a:r>
          </a:p>
          <a:p>
            <a:pPr marL="347663" lvl="1" indent="-234950" eaLnBrk="1" hangingPunct="1"/>
            <a:r>
              <a:rPr lang="en-GB" sz="3000">
                <a:ea typeface="ＭＳ Ｐゴシック" charset="0"/>
                <a:sym typeface="Symbol" charset="0"/>
              </a:rPr>
              <a:t>Each element contains opening and corresponding closing tag (except self-closing tags like &lt;foo/&gt;)</a:t>
            </a:r>
          </a:p>
          <a:p>
            <a:pPr marL="347663" lvl="1" indent="-234950" eaLnBrk="1" hangingPunct="1"/>
            <a:r>
              <a:rPr lang="en-GB" sz="3000">
                <a:ea typeface="ＭＳ Ｐゴシック" charset="0"/>
                <a:sym typeface="Symbol" charset="0"/>
              </a:rPr>
              <a:t>Tags may not overlap</a:t>
            </a:r>
            <a:endParaRPr lang="en-US" sz="3000" b="1">
              <a:ea typeface="ＭＳ Ｐゴシック" charset="0"/>
              <a:sym typeface="Symbol" charset="0"/>
            </a:endParaRPr>
          </a:p>
          <a:p>
            <a:pPr marL="688975" lvl="3" indent="-234950" eaLnBrk="1" hangingPunct="1">
              <a:buFont typeface="Wingdings" charset="0"/>
              <a:buNone/>
            </a:pPr>
            <a:r>
              <a:rPr lang="en-US" sz="2800">
                <a:solidFill>
                  <a:srgbClr val="FF0000"/>
                </a:solidFill>
                <a:ea typeface="ＭＳ Ｐゴシック" charset="0"/>
                <a:sym typeface="Symbol" charset="0"/>
              </a:rPr>
              <a:t>&lt;author&gt;&lt;name&gt;Lee Hong&lt;/author&gt;&lt;/name&gt;</a:t>
            </a:r>
            <a:endParaRPr lang="en-GB" sz="2800">
              <a:solidFill>
                <a:srgbClr val="FF0000"/>
              </a:solidFill>
              <a:ea typeface="ＭＳ Ｐゴシック" charset="0"/>
              <a:sym typeface="Symbol" charset="0"/>
            </a:endParaRPr>
          </a:p>
          <a:p>
            <a:pPr marL="347663" lvl="1" indent="-234950" eaLnBrk="1" hangingPunct="1"/>
            <a:r>
              <a:rPr lang="en-GB" sz="3000">
                <a:ea typeface="ＭＳ Ｐゴシック" charset="0"/>
                <a:sym typeface="Symbol" charset="0"/>
              </a:rPr>
              <a:t>Attributes within an element have unique names</a:t>
            </a:r>
          </a:p>
          <a:p>
            <a:pPr marL="347663" lvl="1" indent="-234950" eaLnBrk="1" hangingPunct="1"/>
            <a:r>
              <a:rPr lang="el-GR" sz="3000">
                <a:ea typeface="ＭＳ Ｐゴシック" charset="0"/>
                <a:sym typeface="Symbol" charset="0"/>
              </a:rPr>
              <a:t>Element and tag names must be permissible </a:t>
            </a:r>
            <a:endParaRPr lang="en-GB" sz="3000">
              <a:ea typeface="ＭＳ Ｐゴシック" charset="0"/>
              <a:sym typeface="Symbol" charset="0"/>
            </a:endParaRPr>
          </a:p>
          <a:p>
            <a:pPr marL="912813" lvl="2" indent="-393700" eaLnBrk="1" hangingPunct="1">
              <a:lnSpc>
                <a:spcPct val="90000"/>
              </a:lnSpc>
              <a:buFontTx/>
              <a:buNone/>
            </a:pPr>
            <a:r>
              <a:rPr lang="en-US" sz="2800">
                <a:ea typeface="ＭＳ Ｐゴシック" charset="0"/>
                <a:sym typeface="Symbol" charset="0"/>
              </a:rPr>
              <a:t>e.g.: can’t use strings beginning with digit </a:t>
            </a:r>
            <a:r>
              <a:rPr lang="en-US" sz="2800"/>
              <a:t>"</a:t>
            </a:r>
            <a:r>
              <a:rPr lang="en-US" sz="2800">
                <a:ea typeface="ＭＳ Ｐゴシック" charset="0"/>
                <a:sym typeface="Symbol" charset="0"/>
              </a:rPr>
              <a:t>2ndbest</a:t>
            </a:r>
            <a:r>
              <a:rPr lang="en-US" sz="2800"/>
              <a:t>"</a:t>
            </a:r>
            <a:endParaRPr lang="el-GR" sz="280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Tree Model of XML Docs </a:t>
            </a:r>
            <a:endParaRPr lang="el-GR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43434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>
                <a:sym typeface="Symbol" charset="0"/>
              </a:rPr>
              <a:t>The tree representation of an XML document is an </a:t>
            </a:r>
            <a:r>
              <a:rPr lang="en-US" sz="3200" b="1">
                <a:sym typeface="Symbol" charset="0"/>
              </a:rPr>
              <a:t>ordered</a:t>
            </a:r>
            <a:r>
              <a:rPr lang="en-US" sz="3200">
                <a:sym typeface="Symbol" charset="0"/>
              </a:rPr>
              <a:t> labeled tree:</a:t>
            </a:r>
            <a:endParaRPr lang="en-GB" sz="3200">
              <a:sym typeface="Symbol" charset="0"/>
            </a:endParaRPr>
          </a:p>
          <a:p>
            <a:pPr marL="693738" lvl="1" eaLnBrk="1" hangingPunct="1"/>
            <a:r>
              <a:rPr lang="en-GB" sz="3200">
                <a:ea typeface="ＭＳ Ｐゴシック" charset="0"/>
                <a:sym typeface="Symbol" charset="0"/>
              </a:rPr>
              <a:t>There is exactly one root</a:t>
            </a:r>
          </a:p>
          <a:p>
            <a:pPr marL="693738" lvl="1" eaLnBrk="1" hangingPunct="1"/>
            <a:r>
              <a:rPr lang="en-GB" sz="3200">
                <a:ea typeface="ＭＳ Ｐゴシック" charset="0"/>
                <a:sym typeface="Symbol" charset="0"/>
              </a:rPr>
              <a:t>There are no cycles</a:t>
            </a:r>
          </a:p>
          <a:p>
            <a:pPr marL="693738" lvl="1" eaLnBrk="1" hangingPunct="1"/>
            <a:r>
              <a:rPr lang="en-GB" sz="3200">
                <a:ea typeface="ＭＳ Ｐゴシック" charset="0"/>
                <a:sym typeface="Symbol" charset="0"/>
              </a:rPr>
              <a:t>Each non-root node has exactly one parent</a:t>
            </a:r>
          </a:p>
          <a:p>
            <a:pPr marL="693738" lvl="1" eaLnBrk="1" hangingPunct="1"/>
            <a:r>
              <a:rPr lang="en-GB" sz="3200">
                <a:ea typeface="ＭＳ Ｐゴシック" charset="0"/>
                <a:sym typeface="Symbol" charset="0"/>
              </a:rPr>
              <a:t>Each node has a label.</a:t>
            </a:r>
            <a:endParaRPr lang="el-GR" sz="3200">
              <a:ea typeface="ＭＳ Ｐゴシック" charset="0"/>
              <a:sym typeface="Symbol" charset="0"/>
            </a:endParaRPr>
          </a:p>
          <a:p>
            <a:pPr marL="693738" lvl="1" eaLnBrk="1" hangingPunct="1"/>
            <a:r>
              <a:rPr lang="el-GR" sz="3200">
                <a:ea typeface="ＭＳ Ｐゴシック" charset="0"/>
                <a:sym typeface="Symbol" charset="0"/>
              </a:rPr>
              <a:t>The order of elements is important </a:t>
            </a:r>
            <a:endParaRPr lang="en-GB" sz="3200">
              <a:ea typeface="ＭＳ Ｐゴシック" charset="0"/>
              <a:sym typeface="Symbol" charset="0"/>
            </a:endParaRPr>
          </a:p>
          <a:p>
            <a:pPr marL="693738" lvl="1" eaLnBrk="1" hangingPunct="1"/>
            <a:r>
              <a:rPr lang="en-US" sz="3200">
                <a:ea typeface="ＭＳ Ｐゴシック" charset="0"/>
                <a:sym typeface="Symbol" charset="0"/>
              </a:rPr>
              <a:t>… but the order of attributes is not</a:t>
            </a:r>
            <a:endParaRPr lang="el-GR" sz="3200" b="1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96850"/>
            <a:ext cx="8785225" cy="784225"/>
          </a:xfrm>
        </p:spPr>
        <p:txBody>
          <a:bodyPr/>
          <a:lstStyle/>
          <a:p>
            <a:pPr eaLnBrk="1" hangingPunct="1"/>
            <a:r>
              <a:rPr lang="en-US"/>
              <a:t>Tree Model of XML Documents</a:t>
            </a:r>
            <a:endParaRPr lang="el-GR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80645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&lt;email&gt;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&lt;from name="Michael Maher" 			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	address="</a:t>
            </a:r>
            <a:r>
              <a:rPr lang="en-US" sz="2500" err="1">
                <a:sym typeface="Symbol" charset="0"/>
              </a:rPr>
              <a:t>michaelmaher@cs.gu.edu.au</a:t>
            </a:r>
            <a:r>
              <a:rPr lang="en-US" sz="2500">
                <a:sym typeface="Symbol" charset="0"/>
              </a:rPr>
              <a:t>" 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&lt;to name="</a:t>
            </a:r>
            <a:r>
              <a:rPr lang="en-US" sz="2500" err="1">
                <a:sym typeface="Symbol" charset="0"/>
              </a:rPr>
              <a:t>Grigoris</a:t>
            </a:r>
            <a:r>
              <a:rPr lang="en-US" sz="2500">
                <a:sym typeface="Symbol" charset="0"/>
              </a:rPr>
              <a:t> Antoniou"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	address="</a:t>
            </a:r>
            <a:r>
              <a:rPr lang="en-US" sz="2500" err="1">
                <a:sym typeface="Symbol" charset="0"/>
              </a:rPr>
              <a:t>grigoris@cs.unibremen.de</a:t>
            </a:r>
            <a:r>
              <a:rPr lang="en-US" sz="2500">
                <a:sym typeface="Symbol" charset="0"/>
              </a:rPr>
              <a:t>" 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&lt;subject&gt;Where is your draft?&lt;/subject&gt;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&lt;/head&gt;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	</a:t>
            </a:r>
            <a:r>
              <a:rPr lang="en-US" sz="2500" err="1">
                <a:sym typeface="Symbol" charset="0"/>
              </a:rPr>
              <a:t>Grigoris</a:t>
            </a:r>
            <a:r>
              <a:rPr lang="en-US" sz="2500">
                <a:sym typeface="Symbol" charset="0"/>
              </a:rPr>
              <a:t>, where is the draft of the paper you  </a:t>
            </a:r>
            <a:br>
              <a:rPr lang="en-US" sz="2500">
                <a:sym typeface="Symbol" charset="0"/>
              </a:rPr>
            </a:br>
            <a:r>
              <a:rPr lang="en-US" sz="2500">
                <a:sym typeface="Symbol" charset="0"/>
              </a:rPr>
              <a:t>       promised me last week?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	&lt;/body&gt;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500">
                <a:sym typeface="Symbol" charset="0"/>
              </a:rPr>
              <a:t>&lt;/email&gt;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7451725" y="6446838"/>
            <a:ext cx="1755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(2) XML details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Role of XML in the Semantic Web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The Semantic Web involves ideas and languages at a fairly abstract level, e.g.: for defining ontologies, publishing data using them</a:t>
            </a:r>
          </a:p>
          <a:p>
            <a:pPr eaLnBrk="1" hangingPunct="1"/>
            <a:r>
              <a:rPr lang="en-US" sz="3200" dirty="0"/>
              <a:t>XML is a </a:t>
            </a:r>
          </a:p>
          <a:p>
            <a:pPr marL="457200" lvl="1" indent="-280988" eaLnBrk="1" hangingPunct="1"/>
            <a:r>
              <a:rPr lang="en-US" sz="2800" dirty="0"/>
              <a:t>Source of many key SW concepts &amp; technology bits; </a:t>
            </a:r>
          </a:p>
          <a:p>
            <a:pPr marL="457200" lvl="1" indent="-280988" eaLnBrk="1" hangingPunct="1"/>
            <a:r>
              <a:rPr lang="en-US" sz="2800" dirty="0"/>
              <a:t>Potential alternative for sharing data that newer schemes must improve on; and </a:t>
            </a:r>
          </a:p>
          <a:p>
            <a:pPr marL="457200" lvl="1" indent="-280988" eaLnBrk="1" hangingPunct="1"/>
            <a:r>
              <a:rPr lang="en-US" sz="2800" dirty="0"/>
              <a:t>Common serialization for SW data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2"/>
          <p:cNvSpPr>
            <a:spLocks noGrp="1" noChangeArrowheads="1"/>
          </p:cNvSpPr>
          <p:nvPr>
            <p:ph type="title"/>
          </p:nvPr>
        </p:nvSpPr>
        <p:spPr>
          <a:xfrm>
            <a:off x="144463" y="260350"/>
            <a:ext cx="8820150" cy="784225"/>
          </a:xfrm>
        </p:spPr>
        <p:txBody>
          <a:bodyPr/>
          <a:lstStyle/>
          <a:p>
            <a:pPr eaLnBrk="1" hangingPunct="1"/>
            <a:r>
              <a:rPr lang="en-US"/>
              <a:t>Tree Model of XML Documents</a:t>
            </a:r>
            <a:endParaRPr lang="el-GR"/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 sz="2900"/>
          </a:p>
          <a:p>
            <a:pPr eaLnBrk="1" hangingPunct="1">
              <a:buFont typeface="Wingdings" charset="0"/>
              <a:buNone/>
            </a:pPr>
            <a:endParaRPr lang="en-US" sz="2900"/>
          </a:p>
          <a:p>
            <a:pPr eaLnBrk="1" hangingPunct="1"/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9643C-EC5D-A14C-B8E4-63A45298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9" y="1420028"/>
            <a:ext cx="8388424" cy="476852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/>
              <a:t>(3) </a:t>
            </a:r>
            <a:r>
              <a:rPr lang="en-US" b="1"/>
              <a:t>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b="1"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Structuring XML Documents 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GB" sz="3200"/>
              <a:t>S</a:t>
            </a:r>
            <a:r>
              <a:rPr lang="en-US" sz="3200"/>
              <a:t>o</a:t>
            </a:r>
            <a:r>
              <a:rPr lang="en-GB" sz="3200"/>
              <a:t>me XML documents must follow constraints defined in a “template” that can</a:t>
            </a:r>
            <a:r>
              <a:rPr lang="en-US" sz="3200"/>
              <a:t>…</a:t>
            </a:r>
            <a:endParaRPr lang="en-GB" sz="3200"/>
          </a:p>
          <a:p>
            <a:pPr marL="573088" lvl="1" indent="-285750" eaLnBrk="1" hangingPunct="1"/>
            <a:r>
              <a:rPr lang="en-GB" sz="3200">
                <a:ea typeface="ＭＳ Ｐゴシック" charset="0"/>
              </a:rPr>
              <a:t>define all </a:t>
            </a:r>
            <a:r>
              <a:rPr lang="en-GB" sz="3200" i="1">
                <a:ea typeface="ＭＳ Ｐゴシック" charset="0"/>
              </a:rPr>
              <a:t>element</a:t>
            </a:r>
            <a:r>
              <a:rPr lang="en-GB" sz="3200">
                <a:ea typeface="ＭＳ Ｐゴシック" charset="0"/>
              </a:rPr>
              <a:t> and </a:t>
            </a:r>
            <a:r>
              <a:rPr lang="en-GB" sz="3200" i="1">
                <a:ea typeface="ＭＳ Ｐゴシック" charset="0"/>
              </a:rPr>
              <a:t>attribute names </a:t>
            </a:r>
            <a:r>
              <a:rPr lang="en-GB" sz="3200">
                <a:ea typeface="ＭＳ Ｐゴシック" charset="0"/>
              </a:rPr>
              <a:t>that may be used</a:t>
            </a:r>
          </a:p>
          <a:p>
            <a:pPr marL="573088" lvl="1" indent="-285750" eaLnBrk="1" hangingPunct="1"/>
            <a:r>
              <a:rPr lang="en-GB" sz="3200">
                <a:ea typeface="ＭＳ Ｐゴシック" charset="0"/>
              </a:rPr>
              <a:t>define the </a:t>
            </a:r>
            <a:r>
              <a:rPr lang="en-GB" sz="3200" i="1">
                <a:ea typeface="ＭＳ Ｐゴシック" charset="0"/>
              </a:rPr>
              <a:t>structure</a:t>
            </a:r>
            <a:r>
              <a:rPr lang="en-GB" sz="3200">
                <a:ea typeface="ＭＳ Ｐゴシック" charset="0"/>
              </a:rPr>
              <a:t> </a:t>
            </a:r>
          </a:p>
          <a:p>
            <a:pPr marL="911225" lvl="3" indent="-284163" eaLnBrk="1" hangingPunct="1"/>
            <a:r>
              <a:rPr lang="en-GB" sz="2800">
                <a:ea typeface="ＭＳ Ｐゴシック" charset="0"/>
              </a:rPr>
              <a:t>what values an attribute may take</a:t>
            </a:r>
          </a:p>
          <a:p>
            <a:pPr marL="911225" lvl="3" indent="-284163" eaLnBrk="1" hangingPunct="1"/>
            <a:r>
              <a:rPr lang="en-GB" sz="2800">
                <a:ea typeface="ＭＳ Ｐゴシック" charset="0"/>
              </a:rPr>
              <a:t>which elements may or must occur within other elements, etc.</a:t>
            </a:r>
          </a:p>
          <a:p>
            <a:pPr eaLnBrk="1" hangingPunct="1"/>
            <a:r>
              <a:rPr lang="el-GR" sz="3200"/>
              <a:t>If such structuring information exists, the document can be </a:t>
            </a:r>
            <a:r>
              <a:rPr lang="el-GR" sz="3200" b="1"/>
              <a:t>validated</a:t>
            </a:r>
            <a:r>
              <a:rPr lang="el-GR" sz="320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Structuring XML Documents</a:t>
            </a:r>
            <a:endParaRPr lang="el-GR"/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256213"/>
          </a:xfrm>
        </p:spPr>
        <p:txBody>
          <a:bodyPr/>
          <a:lstStyle/>
          <a:p>
            <a:pPr eaLnBrk="1" hangingPunct="1"/>
            <a:r>
              <a:rPr lang="en-US" sz="3200"/>
              <a:t>An XML document is </a:t>
            </a:r>
            <a:r>
              <a:rPr lang="en-US" sz="3200" b="1">
                <a:solidFill>
                  <a:srgbClr val="00264D"/>
                </a:solidFill>
              </a:rPr>
              <a:t>valid</a:t>
            </a:r>
            <a:r>
              <a:rPr lang="en-US" sz="3200"/>
              <a:t> if </a:t>
            </a:r>
            <a:endParaRPr lang="en-GB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it is well-formed XML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respects the structuring information it uses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Ways to define structure of XML documents: </a:t>
            </a:r>
            <a:endParaRPr lang="en-GB" sz="3200"/>
          </a:p>
          <a:p>
            <a:pPr lvl="1" eaLnBrk="1" hangingPunct="1"/>
            <a:r>
              <a:rPr lang="en-GB" sz="2800" b="1">
                <a:ea typeface="ＭＳ Ｐゴシック" charset="0"/>
              </a:rPr>
              <a:t>DTDs</a:t>
            </a:r>
            <a:r>
              <a:rPr lang="en-US" sz="2800">
                <a:ea typeface="ＭＳ Ｐゴシック" charset="0"/>
              </a:rPr>
              <a:t> (</a:t>
            </a:r>
            <a:r>
              <a:rPr lang="en-US" sz="2800" i="1">
                <a:ea typeface="ＭＳ Ｐゴシック" charset="0"/>
                <a:hlinkClick r:id="rId3"/>
              </a:rPr>
              <a:t>Document Type Definition</a:t>
            </a:r>
            <a:r>
              <a:rPr lang="en-US" sz="2800">
                <a:ea typeface="ＭＳ Ｐゴシック" charset="0"/>
              </a:rPr>
              <a:t>) </a:t>
            </a:r>
            <a:r>
              <a:rPr lang="en-GB" sz="2800">
                <a:ea typeface="ＭＳ Ｐゴシック" charset="0"/>
              </a:rPr>
              <a:t>came first, was based on SGML’s approach</a:t>
            </a:r>
          </a:p>
          <a:p>
            <a:pPr lvl="1" eaLnBrk="1" hangingPunct="1"/>
            <a:r>
              <a:rPr lang="en-GB" sz="2800" b="1">
                <a:ea typeface="ＭＳ Ｐゴシック" charset="0"/>
              </a:rPr>
              <a:t>XML Schema</a:t>
            </a:r>
            <a:r>
              <a:rPr lang="en-GB" sz="2800">
                <a:ea typeface="ＭＳ Ｐゴシック" charset="0"/>
              </a:rPr>
              <a:t> (aka </a:t>
            </a:r>
            <a:r>
              <a:rPr lang="en-GB" sz="2800" i="1">
                <a:ea typeface="ＭＳ Ｐゴシック" charset="0"/>
                <a:hlinkClick r:id="rId4"/>
              </a:rPr>
              <a:t>XML </a:t>
            </a:r>
            <a:r>
              <a:rPr lang="en-US" sz="2800" i="1">
                <a:ea typeface="ＭＳ Ｐゴシック" charset="0"/>
                <a:hlinkClick r:id="rId4"/>
              </a:rPr>
              <a:t>Schema Definition</a:t>
            </a:r>
            <a:r>
              <a:rPr lang="en-US" sz="2800" i="1">
                <a:ea typeface="ＭＳ Ｐゴシック" charset="0"/>
              </a:rPr>
              <a:t>,</a:t>
            </a:r>
            <a:r>
              <a:rPr lang="en-US" sz="2800">
                <a:ea typeface="ＭＳ Ｐゴシック" charset="0"/>
              </a:rPr>
              <a:t> XSD) is more recent and </a:t>
            </a:r>
            <a:r>
              <a:rPr lang="en-GB" sz="2800">
                <a:ea typeface="ＭＳ Ｐゴシック" charset="0"/>
              </a:rPr>
              <a:t>expressive</a:t>
            </a:r>
          </a:p>
          <a:p>
            <a:pPr lvl="1" eaLnBrk="1" hangingPunct="1"/>
            <a:r>
              <a:rPr lang="en-GB" sz="2800">
                <a:ea typeface="ＭＳ Ｐゴシック" charset="0"/>
                <a:hlinkClick r:id="rId5"/>
              </a:rPr>
              <a:t>RELAX NG </a:t>
            </a:r>
            <a:r>
              <a:rPr lang="en-GB" sz="2800">
                <a:ea typeface="ＭＳ Ｐゴシック" charset="0"/>
              </a:rPr>
              <a:t>and </a:t>
            </a:r>
            <a:r>
              <a:rPr lang="en-GB" sz="2800">
                <a:ea typeface="ＭＳ Ｐゴシック" charset="0"/>
                <a:hlinkClick r:id="rId6"/>
              </a:rPr>
              <a:t>DSDs</a:t>
            </a:r>
            <a:r>
              <a:rPr lang="en-GB" sz="2800">
                <a:ea typeface="ＭＳ Ｐゴシック" charset="0"/>
              </a:rPr>
              <a:t> are two alternatives</a:t>
            </a:r>
            <a:endParaRPr lang="en-US" sz="28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DTD: Element Type Definition</a:t>
            </a:r>
            <a:endParaRPr lang="el-GR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/>
              <a:t>	&lt;lecturer&gt;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	&lt;name&gt;David </a:t>
            </a:r>
            <a:r>
              <a:rPr lang="en-US" b="1" err="1"/>
              <a:t>Billington</a:t>
            </a:r>
            <a:r>
              <a:rPr lang="en-US" b="1"/>
              <a:t>&lt;/name&gt;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	&lt;phone&gt; +61 − 7 − 3875 507 &lt;/phone&gt;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&lt;/lecturer&gt;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en-US"/>
              <a:t>DTD for above element (and all </a:t>
            </a:r>
            <a:r>
              <a:rPr lang="en-US" b="1"/>
              <a:t>lecturer</a:t>
            </a:r>
            <a:r>
              <a:rPr lang="en-US"/>
              <a:t> elements):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endParaRPr lang="en-US" sz="900"/>
          </a:p>
          <a:p>
            <a:pPr eaLnBrk="1" hangingPunct="1">
              <a:buFont typeface="Wingdings" charset="0"/>
              <a:buNone/>
            </a:pPr>
            <a:r>
              <a:rPr lang="en-US" b="1"/>
              <a:t>	&lt;!ELEMENT lecturer (name, phone) 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&lt;!ELEMENT name (#PCDATA) &gt;</a:t>
            </a:r>
          </a:p>
          <a:p>
            <a:pPr eaLnBrk="1" hangingPunct="1">
              <a:buFont typeface="Wingdings" charset="0"/>
              <a:buNone/>
            </a:pPr>
            <a:r>
              <a:rPr lang="en-US" b="1"/>
              <a:t>	&lt;!ELEMENT phone (#PCDATA) &gt;</a:t>
            </a:r>
            <a:endParaRPr lang="el-GR" b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Meaning of the DTD</a:t>
            </a:r>
            <a:endParaRPr lang="el-GR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896"/>
            <a:ext cx="8353425" cy="4283928"/>
          </a:xfrm>
        </p:spPr>
        <p:txBody>
          <a:bodyPr/>
          <a:lstStyle/>
          <a:p>
            <a:pPr eaLnBrk="1" hangingPunct="1"/>
            <a:r>
              <a:rPr lang="en-GB" sz="3200"/>
              <a:t>The element types </a:t>
            </a:r>
            <a:r>
              <a:rPr lang="en-GB" sz="3200" b="1"/>
              <a:t>lecturer</a:t>
            </a:r>
            <a:r>
              <a:rPr lang="en-GB" sz="3200"/>
              <a:t>, </a:t>
            </a:r>
            <a:r>
              <a:rPr lang="en-GB" sz="3200" b="1"/>
              <a:t>name</a:t>
            </a:r>
            <a:r>
              <a:rPr lang="en-GB" sz="3200"/>
              <a:t>, and </a:t>
            </a:r>
            <a:r>
              <a:rPr lang="en-GB" sz="3200" b="1"/>
              <a:t>phone</a:t>
            </a:r>
            <a:r>
              <a:rPr lang="en-GB" sz="3200"/>
              <a:t> may be used in the document</a:t>
            </a:r>
          </a:p>
          <a:p>
            <a:pPr eaLnBrk="1" hangingPunct="1"/>
            <a:r>
              <a:rPr lang="en-GB" sz="3200"/>
              <a:t>A </a:t>
            </a:r>
            <a:r>
              <a:rPr lang="en-GB" sz="3200" b="1"/>
              <a:t>lecturer</a:t>
            </a:r>
            <a:r>
              <a:rPr lang="en-GB" sz="3200"/>
              <a:t> element contains a </a:t>
            </a:r>
            <a:r>
              <a:rPr lang="en-GB" sz="3200" b="1"/>
              <a:t>name</a:t>
            </a:r>
            <a:r>
              <a:rPr lang="en-GB" sz="3200"/>
              <a:t> element and a </a:t>
            </a:r>
            <a:r>
              <a:rPr lang="en-GB" sz="3200" b="1"/>
              <a:t>phone</a:t>
            </a:r>
            <a:r>
              <a:rPr lang="en-GB" sz="3200"/>
              <a:t> element, in that order (</a:t>
            </a:r>
            <a:r>
              <a:rPr lang="en-GB" sz="3200" i="1"/>
              <a:t>sequence</a:t>
            </a:r>
            <a:r>
              <a:rPr lang="en-GB" sz="3200"/>
              <a:t>)</a:t>
            </a:r>
          </a:p>
          <a:p>
            <a:pPr eaLnBrk="1" hangingPunct="1"/>
            <a:r>
              <a:rPr lang="en-GB" sz="3200"/>
              <a:t>A </a:t>
            </a:r>
            <a:r>
              <a:rPr lang="en-GB" sz="3200" b="1"/>
              <a:t>name</a:t>
            </a:r>
            <a:r>
              <a:rPr lang="en-GB" sz="3200"/>
              <a:t> element and a </a:t>
            </a:r>
            <a:r>
              <a:rPr lang="en-GB" sz="3200" b="1"/>
              <a:t>phone</a:t>
            </a:r>
            <a:r>
              <a:rPr lang="en-GB" sz="3200"/>
              <a:t> element may have any content </a:t>
            </a:r>
            <a:endParaRPr lang="el-GR" sz="3200"/>
          </a:p>
          <a:p>
            <a:pPr lvl="1" eaLnBrk="1" hangingPunct="1"/>
            <a:r>
              <a:rPr lang="el-GR" sz="3200">
                <a:ea typeface="ＭＳ Ｐゴシック" charset="0"/>
              </a:rPr>
              <a:t>In DTDs, </a:t>
            </a:r>
            <a:r>
              <a:rPr lang="el-GR" sz="3200" b="1">
                <a:ea typeface="ＭＳ Ｐゴシック" charset="0"/>
              </a:rPr>
              <a:t>#PCDATA</a:t>
            </a:r>
            <a:r>
              <a:rPr lang="el-GR" sz="3200">
                <a:ea typeface="ＭＳ Ｐゴシック" charset="0"/>
              </a:rPr>
              <a:t> is only atomic </a:t>
            </a:r>
            <a:r>
              <a:rPr lang="en-US" sz="3200">
                <a:ea typeface="ＭＳ Ｐゴシック" charset="0"/>
              </a:rPr>
              <a:t>element </a:t>
            </a:r>
            <a:r>
              <a:rPr lang="el-GR" sz="3200">
                <a:ea typeface="ＭＳ Ｐゴシック" charset="0"/>
              </a:rPr>
              <a:t>type</a:t>
            </a:r>
            <a:r>
              <a:rPr lang="en-US" sz="3200">
                <a:ea typeface="ＭＳ Ｐゴシック" charset="0"/>
              </a:rPr>
              <a:t> and stands for “</a:t>
            </a:r>
            <a:r>
              <a:rPr lang="en-US" altLang="ja-JP" sz="3200" i="1">
                <a:ea typeface="ＭＳ Ｐゴシック" charset="0"/>
              </a:rPr>
              <a:t>parsed character data</a:t>
            </a:r>
            <a:r>
              <a:rPr lang="en-US" sz="3200">
                <a:ea typeface="ＭＳ Ｐゴシック" charset="0"/>
              </a:rPr>
              <a:t>”</a:t>
            </a:r>
            <a:endParaRPr lang="el-GR" sz="320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68571"/>
            <a:ext cx="496823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lecturer (name, phone) &gt;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name (#PCDATA) &gt;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phone (#PCDATA) &gt;</a:t>
            </a:r>
            <a:endParaRPr lang="el-GR" sz="2400">
              <a:latin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/>
              <a:t>Disjunction in Element Type Definitions</a:t>
            </a:r>
            <a:endParaRPr lang="el-GR" sz="340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566863"/>
            <a:ext cx="8054975" cy="4741862"/>
          </a:xfrm>
        </p:spPr>
        <p:txBody>
          <a:bodyPr/>
          <a:lstStyle/>
          <a:p>
            <a:pPr eaLnBrk="1" hangingPunct="1"/>
            <a:r>
              <a:rPr lang="en-US" sz="3200"/>
              <a:t>We say that </a:t>
            </a:r>
            <a:r>
              <a:rPr lang="en-US" sz="3200" b="1"/>
              <a:t>lecturer</a:t>
            </a:r>
            <a:r>
              <a:rPr lang="en-US" sz="3200"/>
              <a:t> elements contains </a:t>
            </a:r>
            <a:r>
              <a:rPr lang="en-US" sz="3200" i="1"/>
              <a:t>either</a:t>
            </a:r>
            <a:r>
              <a:rPr lang="en-US" sz="3200"/>
              <a:t> a </a:t>
            </a:r>
            <a:r>
              <a:rPr lang="en-US" sz="3200" b="1"/>
              <a:t>name</a:t>
            </a:r>
            <a:r>
              <a:rPr lang="en-US" sz="3200"/>
              <a:t> element </a:t>
            </a:r>
            <a:r>
              <a:rPr lang="en-US" sz="3200" i="1"/>
              <a:t>or</a:t>
            </a:r>
            <a:r>
              <a:rPr lang="en-US" sz="3200"/>
              <a:t> a </a:t>
            </a:r>
            <a:r>
              <a:rPr lang="en-US" sz="3200" b="1"/>
              <a:t>phone</a:t>
            </a:r>
            <a:r>
              <a:rPr lang="en-US" sz="3200"/>
              <a:t> element like:</a:t>
            </a:r>
            <a:endParaRPr lang="en-US" sz="3200" b="1"/>
          </a:p>
          <a:p>
            <a:pPr lvl="1" eaLnBrk="1" hangingPunct="1">
              <a:buFontTx/>
              <a:buNone/>
            </a:pPr>
            <a:r>
              <a:rPr lang="en-US" sz="3200" b="1">
                <a:ea typeface="ＭＳ Ｐゴシック" charset="0"/>
              </a:rPr>
              <a:t>&lt;!ELEMENT lecturer ( name | phone )&gt;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A </a:t>
            </a:r>
            <a:r>
              <a:rPr lang="en-US" sz="3200" b="1"/>
              <a:t>lecturer</a:t>
            </a:r>
            <a:r>
              <a:rPr lang="en-US" sz="3200"/>
              <a:t> element contains a </a:t>
            </a:r>
            <a:r>
              <a:rPr lang="en-US" sz="3200" b="1"/>
              <a:t>name</a:t>
            </a:r>
            <a:r>
              <a:rPr lang="en-US" sz="3200"/>
              <a:t> element and a </a:t>
            </a:r>
            <a:r>
              <a:rPr lang="en-US" sz="3200" b="1"/>
              <a:t>phone</a:t>
            </a:r>
            <a:r>
              <a:rPr lang="en-US" sz="3200"/>
              <a:t> element in </a:t>
            </a:r>
            <a:r>
              <a:rPr lang="en-US" sz="3200" i="1"/>
              <a:t>any order</a:t>
            </a:r>
            <a:r>
              <a:rPr lang="en-US" sz="3200"/>
              <a:t> </a:t>
            </a:r>
            <a:endParaRPr lang="en-US" sz="3200" b="1"/>
          </a:p>
          <a:p>
            <a:pPr lvl="1" eaLnBrk="1" hangingPunct="1">
              <a:buFontTx/>
              <a:buNone/>
            </a:pPr>
            <a:r>
              <a:rPr lang="en-US" sz="3200" b="1">
                <a:ea typeface="ＭＳ Ｐゴシック" charset="0"/>
              </a:rPr>
              <a:t>&lt;!ELEMENT lecturer((</a:t>
            </a:r>
            <a:r>
              <a:rPr lang="en-US" sz="3200" b="1" err="1">
                <a:ea typeface="ＭＳ Ｐゴシック" charset="0"/>
              </a:rPr>
              <a:t>name,phone</a:t>
            </a:r>
            <a:r>
              <a:rPr lang="en-US" sz="3200" b="1">
                <a:ea typeface="ＭＳ Ｐゴシック" charset="0"/>
              </a:rPr>
              <a:t>)|(</a:t>
            </a:r>
            <a:r>
              <a:rPr lang="en-US" sz="3200" b="1" err="1">
                <a:ea typeface="ＭＳ Ｐゴシック" charset="0"/>
              </a:rPr>
              <a:t>phone,name</a:t>
            </a:r>
            <a:r>
              <a:rPr lang="en-US" sz="3200" b="1">
                <a:ea typeface="ＭＳ Ｐゴシック" charset="0"/>
              </a:rPr>
              <a:t>))&gt;</a:t>
            </a:r>
          </a:p>
          <a:p>
            <a:pPr eaLnBrk="1" hangingPunct="1"/>
            <a:r>
              <a:rPr lang="en-US" sz="3200"/>
              <a:t>Do you see a problem with this approach?</a:t>
            </a:r>
            <a:endParaRPr lang="el-GR" sz="3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an XML Element</a:t>
            </a:r>
            <a:endParaRPr lang="el-GR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3455987"/>
          </a:xfrm>
        </p:spPr>
        <p:txBody>
          <a:bodyPr/>
          <a:lstStyle/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/>
              <a:t>&lt;order </a:t>
            </a:r>
            <a:r>
              <a:rPr lang="en-US" sz="3200" err="1"/>
              <a:t>orderNo</a:t>
            </a:r>
            <a:r>
              <a:rPr lang="en-US" sz="3200"/>
              <a:t>="23456" 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/>
              <a:t>		  customer="John Smith" 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/>
              <a:t>		  date="October 15, </a:t>
            </a:r>
            <a:r>
              <a:rPr lang="is-IS" sz="3200"/>
              <a:t>2017</a:t>
            </a:r>
            <a:r>
              <a:rPr lang="en-US" sz="3200"/>
              <a:t>"&gt;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/>
              <a:t>	&lt;item </a:t>
            </a:r>
            <a:r>
              <a:rPr lang="en-US" sz="3200" err="1"/>
              <a:t>itemNo</a:t>
            </a:r>
            <a:r>
              <a:rPr lang="en-US" sz="3200"/>
              <a:t>="a528" quantity="1” /&gt;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/>
              <a:t>	&lt;item </a:t>
            </a:r>
            <a:r>
              <a:rPr lang="en-US" sz="3200" err="1"/>
              <a:t>itemNo</a:t>
            </a:r>
            <a:r>
              <a:rPr lang="en-US" sz="3200"/>
              <a:t>="c817" quantity="3” /&gt;</a:t>
            </a:r>
          </a:p>
          <a:p>
            <a:pPr marL="571500" indent="-571500" defTabSz="1485900" eaLnBrk="1" hangingPunct="1">
              <a:buFont typeface="Wingdings" charset="0"/>
              <a:buNone/>
            </a:pPr>
            <a:r>
              <a:rPr lang="en-US" sz="3200"/>
              <a:t>&lt;/order&gt;</a:t>
            </a:r>
            <a:endParaRPr lang="el-GR"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Corresponding DTD</a:t>
            </a:r>
            <a:endParaRPr lang="el-GR"/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96975"/>
            <a:ext cx="82804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/>
              <a:t>&lt;!ELEMENT order (item+)&gt;</a:t>
            </a:r>
          </a:p>
          <a:p>
            <a:pPr eaLnBrk="1" hangingPunct="1">
              <a:buFont typeface="Wingdings" charset="0"/>
              <a:buNone/>
            </a:pPr>
            <a:r>
              <a:rPr lang="en-US" sz="2600"/>
              <a:t>&lt;!ATTLIST order	</a:t>
            </a:r>
            <a:br>
              <a:rPr lang="en-US" sz="2600"/>
            </a:br>
            <a:r>
              <a:rPr lang="en-US" sz="2600"/>
              <a:t>	</a:t>
            </a:r>
            <a:r>
              <a:rPr lang="en-US" sz="2600" err="1"/>
              <a:t>orderNo</a:t>
            </a:r>
            <a:r>
              <a:rPr lang="en-US" sz="2600"/>
              <a:t>	ID 	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/>
              <a:t>		customer	CDATA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/>
              <a:t>		date		CDATA    #REQUIRED 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60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600"/>
              <a:t>&lt;!ELEMENT item EMPTY&gt;</a:t>
            </a:r>
          </a:p>
          <a:p>
            <a:pPr eaLnBrk="1" hangingPunct="1">
              <a:buFont typeface="Wingdings" charset="0"/>
              <a:buNone/>
            </a:pPr>
            <a:r>
              <a:rPr lang="en-US" sz="2600"/>
              <a:t>&lt;!ATTLIST item	</a:t>
            </a:r>
            <a:br>
              <a:rPr lang="en-US" sz="2600"/>
            </a:br>
            <a:r>
              <a:rPr lang="en-US" sz="2600"/>
              <a:t>  	</a:t>
            </a:r>
            <a:r>
              <a:rPr lang="en-US" sz="2600" err="1"/>
              <a:t>itemNo</a:t>
            </a:r>
            <a:r>
              <a:rPr lang="en-US" sz="2600"/>
              <a:t>         ID	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/>
              <a:t>		quantity       CDATA     #REQUIRED</a:t>
            </a:r>
          </a:p>
          <a:p>
            <a:pPr eaLnBrk="1" hangingPunct="1">
              <a:buFont typeface="Wingdings" charset="0"/>
              <a:buNone/>
            </a:pPr>
            <a:r>
              <a:rPr lang="en-US" sz="2600"/>
              <a:t>		comments   CDATA     #IMPLIED &gt;</a:t>
            </a:r>
            <a:endParaRPr lang="el-GR" sz="2600"/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Comments on the DTD</a:t>
            </a:r>
            <a:endParaRPr lang="el-GR" sz="380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75488"/>
            <a:ext cx="8640638" cy="4967288"/>
          </a:xfrm>
        </p:spPr>
        <p:txBody>
          <a:bodyPr/>
          <a:lstStyle/>
          <a:p>
            <a:pPr eaLnBrk="1" hangingPunct="1"/>
            <a:r>
              <a:rPr lang="en-US" sz="3200" dirty="0"/>
              <a:t>The </a:t>
            </a:r>
            <a:r>
              <a:rPr lang="en-US" sz="3200" b="1" dirty="0"/>
              <a:t>item</a:t>
            </a:r>
            <a:r>
              <a:rPr lang="en-US" sz="3200" dirty="0"/>
              <a:t> element type is defined to be empty</a:t>
            </a:r>
          </a:p>
          <a:p>
            <a:pPr lvl="1" eaLnBrk="1" hangingPunct="1"/>
            <a:r>
              <a:rPr lang="en-US" sz="3200" dirty="0">
                <a:ea typeface="ＭＳ Ｐゴシック" charset="0"/>
              </a:rPr>
              <a:t>i.e., it can contain no elements </a:t>
            </a:r>
          </a:p>
          <a:p>
            <a:pPr eaLnBrk="1" hangingPunct="1"/>
            <a:r>
              <a:rPr lang="en-US" sz="3200" b="1" dirty="0"/>
              <a:t>+</a:t>
            </a:r>
            <a:r>
              <a:rPr lang="en-US" sz="3200" dirty="0"/>
              <a:t> (after </a:t>
            </a:r>
            <a:r>
              <a:rPr lang="en-US" sz="3200" b="1" dirty="0"/>
              <a:t>item) </a:t>
            </a:r>
            <a:r>
              <a:rPr lang="en-US" sz="3200" dirty="0"/>
              <a:t>is a </a:t>
            </a:r>
            <a:r>
              <a:rPr lang="en-US" sz="3200" b="1" dirty="0">
                <a:solidFill>
                  <a:srgbClr val="00264D"/>
                </a:solidFill>
              </a:rPr>
              <a:t>cardinality operator</a:t>
            </a:r>
            <a:r>
              <a:rPr lang="en-US" sz="3200" dirty="0"/>
              <a:t>:</a:t>
            </a:r>
          </a:p>
          <a:p>
            <a:pPr marL="457200" lvl="1" indent="-228600" eaLnBrk="1" hangingPunct="1"/>
            <a:r>
              <a:rPr lang="en-GB" sz="2800" dirty="0">
                <a:ea typeface="ＭＳ Ｐゴシック" charset="0"/>
              </a:rPr>
              <a:t>It specifies how many item elements can be in an order</a:t>
            </a:r>
          </a:p>
          <a:p>
            <a:pPr marL="457200" lvl="1" indent="-228600" eaLnBrk="1" hangingPunct="1"/>
            <a:r>
              <a:rPr lang="en-GB" sz="2800" b="1" dirty="0">
                <a:ea typeface="ＭＳ Ｐゴシック" charset="0"/>
              </a:rPr>
              <a:t>?</a:t>
            </a:r>
            <a:r>
              <a:rPr lang="en-GB" sz="2800" dirty="0">
                <a:ea typeface="ＭＳ Ｐゴシック" charset="0"/>
              </a:rPr>
              <a:t>: zero times or once</a:t>
            </a:r>
            <a:endParaRPr lang="en-GB" sz="2800" b="1" dirty="0">
              <a:ea typeface="ＭＳ Ｐゴシック" charset="0"/>
            </a:endParaRPr>
          </a:p>
          <a:p>
            <a:pPr marL="457200" lvl="1" indent="-228600" eaLnBrk="1" hangingPunct="1"/>
            <a:r>
              <a:rPr lang="en-GB" sz="2800" b="1" dirty="0">
                <a:ea typeface="ＭＳ Ｐゴシック" charset="0"/>
              </a:rPr>
              <a:t>*</a:t>
            </a:r>
            <a:r>
              <a:rPr lang="en-GB" sz="2800" dirty="0">
                <a:ea typeface="ＭＳ Ｐゴシック" charset="0"/>
              </a:rPr>
              <a:t>: zero or more times</a:t>
            </a:r>
            <a:endParaRPr lang="en-GB" sz="2800" b="1" dirty="0">
              <a:ea typeface="ＭＳ Ｐゴシック" charset="0"/>
            </a:endParaRPr>
          </a:p>
          <a:p>
            <a:pPr marL="457200" lvl="1" indent="-228600" eaLnBrk="1" hangingPunct="1"/>
            <a:r>
              <a:rPr lang="en-GB" sz="2800" b="1" dirty="0">
                <a:ea typeface="ＭＳ Ｐゴシック" charset="0"/>
              </a:rPr>
              <a:t>+</a:t>
            </a:r>
            <a:r>
              <a:rPr lang="en-GB" sz="2800" dirty="0">
                <a:ea typeface="ＭＳ Ｐゴシック" charset="0"/>
              </a:rPr>
              <a:t>: one or more times</a:t>
            </a:r>
          </a:p>
          <a:p>
            <a:pPr marL="457200" lvl="1" indent="-228600" eaLnBrk="1" hangingPunct="1"/>
            <a:r>
              <a:rPr lang="el-GR" sz="2800" dirty="0" err="1">
                <a:ea typeface="ＭＳ Ｐゴシック" charset="0"/>
              </a:rPr>
              <a:t>No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l-GR" sz="2800" dirty="0" err="1">
                <a:ea typeface="ＭＳ Ｐゴシック" charset="0"/>
              </a:rPr>
              <a:t>cardinality</a:t>
            </a:r>
            <a:r>
              <a:rPr lang="el-GR" sz="2800" dirty="0">
                <a:ea typeface="ＭＳ Ｐゴシック" charset="0"/>
              </a:rPr>
              <a:t> </a:t>
            </a:r>
            <a:r>
              <a:rPr lang="el-GR" sz="2800" dirty="0" err="1">
                <a:ea typeface="ＭＳ Ｐゴシック" charset="0"/>
              </a:rPr>
              <a:t>operator</a:t>
            </a:r>
            <a:r>
              <a:rPr lang="en-US" sz="2800" dirty="0">
                <a:ea typeface="ＭＳ Ｐゴシック" charset="0"/>
              </a:rPr>
              <a:t>:</a:t>
            </a:r>
            <a:br>
              <a:rPr lang="en-US" sz="2800" dirty="0">
                <a:ea typeface="ＭＳ Ｐゴシック" charset="0"/>
              </a:rPr>
            </a:br>
            <a:r>
              <a:rPr lang="el-GR" sz="2800" dirty="0" err="1">
                <a:ea typeface="ＭＳ Ｐゴシック" charset="0"/>
              </a:rPr>
              <a:t>once</a:t>
            </a:r>
            <a:r>
              <a:rPr lang="el-GR" sz="2800" dirty="0">
                <a:ea typeface="ＭＳ Ｐゴシック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4008" y="3501008"/>
            <a:ext cx="4392042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order (item+)&gt;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&lt;!ATTLIST 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order </a:t>
            </a:r>
            <a:r>
              <a:rPr lang="en-US" sz="2400" err="1">
                <a:latin typeface="Calibri"/>
              </a:rPr>
              <a:t>orderNo</a:t>
            </a:r>
            <a:r>
              <a:rPr lang="en-US" sz="2400">
                <a:latin typeface="Calibri"/>
              </a:rPr>
              <a:t> ID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customer CDATA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date CDATA #REQUIRED 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&lt;!ELEMENT item EMPTY&gt;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&lt;!ATTLIST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 item </a:t>
            </a:r>
            <a:r>
              <a:rPr lang="en-US" sz="2400" err="1">
                <a:latin typeface="Calibri"/>
              </a:rPr>
              <a:t>itemNo</a:t>
            </a:r>
            <a:r>
              <a:rPr lang="en-US" sz="2400">
                <a:latin typeface="Calibri"/>
              </a:rPr>
              <a:t> ID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 quantity CDATA #REQUIRED</a:t>
            </a:r>
          </a:p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>
                <a:latin typeface="Calibri"/>
              </a:rPr>
              <a:t>     comments CDATA #IMPLIED &gt;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 paraphrase Jamie Zawinski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447800" y="2209800"/>
            <a:ext cx="5943600" cy="2209800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Some people, when confronted with a problem, think, "I know, I'll use XML." </a:t>
            </a:r>
          </a:p>
          <a:p>
            <a:pPr marL="0" indent="0" eaLnBrk="1" hangingPunct="1">
              <a:buFont typeface="Wingdings" charset="0"/>
              <a:buNone/>
            </a:pPr>
            <a:endParaRPr lang="en-US" sz="1000" dirty="0"/>
          </a:p>
          <a:p>
            <a:pPr marL="0" indent="0" eaLnBrk="1" hangingPunct="1">
              <a:buFont typeface="Wingdings" charset="0"/>
              <a:buNone/>
            </a:pPr>
            <a:r>
              <a:rPr lang="en-US" sz="3200" dirty="0"/>
              <a:t>Now they have two problems.</a:t>
            </a:r>
          </a:p>
          <a:p>
            <a:pPr marL="0" indent="0" eaLnBrk="1" hangingPunct="1">
              <a:buFont typeface="Wingdings" charset="0"/>
              <a:buNone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356100" y="5613400"/>
            <a:ext cx="48244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“Some people, when confronted with a problem, think "I know, I'll use regular expressions." Now they have two problems.”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</a:b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 --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/>
                <a:hlinkClick r:id="rId2"/>
              </a:rPr>
              <a:t>Wikiquote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/>
              <a:t>Comments on the DTD</a:t>
            </a:r>
            <a:endParaRPr lang="el-GR" sz="380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In addition to defining elements, we define attributes</a:t>
            </a:r>
          </a:p>
          <a:p>
            <a:pPr eaLnBrk="1" hangingPunct="1"/>
            <a:r>
              <a:rPr lang="en-US" sz="3200"/>
              <a:t>This is done in an </a:t>
            </a:r>
            <a:r>
              <a:rPr lang="en-US" sz="3200" b="1">
                <a:solidFill>
                  <a:srgbClr val="00264D"/>
                </a:solidFill>
              </a:rPr>
              <a:t>attribute list</a:t>
            </a:r>
            <a:r>
              <a:rPr lang="en-US" sz="3200">
                <a:solidFill>
                  <a:srgbClr val="00264D"/>
                </a:solidFill>
              </a:rPr>
              <a:t> </a:t>
            </a:r>
            <a:r>
              <a:rPr lang="en-US" sz="3200"/>
              <a:t>containing:</a:t>
            </a:r>
            <a:endParaRPr lang="en-GB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Name of the element type to which the list applies 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 list of triples of attribute name, attribute type, and value type</a:t>
            </a:r>
            <a:endParaRPr lang="el-GR" sz="3200" i="1">
              <a:ea typeface="ＭＳ Ｐゴシック" charset="0"/>
            </a:endParaRPr>
          </a:p>
          <a:p>
            <a:pPr eaLnBrk="1" hangingPunct="1"/>
            <a:r>
              <a:rPr lang="el-GR" sz="3200" i="1"/>
              <a:t>Attribute name</a:t>
            </a:r>
            <a:r>
              <a:rPr lang="el-GR" sz="3200"/>
              <a:t>: A name that may be used in an XML document using a DTD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DTD: Attribute Types</a:t>
            </a:r>
            <a:endParaRPr lang="el-GR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97192" cy="5329237"/>
          </a:xfrm>
        </p:spPr>
        <p:txBody>
          <a:bodyPr/>
          <a:lstStyle/>
          <a:p>
            <a:pPr eaLnBrk="1" hangingPunct="1"/>
            <a:r>
              <a:rPr lang="en-US" sz="3200"/>
              <a:t>Similar to predefined data types, but limited </a:t>
            </a:r>
            <a:r>
              <a:rPr lang="is-IS" sz="3200"/>
              <a:t>…</a:t>
            </a:r>
            <a:endParaRPr lang="en-US" sz="3200"/>
          </a:p>
          <a:p>
            <a:pPr eaLnBrk="1" hangingPunct="1"/>
            <a:r>
              <a:rPr lang="en-US" sz="3200"/>
              <a:t>The most important types are</a:t>
            </a:r>
            <a:endParaRPr lang="en-GB" sz="3200" b="1"/>
          </a:p>
          <a:p>
            <a:pPr marL="579438" lvl="1" indent="-242888" eaLnBrk="1" hangingPunct="1"/>
            <a:r>
              <a:rPr lang="en-GB" sz="2600" b="1">
                <a:ea typeface="ＭＳ Ｐゴシック" charset="0"/>
              </a:rPr>
              <a:t>CDATA</a:t>
            </a:r>
            <a:r>
              <a:rPr lang="en-GB" sz="2600">
                <a:ea typeface="ＭＳ Ｐゴシック" charset="0"/>
              </a:rPr>
              <a:t>, a string (sequence of characters)</a:t>
            </a:r>
            <a:endParaRPr lang="en-GB" sz="2600" b="1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>
                <a:ea typeface="ＭＳ Ｐゴシック" charset="0"/>
              </a:rPr>
              <a:t>ID</a:t>
            </a:r>
            <a:r>
              <a:rPr lang="en-GB" sz="2600">
                <a:ea typeface="ＭＳ Ｐゴシック" charset="0"/>
              </a:rPr>
              <a:t>, a name that is </a:t>
            </a:r>
            <a:r>
              <a:rPr lang="en-GB" sz="2600" i="1">
                <a:ea typeface="ＭＳ Ｐゴシック" charset="0"/>
              </a:rPr>
              <a:t>unique</a:t>
            </a:r>
            <a:r>
              <a:rPr lang="en-GB" sz="2600">
                <a:ea typeface="ＭＳ Ｐゴシック" charset="0"/>
              </a:rPr>
              <a:t> across the entire XML document (~ DB key)</a:t>
            </a:r>
            <a:endParaRPr lang="en-GB" sz="2600" b="1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>
                <a:ea typeface="ＭＳ Ｐゴシック" charset="0"/>
              </a:rPr>
              <a:t>IDREF</a:t>
            </a:r>
            <a:r>
              <a:rPr lang="en-GB" sz="2600">
                <a:ea typeface="ＭＳ Ｐゴシック" charset="0"/>
              </a:rPr>
              <a:t>, reference to another element with ID attribute carrying same value as IDREF attribute (~ DB foreign key)</a:t>
            </a:r>
            <a:endParaRPr lang="en-GB" sz="2600" b="1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>
                <a:ea typeface="ＭＳ Ｐゴシック" charset="0"/>
              </a:rPr>
              <a:t>IDREFS</a:t>
            </a:r>
            <a:r>
              <a:rPr lang="en-GB" sz="2600">
                <a:ea typeface="ＭＳ Ｐゴシック" charset="0"/>
              </a:rPr>
              <a:t>, a series of IDREFs </a:t>
            </a:r>
            <a:endParaRPr lang="en-GB" sz="2600" b="1">
              <a:ea typeface="ＭＳ Ｐゴシック" charset="0"/>
            </a:endParaRPr>
          </a:p>
          <a:p>
            <a:pPr marL="579438" lvl="1" indent="-242888" eaLnBrk="1" hangingPunct="1"/>
            <a:r>
              <a:rPr lang="en-GB" sz="2600" b="1">
                <a:ea typeface="ＭＳ Ｐゴシック" charset="0"/>
              </a:rPr>
              <a:t>(v1| . . . |</a:t>
            </a:r>
            <a:r>
              <a:rPr lang="en-GB" sz="2600" b="1" err="1">
                <a:ea typeface="ＭＳ Ｐゴシック" charset="0"/>
              </a:rPr>
              <a:t>vn</a:t>
            </a:r>
            <a:r>
              <a:rPr lang="en-GB" sz="2600" b="1">
                <a:ea typeface="ＭＳ Ｐゴシック" charset="0"/>
              </a:rPr>
              <a:t>)</a:t>
            </a:r>
            <a:r>
              <a:rPr lang="en-GB" sz="2600">
                <a:ea typeface="ＭＳ Ｐゴシック" charset="0"/>
              </a:rPr>
              <a:t>, an enumeration of all possible values</a:t>
            </a:r>
          </a:p>
          <a:p>
            <a:pPr eaLnBrk="1" hangingPunct="1"/>
            <a:r>
              <a:rPr lang="en-US" sz="3200"/>
              <a:t>Limitations: no dates, number ranges, etc.</a:t>
            </a:r>
            <a:endParaRPr lang="el-GR" sz="32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DTD: Attribute Value Types</a:t>
            </a:r>
            <a:endParaRPr lang="el-G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/>
              <a:t>#REQUIRED</a:t>
            </a:r>
            <a:endParaRPr lang="en-GB"/>
          </a:p>
          <a:p>
            <a:pPr lvl="1" eaLnBrk="1" hangingPunct="1"/>
            <a:r>
              <a:rPr lang="en-GB" sz="2800">
                <a:ea typeface="ＭＳ Ｐゴシック" charset="0"/>
              </a:rPr>
              <a:t>Attribute must appear in every occurrence of the element type in the XML document</a:t>
            </a:r>
          </a:p>
          <a:p>
            <a:pPr eaLnBrk="1" hangingPunct="1"/>
            <a:r>
              <a:rPr lang="en-US" b="1"/>
              <a:t>#IMPLIED</a:t>
            </a:r>
            <a:endParaRPr lang="el-GR"/>
          </a:p>
          <a:p>
            <a:pPr lvl="1" eaLnBrk="1" hangingPunct="1"/>
            <a:r>
              <a:rPr lang="el-GR" sz="2800">
                <a:ea typeface="ＭＳ Ｐゴシック" charset="0"/>
              </a:rPr>
              <a:t>The appearance of the attribute is optional </a:t>
            </a:r>
            <a:r>
              <a:rPr lang="en-GB" sz="2800">
                <a:ea typeface="ＭＳ Ｐゴシック" charset="0"/>
              </a:rPr>
              <a:t> </a:t>
            </a:r>
          </a:p>
          <a:p>
            <a:pPr eaLnBrk="1" hangingPunct="1"/>
            <a:r>
              <a:rPr lang="en-US" b="1"/>
              <a:t>#FIXED "value"</a:t>
            </a:r>
            <a:endParaRPr lang="el-GR"/>
          </a:p>
          <a:p>
            <a:pPr lvl="1" eaLnBrk="1" hangingPunct="1"/>
            <a:r>
              <a:rPr lang="el-GR" sz="2800">
                <a:ea typeface="ＭＳ Ｐゴシック" charset="0"/>
              </a:rPr>
              <a:t>Every element must have this attribute </a:t>
            </a:r>
            <a:endParaRPr lang="en-US" sz="2800">
              <a:ea typeface="ＭＳ Ｐゴシック" charset="0"/>
            </a:endParaRPr>
          </a:p>
          <a:p>
            <a:pPr eaLnBrk="1" hangingPunct="1"/>
            <a:r>
              <a:rPr lang="en-US" b="1"/>
              <a:t>"value"</a:t>
            </a:r>
            <a:endParaRPr lang="el-GR"/>
          </a:p>
          <a:p>
            <a:pPr lvl="1" eaLnBrk="1" hangingPunct="1"/>
            <a:r>
              <a:rPr lang="el-GR" sz="2800">
                <a:ea typeface="ＭＳ Ｐゴシック" charset="0"/>
              </a:rPr>
              <a:t>This specifies the default value for the attribute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Referencing with IDREF and IDREFS </a:t>
            </a:r>
            <a:endParaRPr lang="el-GR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4"/>
            <a:ext cx="7980363" cy="4752504"/>
          </a:xfrm>
        </p:spPr>
        <p:txBody>
          <a:bodyPr/>
          <a:lstStyle/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&lt;!ELEMENT family (person*)&gt;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&lt;!ELEMENT person (name)&gt;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&lt;!ELEMENT name (#PCDATA)&gt;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&lt;!ATTLIST person	</a:t>
            </a:r>
            <a:br>
              <a:rPr lang="en-US"/>
            </a:br>
            <a:r>
              <a:rPr lang="en-US"/>
              <a:t>  id		ID 	#REQUIRED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	  mother 	IDREF 	#IMPLIED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	  father 	IDREF 	#IMPLIED</a:t>
            </a:r>
          </a:p>
          <a:p>
            <a:pPr defTabSz="157163" eaLnBrk="1" hangingPunct="1">
              <a:lnSpc>
                <a:spcPct val="110000"/>
              </a:lnSpc>
              <a:buFont typeface="Wingdings" charset="0"/>
              <a:buNone/>
              <a:tabLst>
                <a:tab pos="914400" algn="l"/>
                <a:tab pos="2341563" algn="l"/>
                <a:tab pos="3776663" algn="l"/>
              </a:tabLst>
            </a:pPr>
            <a:r>
              <a:rPr lang="en-US"/>
              <a:t>	  children	IDREFS	#IMPLIED &gt;</a:t>
            </a:r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An XML Document Respecting the DTD</a:t>
            </a:r>
            <a:endParaRPr lang="el-GR" sz="320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848674" cy="5328493"/>
          </a:xfrm>
        </p:spPr>
        <p:txBody>
          <a:bodyPr/>
          <a:lstStyle/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&lt;family&gt;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id="bob" mother="</a:t>
            </a:r>
            <a:r>
              <a:rPr lang="en-US" sz="2200" err="1"/>
              <a:t>mary</a:t>
            </a:r>
            <a:r>
              <a:rPr lang="en-US" sz="2200"/>
              <a:t>" father="peter"&gt;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&lt;name&gt;Bob Marley&lt;/name&gt;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</a:t>
            </a:r>
            <a:r>
              <a:rPr lang="en-US" sz="2200" err="1"/>
              <a:t>bridget</a:t>
            </a:r>
            <a:r>
              <a:rPr lang="en-US" sz="2200"/>
              <a:t>" mother="</a:t>
            </a:r>
            <a:r>
              <a:rPr lang="en-US" sz="2200" err="1"/>
              <a:t>mary</a:t>
            </a:r>
            <a:r>
              <a:rPr lang="en-US" sz="2200"/>
              <a:t>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&lt;name&gt;Bridget Jones&lt;/name&gt;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</a:t>
            </a:r>
            <a:r>
              <a:rPr lang="en-US" sz="2200" err="1"/>
              <a:t>mary</a:t>
            </a:r>
            <a:r>
              <a:rPr lang="en-US" sz="2200"/>
              <a:t>" children="bob </a:t>
            </a:r>
            <a:r>
              <a:rPr lang="en-US" sz="2200" err="1"/>
              <a:t>bridget</a:t>
            </a:r>
            <a:r>
              <a:rPr lang="en-US" sz="2200"/>
              <a:t>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&lt;name&gt;Mary Poppins&lt;/name&gt;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&lt;person id="peter" children="bob"&gt;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	&lt;name&gt;Peter Marley&lt;/name&gt;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		&lt;/person&gt;</a:t>
            </a:r>
          </a:p>
          <a:p>
            <a:pPr marL="338138" indent="-338138" defTabSz="45085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/>
              <a:t>&lt;/family&gt;</a:t>
            </a:r>
            <a:endParaRPr lang="el-GR" sz="2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Email Element DTD 1/2</a:t>
            </a:r>
            <a:endParaRPr lang="el-GR" sz="400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5184" cy="5445125"/>
          </a:xfrm>
        </p:spPr>
        <p:txBody>
          <a:bodyPr/>
          <a:lstStyle/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email</a:t>
            </a:r>
            <a:r>
              <a:rPr lang="en-US"/>
              <a:t> (</a:t>
            </a:r>
            <a:r>
              <a:rPr lang="en-US" err="1"/>
              <a:t>head,body</a:t>
            </a:r>
            <a:r>
              <a:rPr lang="en-US"/>
              <a:t>)&gt;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head</a:t>
            </a:r>
            <a:r>
              <a:rPr lang="en-US"/>
              <a:t> (</a:t>
            </a:r>
            <a:r>
              <a:rPr lang="en-US" err="1"/>
              <a:t>from,to+,cc</a:t>
            </a:r>
            <a:r>
              <a:rPr lang="en-US"/>
              <a:t>*,subject)&gt;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from</a:t>
            </a:r>
            <a:r>
              <a:rPr lang="en-US"/>
              <a:t> EMPTY&gt;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&lt;!ATTLIST </a:t>
            </a:r>
            <a:r>
              <a:rPr lang="en-US" b="1"/>
              <a:t>from</a:t>
            </a:r>
            <a:r>
              <a:rPr lang="en-US"/>
              <a:t>	</a:t>
            </a:r>
            <a:br>
              <a:rPr lang="en-US"/>
            </a:br>
            <a:r>
              <a:rPr lang="en-US"/>
              <a:t> name         CDATA   #IMPLIED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	 address     CDATA   #REQUIRED&gt;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&lt;!ELEMENT </a:t>
            </a:r>
            <a:r>
              <a:rPr lang="en-US" b="1"/>
              <a:t>to</a:t>
            </a:r>
            <a:r>
              <a:rPr lang="en-US"/>
              <a:t> EMPTY&gt;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&lt;!ATTLIST </a:t>
            </a:r>
            <a:r>
              <a:rPr lang="en-US" b="1"/>
              <a:t>to</a:t>
            </a:r>
            <a:r>
              <a:rPr lang="en-US"/>
              <a:t>	</a:t>
            </a:r>
            <a:br>
              <a:rPr lang="en-US"/>
            </a:br>
            <a:r>
              <a:rPr lang="en-US"/>
              <a:t> name      CDATA  #IMPLIED</a:t>
            </a:r>
          </a:p>
          <a:p>
            <a:pPr defTabSz="901700" eaLnBrk="1" hangingPunct="1">
              <a:buFont typeface="Wingdings" charset="0"/>
              <a:buNone/>
              <a:tabLst>
                <a:tab pos="1143000" algn="l"/>
                <a:tab pos="2743200" algn="l"/>
                <a:tab pos="4287838" algn="l"/>
              </a:tabLst>
            </a:pPr>
            <a:r>
              <a:rPr lang="en-US"/>
              <a:t>	 address  CDATA  #REQUIRED&gt;</a:t>
            </a:r>
            <a:endParaRPr lang="el-G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Email Element DTD 2/2</a:t>
            </a:r>
            <a:endParaRPr lang="el-GR" sz="4000"/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051800" cy="5040313"/>
          </a:xfrm>
        </p:spPr>
        <p:txBody>
          <a:bodyPr/>
          <a:lstStyle/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cc</a:t>
            </a:r>
            <a:r>
              <a:rPr lang="en-US" sz="2600"/>
              <a:t> EMPTY&gt;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&lt;!ATTLIST </a:t>
            </a:r>
            <a:r>
              <a:rPr lang="en-US" sz="2600" b="1"/>
              <a:t>cc</a:t>
            </a:r>
            <a:r>
              <a:rPr lang="en-US" sz="2600"/>
              <a:t>		</a:t>
            </a:r>
            <a:br>
              <a:rPr lang="en-US" sz="2600"/>
            </a:br>
            <a:r>
              <a:rPr lang="en-US" sz="2600"/>
              <a:t>	name      CDATA     #IMPLIED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		address	CDATA     #REQUIRED&gt;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subject</a:t>
            </a:r>
            <a:r>
              <a:rPr lang="en-US" sz="2600"/>
              <a:t> (#PCDATA)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body</a:t>
            </a:r>
            <a:r>
              <a:rPr lang="en-US" sz="2600"/>
              <a:t> (</a:t>
            </a:r>
            <a:r>
              <a:rPr lang="en-US" sz="2600" err="1"/>
              <a:t>text,attachment</a:t>
            </a:r>
            <a:r>
              <a:rPr lang="en-US" sz="2600"/>
              <a:t>*)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text</a:t>
            </a:r>
            <a:r>
              <a:rPr lang="en-US" sz="2600"/>
              <a:t> (#PCDATA)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&lt;!ELEMENT </a:t>
            </a:r>
            <a:r>
              <a:rPr lang="en-US" sz="2600" b="1"/>
              <a:t>attachment</a:t>
            </a:r>
            <a:r>
              <a:rPr lang="en-US" sz="2600"/>
              <a:t> EMPTY &gt;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&lt;!ATTLIST </a:t>
            </a:r>
            <a:r>
              <a:rPr lang="en-US" sz="2600" b="1"/>
              <a:t>attachment</a:t>
            </a:r>
            <a:r>
              <a:rPr lang="en-US" sz="2600"/>
              <a:t>		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		encoding   (</a:t>
            </a:r>
            <a:r>
              <a:rPr lang="en-US" sz="2600" err="1"/>
              <a:t>mime|binhex</a:t>
            </a:r>
            <a:r>
              <a:rPr lang="en-US" sz="2600"/>
              <a:t>)	 "mime" </a:t>
            </a:r>
          </a:p>
          <a:p>
            <a:pPr defTabSz="520700" eaLnBrk="1" hangingPunct="1">
              <a:buFont typeface="Wingdings" charset="0"/>
              <a:buNone/>
              <a:tabLst>
                <a:tab pos="804863" algn="l"/>
                <a:tab pos="2057400" algn="l"/>
                <a:tab pos="3830638" algn="l"/>
              </a:tabLst>
            </a:pPr>
            <a:r>
              <a:rPr lang="en-US" sz="2600"/>
              <a:t>		file	   CDATA	#REQUIRED&gt;</a:t>
            </a:r>
            <a:endParaRPr lang="el-GR" sz="2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Interesting Parts of the Email DTD</a:t>
            </a:r>
            <a:endParaRPr lang="el-GR" sz="400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A </a:t>
            </a:r>
            <a:r>
              <a:rPr lang="en-US" sz="3200" b="1"/>
              <a:t>head</a:t>
            </a:r>
            <a:r>
              <a:rPr lang="en-US" sz="3200"/>
              <a:t> element contains (</a:t>
            </a:r>
            <a:r>
              <a:rPr lang="en-GB" sz="3200"/>
              <a:t>in order):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 </a:t>
            </a:r>
            <a:r>
              <a:rPr lang="en-GB" sz="3200" b="1">
                <a:ea typeface="ＭＳ Ｐゴシック" charset="0"/>
              </a:rPr>
              <a:t>from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at least one </a:t>
            </a:r>
            <a:r>
              <a:rPr lang="en-GB" sz="3200" b="1">
                <a:ea typeface="ＭＳ Ｐゴシック" charset="0"/>
              </a:rPr>
              <a:t>to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zero or more </a:t>
            </a:r>
            <a:r>
              <a:rPr lang="en-GB" sz="3200" b="1">
                <a:ea typeface="ＭＳ Ｐゴシック" charset="0"/>
              </a:rPr>
              <a:t>cc</a:t>
            </a:r>
            <a:r>
              <a:rPr lang="en-GB" sz="3200">
                <a:ea typeface="ＭＳ Ｐゴシック" charset="0"/>
              </a:rPr>
              <a:t> elements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a </a:t>
            </a:r>
            <a:r>
              <a:rPr lang="en-GB" sz="3200" b="1">
                <a:ea typeface="ＭＳ Ｐゴシック" charset="0"/>
              </a:rPr>
              <a:t>subject</a:t>
            </a:r>
            <a:r>
              <a:rPr lang="en-GB" sz="3200">
                <a:ea typeface="ＭＳ Ｐゴシック" charset="0"/>
              </a:rPr>
              <a:t> element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In </a:t>
            </a:r>
            <a:r>
              <a:rPr lang="en-US" sz="3200" b="1"/>
              <a:t>from</a:t>
            </a:r>
            <a:r>
              <a:rPr lang="en-US" sz="3200"/>
              <a:t>, </a:t>
            </a:r>
            <a:r>
              <a:rPr lang="en-US" sz="3200" b="1"/>
              <a:t>to</a:t>
            </a:r>
            <a:r>
              <a:rPr lang="en-US" sz="3200"/>
              <a:t>, and </a:t>
            </a:r>
            <a:r>
              <a:rPr lang="en-US" sz="3200" b="1"/>
              <a:t>cc</a:t>
            </a:r>
            <a:r>
              <a:rPr lang="en-US" sz="3200"/>
              <a:t> elements </a:t>
            </a:r>
            <a:endParaRPr lang="en-GB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the </a:t>
            </a:r>
            <a:r>
              <a:rPr lang="en-GB" sz="3200" b="1">
                <a:ea typeface="ＭＳ Ｐゴシック" charset="0"/>
              </a:rPr>
              <a:t>name</a:t>
            </a:r>
            <a:r>
              <a:rPr lang="en-GB" sz="3200">
                <a:ea typeface="ＭＳ Ｐゴシック" charset="0"/>
              </a:rPr>
              <a:t> attribute is not required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the </a:t>
            </a:r>
            <a:r>
              <a:rPr lang="en-GB" sz="3200" b="1">
                <a:ea typeface="ＭＳ Ｐゴシック" charset="0"/>
              </a:rPr>
              <a:t>address</a:t>
            </a:r>
            <a:r>
              <a:rPr lang="en-GB" sz="3200">
                <a:ea typeface="ＭＳ Ｐゴシック" charset="0"/>
              </a:rPr>
              <a:t> attribute is always required</a:t>
            </a:r>
            <a:endParaRPr lang="el-GR" sz="3200">
              <a:ea typeface="ＭＳ Ｐゴシック" charset="0"/>
            </a:endParaRPr>
          </a:p>
        </p:txBody>
      </p:sp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Interesting Parts of the Email DTD</a:t>
            </a:r>
            <a:endParaRPr lang="el-GR" sz="400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A </a:t>
            </a:r>
            <a:r>
              <a:rPr lang="en-US" sz="3200" b="1"/>
              <a:t>body</a:t>
            </a:r>
            <a:r>
              <a:rPr lang="en-US" sz="3200"/>
              <a:t> element contains </a:t>
            </a:r>
            <a:endParaRPr lang="en-GB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a </a:t>
            </a:r>
            <a:r>
              <a:rPr lang="en-GB" sz="3200" b="1">
                <a:ea typeface="ＭＳ Ｐゴシック" charset="0"/>
              </a:rPr>
              <a:t>text</a:t>
            </a:r>
            <a:r>
              <a:rPr lang="en-GB" sz="3200">
                <a:ea typeface="ＭＳ Ｐゴシック" charset="0"/>
              </a:rPr>
              <a:t> element</a:t>
            </a:r>
          </a:p>
          <a:p>
            <a:pPr lvl="1" eaLnBrk="1" hangingPunct="1"/>
            <a:r>
              <a:rPr lang="en-GB" sz="3200">
                <a:ea typeface="ＭＳ Ｐゴシック" charset="0"/>
              </a:rPr>
              <a:t>possibly followed by a number of </a:t>
            </a:r>
            <a:r>
              <a:rPr lang="en-GB" sz="3200" b="1">
                <a:ea typeface="ＭＳ Ｐゴシック" charset="0"/>
              </a:rPr>
              <a:t>attachment</a:t>
            </a:r>
            <a:r>
              <a:rPr lang="en-GB" sz="3200">
                <a:ea typeface="ＭＳ Ｐゴシック" charset="0"/>
              </a:rPr>
              <a:t> elements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The </a:t>
            </a:r>
            <a:r>
              <a:rPr lang="en-US" sz="3200" b="1"/>
              <a:t>encoding</a:t>
            </a:r>
            <a:r>
              <a:rPr lang="en-US" sz="3200"/>
              <a:t> attribute of an </a:t>
            </a:r>
            <a:r>
              <a:rPr lang="en-US" sz="3200" b="1"/>
              <a:t>attachment</a:t>
            </a:r>
            <a:r>
              <a:rPr lang="en-US" sz="3200"/>
              <a:t> element must have either the value “</a:t>
            </a:r>
            <a:r>
              <a:rPr lang="en-US" altLang="ja-JP" sz="3200" b="1"/>
              <a:t>mime</a:t>
            </a:r>
            <a:r>
              <a:rPr lang="en-US" sz="3200"/>
              <a:t>”</a:t>
            </a:r>
            <a:r>
              <a:rPr lang="en-US" altLang="ja-JP" sz="3200"/>
              <a:t> or </a:t>
            </a:r>
            <a:r>
              <a:rPr lang="en-US" sz="3200"/>
              <a:t>“</a:t>
            </a:r>
            <a:r>
              <a:rPr lang="en-US" altLang="ja-JP" sz="3200" b="1" err="1"/>
              <a:t>binhex</a:t>
            </a:r>
            <a:r>
              <a:rPr lang="en-US" sz="3200"/>
              <a:t>”</a:t>
            </a:r>
            <a:endParaRPr lang="en-GB" altLang="ja-JP" sz="3200"/>
          </a:p>
          <a:p>
            <a:pPr lvl="1" eaLnBrk="1" hangingPunct="1"/>
            <a:r>
              <a:rPr lang="en-GB" sz="3200">
                <a:ea typeface="ＭＳ Ｐゴシック" charset="0"/>
              </a:rPr>
              <a:t>“</a:t>
            </a:r>
            <a:r>
              <a:rPr lang="en-GB" altLang="ja-JP" sz="3200" b="1">
                <a:ea typeface="ＭＳ Ｐゴシック" charset="0"/>
              </a:rPr>
              <a:t>mime</a:t>
            </a:r>
            <a:r>
              <a:rPr lang="en-GB" sz="3200">
                <a:ea typeface="ＭＳ Ｐゴシック" charset="0"/>
              </a:rPr>
              <a:t>”</a:t>
            </a:r>
            <a:r>
              <a:rPr lang="en-GB" altLang="ja-JP" sz="3200">
                <a:ea typeface="ＭＳ Ｐゴシック" charset="0"/>
              </a:rPr>
              <a:t> </a:t>
            </a:r>
            <a:r>
              <a:rPr lang="en-US" altLang="ja-JP" sz="3200">
                <a:ea typeface="ＭＳ Ｐゴシック" charset="0"/>
              </a:rPr>
              <a:t>is </a:t>
            </a:r>
            <a:r>
              <a:rPr lang="en-GB" altLang="ja-JP" sz="3200">
                <a:ea typeface="ＭＳ Ｐゴシック" charset="0"/>
              </a:rPr>
              <a:t>the default value</a:t>
            </a:r>
            <a:endParaRPr lang="el-GR" sz="3200">
              <a:ea typeface="ＭＳ Ｐゴシック" charset="0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/>
              <a:t>Remarks on DTDs 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5"/>
            <a:ext cx="8353176" cy="415560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/>
              <a:t>A DTD can be interpreted as an Extended Backus-Naur Form (</a:t>
            </a:r>
            <a:r>
              <a:rPr lang="en-US" sz="3200">
                <a:hlinkClick r:id="rId3"/>
              </a:rPr>
              <a:t>EBNF</a:t>
            </a:r>
            <a:r>
              <a:rPr lang="en-US" sz="3200"/>
              <a:t>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3200" b="1">
                <a:ea typeface="ＭＳ Ｐゴシック" charset="0"/>
              </a:rPr>
              <a:t>&lt;!ELEMENT email (</a:t>
            </a:r>
            <a:r>
              <a:rPr lang="en-US" sz="3200" b="1" err="1">
                <a:ea typeface="ＭＳ Ｐゴシック" charset="0"/>
              </a:rPr>
              <a:t>head,body</a:t>
            </a:r>
            <a:r>
              <a:rPr lang="en-US" sz="3200" b="1">
                <a:ea typeface="ＭＳ Ｐゴシック" charset="0"/>
              </a:rPr>
              <a:t>)&gt;</a:t>
            </a:r>
            <a:endParaRPr lang="en-US" sz="3200"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3200">
                <a:ea typeface="ＭＳ Ｐゴシック" charset="0"/>
              </a:rPr>
              <a:t>	</a:t>
            </a:r>
            <a:r>
              <a:rPr lang="en-GB" sz="3200">
                <a:ea typeface="ＭＳ Ｐゴシック" charset="0"/>
              </a:rPr>
              <a:t>is equivalent to</a:t>
            </a:r>
            <a:r>
              <a:rPr lang="en-US" sz="3200" b="1">
                <a:ea typeface="ＭＳ Ｐゴシック" charset="0"/>
              </a:rPr>
              <a:t> email ::= head body</a:t>
            </a:r>
          </a:p>
          <a:p>
            <a:pPr eaLnBrk="1" hangingPunct="1">
              <a:lnSpc>
                <a:spcPct val="110000"/>
              </a:lnSpc>
            </a:pPr>
            <a:r>
              <a:rPr lang="el-GR" sz="3200"/>
              <a:t>Recursive definitions possible in DTDs </a:t>
            </a:r>
            <a:endParaRPr lang="en-US" sz="3200"/>
          </a:p>
          <a:p>
            <a:pPr lvl="1" eaLnBrk="1" hangingPunct="1">
              <a:lnSpc>
                <a:spcPct val="110000"/>
              </a:lnSpc>
            </a:pPr>
            <a:r>
              <a:rPr lang="el-GR" sz="3200" b="1">
                <a:ea typeface="ＭＳ Ｐゴシック" charset="0"/>
              </a:rPr>
              <a:t>&lt;!ELEMENT bintree </a:t>
            </a:r>
            <a:endParaRPr lang="en-US" sz="3200" b="1"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3200" b="1">
                <a:ea typeface="ＭＳ Ｐゴシック" charset="0"/>
              </a:rPr>
              <a:t>			</a:t>
            </a:r>
            <a:r>
              <a:rPr lang="el-GR" sz="3200" b="1">
                <a:ea typeface="ＭＳ Ｐゴシック" charset="0"/>
              </a:rPr>
              <a:t>((bintree root bintree)|emptytree)&gt; 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6804025" y="6435725"/>
            <a:ext cx="2305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DTDs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History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641208" cy="5184775"/>
          </a:xfrm>
        </p:spPr>
        <p:txBody>
          <a:bodyPr/>
          <a:lstStyle/>
          <a:p>
            <a:pPr marL="228600" indent="-228600" eaLnBrk="1" hangingPunct="1"/>
            <a:r>
              <a:rPr lang="en-US" dirty="0"/>
              <a:t>XML’s roots are in SGML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  <a:hlinkClick r:id="rId3"/>
              </a:rPr>
              <a:t>Standard Generalized Markup Language</a:t>
            </a:r>
            <a:endParaRPr lang="en-US" dirty="0">
              <a:ea typeface="ＭＳ Ｐゴシック" charset="0"/>
            </a:endParaRP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A </a:t>
            </a:r>
            <a:r>
              <a:rPr lang="en-US" i="1" dirty="0">
                <a:ea typeface="ＭＳ Ｐゴシック" charset="0"/>
              </a:rPr>
              <a:t>metalanguage</a:t>
            </a:r>
            <a:r>
              <a:rPr lang="en-US" dirty="0">
                <a:ea typeface="ＭＳ Ｐゴシック" charset="0"/>
              </a:rPr>
              <a:t> for defining document markup languages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Extensible, but complicated, verbose, hard to parse, </a:t>
            </a:r>
            <a:r>
              <a:rPr lang="is-IS">
                <a:ea typeface="ＭＳ Ｐゴシック" charset="0"/>
              </a:rPr>
              <a:t>…</a:t>
            </a:r>
            <a:endParaRPr lang="en-US" dirty="0">
              <a:ea typeface="ＭＳ Ｐゴシック" charset="0"/>
            </a:endParaRPr>
          </a:p>
          <a:p>
            <a:pPr marL="228600" indent="-228600" eaLnBrk="1" hangingPunct="1"/>
            <a:r>
              <a:rPr lang="en-US" dirty="0"/>
              <a:t>HTML was defines using SGML, ~1990 by TBL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A markup language, not a markup</a:t>
            </a:r>
            <a:r>
              <a:rPr lang="en-US" i="1" dirty="0">
                <a:ea typeface="ＭＳ Ｐゴシック" charset="0"/>
              </a:rPr>
              <a:t> </a:t>
            </a:r>
            <a:r>
              <a:rPr lang="en-US" i="1" dirty="0">
                <a:ea typeface="ＭＳ Ｐゴシック" charset="0"/>
                <a:hlinkClick r:id="rId4"/>
              </a:rPr>
              <a:t>metalanguage</a:t>
            </a:r>
            <a:endParaRPr lang="en-US" i="1" dirty="0">
              <a:ea typeface="ＭＳ Ｐゴシック" charset="0"/>
            </a:endParaRPr>
          </a:p>
          <a:p>
            <a:pPr marL="228600" indent="-228600" eaLnBrk="1" hangingPunct="1"/>
            <a:r>
              <a:rPr lang="en-US" dirty="0"/>
              <a:t>XML proposal to W3C in July 1996</a:t>
            </a:r>
          </a:p>
          <a:p>
            <a:pPr marL="347663" lvl="1" indent="-234950" eaLnBrk="1" hangingPunct="1"/>
            <a:r>
              <a:rPr lang="en-US" dirty="0">
                <a:ea typeface="ＭＳ Ｐゴシック" charset="0"/>
              </a:rPr>
              <a:t>Simplified SGML to greatly expand power and flexibility of Web</a:t>
            </a:r>
          </a:p>
          <a:p>
            <a:pPr marL="169863" indent="-228600" eaLnBrk="1" hangingPunct="1"/>
            <a:r>
              <a:rPr lang="en-US" sz="3200" dirty="0"/>
              <a:t>Evolving series of W3C recommendations</a:t>
            </a:r>
          </a:p>
          <a:p>
            <a:pPr marL="342900" lvl="1" indent="-228600" eaLnBrk="1" hangingPunct="1"/>
            <a:r>
              <a:rPr lang="en-US" dirty="0">
                <a:ea typeface="ＭＳ Ｐゴシック" charset="0"/>
              </a:rPr>
              <a:t>Current recommendation: </a:t>
            </a:r>
            <a:r>
              <a:rPr lang="en-US" dirty="0">
                <a:ea typeface="ＭＳ Ｐゴシック" charset="0"/>
                <a:hlinkClick r:id="rId5"/>
              </a:rPr>
              <a:t>XML 5</a:t>
            </a:r>
            <a:r>
              <a:rPr lang="en-US" dirty="0">
                <a:ea typeface="ＭＳ Ｐゴシック" charset="0"/>
              </a:rPr>
              <a:t> (2008)</a:t>
            </a:r>
          </a:p>
          <a:p>
            <a:pPr marL="571500" lvl="1" indent="-228600" eaLnBrk="1" hangingPunct="1"/>
            <a:endParaRPr lang="el-G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 b="1"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 (XSD)</a:t>
            </a:r>
            <a:endParaRPr lang="el-GR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92888" cy="5400600"/>
          </a:xfrm>
        </p:spPr>
        <p:txBody>
          <a:bodyPr/>
          <a:lstStyle/>
          <a:p>
            <a:pPr marL="292100" indent="-292100" eaLnBrk="1" hangingPunct="1"/>
            <a:r>
              <a:rPr lang="en-US" sz="3200">
                <a:hlinkClick r:id="rId3"/>
              </a:rPr>
              <a:t>XML Schema</a:t>
            </a:r>
            <a:r>
              <a:rPr lang="en-US" sz="3200"/>
              <a:t> is a s</a:t>
            </a:r>
            <a:r>
              <a:rPr lang="el-GR" sz="3200"/>
              <a:t>ignificantly richer language for defining the structure </a:t>
            </a:r>
            <a:r>
              <a:rPr lang="en-US" sz="3200"/>
              <a:t>of XML documents</a:t>
            </a:r>
          </a:p>
          <a:p>
            <a:pPr marL="292100" indent="-292100" eaLnBrk="1" hangingPunct="1"/>
            <a:r>
              <a:rPr lang="en-US" sz="3200"/>
              <a:t>S</a:t>
            </a:r>
            <a:r>
              <a:rPr lang="el-GR" sz="3200"/>
              <a:t>yntax based on XML </a:t>
            </a:r>
            <a:r>
              <a:rPr lang="en-US" sz="3200"/>
              <a:t>itself, so </a:t>
            </a:r>
            <a:r>
              <a:rPr lang="el-GR" sz="3200"/>
              <a:t>separate </a:t>
            </a:r>
            <a:r>
              <a:rPr lang="en-US" sz="3200"/>
              <a:t>tools to handle them not needed</a:t>
            </a:r>
          </a:p>
          <a:p>
            <a:pPr marL="292100" indent="-292100" eaLnBrk="1" hangingPunct="1"/>
            <a:r>
              <a:rPr lang="en-US" sz="3200"/>
              <a:t>R</a:t>
            </a:r>
            <a:r>
              <a:rPr lang="el-GR" sz="3200"/>
              <a:t>eus</a:t>
            </a:r>
            <a:r>
              <a:rPr lang="en-US" sz="3200"/>
              <a:t>e</a:t>
            </a:r>
            <a:r>
              <a:rPr lang="el-GR" sz="3200"/>
              <a:t> and</a:t>
            </a:r>
            <a:r>
              <a:rPr lang="en-US" sz="3200"/>
              <a:t> refinement of</a:t>
            </a:r>
            <a:r>
              <a:rPr lang="el-GR" sz="3200"/>
              <a:t> schemas</a:t>
            </a:r>
            <a:r>
              <a:rPr lang="en-US" sz="3200"/>
              <a:t> =&gt; can expand or delete existing schemas</a:t>
            </a:r>
          </a:p>
          <a:p>
            <a:pPr marL="292100" indent="-292100" eaLnBrk="1" hangingPunct="1"/>
            <a:r>
              <a:rPr lang="en-US" sz="3200"/>
              <a:t>Sophisticated set of </a:t>
            </a:r>
            <a:r>
              <a:rPr lang="en-US" sz="3200" b="1"/>
              <a:t>data types</a:t>
            </a:r>
            <a:r>
              <a:rPr lang="en-US" sz="3200"/>
              <a:t>, compared to DTDs, which only supports strings</a:t>
            </a:r>
          </a:p>
          <a:p>
            <a:pPr marL="292100" indent="-292100" eaLnBrk="1" hangingPunct="1"/>
            <a:r>
              <a:rPr lang="en-US" sz="3200">
                <a:hlinkClick r:id="rId4"/>
              </a:rPr>
              <a:t>XML Schema recommendation</a:t>
            </a:r>
            <a:r>
              <a:rPr lang="en-US" sz="3200"/>
              <a:t> published by W3C in 2001, version 1.1 in 2012</a:t>
            </a:r>
            <a:endParaRPr lang="el-GR"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</a:t>
            </a:r>
            <a:endParaRPr lang="el-GR"/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80400" cy="4824413"/>
          </a:xfrm>
        </p:spPr>
        <p:txBody>
          <a:bodyPr/>
          <a:lstStyle/>
          <a:p>
            <a:pPr marL="279400" indent="-279400" eaLnBrk="1" hangingPunct="1">
              <a:lnSpc>
                <a:spcPct val="110000"/>
              </a:lnSpc>
              <a:defRPr/>
            </a:pPr>
            <a:r>
              <a:rPr lang="en-US" sz="3200"/>
              <a:t>An XML schema is an element with an opening tag like</a:t>
            </a:r>
            <a:endParaRPr lang="en-US" sz="3200" b="1"/>
          </a:p>
          <a:p>
            <a:pPr marL="914400" lvl="1" indent="-519113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>
                <a:ea typeface="ＭＳ Ｐゴシック" charset="0"/>
              </a:rPr>
              <a:t>&lt;schema</a:t>
            </a:r>
            <a:br>
              <a:rPr lang="en-US" sz="2800" b="1">
                <a:ea typeface="ＭＳ Ｐゴシック" charset="0"/>
              </a:rPr>
            </a:br>
            <a:r>
              <a:rPr lang="en-US" sz="2800" b="1">
                <a:ea typeface="ＭＳ Ｐゴシック" charset="0"/>
              </a:rPr>
              <a:t>"http://www.w3.org/2000/10/</a:t>
            </a:r>
            <a:r>
              <a:rPr lang="en-US" sz="2800" b="1" err="1">
                <a:ea typeface="ＭＳ Ｐゴシック" charset="0"/>
              </a:rPr>
              <a:t>XMLSchema</a:t>
            </a:r>
            <a:r>
              <a:rPr lang="en-US" sz="2800" b="1">
                <a:ea typeface="ＭＳ Ｐゴシック" charset="0"/>
              </a:rPr>
              <a:t>"</a:t>
            </a:r>
          </a:p>
          <a:p>
            <a:pPr marL="914400" lvl="1" indent="-519113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>
                <a:ea typeface="ＭＳ Ｐゴシック" charset="0"/>
              </a:rPr>
              <a:t>	version="1.0"&gt;</a:t>
            </a:r>
          </a:p>
          <a:p>
            <a:pPr marL="223838" indent="-223838" eaLnBrk="1" hangingPunct="1">
              <a:lnSpc>
                <a:spcPct val="110000"/>
              </a:lnSpc>
              <a:defRPr/>
            </a:pPr>
            <a:r>
              <a:rPr lang="en-US" sz="3200"/>
              <a:t>Structure of schema elements</a:t>
            </a:r>
            <a:endParaRPr lang="el-GR" sz="3200"/>
          </a:p>
          <a:p>
            <a:pPr marL="914400" lvl="1" indent="-519113" eaLnBrk="1" hangingPunct="1">
              <a:lnSpc>
                <a:spcPct val="110000"/>
              </a:lnSpc>
              <a:defRPr/>
            </a:pPr>
            <a:r>
              <a:rPr lang="en-US" sz="2800">
                <a:ea typeface="ＭＳ Ｐゴシック" charset="0"/>
              </a:rPr>
              <a:t>E</a:t>
            </a:r>
            <a:r>
              <a:rPr lang="el-GR" sz="2800">
                <a:ea typeface="ＭＳ Ｐゴシック" charset="0"/>
              </a:rPr>
              <a:t>lement and attribute types</a:t>
            </a:r>
            <a:r>
              <a:rPr lang="en-US" sz="2800">
                <a:ea typeface="ＭＳ Ｐゴシック" charset="0"/>
              </a:rPr>
              <a:t> </a:t>
            </a:r>
            <a:r>
              <a:rPr lang="el-GR" sz="2800">
                <a:ea typeface="ＭＳ Ｐゴシック" charset="0"/>
              </a:rPr>
              <a:t>using data types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Element Types</a:t>
            </a:r>
            <a:endParaRPr lang="el-GR"/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84313"/>
            <a:ext cx="7980363" cy="4897437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	&lt;element name="email"/&gt;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&lt;element name="head“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minOccurs</a:t>
            </a:r>
            <a:r>
              <a:rPr lang="en-US"/>
              <a:t>="1“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maxOccurs</a:t>
            </a:r>
            <a:r>
              <a:rPr lang="en-US"/>
              <a:t>="1"/&gt;</a:t>
            </a:r>
            <a:endParaRPr lang="el-GR"/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</a:t>
            </a:r>
            <a:r>
              <a:rPr lang="el-GR"/>
              <a:t>&lt;element name="to" minOccurs="1"/&gt; </a:t>
            </a:r>
            <a:endParaRPr lang="en-US"/>
          </a:p>
          <a:p>
            <a:pPr marL="533400" indent="-533400" eaLnBrk="1" hangingPunct="1">
              <a:buFont typeface="Wingdings" charset="0"/>
              <a:buNone/>
            </a:pPr>
            <a:endParaRPr lang="en-US" sz="900"/>
          </a:p>
          <a:p>
            <a:pPr marL="533400" indent="-533400" eaLnBrk="1" hangingPunct="1">
              <a:buFont typeface="Wingdings" charset="0"/>
              <a:buNone/>
            </a:pPr>
            <a:r>
              <a:rPr lang="en-GB"/>
              <a:t>Cardinality constraints:</a:t>
            </a:r>
            <a:endParaRPr lang="en-GB" b="1"/>
          </a:p>
          <a:p>
            <a:pPr marL="635000" lvl="1" indent="-239713" eaLnBrk="1" hangingPunct="1"/>
            <a:r>
              <a:rPr lang="en-GB" sz="2800" b="1" err="1">
                <a:ea typeface="ＭＳ Ｐゴシック" charset="0"/>
              </a:rPr>
              <a:t>minOccurs</a:t>
            </a:r>
            <a:r>
              <a:rPr lang="en-GB" sz="2800" b="1">
                <a:ea typeface="ＭＳ Ｐゴシック" charset="0"/>
              </a:rPr>
              <a:t>="x"</a:t>
            </a:r>
            <a:r>
              <a:rPr lang="en-GB" sz="2800">
                <a:ea typeface="ＭＳ Ｐゴシック" charset="0"/>
              </a:rPr>
              <a:t> (default value 1)</a:t>
            </a:r>
            <a:endParaRPr lang="en-GB" sz="2800" b="1">
              <a:ea typeface="ＭＳ Ｐゴシック" charset="0"/>
            </a:endParaRPr>
          </a:p>
          <a:p>
            <a:pPr marL="635000" lvl="1" indent="-239713" eaLnBrk="1" hangingPunct="1"/>
            <a:r>
              <a:rPr lang="en-GB" sz="2800" b="1" err="1">
                <a:ea typeface="ＭＳ Ｐゴシック" charset="0"/>
              </a:rPr>
              <a:t>maxOccurs</a:t>
            </a:r>
            <a:r>
              <a:rPr lang="en-GB" sz="2800" b="1">
                <a:ea typeface="ＭＳ Ｐゴシック" charset="0"/>
              </a:rPr>
              <a:t>="x"</a:t>
            </a:r>
            <a:r>
              <a:rPr lang="el-GR" sz="2800">
                <a:ea typeface="ＭＳ Ｐゴシック" charset="0"/>
              </a:rPr>
              <a:t> </a:t>
            </a:r>
            <a:r>
              <a:rPr lang="en-US" sz="2800">
                <a:ea typeface="ＭＳ Ｐゴシック" charset="0"/>
              </a:rPr>
              <a:t>(default value 1)</a:t>
            </a:r>
          </a:p>
          <a:p>
            <a:pPr marL="635000" lvl="1" indent="-239713" eaLnBrk="1" hangingPunct="1"/>
            <a:r>
              <a:rPr lang="en-US" sz="2800">
                <a:ea typeface="ＭＳ Ｐゴシック" charset="0"/>
              </a:rPr>
              <a:t>Generalizations of *,?,+ offered by DTDs</a:t>
            </a:r>
            <a:endParaRPr lang="el-GR" sz="28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Attribute Types</a:t>
            </a:r>
            <a:endParaRPr lang="el-GR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569325" cy="4371975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b="1" dirty="0"/>
              <a:t>&lt;attribute name="id" type="ID“ use="required"/&gt;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b="1" dirty="0"/>
              <a:t>&lt;attribute name="speaks" type="Language" </a:t>
            </a:r>
            <a:endParaRPr lang="el-GR" dirty="0"/>
          </a:p>
          <a:p>
            <a:pPr marL="533400" indent="-533400" eaLnBrk="1" hangingPunct="1">
              <a:buFont typeface="Wingdings" charset="0"/>
              <a:buNone/>
            </a:pPr>
            <a:r>
              <a:rPr lang="el-GR" dirty="0"/>
              <a:t>	</a:t>
            </a:r>
            <a:r>
              <a:rPr lang="el-GR" b="1" dirty="0"/>
              <a:t>use="</a:t>
            </a:r>
            <a:r>
              <a:rPr lang="el-GR" b="1" dirty="0" err="1"/>
              <a:t>default</a:t>
            </a:r>
            <a:r>
              <a:rPr lang="el-GR" b="1" dirty="0"/>
              <a:t>" </a:t>
            </a:r>
            <a:r>
              <a:rPr lang="el-GR" b="1" dirty="0" err="1"/>
              <a:t>value</a:t>
            </a:r>
            <a:r>
              <a:rPr lang="el-GR" b="1" dirty="0"/>
              <a:t>="</a:t>
            </a:r>
            <a:r>
              <a:rPr lang="el-GR" b="1" dirty="0" err="1"/>
              <a:t>en</a:t>
            </a:r>
            <a:r>
              <a:rPr lang="el-GR" b="1" dirty="0"/>
              <a:t>"/&gt; </a:t>
            </a:r>
            <a:endParaRPr lang="en-US" b="1" dirty="0"/>
          </a:p>
          <a:p>
            <a:pPr marL="533400" indent="-533400" eaLnBrk="1" hangingPunct="1">
              <a:buFont typeface="Wingdings" charset="0"/>
              <a:buNone/>
            </a:pPr>
            <a:endParaRPr lang="en-US" b="1" dirty="0"/>
          </a:p>
          <a:p>
            <a:pPr marL="238125" indent="-238125" eaLnBrk="1" hangingPunct="1"/>
            <a:r>
              <a:rPr lang="el-GR" dirty="0" err="1"/>
              <a:t>Existence</a:t>
            </a:r>
            <a:r>
              <a:rPr lang="el-GR" dirty="0"/>
              <a:t>:</a:t>
            </a:r>
            <a:r>
              <a:rPr lang="el-GR" b="1" dirty="0"/>
              <a:t> use="x",</a:t>
            </a:r>
            <a:r>
              <a:rPr lang="el-GR" dirty="0"/>
              <a:t> </a:t>
            </a:r>
            <a:r>
              <a:rPr lang="el-GR" dirty="0" err="1"/>
              <a:t>where</a:t>
            </a:r>
            <a:r>
              <a:rPr lang="el-GR" b="1" dirty="0"/>
              <a:t> x </a:t>
            </a:r>
            <a:r>
              <a:rPr lang="el-GR" dirty="0" err="1"/>
              <a:t>may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b="1" dirty="0"/>
              <a:t> </a:t>
            </a:r>
            <a:r>
              <a:rPr lang="el-GR" b="1" dirty="0" err="1"/>
              <a:t>optional</a:t>
            </a:r>
            <a:r>
              <a:rPr lang="el-GR" b="1" dirty="0"/>
              <a:t> </a:t>
            </a:r>
            <a:r>
              <a:rPr lang="el-GR" dirty="0" err="1"/>
              <a:t>or</a:t>
            </a:r>
            <a:r>
              <a:rPr lang="el-GR" b="1" dirty="0"/>
              <a:t> </a:t>
            </a:r>
            <a:r>
              <a:rPr lang="el-GR" b="1" dirty="0" err="1"/>
              <a:t>required</a:t>
            </a:r>
            <a:r>
              <a:rPr lang="el-GR" dirty="0"/>
              <a:t> </a:t>
            </a:r>
            <a:endParaRPr lang="en-US" dirty="0"/>
          </a:p>
          <a:p>
            <a:pPr marL="238125" indent="-238125" eaLnBrk="1" hangingPunct="1"/>
            <a:r>
              <a:rPr lang="en-GB" dirty="0"/>
              <a:t>Default value: </a:t>
            </a:r>
            <a:r>
              <a:rPr lang="en-GB" b="1" dirty="0"/>
              <a:t>use="x" value="..."</a:t>
            </a:r>
            <a:r>
              <a:rPr lang="en-GB" dirty="0"/>
              <a:t>, where </a:t>
            </a:r>
            <a:r>
              <a:rPr lang="en-GB" b="1" dirty="0"/>
              <a:t>x</a:t>
            </a:r>
            <a:r>
              <a:rPr lang="en-GB" dirty="0"/>
              <a:t> may be </a:t>
            </a:r>
            <a:r>
              <a:rPr lang="en-GB" b="1" dirty="0"/>
              <a:t>default</a:t>
            </a:r>
            <a:r>
              <a:rPr lang="en-GB" dirty="0"/>
              <a:t> or </a:t>
            </a:r>
            <a:r>
              <a:rPr lang="en-GB" b="1" dirty="0"/>
              <a:t>fixed</a:t>
            </a:r>
            <a:endParaRPr lang="el-GR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Types</a:t>
            </a:r>
            <a:endParaRPr lang="el-GR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12875"/>
            <a:ext cx="7992119" cy="5445125"/>
          </a:xfrm>
        </p:spPr>
        <p:txBody>
          <a:bodyPr/>
          <a:lstStyle/>
          <a:p>
            <a:pPr marL="231775" indent="-231775" eaLnBrk="1" hangingPunct="1">
              <a:defRPr/>
            </a:pPr>
            <a:r>
              <a:rPr lang="en-US" sz="3200"/>
              <a:t>Many </a:t>
            </a:r>
            <a:r>
              <a:rPr lang="en-US" sz="3200" b="1">
                <a:solidFill>
                  <a:srgbClr val="00264D"/>
                </a:solidFill>
              </a:rPr>
              <a:t>built-in data types</a:t>
            </a:r>
            <a:r>
              <a:rPr lang="en-US" sz="3200"/>
              <a:t> </a:t>
            </a:r>
            <a:endParaRPr lang="en-GB" sz="3200"/>
          </a:p>
          <a:p>
            <a:pPr marL="454025" lvl="1" indent="-230188" eaLnBrk="1" hangingPunct="1">
              <a:defRPr/>
            </a:pPr>
            <a:r>
              <a:rPr lang="en-GB" sz="3200">
                <a:ea typeface="ＭＳ Ｐゴシック" charset="0"/>
              </a:rPr>
              <a:t>Numerical data types: </a:t>
            </a:r>
            <a:r>
              <a:rPr lang="en-GB" sz="3200" b="1">
                <a:ea typeface="ＭＳ Ｐゴシック" charset="0"/>
              </a:rPr>
              <a:t>integer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short,</a:t>
            </a:r>
            <a:r>
              <a:rPr lang="en-GB" sz="3200">
                <a:ea typeface="ＭＳ Ｐゴシック" charset="0"/>
              </a:rPr>
              <a:t> etc. </a:t>
            </a:r>
          </a:p>
          <a:p>
            <a:pPr marL="454025" lvl="1" indent="-230188" eaLnBrk="1" hangingPunct="1">
              <a:defRPr/>
            </a:pPr>
            <a:r>
              <a:rPr lang="en-GB" sz="3200">
                <a:ea typeface="ＭＳ Ｐゴシック" charset="0"/>
              </a:rPr>
              <a:t>String types: </a:t>
            </a:r>
            <a:r>
              <a:rPr lang="en-GB" sz="3200" b="1">
                <a:ea typeface="ＭＳ Ｐゴシック" charset="0"/>
              </a:rPr>
              <a:t>string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ID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IDREF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CDATA, </a:t>
            </a:r>
            <a:r>
              <a:rPr lang="en-GB" sz="3200">
                <a:ea typeface="ＭＳ Ｐゴシック" charset="0"/>
              </a:rPr>
              <a:t>etc.</a:t>
            </a:r>
          </a:p>
          <a:p>
            <a:pPr marL="454025" lvl="1" indent="-230188" eaLnBrk="1" hangingPunct="1">
              <a:defRPr/>
            </a:pPr>
            <a:r>
              <a:rPr lang="en-GB" sz="3200">
                <a:ea typeface="ＭＳ Ｐゴシック" charset="0"/>
              </a:rPr>
              <a:t>Date and time data types: </a:t>
            </a:r>
            <a:r>
              <a:rPr lang="en-GB" sz="3200" b="1">
                <a:ea typeface="ＭＳ Ｐゴシック" charset="0"/>
              </a:rPr>
              <a:t>time</a:t>
            </a:r>
            <a:r>
              <a:rPr lang="en-GB" sz="3200">
                <a:ea typeface="ＭＳ Ｐゴシック" charset="0"/>
              </a:rPr>
              <a:t>, </a:t>
            </a:r>
            <a:r>
              <a:rPr lang="en-GB" sz="3200" b="1">
                <a:ea typeface="ＭＳ Ｐゴシック" charset="0"/>
              </a:rPr>
              <a:t>month,</a:t>
            </a:r>
            <a:r>
              <a:rPr lang="en-GB" sz="3200">
                <a:ea typeface="ＭＳ Ｐゴシック" charset="0"/>
              </a:rPr>
              <a:t> etc.</a:t>
            </a:r>
          </a:p>
          <a:p>
            <a:pPr marL="231775" indent="-231775" eaLnBrk="1" hangingPunct="1">
              <a:defRPr/>
            </a:pPr>
            <a:r>
              <a:rPr lang="en-US" sz="3200"/>
              <a:t>A</a:t>
            </a:r>
            <a:r>
              <a:rPr lang="el-GR" sz="3200"/>
              <a:t>lso </a:t>
            </a:r>
            <a:r>
              <a:rPr lang="el-GR" sz="3200" b="1">
                <a:solidFill>
                  <a:srgbClr val="00264D"/>
                </a:solidFill>
              </a:rPr>
              <a:t>user-defined data types </a:t>
            </a:r>
            <a:endParaRPr lang="en-US" sz="3200" b="1">
              <a:solidFill>
                <a:srgbClr val="00264D"/>
              </a:solidFill>
            </a:endParaRPr>
          </a:p>
          <a:p>
            <a:pPr marL="454025" lvl="1" indent="-222250" eaLnBrk="1" hangingPunct="1">
              <a:defRPr/>
            </a:pPr>
            <a:r>
              <a:rPr lang="en-GB" sz="3200" b="1">
                <a:solidFill>
                  <a:srgbClr val="00264D"/>
                </a:solidFill>
                <a:ea typeface="ＭＳ Ｐゴシック" charset="0"/>
              </a:rPr>
              <a:t>simple data types</a:t>
            </a:r>
            <a:r>
              <a:rPr lang="en-GB" sz="3200">
                <a:ea typeface="ＭＳ Ｐゴシック" charset="0"/>
              </a:rPr>
              <a:t>, which can’t use elements or attributes</a:t>
            </a:r>
            <a:endParaRPr lang="en-GB" sz="3200" i="1">
              <a:ea typeface="ＭＳ Ｐゴシック" charset="0"/>
            </a:endParaRPr>
          </a:p>
          <a:p>
            <a:pPr marL="454025" lvl="1" indent="-222250" eaLnBrk="1" hangingPunct="1">
              <a:defRPr/>
            </a:pPr>
            <a:r>
              <a:rPr lang="en-GB" sz="3200" b="1">
                <a:solidFill>
                  <a:srgbClr val="00264D"/>
                </a:solidFill>
                <a:ea typeface="ＭＳ Ｐゴシック" charset="0"/>
              </a:rPr>
              <a:t>complex data types</a:t>
            </a:r>
            <a:r>
              <a:rPr lang="en-GB" sz="3200">
                <a:ea typeface="ＭＳ Ｐゴシック" charset="0"/>
              </a:rPr>
              <a:t>, which can use them</a:t>
            </a:r>
            <a:endParaRPr lang="el-GR" sz="320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Complex Data Types</a:t>
            </a:r>
            <a:endParaRPr lang="el-GR"/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4598987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 b="1">
                <a:solidFill>
                  <a:srgbClr val="00264D"/>
                </a:solidFill>
              </a:rPr>
              <a:t>Complex data types</a:t>
            </a:r>
            <a:r>
              <a:rPr lang="en-US" sz="3200">
                <a:solidFill>
                  <a:srgbClr val="00264D"/>
                </a:solidFill>
              </a:rPr>
              <a:t> </a:t>
            </a:r>
            <a:r>
              <a:rPr lang="en-US" sz="3200"/>
              <a:t>are defined from existing data types by defining some attributes (if any) and using:</a:t>
            </a:r>
            <a:endParaRPr lang="en-GB" sz="3200" b="1"/>
          </a:p>
          <a:p>
            <a:pPr marL="520700" lvl="1" indent="-292100" eaLnBrk="1" hangingPunct="1"/>
            <a:r>
              <a:rPr lang="en-GB" sz="3200" b="1">
                <a:ea typeface="ＭＳ Ｐゴシック" charset="0"/>
              </a:rPr>
              <a:t>sequence</a:t>
            </a:r>
            <a:r>
              <a:rPr lang="en-GB" sz="3200">
                <a:ea typeface="ＭＳ Ｐゴシック" charset="0"/>
              </a:rPr>
              <a:t>, a sequence of existing data type elements (order is important)</a:t>
            </a:r>
            <a:endParaRPr lang="en-GB" sz="3200" b="1">
              <a:ea typeface="ＭＳ Ｐゴシック" charset="0"/>
            </a:endParaRPr>
          </a:p>
          <a:p>
            <a:pPr marL="520700" lvl="1" indent="-292100" eaLnBrk="1" hangingPunct="1"/>
            <a:r>
              <a:rPr lang="en-GB" sz="3200" b="1">
                <a:ea typeface="ＭＳ Ｐゴシック" charset="0"/>
              </a:rPr>
              <a:t>all</a:t>
            </a:r>
            <a:r>
              <a:rPr lang="en-GB" sz="3200">
                <a:ea typeface="ＭＳ Ｐゴシック" charset="0"/>
              </a:rPr>
              <a:t>, a collection of elements that must appear (order is not important)</a:t>
            </a:r>
            <a:endParaRPr lang="el-GR" sz="3200" b="1">
              <a:ea typeface="ＭＳ Ｐゴシック" charset="0"/>
            </a:endParaRPr>
          </a:p>
          <a:p>
            <a:pPr marL="520700" lvl="1" indent="-292100" eaLnBrk="1" hangingPunct="1"/>
            <a:r>
              <a:rPr lang="el-GR" sz="3200" b="1">
                <a:ea typeface="ＭＳ Ｐゴシック" charset="0"/>
              </a:rPr>
              <a:t>choice</a:t>
            </a:r>
            <a:r>
              <a:rPr lang="el-GR" sz="3200">
                <a:ea typeface="ＭＳ Ｐゴシック" charset="0"/>
              </a:rPr>
              <a:t>, a collection of elements, of which one will be chosen 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Data Type Example</a:t>
            </a:r>
            <a:endParaRPr lang="el-GR"/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268413"/>
            <a:ext cx="8208963" cy="5113337"/>
          </a:xfrm>
        </p:spPr>
        <p:txBody>
          <a:bodyPr/>
          <a:lstStyle/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&lt;</a:t>
            </a:r>
            <a:r>
              <a:rPr lang="en-US" sz="2600" err="1"/>
              <a:t>complexType</a:t>
            </a:r>
            <a:r>
              <a:rPr lang="en-US" sz="2600"/>
              <a:t> name="</a:t>
            </a:r>
            <a:r>
              <a:rPr lang="en-US" sz="2600" err="1"/>
              <a:t>lecturerType</a:t>
            </a:r>
            <a:r>
              <a:rPr lang="en-US" sz="2600"/>
              <a:t>"&gt;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&lt;sequence&gt;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	&lt;element name="</a:t>
            </a:r>
            <a:r>
              <a:rPr lang="en-US" sz="2600" err="1"/>
              <a:t>firstname</a:t>
            </a:r>
            <a:r>
              <a:rPr lang="en-US" sz="2600"/>
              <a:t>" type="string"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		</a:t>
            </a:r>
            <a:r>
              <a:rPr lang="en-US" sz="2600" err="1"/>
              <a:t>minOccurs</a:t>
            </a:r>
            <a:r>
              <a:rPr lang="en-US" sz="2600"/>
              <a:t>=”0" </a:t>
            </a:r>
            <a:r>
              <a:rPr lang="en-US" sz="2600" err="1"/>
              <a:t>maxOccurs</a:t>
            </a:r>
            <a:r>
              <a:rPr lang="en-US" sz="2600"/>
              <a:t>="unbounded"/&gt;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	&lt;element name="</a:t>
            </a:r>
            <a:r>
              <a:rPr lang="en-US" sz="2600" err="1"/>
              <a:t>lastname</a:t>
            </a:r>
            <a:r>
              <a:rPr lang="en-US" sz="2600"/>
              <a:t>" type="string"/&gt;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&lt;/sequence&gt;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	&lt;attribute name="title" type="string" 	use="optional"/&gt;</a:t>
            </a:r>
          </a:p>
          <a:p>
            <a:pPr marL="533400" indent="-533400" defTabSz="495300" eaLnBrk="1" hangingPunct="1">
              <a:buFont typeface="Wingdings" charset="0"/>
              <a:buNone/>
              <a:tabLst>
                <a:tab pos="1079500" algn="l"/>
                <a:tab pos="1612900" algn="l"/>
              </a:tabLst>
            </a:pPr>
            <a:r>
              <a:rPr lang="en-US" sz="2600"/>
              <a:t>&lt;/</a:t>
            </a:r>
            <a:r>
              <a:rPr lang="en-US" sz="2600" err="1"/>
              <a:t>complexType</a:t>
            </a:r>
            <a:r>
              <a:rPr lang="en-US" sz="2600"/>
              <a:t>&gt;</a:t>
            </a:r>
            <a:endParaRPr lang="el-GR" sz="2600"/>
          </a:p>
        </p:txBody>
      </p:sp>
      <p:sp>
        <p:nvSpPr>
          <p:cNvPr id="11673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Extension</a:t>
            </a:r>
            <a:endParaRPr lang="el-GR"/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980362" cy="5111750"/>
          </a:xfrm>
        </p:spPr>
        <p:txBody>
          <a:bodyPr/>
          <a:lstStyle/>
          <a:p>
            <a:pPr marL="0" indent="0" defTabSz="279400" eaLnBrk="1" hangingPunct="1">
              <a:lnSpc>
                <a:spcPct val="90000"/>
              </a:lnSpc>
              <a:spcAft>
                <a:spcPct val="30000"/>
              </a:spcAft>
              <a:buFont typeface="Wingdings" charset="0"/>
              <a:buNone/>
              <a:tabLst>
                <a:tab pos="863600" algn="l"/>
              </a:tabLst>
            </a:pPr>
            <a:r>
              <a:rPr lang="en-US" sz="3200"/>
              <a:t>E</a:t>
            </a:r>
            <a:r>
              <a:rPr lang="el-GR" sz="3200"/>
              <a:t>xisting data types can be extended by new elements or attributes</a:t>
            </a:r>
            <a:r>
              <a:rPr lang="en-US" sz="3200"/>
              <a:t>. Example: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l-GR" sz="2400"/>
              <a:t> </a:t>
            </a:r>
            <a:r>
              <a:rPr lang="en-US" sz="2400"/>
              <a:t>&lt;</a:t>
            </a:r>
            <a:r>
              <a:rPr lang="en-US" sz="2400" err="1"/>
              <a:t>complexType</a:t>
            </a:r>
            <a:r>
              <a:rPr lang="en-US" sz="2400"/>
              <a:t> name="</a:t>
            </a:r>
            <a:r>
              <a:rPr lang="en-US" sz="2400" err="1"/>
              <a:t>extendedLecturerType</a:t>
            </a:r>
            <a:r>
              <a:rPr lang="en-US" sz="2400"/>
              <a:t>"&gt;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&lt;extension base="</a:t>
            </a:r>
            <a:r>
              <a:rPr lang="en-US" sz="2400" err="1"/>
              <a:t>lecturerType</a:t>
            </a:r>
            <a:r>
              <a:rPr lang="en-US" sz="2400"/>
              <a:t>"&gt;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  &lt;sequence&gt;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	  &lt;element name="email" type="string"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		  </a:t>
            </a:r>
            <a:r>
              <a:rPr lang="en-US" sz="2400" err="1"/>
              <a:t>minOccurs</a:t>
            </a:r>
            <a:r>
              <a:rPr lang="en-US" sz="2400"/>
              <a:t>="0" </a:t>
            </a:r>
            <a:r>
              <a:rPr lang="en-US" sz="2400" err="1"/>
              <a:t>maxOccurs</a:t>
            </a:r>
            <a:r>
              <a:rPr lang="en-US" sz="2400"/>
              <a:t>="1"/&gt;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  &lt;/sequence&gt;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	  &lt;attribute name="rank" type="string"</a:t>
            </a:r>
            <a:br>
              <a:rPr lang="en-US" sz="2400"/>
            </a:br>
            <a:r>
              <a:rPr lang="en-US" sz="2400"/>
              <a:t>                    use="required"/&gt;</a:t>
            </a:r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n-US" sz="2400"/>
              <a:t>	&lt;/extension&gt;</a:t>
            </a:r>
            <a:endParaRPr lang="el-GR" sz="2400"/>
          </a:p>
          <a:p>
            <a:pPr marL="0" indent="0" defTabSz="279400" eaLnBrk="1" hangingPunct="1">
              <a:lnSpc>
                <a:spcPct val="90000"/>
              </a:lnSpc>
              <a:buFont typeface="Wingdings" charset="0"/>
              <a:buNone/>
              <a:tabLst>
                <a:tab pos="863600" algn="l"/>
              </a:tabLst>
            </a:pPr>
            <a:r>
              <a:rPr lang="el-GR" sz="2400"/>
              <a:t>&lt;/complexType&gt; </a:t>
            </a:r>
          </a:p>
        </p:txBody>
      </p:sp>
      <p:sp>
        <p:nvSpPr>
          <p:cNvPr id="11878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Resulting Data Type</a:t>
            </a:r>
            <a:endParaRPr lang="el-GR"/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53425" cy="46799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&lt;</a:t>
            </a:r>
            <a:r>
              <a:rPr lang="en-US" sz="2400" err="1"/>
              <a:t>complexType</a:t>
            </a:r>
            <a:r>
              <a:rPr lang="en-US" sz="2400"/>
              <a:t> name="</a:t>
            </a:r>
            <a:r>
              <a:rPr lang="en-US" sz="2400" err="1"/>
              <a:t>extendedLecturerType</a:t>
            </a:r>
            <a:r>
              <a:rPr lang="en-US" sz="2400"/>
              <a:t>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&lt;sequence&gt;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&lt;element name="</a:t>
            </a:r>
            <a:r>
              <a:rPr lang="en-US" sz="2400" err="1"/>
              <a:t>firstname</a:t>
            </a:r>
            <a:r>
              <a:rPr lang="en-US" sz="2400"/>
              <a:t>" type="string"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err="1"/>
              <a:t>minOccurs</a:t>
            </a:r>
            <a:r>
              <a:rPr lang="en-US" sz="2400"/>
              <a:t>="0" </a:t>
            </a:r>
            <a:r>
              <a:rPr lang="en-US" sz="2400" err="1"/>
              <a:t>maxOccurs</a:t>
            </a:r>
            <a:r>
              <a:rPr lang="en-US" sz="2400"/>
              <a:t>="unbounded"/&gt;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&lt;element name="</a:t>
            </a:r>
            <a:r>
              <a:rPr lang="en-US" sz="2400" err="1"/>
              <a:t>lastname</a:t>
            </a:r>
            <a:r>
              <a:rPr lang="en-US" sz="2400"/>
              <a:t>" type="string"/&gt;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&lt;element name="email" type="string"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err="1"/>
              <a:t>minOccurs</a:t>
            </a:r>
            <a:r>
              <a:rPr lang="en-US" sz="2400"/>
              <a:t>="0" </a:t>
            </a:r>
            <a:r>
              <a:rPr lang="en-US" sz="2400" err="1"/>
              <a:t>maxOccurs</a:t>
            </a:r>
            <a:r>
              <a:rPr lang="en-US" sz="2400"/>
              <a:t>="1"/&gt;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&lt;/sequence&gt;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&lt;attribute name="title" type="string" use="optional"/&gt;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&lt;attribute name="rank" type="string" use="required"/&gt;</a:t>
            </a:r>
            <a:endParaRPr lang="el-GR" sz="2400"/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l-GR" sz="2400"/>
              <a:t>&lt;/complexType&gt; 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 HTML Example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772816"/>
            <a:ext cx="6553200" cy="36004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/>
              <a:t>&lt;h2&gt;Nonmonotonic Reasoning: Context-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Dependent Reasoning&lt;/h2&gt;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&lt;i&gt;by &lt;b&gt;V. Marek&lt;/b&gt; and 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&lt;b&gt;M. Truszczynski&lt;/b&gt;&lt;/i&gt;&lt;br&gt;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Springer 1993&lt;br&gt;</a:t>
            </a:r>
            <a:endParaRPr lang="el-GR" dirty="0"/>
          </a:p>
          <a:p>
            <a:pPr eaLnBrk="1" hangingPunct="1">
              <a:buFont typeface="Wingdings" charset="0"/>
              <a:buNone/>
            </a:pPr>
            <a:r>
              <a:rPr lang="el-GR" dirty="0"/>
              <a:t>ISBN 0387976892 </a:t>
            </a:r>
            <a:endParaRPr lang="en-US" dirty="0"/>
          </a:p>
          <a:p>
            <a:pPr eaLnBrk="1" hangingPunct="1">
              <a:buFont typeface="Wingdings" charset="0"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l-G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Extension</a:t>
            </a:r>
            <a:endParaRPr lang="el-GR"/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6863"/>
            <a:ext cx="7980363" cy="3724275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/>
              <a:t>A </a:t>
            </a:r>
            <a:r>
              <a:rPr lang="en-US" sz="3200" b="1">
                <a:solidFill>
                  <a:srgbClr val="00264D"/>
                </a:solidFill>
              </a:rPr>
              <a:t>hierarchical relationship</a:t>
            </a:r>
            <a:r>
              <a:rPr lang="en-US" sz="3200">
                <a:solidFill>
                  <a:srgbClr val="00264D"/>
                </a:solidFill>
              </a:rPr>
              <a:t> </a:t>
            </a:r>
            <a:r>
              <a:rPr lang="en-US" sz="3200"/>
              <a:t>exists between the original and the extended type</a:t>
            </a:r>
            <a:endParaRPr lang="en-GB" sz="3200"/>
          </a:p>
          <a:p>
            <a:pPr marL="571500" lvl="1" indent="-342900" eaLnBrk="1" hangingPunct="1"/>
            <a:r>
              <a:rPr lang="en-GB" sz="3200">
                <a:ea typeface="ＭＳ Ｐゴシック" charset="0"/>
              </a:rPr>
              <a:t>Instances of the extended type are also instances of the original type</a:t>
            </a:r>
            <a:endParaRPr lang="el-GR" sz="3200">
              <a:ea typeface="ＭＳ Ｐゴシック" charset="0"/>
            </a:endParaRPr>
          </a:p>
          <a:p>
            <a:pPr marL="571500" lvl="1" indent="-342900" eaLnBrk="1" hangingPunct="1"/>
            <a:r>
              <a:rPr lang="en-US" sz="3200">
                <a:ea typeface="ＭＳ Ｐゴシック" charset="0"/>
              </a:rPr>
              <a:t>M</a:t>
            </a:r>
            <a:r>
              <a:rPr lang="el-GR" sz="3200" err="1">
                <a:ea typeface="ＭＳ Ｐゴシック" charset="0"/>
              </a:rPr>
              <a:t>ay</a:t>
            </a:r>
            <a:r>
              <a:rPr lang="el-GR" sz="3200">
                <a:ea typeface="ＭＳ Ｐゴシック" charset="0"/>
              </a:rPr>
              <a:t> contain additional information, but neither less information, nor </a:t>
            </a:r>
            <a:r>
              <a:rPr lang="el-GR" sz="3200" err="1">
                <a:ea typeface="ＭＳ Ｐゴシック" charset="0"/>
              </a:rPr>
              <a:t>information</a:t>
            </a:r>
            <a:r>
              <a:rPr lang="el-GR" sz="3200">
                <a:ea typeface="ＭＳ Ｐゴシック" charset="0"/>
              </a:rPr>
              <a:t> of wrong type </a:t>
            </a: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Restriction</a:t>
            </a:r>
            <a:endParaRPr lang="el-GR"/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64500" cy="489585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3200"/>
              <a:t>An existing data type may be restricted by adding constraints on certain values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200"/>
              <a:t>Restriction is not the opposite from extension </a:t>
            </a:r>
            <a:endParaRPr lang="el-GR" sz="3200"/>
          </a:p>
          <a:p>
            <a:pPr marL="685800" lvl="1" indent="-228600" eaLnBrk="1" hangingPunct="1">
              <a:lnSpc>
                <a:spcPct val="90000"/>
              </a:lnSpc>
            </a:pPr>
            <a:r>
              <a:rPr lang="el-GR" sz="2800">
                <a:ea typeface="ＭＳ Ｐゴシック" charset="0"/>
              </a:rPr>
              <a:t>Restriction not achieved by deleting elements or attributes </a:t>
            </a:r>
            <a:endParaRPr lang="en-US" sz="2800">
              <a:ea typeface="ＭＳ Ｐゴシック" charset="0"/>
            </a:endParaRP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3200"/>
              <a:t>Following </a:t>
            </a:r>
            <a:r>
              <a:rPr lang="en-US" sz="3200" b="1">
                <a:solidFill>
                  <a:srgbClr val="00264D"/>
                </a:solidFill>
              </a:rPr>
              <a:t>hierarchical relationship</a:t>
            </a:r>
            <a:r>
              <a:rPr lang="en-US" sz="3200"/>
              <a:t> still holds: </a:t>
            </a:r>
            <a:endParaRPr lang="en-GB" sz="3200"/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GB" sz="2800">
                <a:ea typeface="ＭＳ Ｐゴシック" charset="0"/>
              </a:rPr>
              <a:t>Instances of restricted type are also instances of original type </a:t>
            </a:r>
            <a:endParaRPr lang="el-GR" sz="2800">
              <a:ea typeface="ＭＳ Ｐゴシック" charset="0"/>
            </a:endParaRP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l-GR" sz="2800">
                <a:ea typeface="ＭＳ Ｐゴシック" charset="0"/>
              </a:rPr>
              <a:t>They satisfy at least constraints of original type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Data Type Restriction</a:t>
            </a:r>
            <a:endParaRPr lang="el-GR"/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5327650"/>
          </a:xfrm>
        </p:spPr>
        <p:txBody>
          <a:bodyPr/>
          <a:lstStyle/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&lt;</a:t>
            </a:r>
            <a:r>
              <a:rPr lang="en-US" sz="2600" err="1"/>
              <a:t>complexType</a:t>
            </a:r>
            <a:r>
              <a:rPr lang="en-US" sz="2600"/>
              <a:t> name="</a:t>
            </a:r>
            <a:r>
              <a:rPr lang="en-US" sz="2600" err="1"/>
              <a:t>restrictedLecturerType</a:t>
            </a:r>
            <a:r>
              <a:rPr lang="en-US" sz="2600"/>
              <a:t>"&gt;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&lt;restriction base="</a:t>
            </a:r>
            <a:r>
              <a:rPr lang="en-US" sz="2600" err="1"/>
              <a:t>lecturerType</a:t>
            </a:r>
            <a:r>
              <a:rPr lang="en-US" sz="2600"/>
              <a:t>"&gt;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&lt;sequence&gt;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	&lt;element name="</a:t>
            </a:r>
            <a:r>
              <a:rPr lang="en-US" sz="2600" err="1"/>
              <a:t>firstname</a:t>
            </a:r>
            <a:r>
              <a:rPr lang="en-US" sz="2600"/>
              <a:t>" type="string"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		</a:t>
            </a:r>
            <a:r>
              <a:rPr lang="en-US" sz="2600" err="1"/>
              <a:t>minOccurs</a:t>
            </a:r>
            <a:r>
              <a:rPr lang="en-US" sz="2600"/>
              <a:t>="</a:t>
            </a:r>
            <a:r>
              <a:rPr lang="en-US" sz="2600">
                <a:solidFill>
                  <a:schemeClr val="accent1"/>
                </a:solidFill>
              </a:rPr>
              <a:t>1</a:t>
            </a:r>
            <a:r>
              <a:rPr lang="en-US" sz="2600"/>
              <a:t>" </a:t>
            </a:r>
            <a:r>
              <a:rPr lang="en-US" sz="2600" err="1"/>
              <a:t>maxOccurs</a:t>
            </a:r>
            <a:r>
              <a:rPr lang="en-US" sz="2600"/>
              <a:t>="</a:t>
            </a:r>
            <a:r>
              <a:rPr lang="en-US" sz="2600">
                <a:solidFill>
                  <a:schemeClr val="accent1"/>
                </a:solidFill>
              </a:rPr>
              <a:t>2</a:t>
            </a:r>
            <a:r>
              <a:rPr lang="en-US" sz="2600"/>
              <a:t>"/&gt;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&lt;/sequence&gt;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&lt;attribute name="title" type="string" 				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		use="</a:t>
            </a:r>
            <a:r>
              <a:rPr lang="en-US" sz="2600">
                <a:solidFill>
                  <a:schemeClr val="accent1"/>
                </a:solidFill>
              </a:rPr>
              <a:t>required</a:t>
            </a:r>
            <a:r>
              <a:rPr lang="en-US" sz="2600"/>
              <a:t>"/&gt;</a:t>
            </a:r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n-US" sz="2600"/>
              <a:t>		&lt;/restriction&gt;</a:t>
            </a:r>
            <a:endParaRPr lang="el-GR" sz="2600"/>
          </a:p>
          <a:p>
            <a:pPr marL="533400" indent="-533400" defTabSz="393700" eaLnBrk="1" hangingPunct="1">
              <a:buFont typeface="Wingdings" charset="0"/>
              <a:buNone/>
              <a:tabLst>
                <a:tab pos="1079500" algn="l"/>
              </a:tabLst>
            </a:pPr>
            <a:r>
              <a:rPr lang="el-GR" sz="2600"/>
              <a:t>&lt;/complexType&gt; </a:t>
            </a:r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Restriction of Simple Data Types</a:t>
            </a:r>
            <a:endParaRPr lang="el-GR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628775"/>
            <a:ext cx="7980363" cy="44577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</a:t>
            </a:r>
            <a:r>
              <a:rPr lang="en-US" err="1"/>
              <a:t>simpleType</a:t>
            </a:r>
            <a:r>
              <a:rPr lang="en-US"/>
              <a:t> name="</a:t>
            </a:r>
            <a:r>
              <a:rPr lang="en-US" err="1"/>
              <a:t>dayOfMonth</a:t>
            </a:r>
            <a:r>
              <a:rPr lang="en-US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&lt;restriction base="integer"&gt;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	&lt;</a:t>
            </a:r>
            <a:r>
              <a:rPr lang="en-US" err="1"/>
              <a:t>minInclusive</a:t>
            </a:r>
            <a:r>
              <a:rPr lang="en-US"/>
              <a:t> value="1"/&gt;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	&lt;</a:t>
            </a:r>
            <a:r>
              <a:rPr lang="en-US" err="1"/>
              <a:t>maxInclusive</a:t>
            </a:r>
            <a:r>
              <a:rPr lang="en-US"/>
              <a:t> value="31"/&gt;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&lt;/restriction&gt;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&lt;/</a:t>
            </a:r>
            <a:r>
              <a:rPr lang="en-US" err="1"/>
              <a:t>simpleType</a:t>
            </a:r>
            <a:r>
              <a:rPr lang="en-US"/>
              <a:t>&gt;</a:t>
            </a:r>
            <a:endParaRPr lang="el-GR"/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Type Restriction: Enumeration</a:t>
            </a:r>
            <a:endParaRPr lang="el-GR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1438"/>
            <a:ext cx="8281988" cy="5040312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</a:t>
            </a:r>
            <a:r>
              <a:rPr lang="en-US" err="1"/>
              <a:t>simpleType</a:t>
            </a:r>
            <a:r>
              <a:rPr lang="en-US"/>
              <a:t> name="</a:t>
            </a:r>
            <a:r>
              <a:rPr lang="en-US" err="1"/>
              <a:t>dayOfWeek</a:t>
            </a:r>
            <a:r>
              <a:rPr lang="en-US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&lt;restriction base="string"&gt;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value="Mon"/&gt;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value="Tue"/&gt;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value="Wed"/&gt;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value="Thu"/&gt;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value="Fri"/&gt;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value="Sat"/&gt;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None/>
            </a:pPr>
            <a:r>
              <a:rPr lang="en-US"/>
              <a:t>			&lt;enumeration value="Sun"/&gt;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&lt;/restriction&gt;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&lt;/</a:t>
            </a:r>
            <a:r>
              <a:rPr lang="en-US" err="1"/>
              <a:t>simpleType</a:t>
            </a:r>
            <a:r>
              <a:rPr lang="en-US"/>
              <a:t>&gt;</a:t>
            </a:r>
            <a:endParaRPr lang="el-GR"/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(3) Structure: XML Schema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Schema: The Email Example</a:t>
            </a:r>
            <a:endParaRPr lang="el-GR"/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48958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&lt;element name="email" type="</a:t>
            </a:r>
            <a:r>
              <a:rPr lang="en-US" b="1" err="1"/>
              <a:t>emailType</a:t>
            </a:r>
            <a:r>
              <a:rPr lang="en-US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/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</a:t>
            </a:r>
            <a:r>
              <a:rPr lang="en-US" err="1"/>
              <a:t>complexType</a:t>
            </a:r>
            <a:r>
              <a:rPr lang="en-US"/>
              <a:t> name="</a:t>
            </a:r>
            <a:r>
              <a:rPr lang="en-US" b="1" err="1"/>
              <a:t>emailType</a:t>
            </a:r>
            <a:r>
              <a:rPr lang="en-US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&lt;sequence&gt;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&lt;element name="head" type="</a:t>
            </a:r>
            <a:r>
              <a:rPr lang="en-US" b="1" err="1"/>
              <a:t>headType</a:t>
            </a:r>
            <a:r>
              <a:rPr lang="en-US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	&lt;element name="body" type="</a:t>
            </a:r>
            <a:r>
              <a:rPr lang="en-US" b="1" err="1"/>
              <a:t>bodyType</a:t>
            </a:r>
            <a:r>
              <a:rPr lang="en-US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	&lt;/sequence&gt;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/>
              <a:t>&lt;/</a:t>
            </a:r>
            <a:r>
              <a:rPr lang="en-US" err="1"/>
              <a:t>complexType</a:t>
            </a:r>
            <a:r>
              <a:rPr lang="en-US"/>
              <a:t>&gt;</a:t>
            </a:r>
            <a:endParaRPr lang="el-G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Schema: The Email Example</a:t>
            </a:r>
            <a:endParaRPr lang="el-GR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341438"/>
            <a:ext cx="8426450" cy="511175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&lt;</a:t>
            </a:r>
            <a:r>
              <a:rPr lang="en-US" sz="2600" b="1" err="1"/>
              <a:t>complexType</a:t>
            </a:r>
            <a:r>
              <a:rPr lang="en-US" sz="2600"/>
              <a:t> name="</a:t>
            </a:r>
            <a:r>
              <a:rPr lang="en-US" sz="2600" b="1" err="1"/>
              <a:t>headType</a:t>
            </a:r>
            <a:r>
              <a:rPr lang="en-US" sz="260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&lt;sequence&gt;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name="from" type="</a:t>
            </a:r>
            <a:r>
              <a:rPr lang="en-US" sz="2600" b="1" err="1"/>
              <a:t>nameAddress</a:t>
            </a:r>
            <a:r>
              <a:rPr lang="en-US" sz="2600"/>
              <a:t>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name="to" type="</a:t>
            </a:r>
            <a:r>
              <a:rPr lang="en-US" sz="2600" b="1" err="1"/>
              <a:t>nameAddress</a:t>
            </a:r>
            <a:r>
              <a:rPr lang="en-US" sz="2600"/>
              <a:t>"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	</a:t>
            </a:r>
            <a:r>
              <a:rPr lang="en-US" sz="2600" err="1"/>
              <a:t>minOccurs</a:t>
            </a:r>
            <a:r>
              <a:rPr lang="en-US" sz="2600"/>
              <a:t>="1" </a:t>
            </a:r>
            <a:r>
              <a:rPr lang="en-US" sz="2600" err="1"/>
              <a:t>maxOccurs</a:t>
            </a:r>
            <a:r>
              <a:rPr lang="en-US" sz="2600"/>
              <a:t>="unbounded"/&gt;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name="cc" type="</a:t>
            </a:r>
            <a:r>
              <a:rPr lang="en-US" sz="2600" err="1"/>
              <a:t>nameAddress</a:t>
            </a:r>
            <a:r>
              <a:rPr lang="en-US" sz="2600"/>
              <a:t>"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	</a:t>
            </a:r>
            <a:r>
              <a:rPr lang="en-US" sz="2600" err="1"/>
              <a:t>minOccurs</a:t>
            </a:r>
            <a:r>
              <a:rPr lang="en-US" sz="2600"/>
              <a:t>="0" </a:t>
            </a:r>
            <a:r>
              <a:rPr lang="en-US" sz="2600" err="1"/>
              <a:t>maxOccurs</a:t>
            </a:r>
            <a:r>
              <a:rPr lang="en-US" sz="2600"/>
              <a:t>="unbounded"/&gt;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	&lt;element name="subject" type="string"/&gt;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	&lt;/sequence&gt;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600"/>
              <a:t>&lt;/</a:t>
            </a:r>
            <a:r>
              <a:rPr lang="en-US" sz="2600" err="1"/>
              <a:t>complexType</a:t>
            </a:r>
            <a:r>
              <a:rPr lang="en-US" sz="2600"/>
              <a:t>&gt;</a:t>
            </a:r>
            <a:endParaRPr lang="el-GR" sz="26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XML Schema: The Email Example</a:t>
            </a:r>
            <a:endParaRPr lang="el-GR"/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80400" cy="4608512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&lt;</a:t>
            </a:r>
            <a:r>
              <a:rPr lang="en-US" sz="2400" err="1"/>
              <a:t>complexType</a:t>
            </a:r>
            <a:r>
              <a:rPr lang="en-US" sz="2400"/>
              <a:t> name="</a:t>
            </a:r>
            <a:r>
              <a:rPr lang="en-US" sz="2400" b="1" err="1"/>
              <a:t>nameAddress</a:t>
            </a:r>
            <a:r>
              <a:rPr lang="en-US" sz="2400"/>
              <a:t>"&gt;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		&lt;attribute name="name" type="string" 		     </a:t>
            </a:r>
            <a:br>
              <a:rPr lang="en-US" sz="2400"/>
            </a:br>
            <a:r>
              <a:rPr lang="en-US" sz="2400"/>
              <a:t>        use="optional"/&gt;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		&lt;attribute name="address" 			 </a:t>
            </a:r>
            <a:br>
              <a:rPr lang="en-US" sz="2400"/>
            </a:br>
            <a:r>
              <a:rPr lang="en-US" sz="2400"/>
              <a:t>       type="string" use="required"/&gt;</a:t>
            </a:r>
          </a:p>
          <a:p>
            <a:pPr marL="533400" indent="-533400" eaLnBrk="1" hangingPunct="1">
              <a:buFont typeface="Wingdings" charset="0"/>
              <a:buNone/>
            </a:pPr>
            <a:r>
              <a:rPr lang="en-US" sz="2400"/>
              <a:t>&lt;/</a:t>
            </a:r>
            <a:r>
              <a:rPr lang="en-US" sz="2400" err="1"/>
              <a:t>complexType</a:t>
            </a:r>
            <a:r>
              <a:rPr lang="en-US" sz="2400"/>
              <a:t>&gt;</a:t>
            </a:r>
          </a:p>
          <a:p>
            <a:pPr marL="533400" indent="-533400" eaLnBrk="1" hangingPunct="1">
              <a:buFont typeface="Wingdings" charset="0"/>
              <a:buNone/>
            </a:pPr>
            <a:endParaRPr lang="en-US" sz="2400"/>
          </a:p>
          <a:p>
            <a:pPr marL="533400" indent="-533400" eaLnBrk="1" hangingPunct="1"/>
            <a:r>
              <a:rPr lang="en-US"/>
              <a:t>Similar for </a:t>
            </a:r>
            <a:r>
              <a:rPr lang="el-GR"/>
              <a:t>bodyType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Namespaces</a:t>
            </a:r>
            <a:endParaRPr lang="el-GR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1288"/>
            <a:ext cx="7980362" cy="4465637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3200" dirty="0"/>
              <a:t>XML namespaces provide uniquely named elements &amp; attributes in an XML document</a:t>
            </a:r>
          </a:p>
          <a:p>
            <a:pPr marL="533400" indent="-533400" eaLnBrk="1" hangingPunct="1">
              <a:defRPr/>
            </a:pPr>
            <a:r>
              <a:rPr lang="el-GR" sz="3200" dirty="0"/>
              <a:t>XML </a:t>
            </a:r>
            <a:r>
              <a:rPr lang="el-GR" sz="3200" dirty="0" err="1"/>
              <a:t>document</a:t>
            </a:r>
            <a:r>
              <a:rPr lang="el-GR" sz="3200" dirty="0"/>
              <a:t> </a:t>
            </a:r>
            <a:r>
              <a:rPr lang="el-GR" sz="3200" dirty="0" err="1"/>
              <a:t>may</a:t>
            </a:r>
            <a:r>
              <a:rPr lang="el-GR" sz="3200" dirty="0"/>
              <a:t> use </a:t>
            </a:r>
            <a:r>
              <a:rPr lang="en-US" sz="3200" dirty="0"/>
              <a:t>&gt;1</a:t>
            </a:r>
            <a:r>
              <a:rPr lang="el-GR" sz="3200" dirty="0"/>
              <a:t> DTD </a:t>
            </a:r>
            <a:r>
              <a:rPr lang="el-GR" sz="3200" dirty="0" err="1"/>
              <a:t>or</a:t>
            </a:r>
            <a:r>
              <a:rPr lang="el-GR" sz="3200" dirty="0"/>
              <a:t> </a:t>
            </a:r>
            <a:r>
              <a:rPr lang="el-GR" sz="3200" dirty="0" err="1"/>
              <a:t>schema</a:t>
            </a:r>
            <a:r>
              <a:rPr lang="el-GR" sz="3200" dirty="0"/>
              <a:t> </a:t>
            </a:r>
            <a:endParaRPr lang="en-US" sz="3200" dirty="0"/>
          </a:p>
          <a:p>
            <a:pPr marL="533400" indent="-533400" eaLnBrk="1" hangingPunct="1">
              <a:defRPr/>
            </a:pPr>
            <a:r>
              <a:rPr lang="en-US" sz="3200" dirty="0"/>
              <a:t>Since each was developed independently, </a:t>
            </a:r>
            <a:r>
              <a:rPr lang="en-US" sz="3200" b="1" dirty="0">
                <a:hlinkClick r:id="rId3"/>
              </a:rPr>
              <a:t>name collisions </a:t>
            </a:r>
            <a:r>
              <a:rPr lang="en-US" sz="3200" dirty="0"/>
              <a:t>can occur </a:t>
            </a:r>
          </a:p>
          <a:p>
            <a:pPr marL="533400" indent="-533400" eaLnBrk="1" hangingPunct="1">
              <a:defRPr/>
            </a:pPr>
            <a:r>
              <a:rPr lang="en-US" sz="3200" dirty="0"/>
              <a:t>S</a:t>
            </a:r>
            <a:r>
              <a:rPr lang="el-GR" sz="3200" dirty="0" err="1"/>
              <a:t>olution</a:t>
            </a:r>
            <a:r>
              <a:rPr lang="en-US" sz="3200" dirty="0"/>
              <a:t>:</a:t>
            </a:r>
            <a:r>
              <a:rPr lang="el-GR" sz="3200" dirty="0"/>
              <a:t> use</a:t>
            </a:r>
            <a:r>
              <a:rPr lang="en-US" sz="3200" dirty="0"/>
              <a:t> </a:t>
            </a:r>
            <a:r>
              <a:rPr lang="el-GR" sz="3200" dirty="0" err="1"/>
              <a:t>different</a:t>
            </a:r>
            <a:r>
              <a:rPr lang="el-GR" sz="3200" dirty="0"/>
              <a:t> </a:t>
            </a:r>
            <a:r>
              <a:rPr lang="el-GR" sz="3200" dirty="0" err="1"/>
              <a:t>prefix</a:t>
            </a:r>
            <a:r>
              <a:rPr lang="el-GR" sz="3200" dirty="0"/>
              <a:t> for </a:t>
            </a:r>
            <a:r>
              <a:rPr lang="el-GR" sz="3200" dirty="0" err="1"/>
              <a:t>each</a:t>
            </a:r>
            <a:r>
              <a:rPr lang="el-GR" sz="3200" dirty="0"/>
              <a:t> DTD </a:t>
            </a:r>
            <a:r>
              <a:rPr lang="el-GR" sz="3200" dirty="0" err="1"/>
              <a:t>or</a:t>
            </a:r>
            <a:r>
              <a:rPr lang="el-GR" sz="3200" dirty="0"/>
              <a:t> </a:t>
            </a:r>
            <a:r>
              <a:rPr lang="el-GR" sz="3200" dirty="0" err="1"/>
              <a:t>schema</a:t>
            </a:r>
            <a:r>
              <a:rPr lang="el-GR" sz="3200" dirty="0"/>
              <a:t> </a:t>
            </a:r>
            <a:endParaRPr lang="en-US" sz="3200" dirty="0"/>
          </a:p>
          <a:p>
            <a:pPr marL="920750" lvl="1" indent="0" eaLnBrk="1" hangingPunct="1">
              <a:buFontTx/>
              <a:buNone/>
              <a:defRPr/>
            </a:pPr>
            <a:r>
              <a:rPr lang="el-GR" sz="3200" b="1" dirty="0" err="1">
                <a:ea typeface="ＭＳ Ｐゴシック" charset="0"/>
              </a:rPr>
              <a:t>prefix:name</a:t>
            </a:r>
            <a:endParaRPr lang="en-US" sz="3200" dirty="0">
              <a:ea typeface="ＭＳ Ｐゴシック" charset="0"/>
            </a:endParaRPr>
          </a:p>
          <a:p>
            <a:pPr marL="512763" indent="-519113" eaLnBrk="1" hangingPunct="1">
              <a:defRPr/>
            </a:pPr>
            <a:r>
              <a:rPr lang="en-US" sz="3200" b="1" dirty="0"/>
              <a:t>Namespaces even more important in RDF</a:t>
            </a:r>
            <a:endParaRPr lang="el-GR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Same Example in XML</a:t>
            </a:r>
            <a:r>
              <a:rPr lang="el-GR" dirty="0"/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2915"/>
            <a:ext cx="8497887" cy="44643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&lt;book&gt;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&lt;title&gt;Nonmonotonic Reasoning: Context-Dependent Reasoning&lt;/title&gt;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&lt;author&gt;V. Marek&lt;/author&gt;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&lt;author&gt;M. Truszczynski&lt;/author&gt;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&lt;publisher&gt;Springer&lt;/publisher&gt;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&lt;year&gt;1993&lt;/year&gt;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&lt;ISBN&gt;0387976892&lt;/ISBN&gt;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&lt;/book&gt;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Example</a:t>
            </a:r>
            <a:endParaRPr lang="el-GR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341438"/>
            <a:ext cx="8239125" cy="5256212"/>
          </a:xfrm>
        </p:spPr>
        <p:txBody>
          <a:bodyPr/>
          <a:lstStyle/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&lt;</a:t>
            </a:r>
            <a:r>
              <a:rPr lang="en-US" sz="2500" err="1"/>
              <a:t>vu:instructors</a:t>
            </a:r>
            <a:r>
              <a:rPr lang="en-US" sz="2500"/>
              <a:t> </a:t>
            </a:r>
            <a:r>
              <a:rPr lang="en-US" sz="2500" b="1" err="1"/>
              <a:t>xmlns:vu</a:t>
            </a:r>
            <a:r>
              <a:rPr lang="en-US" sz="2500" b="1"/>
              <a:t>="http://</a:t>
            </a:r>
            <a:r>
              <a:rPr lang="en-US" sz="2500" b="1" err="1"/>
              <a:t>www.vu.com</a:t>
            </a:r>
            <a:r>
              <a:rPr lang="en-US" sz="2500" b="1"/>
              <a:t>/</a:t>
            </a:r>
            <a:r>
              <a:rPr lang="en-US" sz="2500" b="1" err="1"/>
              <a:t>empDTD</a:t>
            </a:r>
            <a:r>
              <a:rPr lang="en-US" sz="2500" b="1"/>
              <a:t>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 b="1"/>
              <a:t>	                     </a:t>
            </a:r>
            <a:r>
              <a:rPr lang="en-US" sz="2500" b="1" err="1"/>
              <a:t>xmlns:gu</a:t>
            </a:r>
            <a:r>
              <a:rPr lang="en-US" sz="2500" b="1"/>
              <a:t>="http://</a:t>
            </a:r>
            <a:r>
              <a:rPr lang="en-US" sz="2500" b="1" err="1"/>
              <a:t>www.gu.au</a:t>
            </a:r>
            <a:r>
              <a:rPr lang="en-US" sz="2500" b="1"/>
              <a:t>/</a:t>
            </a:r>
            <a:r>
              <a:rPr lang="en-US" sz="2500" b="1" err="1"/>
              <a:t>empDTD</a:t>
            </a:r>
            <a:r>
              <a:rPr lang="en-US" sz="2500" b="1"/>
              <a:t>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 b="1"/>
              <a:t>		     </a:t>
            </a:r>
            <a:r>
              <a:rPr lang="en-US" sz="2500" b="1" err="1"/>
              <a:t>xmlns:uky</a:t>
            </a:r>
            <a:r>
              <a:rPr lang="en-US" sz="2500" b="1"/>
              <a:t>="http://</a:t>
            </a:r>
            <a:r>
              <a:rPr lang="en-US" sz="2500" b="1" err="1"/>
              <a:t>www.uky.edu</a:t>
            </a:r>
            <a:r>
              <a:rPr lang="en-US" sz="2500" b="1"/>
              <a:t>/</a:t>
            </a:r>
            <a:r>
              <a:rPr lang="en-US" sz="2500" b="1" err="1"/>
              <a:t>empDTD</a:t>
            </a:r>
            <a:r>
              <a:rPr lang="en-US" sz="2500" b="1"/>
              <a:t>"</a:t>
            </a:r>
            <a:r>
              <a:rPr lang="en-US" sz="2500"/>
              <a:t> &gt;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	&lt;</a:t>
            </a:r>
            <a:r>
              <a:rPr lang="en-US" sz="2500" err="1"/>
              <a:t>uky:faculty</a:t>
            </a:r>
            <a:r>
              <a:rPr lang="en-US" sz="2500"/>
              <a:t> </a:t>
            </a:r>
            <a:r>
              <a:rPr lang="en-US" sz="2500" b="1" err="1"/>
              <a:t>uky:</a:t>
            </a:r>
            <a:r>
              <a:rPr lang="en-US" sz="2500" err="1"/>
              <a:t>title</a:t>
            </a:r>
            <a:r>
              <a:rPr lang="en-US" sz="2500"/>
              <a:t>="assistant professor"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			</a:t>
            </a:r>
            <a:r>
              <a:rPr lang="en-US" sz="2500" b="1" err="1"/>
              <a:t>uky:</a:t>
            </a:r>
            <a:r>
              <a:rPr lang="en-US" sz="2500" err="1"/>
              <a:t>name</a:t>
            </a:r>
            <a:r>
              <a:rPr lang="en-US" sz="2500"/>
              <a:t>="John Smith"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			</a:t>
            </a:r>
            <a:r>
              <a:rPr lang="en-US" sz="2500" b="1" err="1"/>
              <a:t>uky:</a:t>
            </a:r>
            <a:r>
              <a:rPr lang="en-US" sz="2500" err="1"/>
              <a:t>department</a:t>
            </a:r>
            <a:r>
              <a:rPr lang="en-US" sz="2500"/>
              <a:t>="Computer Science"/&gt;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        &lt;</a:t>
            </a:r>
            <a:r>
              <a:rPr lang="en-US" sz="2500" err="1"/>
              <a:t>gu:academicStaff</a:t>
            </a:r>
            <a:r>
              <a:rPr lang="en-US" sz="2500"/>
              <a:t>  </a:t>
            </a:r>
            <a:r>
              <a:rPr lang="en-US" sz="2500" b="1" err="1"/>
              <a:t>gu:</a:t>
            </a:r>
            <a:r>
              <a:rPr lang="en-US" sz="2500" err="1"/>
              <a:t>title</a:t>
            </a:r>
            <a:r>
              <a:rPr lang="en-US" sz="2500"/>
              <a:t>="lecturer"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				   </a:t>
            </a:r>
            <a:r>
              <a:rPr lang="en-US" sz="2500" b="1" err="1"/>
              <a:t>gu:</a:t>
            </a:r>
            <a:r>
              <a:rPr lang="en-US" sz="2500" err="1"/>
              <a:t>name</a:t>
            </a:r>
            <a:r>
              <a:rPr lang="en-US" sz="2500"/>
              <a:t>="Mate Jones"</a:t>
            </a:r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n-US" sz="2500"/>
              <a:t>				   </a:t>
            </a:r>
            <a:r>
              <a:rPr lang="en-US" sz="2500" b="1" err="1"/>
              <a:t>gu:</a:t>
            </a:r>
            <a:r>
              <a:rPr lang="en-US" sz="2500" err="1"/>
              <a:t>school</a:t>
            </a:r>
            <a:r>
              <a:rPr lang="en-US" sz="2500"/>
              <a:t>="Information Technology"/&gt;</a:t>
            </a:r>
            <a:endParaRPr lang="el-GR" sz="2500"/>
          </a:p>
          <a:p>
            <a:pPr marL="533400" indent="-533400" eaLnBrk="1" hangingPunct="1">
              <a:lnSpc>
                <a:spcPct val="110000"/>
              </a:lnSpc>
              <a:buFont typeface="Wingdings" charset="0"/>
              <a:buNone/>
              <a:tabLst>
                <a:tab pos="1612900" algn="l"/>
                <a:tab pos="2057400" algn="l"/>
              </a:tabLst>
            </a:pPr>
            <a:r>
              <a:rPr lang="el-GR" sz="2500"/>
              <a:t>&lt;/vu:instructors&gt;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Namespace Declarations</a:t>
            </a:r>
            <a:endParaRPr lang="el-GR"/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2"/>
            <a:ext cx="8353176" cy="4897139"/>
          </a:xfrm>
        </p:spPr>
        <p:txBody>
          <a:bodyPr/>
          <a:lstStyle/>
          <a:p>
            <a:pPr marL="533400" indent="-533400" eaLnBrk="1" hangingPunct="1"/>
            <a:r>
              <a:rPr lang="en-US" sz="3200"/>
              <a:t>Namespaces declared within elements for use in it and its children (elements and attributes) </a:t>
            </a:r>
          </a:p>
          <a:p>
            <a:pPr marL="533400" indent="-533400" eaLnBrk="1" hangingPunct="1"/>
            <a:r>
              <a:rPr lang="en-US" sz="3200"/>
              <a:t>A namespace declaration has form:</a:t>
            </a:r>
            <a:endParaRPr lang="en-US" sz="3200" b="1"/>
          </a:p>
          <a:p>
            <a:pPr marL="798513" lvl="1" indent="-285750" eaLnBrk="1" hangingPunct="1"/>
            <a:r>
              <a:rPr lang="en-US" sz="2800" b="1" err="1">
                <a:ea typeface="ＭＳ Ｐゴシック" charset="0"/>
              </a:rPr>
              <a:t>xmlns:prefix</a:t>
            </a:r>
            <a:r>
              <a:rPr lang="en-US" sz="2800" b="1">
                <a:ea typeface="ＭＳ Ｐゴシック" charset="0"/>
              </a:rPr>
              <a:t>="location"</a:t>
            </a:r>
            <a:endParaRPr lang="en-GB" sz="2800" b="1">
              <a:ea typeface="ＭＳ Ｐゴシック" charset="0"/>
            </a:endParaRPr>
          </a:p>
          <a:p>
            <a:pPr marL="798513" lvl="1" indent="-285750" eaLnBrk="1" hangingPunct="1"/>
            <a:r>
              <a:rPr lang="en-GB" sz="2800" b="1">
                <a:ea typeface="ＭＳ Ｐゴシック" charset="0"/>
              </a:rPr>
              <a:t>location</a:t>
            </a:r>
            <a:r>
              <a:rPr lang="en-GB" sz="2800">
                <a:ea typeface="ＭＳ Ｐゴシック" charset="0"/>
              </a:rPr>
              <a:t> is the URL of the DTD or XML schema</a:t>
            </a:r>
            <a:endParaRPr lang="en-US" sz="2800">
              <a:ea typeface="ＭＳ Ｐゴシック" charset="0"/>
            </a:endParaRPr>
          </a:p>
          <a:p>
            <a:pPr marL="533400" indent="-533400" eaLnBrk="1" hangingPunct="1"/>
            <a:r>
              <a:rPr lang="en-US" sz="3200"/>
              <a:t>If no prefix specified: </a:t>
            </a:r>
            <a:r>
              <a:rPr lang="en-US" sz="3200" b="1" err="1"/>
              <a:t>xmlns</a:t>
            </a:r>
            <a:r>
              <a:rPr lang="en-US" sz="3200" b="1"/>
              <a:t>="location"</a:t>
            </a:r>
            <a:r>
              <a:rPr lang="en-US" sz="3200"/>
              <a:t> then the </a:t>
            </a:r>
            <a:r>
              <a:rPr lang="en-US" sz="3200" b="1"/>
              <a:t>location</a:t>
            </a:r>
            <a:r>
              <a:rPr lang="en-US" sz="3200"/>
              <a:t> is used as the </a:t>
            </a:r>
            <a:r>
              <a:rPr lang="en-US" sz="3200" i="1"/>
              <a:t>default</a:t>
            </a:r>
            <a:r>
              <a:rPr lang="en-US" sz="3200"/>
              <a:t> prefix </a:t>
            </a:r>
          </a:p>
          <a:p>
            <a:pPr marL="533400" indent="-533400" eaLnBrk="1" hangingPunct="1"/>
            <a:r>
              <a:rPr lang="en-US" sz="3200"/>
              <a:t>We’ll see this same idea used in RDF</a:t>
            </a:r>
            <a:endParaRPr lang="el-GR" sz="3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5113337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(5) Accessing, querying XML docs: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(6) Transformations: XSLT</a:t>
            </a:r>
            <a:endParaRPr lang="el-GR">
              <a:solidFill>
                <a:srgbClr val="5F5F5F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/>
              <a:t>Addressing </a:t>
            </a:r>
            <a:r>
              <a:rPr lang="en-US" sz="3200"/>
              <a:t>&amp;</a:t>
            </a:r>
            <a:r>
              <a:rPr lang="el-GR" sz="3200"/>
              <a:t> Querying XML Documents 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3200"/>
              <a:t>In relational databases, parts of a database can be selected and retrieved using SQL</a:t>
            </a:r>
            <a:endParaRPr lang="en-US" sz="3200"/>
          </a:p>
          <a:p>
            <a:pPr lvl="1" eaLnBrk="1" hangingPunct="1"/>
            <a:r>
              <a:rPr lang="en-US" sz="3200">
                <a:ea typeface="ＭＳ Ｐゴシック" charset="0"/>
              </a:rPr>
              <a:t>Also very useful for XML documents</a:t>
            </a:r>
          </a:p>
          <a:p>
            <a:pPr lvl="1" eaLnBrk="1" hangingPunct="1"/>
            <a:r>
              <a:rPr lang="en-US" sz="3200" b="1">
                <a:solidFill>
                  <a:srgbClr val="00264D"/>
                </a:solidFill>
                <a:ea typeface="ＭＳ Ｐゴシック" charset="0"/>
              </a:rPr>
              <a:t>Query languages</a:t>
            </a:r>
            <a:r>
              <a:rPr lang="en-US" sz="3200">
                <a:ea typeface="ＭＳ Ｐゴシック" charset="0"/>
              </a:rPr>
              <a:t>: </a:t>
            </a:r>
            <a:r>
              <a:rPr lang="en-US" sz="3200">
                <a:ea typeface="ＭＳ Ｐゴシック" charset="0"/>
                <a:hlinkClick r:id="rId3"/>
              </a:rPr>
              <a:t>XQuery</a:t>
            </a:r>
            <a:r>
              <a:rPr lang="en-US" sz="3200">
                <a:ea typeface="ＭＳ Ｐゴシック" charset="0"/>
              </a:rPr>
              <a:t>, </a:t>
            </a:r>
            <a:r>
              <a:rPr lang="el-GR" sz="3200">
                <a:ea typeface="ＭＳ Ｐゴシック" charset="0"/>
              </a:rPr>
              <a:t>XQL, XML-QL</a:t>
            </a:r>
            <a:endParaRPr lang="en-US" sz="3200">
              <a:ea typeface="ＭＳ Ｐゴシック" charset="0"/>
            </a:endParaRPr>
          </a:p>
          <a:p>
            <a:pPr eaLnBrk="1" hangingPunct="1"/>
            <a:r>
              <a:rPr lang="en-US" sz="3200"/>
              <a:t>The central concept of XML query languages is a </a:t>
            </a:r>
            <a:r>
              <a:rPr lang="en-US" sz="3200" b="1">
                <a:solidFill>
                  <a:srgbClr val="00264D"/>
                </a:solidFill>
              </a:rPr>
              <a:t>path expression</a:t>
            </a:r>
            <a:r>
              <a:rPr lang="en-US" sz="3200">
                <a:solidFill>
                  <a:srgbClr val="00264D"/>
                </a:solidFill>
              </a:rPr>
              <a:t> </a:t>
            </a:r>
            <a:endParaRPr lang="en-GB" sz="3200">
              <a:solidFill>
                <a:srgbClr val="00264D"/>
              </a:solidFill>
            </a:endParaRPr>
          </a:p>
          <a:p>
            <a:pPr lvl="1" eaLnBrk="1" hangingPunct="1"/>
            <a:r>
              <a:rPr lang="en-GB" sz="3200">
                <a:ea typeface="ＭＳ Ｐゴシック" charset="0"/>
              </a:rPr>
              <a:t>Specifies how a node or set of nodes, in the tree representation, can be reached</a:t>
            </a:r>
          </a:p>
          <a:p>
            <a:pPr eaLnBrk="1" hangingPunct="1"/>
            <a:r>
              <a:rPr lang="en-GB" sz="3600"/>
              <a:t>Useful for extracting data from XML</a:t>
            </a:r>
            <a:endParaRPr lang="en-US" sz="3600"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l-GR" sz="32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XPath</a:t>
            </a:r>
            <a:endParaRPr lang="el-GR"/>
          </a:p>
        </p:txBody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5184775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  <a:hlinkClick r:id="rId3"/>
              </a:rPr>
              <a:t>XPath</a:t>
            </a:r>
            <a:r>
              <a:rPr lang="en-US" sz="3200">
                <a:sym typeface="Symbol" charset="0"/>
              </a:rPr>
              <a:t> is core for XML query languages</a:t>
            </a:r>
          </a:p>
          <a:p>
            <a:pPr eaLnBrk="1" hangingPunct="1"/>
            <a:r>
              <a:rPr lang="en-US" sz="3200">
                <a:sym typeface="Symbol" charset="0"/>
              </a:rPr>
              <a:t>Language for addressing XML document parts</a:t>
            </a:r>
            <a:endParaRPr lang="en-GB" sz="3200">
              <a:sym typeface="Symbol" charset="0"/>
            </a:endParaRPr>
          </a:p>
          <a:p>
            <a:pPr lvl="1" eaLnBrk="1" hangingPunct="1"/>
            <a:r>
              <a:rPr lang="en-GB" sz="2800">
                <a:ea typeface="ＭＳ Ｐゴシック" charset="0"/>
                <a:sym typeface="Symbol" charset="0"/>
              </a:rPr>
              <a:t>Operates on the tree data model of XML</a:t>
            </a:r>
            <a:endParaRPr lang="el-GR" sz="2800"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800">
                <a:ea typeface="ＭＳ Ｐゴシック" charset="0"/>
                <a:sym typeface="Symbol" charset="0"/>
              </a:rPr>
              <a:t>H</a:t>
            </a:r>
            <a:r>
              <a:rPr lang="el-GR" sz="2800">
                <a:ea typeface="ＭＳ Ｐゴシック" charset="0"/>
                <a:sym typeface="Symbol" charset="0"/>
              </a:rPr>
              <a:t>as a non-XML syntax </a:t>
            </a:r>
            <a:endParaRPr lang="en-US" sz="280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>
                <a:sym typeface="Symbol" charset="0"/>
              </a:rPr>
              <a:t>Versions</a:t>
            </a:r>
          </a:p>
          <a:p>
            <a:pPr lvl="1" eaLnBrk="1" hangingPunct="1"/>
            <a:r>
              <a:rPr lang="en-US" sz="2800">
                <a:ea typeface="ＭＳ Ｐゴシック" charset="0"/>
                <a:sym typeface="Symbol" charset="0"/>
                <a:hlinkClick r:id="rId4"/>
              </a:rPr>
              <a:t>XPath 1.0 </a:t>
            </a:r>
            <a:r>
              <a:rPr lang="en-US" sz="2800">
                <a:ea typeface="ＭＳ Ｐゴシック" charset="0"/>
                <a:sym typeface="Symbol" charset="0"/>
              </a:rPr>
              <a:t>(1999) is widely supported</a:t>
            </a:r>
          </a:p>
          <a:p>
            <a:pPr lvl="1" eaLnBrk="1" hangingPunct="1"/>
            <a:r>
              <a:rPr lang="en-US" sz="2800">
                <a:ea typeface="ＭＳ Ｐゴシック" charset="0"/>
                <a:sym typeface="Symbol" charset="0"/>
                <a:hlinkClick r:id="rId5"/>
              </a:rPr>
              <a:t>XPath 2.0 </a:t>
            </a:r>
            <a:r>
              <a:rPr lang="en-US" sz="2800">
                <a:ea typeface="ＭＳ Ｐゴシック" charset="0"/>
                <a:sym typeface="Symbol" charset="0"/>
              </a:rPr>
              <a:t>(2007) more expressive subset of </a:t>
            </a:r>
            <a:r>
              <a:rPr lang="en-US" sz="2800" err="1">
                <a:ea typeface="ＭＳ Ｐゴシック" charset="0"/>
                <a:sym typeface="Symbol" charset="0"/>
              </a:rPr>
              <a:t>Xquery</a:t>
            </a:r>
            <a:endParaRPr lang="en-US" sz="2800">
              <a:ea typeface="ＭＳ Ｐゴシック" charset="0"/>
              <a:sym typeface="Symbol" charset="0"/>
            </a:endParaRPr>
          </a:p>
          <a:p>
            <a:pPr lvl="1" eaLnBrk="1" hangingPunct="1"/>
            <a:r>
              <a:rPr lang="en-US" sz="2800">
                <a:ea typeface="ＭＳ Ｐゴシック" charset="0"/>
                <a:sym typeface="Symbol" charset="0"/>
                <a:hlinkClick r:id="rId6"/>
              </a:rPr>
              <a:t>XPath 3.1 </a:t>
            </a:r>
            <a:r>
              <a:rPr lang="en-US" sz="2800">
                <a:ea typeface="ＭＳ Ｐゴシック" charset="0"/>
                <a:sym typeface="Symbol" charset="0"/>
              </a:rPr>
              <a:t>(2017) current version, more features</a:t>
            </a:r>
          </a:p>
          <a:p>
            <a:pPr eaLnBrk="1" hangingPunct="1"/>
            <a:endParaRPr lang="el-GR" sz="3200">
              <a:sym typeface="Symbol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Types of Path Expressions</a:t>
            </a:r>
            <a:endParaRPr lang="el-GR"/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ym typeface="Symbol" charset="0"/>
              </a:rPr>
              <a:t>Absolute</a:t>
            </a:r>
            <a:r>
              <a:rPr lang="en-US" sz="3200">
                <a:sym typeface="Symbol" charset="0"/>
              </a:rPr>
              <a:t> (starting at the root of the tree)</a:t>
            </a:r>
            <a:endParaRPr lang="en-GB" sz="3200">
              <a:sym typeface="Symbol" charset="0"/>
            </a:endParaRP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Syntactically they begin with the symbol </a:t>
            </a:r>
            <a:r>
              <a:rPr lang="en-GB" sz="3200" b="1">
                <a:ea typeface="ＭＳ Ｐゴシック" charset="0"/>
                <a:sym typeface="Symbol" charset="0"/>
              </a:rPr>
              <a:t>/</a:t>
            </a: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It refers to the root of the document (one level above document’s root element)</a:t>
            </a:r>
            <a:endParaRPr lang="el-GR" sz="320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l-GR" sz="3200" b="1">
                <a:sym typeface="Symbol" charset="0"/>
              </a:rPr>
              <a:t>Relative</a:t>
            </a:r>
            <a:r>
              <a:rPr lang="el-GR" sz="3200">
                <a:sym typeface="Symbol" charset="0"/>
              </a:rPr>
              <a:t> to a context node </a:t>
            </a:r>
            <a:endParaRPr lang="en-US" sz="3200">
              <a:sym typeface="Symbol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/>
              <a:t>An XML Example</a:t>
            </a:r>
            <a:endParaRPr lang="el-GR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&lt;library location="Bremen"&gt;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&lt;author name="Henry Wise"&gt;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   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   &lt;book title="Modern Web Services"/&gt;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   &lt;book title="Theory of Computation"/&gt;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&lt;author name="William Smart"&gt;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	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&lt;author name="Cynthia Singleton"&gt;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   &lt;book title="The Semantic Web"/&gt;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   &lt;book title="Browser Technology Revised"/&gt;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200">
                <a:sym typeface="Symbol" charset="0"/>
              </a:rPr>
              <a:t>&lt;/library&gt;</a:t>
            </a:r>
            <a:endParaRPr lang="el-GR" sz="2200">
              <a:sym typeface="Symbol" charset="0"/>
            </a:endParaRPr>
          </a:p>
        </p:txBody>
      </p:sp>
      <p:pic>
        <p:nvPicPr>
          <p:cNvPr id="155652" name="Picture 1" descr="xml_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06" y="1357313"/>
            <a:ext cx="3595469" cy="1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Representation</a:t>
            </a:r>
            <a:endParaRPr lang="el-G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8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0"/>
              <a:buChar char="l"/>
              <a:defRPr sz="2000"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0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65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&lt;library location="Bremen"&gt;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&lt;author name="Henry Wise"&gt;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title="Modern Web Services"/&gt;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title="Theory of Computation"/&gt;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&lt;author name="William Smart"&gt;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	&lt;book title="Artificial Intelligence"/&gt;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&lt;author name="Cynthia Singleton"&gt;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title="The Semantic Web"/&gt;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   &lt;book title="Browser Technology Revised"/&gt;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	&lt;/author&gt;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solidFill>
                  <a:schemeClr val="bg1">
                    <a:lumMod val="85000"/>
                  </a:schemeClr>
                </a:solidFill>
                <a:latin typeface="Calibri"/>
                <a:sym typeface="Symbol" charset="0"/>
              </a:rPr>
              <a:t>&lt;/library&gt;</a:t>
            </a:r>
            <a:endParaRPr lang="el-GR" sz="2200">
              <a:solidFill>
                <a:schemeClr val="bg1">
                  <a:lumMod val="85000"/>
                </a:schemeClr>
              </a:solidFill>
              <a:latin typeface="Calibri"/>
              <a:sym typeface="Symbol" charset="0"/>
            </a:endParaRPr>
          </a:p>
        </p:txBody>
      </p:sp>
      <p:pic>
        <p:nvPicPr>
          <p:cNvPr id="157700" name="Picture 2" descr="xml_t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Examples of Path Expressions in XPath</a:t>
            </a:r>
            <a:endParaRPr lang="el-GR" sz="3200"/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 eaLnBrk="1" hangingPunct="1">
              <a:defRPr/>
            </a:pPr>
            <a:r>
              <a:rPr lang="en-US" sz="3200" b="1">
                <a:sym typeface="Symbol" charset="0"/>
              </a:rPr>
              <a:t>Q1: /library/author</a:t>
            </a:r>
            <a:r>
              <a:rPr lang="en-GB" sz="3200">
                <a:sym typeface="Symbol" charset="0"/>
              </a:rPr>
              <a:t> </a:t>
            </a:r>
            <a:endParaRPr lang="en-US" sz="3200" b="1">
              <a:solidFill>
                <a:schemeClr val="accent1"/>
              </a:solidFill>
              <a:sym typeface="Symbol" charset="0"/>
            </a:endParaRPr>
          </a:p>
          <a:p>
            <a:pPr marL="633412" lvl="1" indent="-231775" eaLnBrk="1" hangingPunct="1">
              <a:defRPr/>
            </a:pPr>
            <a:r>
              <a:rPr lang="en-GB" sz="2800">
                <a:sym typeface="Symbol" charset="0"/>
              </a:rPr>
              <a:t>Addresses </a:t>
            </a:r>
            <a:r>
              <a:rPr lang="en-GB" sz="2800" b="1">
                <a:solidFill>
                  <a:srgbClr val="FF0000"/>
                </a:solidFill>
                <a:sym typeface="Symbol" charset="0"/>
              </a:rPr>
              <a:t>all</a:t>
            </a:r>
            <a:r>
              <a:rPr lang="en-GB" sz="2800">
                <a:sym typeface="Symbol" charset="0"/>
              </a:rPr>
              <a:t> </a:t>
            </a:r>
            <a:r>
              <a:rPr lang="en-GB" sz="2800" b="1">
                <a:sym typeface="Symbol" charset="0"/>
              </a:rPr>
              <a:t>author</a:t>
            </a:r>
            <a:r>
              <a:rPr lang="en-GB" sz="2800">
                <a:sym typeface="Symbol" charset="0"/>
              </a:rPr>
              <a:t> elements that are children of the </a:t>
            </a:r>
            <a:r>
              <a:rPr lang="en-GB" sz="2800" b="1">
                <a:sym typeface="Symbol" charset="0"/>
              </a:rPr>
              <a:t>library</a:t>
            </a:r>
            <a:r>
              <a:rPr lang="en-GB" sz="2800">
                <a:sym typeface="Symbol" charset="0"/>
              </a:rPr>
              <a:t> element node immediately below root</a:t>
            </a:r>
          </a:p>
          <a:p>
            <a:pPr marL="633412" lvl="1" indent="-231775" eaLnBrk="1" hangingPunct="1">
              <a:defRPr/>
            </a:pPr>
            <a:r>
              <a:rPr lang="en-GB" sz="2800" b="1">
                <a:sym typeface="Symbol" charset="0"/>
              </a:rPr>
              <a:t>/t1/.../</a:t>
            </a:r>
            <a:r>
              <a:rPr lang="en-GB" sz="2800" b="1" err="1">
                <a:sym typeface="Symbol" charset="0"/>
              </a:rPr>
              <a:t>tn</a:t>
            </a:r>
            <a:r>
              <a:rPr lang="en-GB" sz="2800">
                <a:sym typeface="Symbol" charset="0"/>
              </a:rPr>
              <a:t>, where each </a:t>
            </a:r>
            <a:r>
              <a:rPr lang="en-GB" sz="2800" b="1">
                <a:sym typeface="Symbol" charset="0"/>
              </a:rPr>
              <a:t>ti+1</a:t>
            </a:r>
            <a:r>
              <a:rPr lang="en-GB" sz="2800">
                <a:sym typeface="Symbol" charset="0"/>
              </a:rPr>
              <a:t> is a child node of </a:t>
            </a:r>
            <a:r>
              <a:rPr lang="en-GB" sz="2800" b="1" err="1">
                <a:sym typeface="Symbol" charset="0"/>
              </a:rPr>
              <a:t>ti</a:t>
            </a:r>
            <a:r>
              <a:rPr lang="en-GB" sz="2800">
                <a:sym typeface="Symbol" charset="0"/>
              </a:rPr>
              <a:t>, is a path through the tree representation</a:t>
            </a:r>
          </a:p>
          <a:p>
            <a:pPr marL="282575" indent="-282575" eaLnBrk="1" hangingPunct="1">
              <a:defRPr/>
            </a:pPr>
            <a:r>
              <a:rPr lang="en-US" sz="3200" b="1">
                <a:sym typeface="Symbol" charset="0"/>
              </a:rPr>
              <a:t>Q2: //author</a:t>
            </a:r>
            <a:endParaRPr lang="en-US" sz="3200" b="1">
              <a:solidFill>
                <a:schemeClr val="accent1"/>
              </a:solidFill>
              <a:sym typeface="Symbol" charset="0"/>
            </a:endParaRPr>
          </a:p>
          <a:p>
            <a:pPr marL="625475" lvl="1" indent="-222250" eaLnBrk="1" hangingPunct="1">
              <a:defRPr/>
            </a:pPr>
            <a:r>
              <a:rPr lang="en-GB" sz="2800">
                <a:ea typeface="ＭＳ Ｐゴシック" charset="0"/>
                <a:sym typeface="Symbol" charset="0"/>
              </a:rPr>
              <a:t>Consider all elements in document and check whether they are of type </a:t>
            </a:r>
            <a:r>
              <a:rPr lang="en-GB" sz="2800" b="1">
                <a:ea typeface="ＭＳ Ｐゴシック" charset="0"/>
                <a:sym typeface="Symbol" charset="0"/>
              </a:rPr>
              <a:t>author</a:t>
            </a:r>
            <a:endParaRPr lang="el-GR" sz="2800">
              <a:ea typeface="ＭＳ Ｐゴシック" charset="0"/>
              <a:sym typeface="Symbol" charset="0"/>
            </a:endParaRPr>
          </a:p>
          <a:p>
            <a:pPr marL="625475" lvl="1" indent="-222250" eaLnBrk="1" hangingPunct="1">
              <a:defRPr/>
            </a:pPr>
            <a:r>
              <a:rPr lang="en-US" sz="2800">
                <a:ea typeface="ＭＳ Ｐゴシック" charset="0"/>
                <a:sym typeface="Symbol" charset="0"/>
              </a:rPr>
              <a:t>P</a:t>
            </a:r>
            <a:r>
              <a:rPr lang="el-GR" sz="2800">
                <a:ea typeface="ＭＳ Ｐゴシック" charset="0"/>
                <a:sym typeface="Symbol" charset="0"/>
              </a:rPr>
              <a:t>ath expression addresses all </a:t>
            </a:r>
            <a:r>
              <a:rPr lang="el-GR" sz="2800" b="1">
                <a:ea typeface="ＭＳ Ｐゴシック" charset="0"/>
                <a:sym typeface="Symbol" charset="0"/>
              </a:rPr>
              <a:t>author</a:t>
            </a:r>
            <a:r>
              <a:rPr lang="el-GR" sz="2800">
                <a:ea typeface="ＭＳ Ｐゴシック" charset="0"/>
                <a:sym typeface="Symbol" charset="0"/>
              </a:rPr>
              <a:t> elements </a:t>
            </a:r>
            <a:r>
              <a:rPr lang="el-GR" sz="2800" b="1">
                <a:solidFill>
                  <a:srgbClr val="FF0000"/>
                </a:solidFill>
                <a:ea typeface="ＭＳ Ｐゴシック" charset="0"/>
                <a:sym typeface="Symbol" charset="0"/>
              </a:rPr>
              <a:t>anywhere</a:t>
            </a:r>
            <a:r>
              <a:rPr lang="el-GR" sz="2800">
                <a:ea typeface="ＭＳ Ｐゴシック" charset="0"/>
                <a:sym typeface="Symbol" charset="0"/>
              </a:rPr>
              <a:t> in the document </a:t>
            </a:r>
            <a:endParaRPr lang="en-US" sz="280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Examples of Path Expressions in XPath</a:t>
            </a:r>
            <a:endParaRPr lang="el-GR" sz="3200"/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2100" indent="-292100" eaLnBrk="1" hangingPunct="1">
              <a:defRPr/>
            </a:pPr>
            <a:r>
              <a:rPr lang="en-US" sz="3200" b="1">
                <a:sym typeface="Symbol" charset="0"/>
              </a:rPr>
              <a:t>Q3: /library/@location</a:t>
            </a:r>
          </a:p>
          <a:p>
            <a:pPr marL="692150" lvl="1" indent="-292100" eaLnBrk="1" hangingPunct="1">
              <a:defRPr/>
            </a:pPr>
            <a:r>
              <a:rPr lang="el-GR" sz="2800">
                <a:ea typeface="ＭＳ Ｐゴシック" charset="0"/>
                <a:sym typeface="Symbol" charset="0"/>
              </a:rPr>
              <a:t>Ad</a:t>
            </a:r>
            <a:r>
              <a:rPr lang="en-US" sz="2800">
                <a:ea typeface="ＭＳ Ｐゴシック" charset="0"/>
                <a:sym typeface="Symbol" charset="0"/>
              </a:rPr>
              <a:t>d</a:t>
            </a:r>
            <a:r>
              <a:rPr lang="el-GR" sz="2800" err="1">
                <a:ea typeface="ＭＳ Ｐゴシック" charset="0"/>
                <a:sym typeface="Symbol" charset="0"/>
              </a:rPr>
              <a:t>ress</a:t>
            </a:r>
            <a:r>
              <a:rPr lang="en-US" sz="2800" err="1">
                <a:ea typeface="ＭＳ Ｐゴシック" charset="0"/>
                <a:sym typeface="Symbol" charset="0"/>
              </a:rPr>
              <a:t>es</a:t>
            </a:r>
            <a:r>
              <a:rPr lang="el-GR" sz="2800">
                <a:ea typeface="ＭＳ Ｐゴシック" charset="0"/>
                <a:sym typeface="Symbol" charset="0"/>
              </a:rPr>
              <a:t> location attribute nodes within library element nodes </a:t>
            </a:r>
            <a:endParaRPr lang="en-US" sz="2800">
              <a:ea typeface="ＭＳ Ｐゴシック" charset="0"/>
              <a:sym typeface="Symbol" charset="0"/>
            </a:endParaRPr>
          </a:p>
          <a:p>
            <a:pPr marL="692150" lvl="1" indent="-292100" eaLnBrk="1" hangingPunct="1">
              <a:defRPr/>
            </a:pPr>
            <a:r>
              <a:rPr lang="el-GR" sz="2800">
                <a:ea typeface="ＭＳ Ｐゴシック" charset="0"/>
                <a:sym typeface="Symbol" charset="0"/>
              </a:rPr>
              <a:t>The symbol </a:t>
            </a:r>
            <a:r>
              <a:rPr lang="el-GR" sz="2800" b="1">
                <a:ea typeface="ＭＳ Ｐゴシック" charset="0"/>
                <a:sym typeface="Symbol" charset="0"/>
              </a:rPr>
              <a:t>@</a:t>
            </a:r>
            <a:r>
              <a:rPr lang="el-GR" sz="2800">
                <a:ea typeface="ＭＳ Ｐゴシック" charset="0"/>
                <a:sym typeface="Symbol" charset="0"/>
              </a:rPr>
              <a:t> is used to denote attribute nodes </a:t>
            </a:r>
            <a:endParaRPr lang="en-US" sz="2800">
              <a:ea typeface="ＭＳ Ｐゴシック" charset="0"/>
              <a:sym typeface="Symbol" charset="0"/>
            </a:endParaRPr>
          </a:p>
          <a:p>
            <a:pPr marL="400050" lvl="1" indent="0" eaLnBrk="1" hangingPunct="1">
              <a:buFontTx/>
              <a:buNone/>
              <a:defRPr/>
            </a:pPr>
            <a:endParaRPr lang="en-US" sz="2800">
              <a:ea typeface="ＭＳ Ｐゴシック" charset="0"/>
              <a:sym typeface="Symbol" charset="0"/>
            </a:endParaRPr>
          </a:p>
          <a:p>
            <a:pPr marL="292100" indent="-292100" eaLnBrk="1" hangingPunct="1">
              <a:defRPr/>
            </a:pPr>
            <a:r>
              <a:rPr lang="en-US" sz="3200" b="1">
                <a:sym typeface="Symbol" charset="0"/>
              </a:rPr>
              <a:t>Q4: //book/@title="Artificial Intelligence”</a:t>
            </a:r>
          </a:p>
          <a:p>
            <a:pPr marL="692150" lvl="1" indent="-292100" eaLnBrk="1" hangingPunct="1">
              <a:defRPr/>
            </a:pPr>
            <a:r>
              <a:rPr lang="el-GR" sz="2800" err="1">
                <a:ea typeface="ＭＳ Ｐゴシック" charset="0"/>
                <a:sym typeface="Symbol" charset="0"/>
              </a:rPr>
              <a:t>Adress</a:t>
            </a:r>
            <a:r>
              <a:rPr lang="en-US" sz="2800" err="1">
                <a:ea typeface="ＭＳ Ｐゴシック" charset="0"/>
                <a:sym typeface="Symbol" charset="0"/>
              </a:rPr>
              <a:t>es</a:t>
            </a:r>
            <a:r>
              <a:rPr lang="el-GR" sz="2800">
                <a:ea typeface="ＭＳ Ｐゴシック" charset="0"/>
                <a:sym typeface="Symbol" charset="0"/>
              </a:rPr>
              <a:t> all title attribute nodes within book elements anywhere in the document </a:t>
            </a:r>
            <a:r>
              <a:rPr lang="en-US" sz="2800">
                <a:ea typeface="ＭＳ Ｐゴシック" charset="0"/>
                <a:sym typeface="Symbol" charset="0"/>
              </a:rPr>
              <a:t>that</a:t>
            </a:r>
            <a:r>
              <a:rPr lang="el-GR" sz="2800">
                <a:ea typeface="ＭＳ Ｐゴシック" charset="0"/>
                <a:sym typeface="Symbol" charset="0"/>
              </a:rPr>
              <a:t> have the value </a:t>
            </a:r>
            <a:r>
              <a:rPr lang="ja-JP" altLang="el-GR" sz="2800">
                <a:ea typeface="ＭＳ Ｐゴシック" charset="0"/>
                <a:sym typeface="Symbol" charset="0"/>
              </a:rPr>
              <a:t>“</a:t>
            </a:r>
            <a:r>
              <a:rPr lang="el-GR" altLang="ja-JP" sz="2800">
                <a:ea typeface="ＭＳ Ｐゴシック" charset="0"/>
                <a:sym typeface="Symbol" charset="0"/>
              </a:rPr>
              <a:t>Artificial Intelligence</a:t>
            </a:r>
            <a:r>
              <a:rPr lang="ja-JP" altLang="el-GR" sz="2800">
                <a:ea typeface="ＭＳ Ｐゴシック" charset="0"/>
                <a:sym typeface="Symbol" charset="0"/>
              </a:rPr>
              <a:t>”</a:t>
            </a:r>
            <a:r>
              <a:rPr lang="el-GR" altLang="ja-JP" sz="2800">
                <a:ea typeface="ＭＳ Ｐゴシック" charset="0"/>
                <a:sym typeface="Symbol" charset="0"/>
              </a:rPr>
              <a:t> </a:t>
            </a:r>
            <a:endParaRPr lang="en-US" altLang="ja-JP" sz="2800">
              <a:ea typeface="ＭＳ Ｐゴシック" charset="0"/>
              <a:sym typeface="Symbol" charset="0"/>
            </a:endParaRPr>
          </a:p>
          <a:p>
            <a:pPr marL="692150" lvl="1" indent="-292100" eaLnBrk="1" hangingPunct="1">
              <a:defRPr/>
            </a:pPr>
            <a:endParaRPr lang="en-US" sz="2800" b="1">
              <a:ea typeface="ＭＳ Ｐゴシック" charset="0"/>
              <a:sym typeface="Symbol" charset="0"/>
            </a:endParaRPr>
          </a:p>
          <a:p>
            <a:pPr marL="292100" indent="-292100" eaLnBrk="1" hangingPunct="1">
              <a:buFont typeface="Wingdings" charset="0"/>
              <a:buNone/>
              <a:defRPr/>
            </a:pPr>
            <a:endParaRPr lang="en-US" sz="3200">
              <a:sym typeface="Symbo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HTML versus XML: Similarities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749"/>
            <a:ext cx="7849120" cy="3600301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dirty="0">
                <a:sym typeface="Symbol" charset="0"/>
              </a:rPr>
              <a:t>Both </a:t>
            </a:r>
            <a:r>
              <a:rPr lang="el-GR" sz="3200" dirty="0">
                <a:sym typeface="Symbol" charset="0"/>
              </a:rPr>
              <a:t>use </a:t>
            </a:r>
            <a:r>
              <a:rPr lang="el-GR" sz="3200" b="1" dirty="0">
                <a:solidFill>
                  <a:schemeClr val="accent1"/>
                </a:solidFill>
                <a:sym typeface="Symbol" charset="0"/>
              </a:rPr>
              <a:t>tags</a:t>
            </a:r>
            <a:r>
              <a:rPr lang="el-GR" sz="3200" dirty="0">
                <a:sym typeface="Symbol" charset="0"/>
              </a:rPr>
              <a:t> (e.g. &lt;h2&gt; and &lt;/year&gt;)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3200" dirty="0">
                <a:sym typeface="Symbol" charset="0"/>
              </a:rPr>
              <a:t>Tags </a:t>
            </a:r>
            <a:r>
              <a:rPr lang="el-GR" sz="3200" dirty="0" err="1">
                <a:sym typeface="Symbol" charset="0"/>
              </a:rPr>
              <a:t>may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be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nested</a:t>
            </a:r>
            <a:r>
              <a:rPr lang="el-GR" sz="3200" dirty="0">
                <a:sym typeface="Symbol" charset="0"/>
              </a:rPr>
              <a:t> (tags </a:t>
            </a:r>
            <a:r>
              <a:rPr lang="el-GR" sz="3200" dirty="0" err="1">
                <a:sym typeface="Symbol" charset="0"/>
              </a:rPr>
              <a:t>within</a:t>
            </a:r>
            <a:r>
              <a:rPr lang="el-GR" sz="3200" dirty="0">
                <a:sym typeface="Symbol" charset="0"/>
              </a:rPr>
              <a:t> tags)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l-GR" sz="3200" dirty="0">
                <a:sym typeface="Symbol" charset="0"/>
              </a:rPr>
              <a:t>Human </a:t>
            </a:r>
            <a:r>
              <a:rPr lang="el-GR" sz="3200" dirty="0" err="1">
                <a:sym typeface="Symbol" charset="0"/>
              </a:rPr>
              <a:t>users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can</a:t>
            </a:r>
            <a:r>
              <a:rPr lang="el-GR" sz="3200" dirty="0">
                <a:sym typeface="Symbol" charset="0"/>
              </a:rPr>
              <a:t> </a:t>
            </a:r>
            <a:r>
              <a:rPr lang="el-GR" sz="3200" dirty="0" err="1">
                <a:sym typeface="Symbol" charset="0"/>
              </a:rPr>
              <a:t>read</a:t>
            </a:r>
            <a:r>
              <a:rPr lang="el-GR" sz="3200" dirty="0"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and interpret </a:t>
            </a:r>
            <a:r>
              <a:rPr lang="el-GR" sz="3200" dirty="0" err="1">
                <a:sym typeface="Symbol" charset="0"/>
              </a:rPr>
              <a:t>both</a:t>
            </a:r>
            <a:r>
              <a:rPr lang="el-GR" sz="3200" dirty="0">
                <a:sym typeface="Symbol" charset="0"/>
              </a:rPr>
              <a:t> HTML and XML </a:t>
            </a:r>
            <a:r>
              <a:rPr lang="el-GR" sz="3200" dirty="0" err="1">
                <a:sym typeface="Symbol" charset="0"/>
              </a:rPr>
              <a:t>representations</a:t>
            </a:r>
            <a:r>
              <a:rPr lang="el-GR" sz="3200" dirty="0">
                <a:sym typeface="Symbol" charset="0"/>
              </a:rPr>
              <a:t> </a:t>
            </a:r>
            <a:r>
              <a:rPr lang="en-US" sz="3200" dirty="0">
                <a:sym typeface="Symbol" charset="0"/>
              </a:rPr>
              <a:t>“</a:t>
            </a:r>
            <a:r>
              <a:rPr lang="el-GR" sz="3200" dirty="0" err="1">
                <a:sym typeface="Symbol" charset="0"/>
              </a:rPr>
              <a:t>easily</a:t>
            </a:r>
            <a:r>
              <a:rPr lang="en-US" sz="3200" dirty="0">
                <a:sym typeface="Symbol" charset="0"/>
              </a:rPr>
              <a:t>”</a:t>
            </a:r>
            <a:r>
              <a:rPr lang="el-GR" sz="3200" dirty="0">
                <a:sym typeface="Symbol" charset="0"/>
              </a:rPr>
              <a:t> </a:t>
            </a:r>
            <a:endParaRPr lang="en-US" sz="3200" dirty="0">
              <a:sym typeface="Symbol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3200" dirty="0">
                <a:sym typeface="Symbol" charset="0"/>
              </a:rPr>
              <a:t>… </a:t>
            </a:r>
            <a:r>
              <a:rPr lang="en-US" sz="3200" b="1" dirty="0">
                <a:solidFill>
                  <a:schemeClr val="accent1"/>
                </a:solidFill>
                <a:sym typeface="Symbol" charset="0"/>
              </a:rPr>
              <a:t>But how about machines?</a:t>
            </a:r>
            <a:endParaRPr lang="el-GR" sz="3200" b="1" dirty="0">
              <a:solidFill>
                <a:schemeClr val="accent1"/>
              </a:solidFill>
              <a:sym typeface="Symbol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Representation of Query 4</a:t>
            </a:r>
            <a:endParaRPr lang="el-GR"/>
          </a:p>
        </p:txBody>
      </p:sp>
      <p:pic>
        <p:nvPicPr>
          <p:cNvPr id="163843" name="Picture 2" descr="xml_tre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849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Calibri"/>
                <a:sym typeface="Symbol" charset="0"/>
              </a:rPr>
              <a:t>//book/@title="Artificial Intelligence”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C2255B-9A80-9147-A39B-C96FAAA3AC2E}"/>
              </a:ext>
            </a:extLst>
          </p:cNvPr>
          <p:cNvSpPr/>
          <p:nvPr/>
        </p:nvSpPr>
        <p:spPr>
          <a:xfrm>
            <a:off x="5436096" y="522920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8BF68C-79F7-024F-8677-991491C04477}"/>
              </a:ext>
            </a:extLst>
          </p:cNvPr>
          <p:cNvSpPr/>
          <p:nvPr/>
        </p:nvSpPr>
        <p:spPr>
          <a:xfrm>
            <a:off x="1961964" y="522920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Examples of Path Expressions in XPath</a:t>
            </a:r>
            <a:endParaRPr lang="el-GR" sz="3200"/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/>
            <a:r>
              <a:rPr lang="en-US" sz="3200" b="1">
                <a:sym typeface="Symbol" charset="0"/>
              </a:rPr>
              <a:t>Q5: </a:t>
            </a:r>
            <a:r>
              <a:rPr lang="el-GR" sz="3200" b="1">
                <a:sym typeface="Symbol" charset="0"/>
              </a:rPr>
              <a:t>/book[@title="Artificial Intelligence"]</a:t>
            </a:r>
            <a:r>
              <a:rPr lang="el-GR" sz="3200">
                <a:sym typeface="Symbol" charset="0"/>
              </a:rPr>
              <a:t> </a:t>
            </a:r>
            <a:endParaRPr lang="en-US" sz="3200" b="1">
              <a:sym typeface="Symbol" charset="0"/>
            </a:endParaRPr>
          </a:p>
          <a:p>
            <a:pPr marL="749300" lvl="1" indent="-228600" eaLnBrk="1" hangingPunct="1"/>
            <a:r>
              <a:rPr lang="en-US" sz="3200">
                <a:ea typeface="ＭＳ Ｐゴシック" charset="0"/>
                <a:sym typeface="Symbol" charset="0"/>
              </a:rPr>
              <a:t>Addresses all books with title “Artificial Intelligence”</a:t>
            </a:r>
          </a:p>
          <a:p>
            <a:pPr marL="749300" lvl="1" indent="-228600" eaLnBrk="1" hangingPunct="1"/>
            <a:r>
              <a:rPr lang="en-GB" sz="3200">
                <a:ea typeface="ＭＳ Ｐゴシック" charset="0"/>
                <a:sym typeface="Symbol" charset="0"/>
              </a:rPr>
              <a:t>A test in brackets is a </a:t>
            </a:r>
            <a:r>
              <a:rPr lang="en-GB" sz="3200" b="1">
                <a:solidFill>
                  <a:schemeClr val="accent1"/>
                </a:solidFill>
                <a:ea typeface="ＭＳ Ｐゴシック" charset="0"/>
                <a:sym typeface="Symbol" charset="0"/>
              </a:rPr>
              <a:t>filter expression</a:t>
            </a:r>
            <a:r>
              <a:rPr lang="en-GB" sz="3200">
                <a:ea typeface="ＭＳ Ｐゴシック" charset="0"/>
                <a:sym typeface="Symbol" charset="0"/>
              </a:rPr>
              <a:t> that restricts the set of addressed nodes.</a:t>
            </a:r>
          </a:p>
          <a:p>
            <a:pPr marL="749300" lvl="1" indent="-228600" eaLnBrk="1" hangingPunct="1"/>
            <a:r>
              <a:rPr lang="en-GB" sz="3200">
                <a:ea typeface="ＭＳ Ｐゴシック" charset="0"/>
                <a:sym typeface="Symbol" charset="0"/>
              </a:rPr>
              <a:t>Note differences between Q4 and Q5: </a:t>
            </a:r>
          </a:p>
          <a:p>
            <a:pPr marL="1206500" lvl="2" indent="-292100" eaLnBrk="1" hangingPunct="1"/>
            <a:r>
              <a:rPr lang="en-GB" sz="2800">
                <a:ea typeface="ＭＳ Ｐゴシック" charset="0"/>
                <a:sym typeface="Symbol" charset="0"/>
              </a:rPr>
              <a:t>Query 5 addresses </a:t>
            </a:r>
            <a:r>
              <a:rPr lang="en-GB" sz="2800" b="1">
                <a:ea typeface="ＭＳ Ｐゴシック" charset="0"/>
                <a:sym typeface="Symbol" charset="0"/>
              </a:rPr>
              <a:t>book</a:t>
            </a:r>
            <a:r>
              <a:rPr lang="en-GB" sz="2800">
                <a:ea typeface="ＭＳ Ｐゴシック" charset="0"/>
                <a:sym typeface="Symbol" charset="0"/>
              </a:rPr>
              <a:t> elements, the </a:t>
            </a:r>
            <a:r>
              <a:rPr lang="en-GB" sz="2800" b="1">
                <a:ea typeface="ＭＳ Ｐゴシック" charset="0"/>
                <a:sym typeface="Symbol" charset="0"/>
              </a:rPr>
              <a:t>title</a:t>
            </a:r>
            <a:r>
              <a:rPr lang="en-GB" sz="2800">
                <a:ea typeface="ＭＳ Ｐゴシック" charset="0"/>
                <a:sym typeface="Symbol" charset="0"/>
              </a:rPr>
              <a:t> of which satisfies a certain condition.</a:t>
            </a:r>
            <a:endParaRPr lang="el-GR" sz="2800">
              <a:ea typeface="ＭＳ Ｐゴシック" charset="0"/>
              <a:sym typeface="Symbol" charset="0"/>
            </a:endParaRPr>
          </a:p>
          <a:p>
            <a:pPr marL="1206500" lvl="2" indent="-292100" eaLnBrk="1" hangingPunct="1"/>
            <a:r>
              <a:rPr lang="el-GR" sz="2800">
                <a:ea typeface="ＭＳ Ｐゴシック" charset="0"/>
                <a:sym typeface="Symbol" charset="0"/>
              </a:rPr>
              <a:t>Query 4 collect</a:t>
            </a:r>
            <a:r>
              <a:rPr lang="en-US" sz="2800">
                <a:ea typeface="ＭＳ Ｐゴシック" charset="0"/>
                <a:sym typeface="Symbol" charset="0"/>
              </a:rPr>
              <a:t>s </a:t>
            </a:r>
            <a:r>
              <a:rPr lang="el-GR" sz="2800" b="1">
                <a:ea typeface="ＭＳ Ｐゴシック" charset="0"/>
                <a:sym typeface="Symbol" charset="0"/>
              </a:rPr>
              <a:t>title </a:t>
            </a:r>
            <a:r>
              <a:rPr lang="el-GR" sz="2800">
                <a:ea typeface="ＭＳ Ｐゴシック" charset="0"/>
                <a:sym typeface="Symbol" charset="0"/>
              </a:rPr>
              <a:t>attribute nodes of </a:t>
            </a:r>
            <a:r>
              <a:rPr lang="el-GR" sz="2800" b="1">
                <a:ea typeface="ＭＳ Ｐゴシック" charset="0"/>
                <a:sym typeface="Symbol" charset="0"/>
              </a:rPr>
              <a:t>book</a:t>
            </a:r>
            <a:r>
              <a:rPr lang="el-GR" sz="2800">
                <a:ea typeface="ＭＳ Ｐゴシック" charset="0"/>
                <a:sym typeface="Symbol" charset="0"/>
              </a:rPr>
              <a:t> elements </a:t>
            </a:r>
            <a:endParaRPr lang="en-US" sz="280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Representation of Query 5</a:t>
            </a:r>
            <a:endParaRPr lang="el-GR"/>
          </a:p>
        </p:txBody>
      </p:sp>
      <p:pic>
        <p:nvPicPr>
          <p:cNvPr id="167939" name="Picture 2" descr="q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91440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TextBox 3"/>
          <p:cNvSpPr txBox="1">
            <a:spLocks noChangeArrowheads="1"/>
          </p:cNvSpPr>
          <p:nvPr/>
        </p:nvSpPr>
        <p:spPr bwMode="auto">
          <a:xfrm>
            <a:off x="323850" y="1196975"/>
            <a:ext cx="8496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800">
                <a:latin typeface="Calibri"/>
                <a:sym typeface="Symbol" charset="0"/>
              </a:rPr>
              <a:t>/book[@title="Artificial Intelligence"] </a:t>
            </a:r>
            <a:endParaRPr lang="en-US" sz="2800"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FF8FEB-C536-3045-9DC9-6AAF226E2E9F}"/>
              </a:ext>
            </a:extLst>
          </p:cNvPr>
          <p:cNvSpPr/>
          <p:nvPr/>
        </p:nvSpPr>
        <p:spPr>
          <a:xfrm>
            <a:off x="2051720" y="465313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2FEE4B-F76C-DF47-A014-7584F04098D3}"/>
              </a:ext>
            </a:extLst>
          </p:cNvPr>
          <p:cNvSpPr/>
          <p:nvPr/>
        </p:nvSpPr>
        <p:spPr>
          <a:xfrm>
            <a:off x="5220072" y="4663771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Examples of Path Expressions in XPath</a:t>
            </a:r>
            <a:endParaRPr lang="el-GR" sz="3200"/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130000"/>
              </a:lnSpc>
            </a:pPr>
            <a:r>
              <a:rPr lang="en-US">
                <a:sym typeface="Symbol" charset="0"/>
              </a:rPr>
              <a:t>Q6: Address</a:t>
            </a:r>
            <a:r>
              <a:rPr lang="en-US" b="1">
                <a:sym typeface="Symbol" charset="0"/>
              </a:rPr>
              <a:t> first </a:t>
            </a:r>
            <a:r>
              <a:rPr lang="en-US">
                <a:sym typeface="Symbol" charset="0"/>
              </a:rPr>
              <a:t>author element node in the XML document</a:t>
            </a:r>
          </a:p>
          <a:p>
            <a:pPr marL="533400" indent="-533400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400">
                <a:sym typeface="Symbol" charset="0"/>
              </a:rPr>
              <a:t>			//author[1]</a:t>
            </a:r>
          </a:p>
          <a:p>
            <a:pPr marL="533400" indent="-533400" eaLnBrk="1" hangingPunct="1">
              <a:lnSpc>
                <a:spcPct val="130000"/>
              </a:lnSpc>
            </a:pPr>
            <a:r>
              <a:rPr lang="en-US">
                <a:sym typeface="Symbol" charset="0"/>
              </a:rPr>
              <a:t>Q7: Address </a:t>
            </a:r>
            <a:r>
              <a:rPr lang="en-US" b="1">
                <a:sym typeface="Symbol" charset="0"/>
              </a:rPr>
              <a:t>last</a:t>
            </a:r>
            <a:r>
              <a:rPr lang="en-US">
                <a:sym typeface="Symbol" charset="0"/>
              </a:rPr>
              <a:t> book element within the first author element node in the document</a:t>
            </a:r>
          </a:p>
          <a:p>
            <a:pPr marL="533400" indent="-533400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400">
                <a:sym typeface="Symbol" charset="0"/>
              </a:rPr>
              <a:t>			//author[1]/book[last()]</a:t>
            </a:r>
          </a:p>
          <a:p>
            <a:pPr marL="533400" indent="-533400" eaLnBrk="1" hangingPunct="1">
              <a:lnSpc>
                <a:spcPct val="130000"/>
              </a:lnSpc>
            </a:pPr>
            <a:r>
              <a:rPr lang="en-US">
                <a:sym typeface="Symbol" charset="0"/>
              </a:rPr>
              <a:t>Q8: Address all book element nodes </a:t>
            </a:r>
            <a:r>
              <a:rPr lang="en-US" b="1">
                <a:sym typeface="Symbol" charset="0"/>
              </a:rPr>
              <a:t>without a title </a:t>
            </a:r>
            <a:r>
              <a:rPr lang="en-US">
                <a:sym typeface="Symbol" charset="0"/>
              </a:rPr>
              <a:t>attribute</a:t>
            </a:r>
          </a:p>
          <a:p>
            <a:pPr marL="533400" indent="-533400" eaLnBrk="1" hangingPunct="1">
              <a:lnSpc>
                <a:spcPct val="130000"/>
              </a:lnSpc>
              <a:buFont typeface="Wingdings" charset="0"/>
              <a:buNone/>
            </a:pPr>
            <a:r>
              <a:rPr lang="en-US" sz="2400">
                <a:sym typeface="Symbol" charset="0"/>
              </a:rPr>
              <a:t>			//book[not @title]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Form of Path Expressions</a:t>
            </a:r>
            <a:endParaRPr lang="el-GR"/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353425" cy="4967288"/>
          </a:xfrm>
        </p:spPr>
        <p:txBody>
          <a:bodyPr/>
          <a:lstStyle/>
          <a:p>
            <a:pPr eaLnBrk="1" hangingPunct="1"/>
            <a:r>
              <a:rPr lang="en-US" sz="3200"/>
              <a:t>A </a:t>
            </a:r>
            <a:r>
              <a:rPr lang="en-US" sz="3200" b="1">
                <a:solidFill>
                  <a:srgbClr val="0000CC"/>
                </a:solidFill>
              </a:rPr>
              <a:t>path expression</a:t>
            </a:r>
            <a:r>
              <a:rPr lang="en-US" sz="3200"/>
              <a:t> consists of a series of steps, separated by slashes </a:t>
            </a:r>
          </a:p>
          <a:p>
            <a:pPr eaLnBrk="1" hangingPunct="1"/>
            <a:r>
              <a:rPr lang="en-US" sz="3200"/>
              <a:t>A </a:t>
            </a:r>
            <a:r>
              <a:rPr lang="en-US" sz="3200" b="1">
                <a:solidFill>
                  <a:srgbClr val="0000CC"/>
                </a:solidFill>
              </a:rPr>
              <a:t>step</a:t>
            </a:r>
            <a:r>
              <a:rPr lang="en-US" sz="3200"/>
              <a:t> consists of </a:t>
            </a:r>
            <a:endParaRPr lang="en-GB" sz="3200"/>
          </a:p>
          <a:p>
            <a:pPr lvl="1" eaLnBrk="1" hangingPunct="1"/>
            <a:r>
              <a:rPr lang="en-GB" sz="2800">
                <a:ea typeface="ＭＳ Ｐゴシック" charset="0"/>
              </a:rPr>
              <a:t>An </a:t>
            </a:r>
            <a:r>
              <a:rPr lang="en-GB" sz="2800" b="1">
                <a:ea typeface="ＭＳ Ｐゴシック" charset="0"/>
              </a:rPr>
              <a:t>axis </a:t>
            </a:r>
            <a:r>
              <a:rPr lang="en-GB" sz="2800" b="1" err="1">
                <a:ea typeface="ＭＳ Ｐゴシック" charset="0"/>
              </a:rPr>
              <a:t>specifier</a:t>
            </a:r>
            <a:r>
              <a:rPr lang="en-GB" sz="2800">
                <a:ea typeface="ＭＳ Ｐゴシック" charset="0"/>
              </a:rPr>
              <a:t>, </a:t>
            </a:r>
          </a:p>
          <a:p>
            <a:pPr lvl="1" eaLnBrk="1" hangingPunct="1"/>
            <a:r>
              <a:rPr lang="en-GB" sz="2800">
                <a:ea typeface="ＭＳ Ｐゴシック" charset="0"/>
              </a:rPr>
              <a:t>A </a:t>
            </a:r>
            <a:r>
              <a:rPr lang="en-GB" sz="2800" b="1">
                <a:ea typeface="ＭＳ Ｐゴシック" charset="0"/>
              </a:rPr>
              <a:t>node test</a:t>
            </a:r>
            <a:r>
              <a:rPr lang="en-GB" sz="2800">
                <a:ea typeface="ＭＳ Ｐゴシック" charset="0"/>
              </a:rPr>
              <a:t>, and </a:t>
            </a:r>
          </a:p>
          <a:p>
            <a:pPr lvl="1" eaLnBrk="1" hangingPunct="1"/>
            <a:r>
              <a:rPr lang="en-GB" sz="2800">
                <a:ea typeface="ＭＳ Ｐゴシック" charset="0"/>
              </a:rPr>
              <a:t>An optional </a:t>
            </a:r>
            <a:r>
              <a:rPr lang="en-GB" sz="2800" b="1">
                <a:ea typeface="ＭＳ Ｐゴシック" charset="0"/>
              </a:rPr>
              <a:t>predicate</a:t>
            </a:r>
            <a:endParaRPr lang="el-GR" sz="2800" b="1">
              <a:ea typeface="ＭＳ Ｐゴシック" charset="0"/>
            </a:endParaRPr>
          </a:p>
        </p:txBody>
      </p:sp>
      <p:sp>
        <p:nvSpPr>
          <p:cNvPr id="172035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31175" cy="1079500"/>
          </a:xfrm>
        </p:spPr>
        <p:txBody>
          <a:bodyPr/>
          <a:lstStyle/>
          <a:p>
            <a:pPr eaLnBrk="1" hangingPunct="1"/>
            <a:r>
              <a:rPr lang="en-US" sz="3400"/>
              <a:t>General Form of Path Expressions</a:t>
            </a:r>
            <a:endParaRPr lang="el-GR" sz="3400"/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 </a:t>
            </a:r>
            <a:r>
              <a:rPr lang="en-US" b="1"/>
              <a:t>axis </a:t>
            </a:r>
            <a:r>
              <a:rPr lang="en-US" b="1" err="1"/>
              <a:t>specifier</a:t>
            </a:r>
            <a:r>
              <a:rPr lang="en-US"/>
              <a:t> determines the tree relationship between the nodes to be addressed and the context node</a:t>
            </a:r>
            <a:endParaRPr lang="en-GB"/>
          </a:p>
          <a:p>
            <a:pPr lvl="1" eaLnBrk="1" hangingPunct="1"/>
            <a:r>
              <a:rPr lang="en-GB">
                <a:ea typeface="ＭＳ Ｐゴシック" charset="0"/>
              </a:rPr>
              <a:t>E.g. parent, ancestor, child (the default), sibling, attribute node</a:t>
            </a:r>
          </a:p>
          <a:p>
            <a:pPr lvl="1" eaLnBrk="1" hangingPunct="1"/>
            <a:r>
              <a:rPr lang="en-GB">
                <a:ea typeface="ＭＳ Ｐゴシック" charset="0"/>
              </a:rPr>
              <a:t>// is such an axis </a:t>
            </a:r>
            <a:r>
              <a:rPr lang="en-GB" err="1">
                <a:ea typeface="ＭＳ Ｐゴシック" charset="0"/>
              </a:rPr>
              <a:t>specifier</a:t>
            </a:r>
            <a:r>
              <a:rPr lang="en-GB">
                <a:ea typeface="ＭＳ Ｐゴシック" charset="0"/>
              </a:rPr>
              <a:t>: descendant or </a:t>
            </a:r>
            <a:r>
              <a:rPr lang="en-GB" sz="2800">
                <a:ea typeface="ＭＳ Ｐゴシック" charset="0"/>
              </a:rPr>
              <a:t>self</a:t>
            </a:r>
            <a:endParaRPr lang="en-US" sz="2800">
              <a:ea typeface="ＭＳ Ｐゴシック" charset="0"/>
            </a:endParaRP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58150" cy="1143000"/>
          </a:xfrm>
        </p:spPr>
        <p:txBody>
          <a:bodyPr/>
          <a:lstStyle/>
          <a:p>
            <a:pPr eaLnBrk="1" hangingPunct="1"/>
            <a:r>
              <a:rPr lang="en-US" sz="3400"/>
              <a:t>General Form of Path Expressions</a:t>
            </a:r>
            <a:endParaRPr lang="el-GR" sz="3400"/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353425" cy="3960813"/>
          </a:xfrm>
        </p:spPr>
        <p:txBody>
          <a:bodyPr/>
          <a:lstStyle/>
          <a:p>
            <a:pPr eaLnBrk="1" hangingPunct="1"/>
            <a:r>
              <a:rPr lang="en-US"/>
              <a:t>A </a:t>
            </a:r>
            <a:r>
              <a:rPr lang="en-US" b="1"/>
              <a:t>node test</a:t>
            </a:r>
            <a:r>
              <a:rPr lang="en-US"/>
              <a:t> specifies which nodes to address </a:t>
            </a:r>
            <a:endParaRPr lang="en-GB"/>
          </a:p>
          <a:p>
            <a:pPr lvl="1" eaLnBrk="1" hangingPunct="1"/>
            <a:r>
              <a:rPr lang="en-GB" sz="2800">
                <a:ea typeface="ＭＳ Ｐゴシック" charset="0"/>
              </a:rPr>
              <a:t>The most common node tests are element names </a:t>
            </a:r>
          </a:p>
          <a:p>
            <a:pPr lvl="1" eaLnBrk="1" hangingPunct="1"/>
            <a:r>
              <a:rPr lang="en-GB" sz="2800">
                <a:ea typeface="ＭＳ Ｐゴシック" charset="0"/>
              </a:rPr>
              <a:t>E.g., </a:t>
            </a:r>
            <a:r>
              <a:rPr lang="en-GB" sz="2800" b="1">
                <a:ea typeface="ＭＳ Ｐゴシック" charset="0"/>
              </a:rPr>
              <a:t>*</a:t>
            </a:r>
            <a:r>
              <a:rPr lang="en-GB" sz="2800">
                <a:ea typeface="ＭＳ Ｐゴシック" charset="0"/>
              </a:rPr>
              <a:t> addresses all element nodes</a:t>
            </a:r>
          </a:p>
          <a:p>
            <a:pPr lvl="1" eaLnBrk="1" hangingPunct="1"/>
            <a:r>
              <a:rPr lang="el-GR" sz="2800" b="1">
                <a:ea typeface="ＭＳ Ｐゴシック" charset="0"/>
              </a:rPr>
              <a:t>comment()</a:t>
            </a:r>
            <a:r>
              <a:rPr lang="en-US" sz="2800" b="1">
                <a:ea typeface="ＭＳ Ｐゴシック" charset="0"/>
              </a:rPr>
              <a:t> </a:t>
            </a:r>
            <a:r>
              <a:rPr lang="el-GR" sz="2800">
                <a:ea typeface="ＭＳ Ｐゴシック" charset="0"/>
              </a:rPr>
              <a:t>addresses all comment nodes </a:t>
            </a:r>
          </a:p>
          <a:p>
            <a:pPr lvl="1" eaLnBrk="1" hangingPunct="1"/>
            <a:endParaRPr lang="en-US" sz="2800">
              <a:ea typeface="ＭＳ Ｐゴシック" charset="0"/>
            </a:endParaRPr>
          </a:p>
          <a:p>
            <a:pPr eaLnBrk="1" hangingPunct="1"/>
            <a:endParaRPr lang="el-GR"/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131175" cy="1143000"/>
          </a:xfrm>
        </p:spPr>
        <p:txBody>
          <a:bodyPr/>
          <a:lstStyle/>
          <a:p>
            <a:pPr eaLnBrk="1" hangingPunct="1"/>
            <a:r>
              <a:rPr lang="en-US" sz="3400"/>
              <a:t>General Form of Path Expressions</a:t>
            </a:r>
            <a:endParaRPr lang="el-GR" sz="3400"/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90713"/>
            <a:ext cx="8275637" cy="3914775"/>
          </a:xfrm>
        </p:spPr>
        <p:txBody>
          <a:bodyPr/>
          <a:lstStyle/>
          <a:p>
            <a:pPr marL="533400" indent="-533400" eaLnBrk="1" hangingPunct="1"/>
            <a:r>
              <a:rPr lang="en-US" b="1"/>
              <a:t>Predicates</a:t>
            </a:r>
            <a:r>
              <a:rPr lang="en-US"/>
              <a:t> (or </a:t>
            </a:r>
            <a:r>
              <a:rPr lang="en-US" i="1"/>
              <a:t>filter expressions</a:t>
            </a:r>
            <a:r>
              <a:rPr lang="en-US"/>
              <a:t>) are optional and are used to refine the set of addressed nodes</a:t>
            </a:r>
            <a:endParaRPr lang="en-GB"/>
          </a:p>
          <a:p>
            <a:pPr marL="914400" lvl="1" indent="-519113" eaLnBrk="1" hangingPunct="1"/>
            <a:r>
              <a:rPr lang="en-GB" sz="2800">
                <a:ea typeface="ＭＳ Ｐゴシック" charset="0"/>
              </a:rPr>
              <a:t>E.g., the expression </a:t>
            </a:r>
            <a:r>
              <a:rPr lang="en-GB" sz="2800" b="1">
                <a:ea typeface="ＭＳ Ｐゴシック" charset="0"/>
              </a:rPr>
              <a:t>[1]</a:t>
            </a:r>
            <a:r>
              <a:rPr lang="en-GB" sz="2800">
                <a:ea typeface="ＭＳ Ｐゴシック" charset="0"/>
              </a:rPr>
              <a:t> selects the first node</a:t>
            </a:r>
            <a:endParaRPr lang="en-GB" sz="2800" b="1">
              <a:ea typeface="ＭＳ Ｐゴシック" charset="0"/>
            </a:endParaRPr>
          </a:p>
          <a:p>
            <a:pPr marL="914400" lvl="1" indent="-519113" eaLnBrk="1" hangingPunct="1"/>
            <a:r>
              <a:rPr lang="en-GB" sz="2800" b="1">
                <a:ea typeface="ＭＳ Ｐゴシック" charset="0"/>
              </a:rPr>
              <a:t>[position()=last()]</a:t>
            </a:r>
            <a:r>
              <a:rPr lang="en-GB" sz="2800">
                <a:ea typeface="ＭＳ Ｐゴシック" charset="0"/>
              </a:rPr>
              <a:t> selects the last node</a:t>
            </a:r>
            <a:endParaRPr lang="en-GB" sz="2800" b="1">
              <a:ea typeface="ＭＳ Ｐゴシック" charset="0"/>
            </a:endParaRPr>
          </a:p>
          <a:p>
            <a:pPr marL="914400" lvl="1" indent="-519113" eaLnBrk="1" hangingPunct="1"/>
            <a:r>
              <a:rPr lang="en-GB" sz="2800" b="1">
                <a:ea typeface="ＭＳ Ｐゴシック" charset="0"/>
              </a:rPr>
              <a:t>[position() mod 2 =0]</a:t>
            </a:r>
            <a:r>
              <a:rPr lang="en-GB" sz="2800">
                <a:ea typeface="ＭＳ Ｐゴシック" charset="0"/>
              </a:rPr>
              <a:t> selects the even nodes</a:t>
            </a:r>
            <a:endParaRPr lang="en-US" sz="2800">
              <a:ea typeface="ＭＳ Ｐゴシック" charset="0"/>
            </a:endParaRPr>
          </a:p>
          <a:p>
            <a:pPr marL="533400" indent="-533400" eaLnBrk="1" hangingPunct="1"/>
            <a:r>
              <a:rPr lang="en-US"/>
              <a:t>XPath has a more complicated full syntax. </a:t>
            </a:r>
            <a:endParaRPr lang="en-GB"/>
          </a:p>
          <a:p>
            <a:pPr marL="914400" lvl="1" indent="-519113" eaLnBrk="1" hangingPunct="1"/>
            <a:r>
              <a:rPr lang="en-GB" sz="2800">
                <a:ea typeface="ＭＳ Ｐゴシック" charset="0"/>
              </a:rPr>
              <a:t>We have only presented the abbreviated syntax</a:t>
            </a:r>
            <a:endParaRPr lang="el-GR" sz="2800">
              <a:ea typeface="ＭＳ Ｐゴシック" charset="0"/>
            </a:endParaRPr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XPath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/>
              <a:t>Outline</a:t>
            </a:r>
            <a:endParaRPr lang="el-GR" sz="4400"/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0363" cy="4824412"/>
          </a:xfrm>
        </p:spPr>
        <p:txBody>
          <a:bodyPr/>
          <a:lstStyle/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(1) Introduction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(2) Description of XML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(3) Structuring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DTDs</a:t>
            </a:r>
          </a:p>
          <a:p>
            <a:pPr marL="914400" lvl="1" indent="-457200" eaLnBrk="1" hangingPunct="1">
              <a:lnSpc>
                <a:spcPct val="120000"/>
              </a:lnSpc>
            </a:pPr>
            <a:r>
              <a:rPr lang="en-US" sz="2800">
                <a:solidFill>
                  <a:srgbClr val="5F5F5F"/>
                </a:solidFill>
                <a:ea typeface="ＭＳ Ｐゴシック" charset="0"/>
              </a:rPr>
              <a:t>XML Schema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(4) Namespaces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>
                <a:solidFill>
                  <a:srgbClr val="5F5F5F"/>
                </a:solidFill>
              </a:rPr>
              <a:t>(5) Accessing, querying XML documents: XPath</a:t>
            </a:r>
          </a:p>
          <a:p>
            <a:pPr marL="533400" indent="-53340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b="1"/>
              <a:t>(6) Transformations: XSLT</a:t>
            </a:r>
            <a:endParaRPr lang="el-GR" b="1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Displaying XML Documents</a:t>
            </a:r>
            <a:endParaRPr lang="el-GR"/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ea typeface="ＭＳ Ｐゴシック" charset="0"/>
                <a:sym typeface="Symbol" charset="0"/>
              </a:rPr>
              <a:t>&lt;author&gt;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ea typeface="ＭＳ Ｐゴシック" charset="0"/>
                <a:sym typeface="Symbol" charset="0"/>
              </a:rPr>
              <a:t>	&lt;name&gt;</a:t>
            </a:r>
            <a:r>
              <a:rPr lang="en-US" sz="2000" b="1" err="1">
                <a:ea typeface="ＭＳ Ｐゴシック" charset="0"/>
                <a:sym typeface="Symbol" charset="0"/>
              </a:rPr>
              <a:t>Grigoris</a:t>
            </a:r>
            <a:r>
              <a:rPr lang="en-US" sz="2000" b="1">
                <a:ea typeface="ＭＳ Ｐゴシック" charset="0"/>
                <a:sym typeface="Symbol" charset="0"/>
              </a:rPr>
              <a:t> Antoniou&lt;/name&gt;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ea typeface="ＭＳ Ｐゴシック" charset="0"/>
                <a:sym typeface="Symbol" charset="0"/>
              </a:rPr>
              <a:t>	&lt;affiliation&gt;University of Bremen&lt;/affiliation&gt;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>
                <a:ea typeface="ＭＳ Ｐゴシック" charset="0"/>
                <a:sym typeface="Symbol" charset="0"/>
              </a:rPr>
              <a:t>	&lt;email&gt;</a:t>
            </a:r>
            <a:r>
              <a:rPr lang="en-US" sz="2000" b="1" err="1">
                <a:ea typeface="ＭＳ Ｐゴシック" charset="0"/>
                <a:sym typeface="Symbol" charset="0"/>
              </a:rPr>
              <a:t>ga@tzi.de</a:t>
            </a:r>
            <a:r>
              <a:rPr lang="en-US" sz="2000" b="1">
                <a:ea typeface="ＭＳ Ｐゴシック" charset="0"/>
                <a:sym typeface="Symbol" charset="0"/>
              </a:rPr>
              <a:t>&lt;/email&gt;</a:t>
            </a:r>
            <a:endParaRPr lang="el-GR" sz="2000" b="1">
              <a:ea typeface="ＭＳ Ｐゴシック" charset="0"/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l-GR" sz="2000" b="1">
                <a:ea typeface="ＭＳ Ｐゴシック" charset="0"/>
                <a:sym typeface="Symbol" charset="0"/>
              </a:rPr>
              <a:t>&lt;/author&gt;</a:t>
            </a:r>
            <a:endParaRPr lang="en-US" sz="2000" b="1"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>
                <a:sym typeface="Symbol" charset="0"/>
              </a:rPr>
              <a:t>may be displayed in different ways: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l-GR" sz="900">
                <a:sym typeface="Symbol" charset="0"/>
              </a:rPr>
              <a:t> </a:t>
            </a:r>
            <a:endParaRPr lang="en-US" sz="900">
              <a:sym typeface="Symbol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err="1">
                <a:ea typeface="ＭＳ Ｐゴシック" charset="0"/>
                <a:sym typeface="Symbol" charset="0"/>
              </a:rPr>
              <a:t>Grigoris</a:t>
            </a:r>
            <a:r>
              <a:rPr lang="en-US" b="1">
                <a:ea typeface="ＭＳ Ｐゴシック" charset="0"/>
                <a:sym typeface="Symbol" charset="0"/>
              </a:rPr>
              <a:t> Antoniou</a:t>
            </a:r>
            <a:r>
              <a:rPr lang="en-US">
                <a:ea typeface="ＭＳ Ｐゴシック" charset="0"/>
                <a:sym typeface="Symbol" charset="0"/>
              </a:rPr>
              <a:t>		</a:t>
            </a:r>
            <a:r>
              <a:rPr lang="en-US" i="1" err="1">
                <a:ea typeface="ＭＳ Ｐゴシック" charset="0"/>
                <a:sym typeface="Symbol" charset="0"/>
              </a:rPr>
              <a:t>Grigoris</a:t>
            </a:r>
            <a:r>
              <a:rPr lang="en-US" i="1">
                <a:ea typeface="ＭＳ Ｐゴシック" charset="0"/>
                <a:sym typeface="Symbol" charset="0"/>
              </a:rPr>
              <a:t> Antoniou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>
                <a:ea typeface="ＭＳ Ｐゴシック" charset="0"/>
                <a:sym typeface="Symbol" charset="0"/>
              </a:rPr>
              <a:t>University of Bremen		University of Bremen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i="1" err="1">
                <a:ea typeface="ＭＳ Ｐゴシック" charset="0"/>
                <a:sym typeface="Symbol" charset="0"/>
              </a:rPr>
              <a:t>ga@tzi.de</a:t>
            </a:r>
            <a:r>
              <a:rPr lang="en-US">
                <a:ea typeface="ＭＳ Ｐゴシック" charset="0"/>
                <a:sym typeface="Symbol" charset="0"/>
              </a:rPr>
              <a:t>				</a:t>
            </a:r>
            <a:r>
              <a:rPr lang="en-US" i="1">
                <a:ea typeface="ＭＳ Ｐゴシック" charset="0"/>
                <a:sym typeface="Symbol" charset="0"/>
                <a:hlinkClick r:id="rId3"/>
              </a:rPr>
              <a:t>ga@tzi.de</a:t>
            </a:r>
            <a:endParaRPr lang="en-US" i="1"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i="1">
              <a:sym typeface="Symbol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b="1">
                <a:sym typeface="Symbol" charset="0"/>
              </a:rPr>
              <a:t>Idea:</a:t>
            </a:r>
            <a:r>
              <a:rPr lang="en-US" sz="3200" i="1">
                <a:sym typeface="Symbol" charset="0"/>
              </a:rPr>
              <a:t> </a:t>
            </a:r>
            <a:r>
              <a:rPr lang="en-US" sz="3200">
                <a:sym typeface="Symbol" charset="0"/>
              </a:rPr>
              <a:t>use an external </a:t>
            </a:r>
            <a:r>
              <a:rPr lang="en-US" sz="3200" i="1">
                <a:sym typeface="Symbol" charset="0"/>
              </a:rPr>
              <a:t>style sheet </a:t>
            </a:r>
            <a:r>
              <a:rPr lang="en-US" sz="3200">
                <a:sym typeface="Symbol" charset="0"/>
              </a:rPr>
              <a:t>to transform an XML tree into an HTML or XML tree</a:t>
            </a:r>
            <a:endParaRPr lang="el-GR" sz="3200">
              <a:sym typeface="Symbo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865188"/>
          </a:xfrm>
        </p:spPr>
        <p:txBody>
          <a:bodyPr/>
          <a:lstStyle/>
          <a:p>
            <a:pPr eaLnBrk="1" hangingPunct="1"/>
            <a:r>
              <a:rPr lang="en-US" sz="3200"/>
              <a:t>Problems Interpreting HTML Documents</a:t>
            </a:r>
            <a:endParaRPr lang="el-GR" sz="32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</a:pPr>
            <a:r>
              <a:rPr lang="en-US" sz="3200"/>
              <a:t>Problems for an</a:t>
            </a:r>
            <a:r>
              <a:rPr lang="el-GR" sz="3200"/>
              <a:t> intelligent agent trying to retrieve the</a:t>
            </a:r>
            <a:r>
              <a:rPr lang="en-US" sz="3200"/>
              <a:t> </a:t>
            </a:r>
            <a:r>
              <a:rPr lang="el-GR" sz="3200"/>
              <a:t>names</a:t>
            </a:r>
            <a:r>
              <a:rPr lang="en-US" sz="3200"/>
              <a:t> </a:t>
            </a:r>
            <a:r>
              <a:rPr lang="el-GR" sz="3200"/>
              <a:t>of the authors of the book </a:t>
            </a:r>
            <a:endParaRPr lang="en-US" sz="3200"/>
          </a:p>
          <a:p>
            <a:pPr marL="280988" lvl="1" indent="-168275" eaLnBrk="1" hangingPunct="1"/>
            <a:r>
              <a:rPr lang="en-US" sz="3200">
                <a:ea typeface="ＭＳ Ｐゴシック" charset="0"/>
              </a:rPr>
              <a:t>A</a:t>
            </a:r>
            <a:r>
              <a:rPr lang="en-GB" sz="3200" err="1">
                <a:ea typeface="ＭＳ Ｐゴシック" charset="0"/>
              </a:rPr>
              <a:t>uthors</a:t>
            </a:r>
            <a:r>
              <a:rPr lang="en-GB" sz="3200">
                <a:ea typeface="ＭＳ Ｐゴシック" charset="0"/>
              </a:rPr>
              <a:t>’ names could appear immediately after the title</a:t>
            </a:r>
            <a:endParaRPr lang="en-US" sz="3200">
              <a:ea typeface="ＭＳ Ｐゴシック" charset="0"/>
            </a:endParaRPr>
          </a:p>
          <a:p>
            <a:pPr marL="280988" lvl="1" indent="-168275" eaLnBrk="1" hangingPunct="1"/>
            <a:r>
              <a:rPr lang="en-US" sz="3200">
                <a:ea typeface="ＭＳ Ｐゴシック" charset="0"/>
              </a:rPr>
              <a:t>or</a:t>
            </a:r>
            <a:r>
              <a:rPr lang="en-GB" sz="3200">
                <a:ea typeface="ＭＳ Ｐゴシック" charset="0"/>
              </a:rPr>
              <a:t> immediately after the word “</a:t>
            </a:r>
            <a:r>
              <a:rPr lang="en-GB" altLang="ja-JP" sz="3200" i="1">
                <a:ea typeface="ＭＳ Ｐゴシック" charset="0"/>
              </a:rPr>
              <a:t>by</a:t>
            </a:r>
            <a:r>
              <a:rPr lang="en-GB" sz="3200" i="1">
                <a:ea typeface="ＭＳ Ｐゴシック" charset="0"/>
              </a:rPr>
              <a:t>”</a:t>
            </a:r>
            <a:r>
              <a:rPr lang="en-GB" altLang="ja-JP" sz="3200" i="1">
                <a:ea typeface="ＭＳ Ｐゴシック" charset="0"/>
              </a:rPr>
              <a:t> (</a:t>
            </a:r>
            <a:r>
              <a:rPr lang="en-GB" altLang="ja-JP" sz="3200">
                <a:ea typeface="ＭＳ Ｐゴシック" charset="0"/>
              </a:rPr>
              <a:t>or</a:t>
            </a:r>
            <a:r>
              <a:rPr lang="en-GB" altLang="ja-JP" sz="3200" i="1">
                <a:ea typeface="ＭＳ Ｐゴシック" charset="0"/>
              </a:rPr>
              <a:t> </a:t>
            </a:r>
            <a:r>
              <a:rPr lang="en-GB" sz="3200" i="1">
                <a:ea typeface="ＭＳ Ｐゴシック" charset="0"/>
              </a:rPr>
              <a:t>“</a:t>
            </a:r>
            <a:r>
              <a:rPr lang="en-GB" altLang="ja-JP" sz="3200" i="1">
                <a:ea typeface="ＭＳ Ｐゴシック" charset="0"/>
              </a:rPr>
              <a:t>van</a:t>
            </a:r>
            <a:r>
              <a:rPr lang="en-GB" sz="3200" i="1">
                <a:ea typeface="ＭＳ Ｐゴシック" charset="0"/>
              </a:rPr>
              <a:t>”</a:t>
            </a:r>
            <a:r>
              <a:rPr lang="en-GB" altLang="ja-JP" sz="3200" i="1">
                <a:ea typeface="ＭＳ Ｐゴシック" charset="0"/>
              </a:rPr>
              <a:t> </a:t>
            </a:r>
            <a:r>
              <a:rPr lang="en-GB" altLang="ja-JP" sz="3200">
                <a:ea typeface="ＭＳ Ｐゴシック" charset="0"/>
              </a:rPr>
              <a:t>if it’s in Dutch)</a:t>
            </a:r>
          </a:p>
          <a:p>
            <a:pPr marL="280988" lvl="1" indent="-168275" eaLnBrk="1" hangingPunct="1"/>
            <a:r>
              <a:rPr lang="en-US" sz="3200">
                <a:ea typeface="ＭＳ Ｐゴシック" charset="0"/>
              </a:rPr>
              <a:t>Are there two</a:t>
            </a:r>
            <a:r>
              <a:rPr lang="en-GB" sz="3200">
                <a:ea typeface="ＭＳ Ｐゴシック" charset="0"/>
              </a:rPr>
              <a:t> authors or just one, called “</a:t>
            </a:r>
            <a:r>
              <a:rPr lang="en-GB" altLang="ja-JP" sz="3200" i="1">
                <a:ea typeface="ＭＳ Ｐゴシック" charset="0"/>
              </a:rPr>
              <a:t>V. </a:t>
            </a:r>
            <a:r>
              <a:rPr lang="en-GB" altLang="ja-JP" sz="3200" i="1" err="1">
                <a:ea typeface="ＭＳ Ｐゴシック" charset="0"/>
              </a:rPr>
              <a:t>Marek</a:t>
            </a:r>
            <a:r>
              <a:rPr lang="en-GB" altLang="ja-JP" sz="3200" i="1">
                <a:ea typeface="ＭＳ Ｐゴシック" charset="0"/>
              </a:rPr>
              <a:t> and M. </a:t>
            </a:r>
            <a:r>
              <a:rPr lang="en-GB" altLang="ja-JP" sz="3200" i="1" err="1">
                <a:ea typeface="ＭＳ Ｐゴシック" charset="0"/>
              </a:rPr>
              <a:t>Truszczynski</a:t>
            </a:r>
            <a:r>
              <a:rPr lang="en-GB" sz="3200">
                <a:ea typeface="ＭＳ Ｐゴシック" charset="0"/>
              </a:rPr>
              <a:t>”</a:t>
            </a:r>
            <a:r>
              <a:rPr lang="en-GB" altLang="ja-JP" sz="3200">
                <a:ea typeface="ＭＳ Ｐゴシック" charset="0"/>
              </a:rPr>
              <a:t>? </a:t>
            </a:r>
            <a:endParaRPr lang="el-GR" sz="3200"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5429076"/>
            <a:ext cx="3240088" cy="1384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&lt;h2&gt;Nonmonotonic Reasoning: Context-Dependent Reasoning&lt;/h2&gt;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&lt;i&gt;by &lt;b&gt;V. Marek&lt;/b&gt; and &lt;b&gt;M. Truszczynski&lt;/b&gt;&lt;/i&gt;&lt;br&gt;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Springer 1993&lt;br&gt;</a:t>
            </a:r>
          </a:p>
          <a:p>
            <a:pPr>
              <a:buFont typeface="Wingdings" charset="0"/>
              <a:buNone/>
              <a:defRPr/>
            </a:pPr>
            <a:r>
              <a:rPr lang="en-US" sz="1400" dirty="0">
                <a:latin typeface="Calibri"/>
              </a:rPr>
              <a:t>ISBN 0387976892 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Style Sheets</a:t>
            </a:r>
            <a:endParaRPr lang="el-GR"/>
          </a:p>
        </p:txBody>
      </p:sp>
      <p:sp>
        <p:nvSpPr>
          <p:cNvPr id="184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8064500" cy="4954587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</a:rPr>
              <a:t>Style sheets can be written in various languages</a:t>
            </a:r>
            <a:endParaRPr lang="en-GB" sz="3200">
              <a:sym typeface="Symbol" charset="0"/>
            </a:endParaRP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E.g. CSS2 (</a:t>
            </a:r>
            <a:r>
              <a:rPr lang="en-GB" sz="3200">
                <a:ea typeface="ＭＳ Ｐゴシック" charset="0"/>
                <a:sym typeface="Symbol" charset="0"/>
                <a:hlinkClick r:id="rId3"/>
              </a:rPr>
              <a:t>cascading style sheets</a:t>
            </a:r>
            <a:r>
              <a:rPr lang="en-GB" sz="3200">
                <a:ea typeface="ＭＳ Ｐゴシック" charset="0"/>
                <a:sym typeface="Symbol" charset="0"/>
              </a:rPr>
              <a:t> level 2)</a:t>
            </a: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XSL (</a:t>
            </a:r>
            <a:r>
              <a:rPr lang="en-GB" sz="3200">
                <a:ea typeface="ＭＳ Ｐゴシック" charset="0"/>
                <a:sym typeface="Symbol" charset="0"/>
                <a:hlinkClick r:id="rId4"/>
              </a:rPr>
              <a:t>extensible stylesheet language</a:t>
            </a:r>
            <a:r>
              <a:rPr lang="en-GB" sz="3200">
                <a:ea typeface="ＭＳ Ｐゴシック" charset="0"/>
                <a:sym typeface="Symbol" charset="0"/>
              </a:rPr>
              <a:t>)</a:t>
            </a:r>
            <a:endParaRPr lang="en-US" sz="320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>
                <a:sym typeface="Symbol" charset="0"/>
              </a:rPr>
              <a:t>XSL includes </a:t>
            </a:r>
            <a:endParaRPr lang="en-GB" sz="3200">
              <a:sym typeface="Symbol" charset="0"/>
            </a:endParaRP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a transformation language (</a:t>
            </a:r>
            <a:r>
              <a:rPr lang="en-GB" sz="3200">
                <a:ea typeface="ＭＳ Ｐゴシック" charset="0"/>
                <a:sym typeface="Symbol" charset="0"/>
                <a:hlinkClick r:id="rId5"/>
              </a:rPr>
              <a:t>XSLT</a:t>
            </a:r>
            <a:r>
              <a:rPr lang="en-GB" sz="3200">
                <a:ea typeface="ＭＳ Ｐゴシック" charset="0"/>
                <a:sym typeface="Symbol" charset="0"/>
              </a:rPr>
              <a:t>)</a:t>
            </a: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a formatting language</a:t>
            </a:r>
          </a:p>
          <a:p>
            <a:pPr lvl="1" eaLnBrk="1" hangingPunct="1"/>
            <a:r>
              <a:rPr lang="en-GB" sz="3200">
                <a:ea typeface="ＭＳ Ｐゴシック" charset="0"/>
                <a:sym typeface="Symbol" charset="0"/>
              </a:rPr>
              <a:t>Both are XML applications</a:t>
            </a:r>
            <a:endParaRPr lang="en-US" sz="3200">
              <a:ea typeface="ＭＳ Ｐゴシック" charset="0"/>
              <a:sym typeface="Symbo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XSL Transformations (XSLT) </a:t>
            </a:r>
            <a:endParaRPr lang="el-GR"/>
          </a:p>
        </p:txBody>
      </p:sp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628775"/>
            <a:ext cx="8425631" cy="5040313"/>
          </a:xfrm>
        </p:spPr>
        <p:txBody>
          <a:bodyPr/>
          <a:lstStyle/>
          <a:p>
            <a:pPr eaLnBrk="1" hangingPunct="1"/>
            <a:r>
              <a:rPr lang="en-US" sz="3200">
                <a:sym typeface="Symbol" charset="0"/>
              </a:rPr>
              <a:t>XSLT specifies rules to</a:t>
            </a:r>
            <a:br>
              <a:rPr lang="en-US" sz="3200">
                <a:sym typeface="Symbol" charset="0"/>
              </a:rPr>
            </a:br>
            <a:r>
              <a:rPr lang="en-US" sz="3200">
                <a:sym typeface="Symbol" charset="0"/>
              </a:rPr>
              <a:t>transform XML </a:t>
            </a:r>
            <a:r>
              <a:rPr lang="en-US" sz="3200" err="1">
                <a:sym typeface="Symbol" charset="0"/>
              </a:rPr>
              <a:t>docu</a:t>
            </a:r>
            <a:r>
              <a:rPr lang="en-US" sz="3200">
                <a:sym typeface="Symbol" charset="0"/>
              </a:rPr>
              <a:t>-</a:t>
            </a:r>
            <a:br>
              <a:rPr lang="en-US" sz="3200">
                <a:sym typeface="Symbol" charset="0"/>
              </a:rPr>
            </a:br>
            <a:r>
              <a:rPr lang="en-US" sz="3200" err="1">
                <a:sym typeface="Symbol" charset="0"/>
              </a:rPr>
              <a:t>ment</a:t>
            </a:r>
            <a:r>
              <a:rPr lang="en-US" sz="3200">
                <a:sym typeface="Symbol" charset="0"/>
              </a:rPr>
              <a:t> to</a:t>
            </a:r>
            <a:endParaRPr lang="en-GB" sz="3200">
              <a:sym typeface="Symbol" charset="0"/>
            </a:endParaRPr>
          </a:p>
          <a:p>
            <a:pPr marL="460375" lvl="1" indent="-234950" eaLnBrk="1" hangingPunct="1">
              <a:lnSpc>
                <a:spcPct val="80000"/>
              </a:lnSpc>
            </a:pPr>
            <a:r>
              <a:rPr lang="en-GB" sz="2800">
                <a:ea typeface="ＭＳ Ｐゴシック" charset="0"/>
                <a:sym typeface="Symbol" charset="0"/>
              </a:rPr>
              <a:t>another XML document</a:t>
            </a:r>
          </a:p>
          <a:p>
            <a:pPr marL="460375" lvl="1" indent="-234950" eaLnBrk="1" hangingPunct="1">
              <a:lnSpc>
                <a:spcPct val="80000"/>
              </a:lnSpc>
            </a:pPr>
            <a:r>
              <a:rPr lang="en-GB" sz="2800">
                <a:ea typeface="ＭＳ Ｐゴシック" charset="0"/>
                <a:sym typeface="Symbol" charset="0"/>
              </a:rPr>
              <a:t>HTML document </a:t>
            </a:r>
          </a:p>
          <a:p>
            <a:pPr marL="460375" lvl="1" indent="-234950" eaLnBrk="1" hangingPunct="1">
              <a:lnSpc>
                <a:spcPct val="80000"/>
              </a:lnSpc>
            </a:pPr>
            <a:r>
              <a:rPr lang="en-GB" sz="2800">
                <a:ea typeface="ＭＳ Ｐゴシック" charset="0"/>
                <a:sym typeface="Symbol" charset="0"/>
              </a:rPr>
              <a:t>plain text</a:t>
            </a:r>
          </a:p>
          <a:p>
            <a:pPr lvl="1" eaLnBrk="1" hangingPunct="1"/>
            <a:endParaRPr lang="en-US" sz="800">
              <a:ea typeface="ＭＳ Ｐゴシック" charset="0"/>
              <a:sym typeface="Symbol" charset="0"/>
            </a:endParaRPr>
          </a:p>
          <a:p>
            <a:pPr eaLnBrk="1" hangingPunct="1"/>
            <a:r>
              <a:rPr lang="en-US" sz="3200">
                <a:sym typeface="Symbol" charset="0"/>
              </a:rPr>
              <a:t>Output document may use same DTD/schema, or completely different vocabulary</a:t>
            </a:r>
          </a:p>
          <a:p>
            <a:pPr eaLnBrk="1" hangingPunct="1"/>
            <a:r>
              <a:rPr lang="en-US" sz="3200">
                <a:sym typeface="Symbol" charset="0"/>
              </a:rPr>
              <a:t>XSLT can be used independently of formatting language</a:t>
            </a:r>
            <a:endParaRPr lang="el-GR" sz="3200">
              <a:sym typeface="Symbol" charset="0"/>
            </a:endParaRPr>
          </a:p>
        </p:txBody>
      </p:sp>
      <p:pic>
        <p:nvPicPr>
          <p:cNvPr id="1863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125538"/>
            <a:ext cx="420370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XSLT Use Cases</a:t>
            </a:r>
            <a:endParaRPr lang="el-GR"/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7980363" cy="4814887"/>
          </a:xfrm>
        </p:spPr>
        <p:txBody>
          <a:bodyPr/>
          <a:lstStyle/>
          <a:p>
            <a:pPr marL="233363" indent="-233363" eaLnBrk="1" hangingPunct="1"/>
            <a:r>
              <a:rPr lang="en-US" sz="3200"/>
              <a:t>Move data &amp; metadata from one</a:t>
            </a:r>
            <a:br>
              <a:rPr lang="en-US" sz="3200"/>
            </a:br>
            <a:r>
              <a:rPr lang="en-US" sz="3200"/>
              <a:t>XML representation to another </a:t>
            </a:r>
          </a:p>
          <a:p>
            <a:pPr marL="233363" indent="-233363" eaLnBrk="1" hangingPunct="1"/>
            <a:r>
              <a:rPr lang="en-US" sz="3200"/>
              <a:t>Share information between </a:t>
            </a:r>
            <a:r>
              <a:rPr lang="en-US" sz="3200" err="1"/>
              <a:t>appli</a:t>
            </a:r>
            <a:r>
              <a:rPr lang="en-US" sz="3200"/>
              <a:t>-</a:t>
            </a:r>
            <a:br>
              <a:rPr lang="en-US" sz="3200"/>
            </a:br>
            <a:r>
              <a:rPr lang="en-US" sz="3200" err="1"/>
              <a:t>cations</a:t>
            </a:r>
            <a:r>
              <a:rPr lang="en-US" sz="3200"/>
              <a:t> using different schemas</a:t>
            </a:r>
          </a:p>
          <a:p>
            <a:pPr marL="233363" indent="-233363" eaLnBrk="1" hangingPunct="1"/>
            <a:r>
              <a:rPr lang="en-US" sz="3200"/>
              <a:t>Processing XML content for</a:t>
            </a:r>
            <a:br>
              <a:rPr lang="en-US" sz="3200"/>
            </a:br>
            <a:r>
              <a:rPr lang="en-US" sz="3200"/>
              <a:t>ingest into a program or database </a:t>
            </a:r>
          </a:p>
          <a:p>
            <a:pPr marL="233363" indent="-233363" eaLnBrk="1" hangingPunct="1"/>
            <a:r>
              <a:rPr lang="en-US" sz="3200"/>
              <a:t>T</a:t>
            </a:r>
            <a:r>
              <a:rPr lang="el-GR" sz="3200"/>
              <a:t>he following </a:t>
            </a:r>
            <a:r>
              <a:rPr lang="en-US" sz="3200"/>
              <a:t>example show</a:t>
            </a:r>
            <a:r>
              <a:rPr lang="el-GR" sz="3200"/>
              <a:t> XSLT </a:t>
            </a:r>
            <a:r>
              <a:rPr lang="en-US" sz="3200"/>
              <a:t>used</a:t>
            </a:r>
            <a:r>
              <a:rPr lang="el-GR" sz="3200"/>
              <a:t> to display XML documents </a:t>
            </a:r>
            <a:r>
              <a:rPr lang="en-US" sz="3200"/>
              <a:t>as HTML</a:t>
            </a:r>
            <a:endParaRPr lang="el-GR" sz="3200"/>
          </a:p>
        </p:txBody>
      </p:sp>
      <p:pic>
        <p:nvPicPr>
          <p:cNvPr id="1884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673248" cy="30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XSLT Transformation into HTML</a:t>
            </a:r>
            <a:r>
              <a:rPr lang="el-GR"/>
              <a:t> 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8568952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</a:t>
            </a:r>
            <a:r>
              <a:rPr lang="en-US" dirty="0" err="1"/>
              <a:t>xsl:template</a:t>
            </a:r>
            <a:r>
              <a:rPr lang="en-US" dirty="0"/>
              <a:t> match="/author"&gt;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&lt;html&gt;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&lt;head&gt;&lt;title&gt;An author&lt;/title&gt;&lt;/head&gt;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&lt;body </a:t>
            </a:r>
            <a:r>
              <a:rPr lang="en-US" dirty="0" err="1"/>
              <a:t>bgcolor</a:t>
            </a:r>
            <a:r>
              <a:rPr lang="en-US" dirty="0"/>
              <a:t>="white"&gt;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&lt;b&gt;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xsl:value-of</a:t>
            </a:r>
            <a:r>
              <a:rPr lang="en-US" dirty="0">
                <a:solidFill>
                  <a:srgbClr val="FF0000"/>
                </a:solidFill>
              </a:rPr>
              <a:t> select="name"/&gt;</a:t>
            </a:r>
            <a:r>
              <a:rPr lang="en-US" dirty="0"/>
              <a:t>&lt;/b&gt;&lt;br/&gt;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xsl:value-of</a:t>
            </a:r>
            <a:r>
              <a:rPr lang="en-US" dirty="0">
                <a:solidFill>
                  <a:srgbClr val="FF0000"/>
                </a:solidFill>
              </a:rPr>
              <a:t> select="affiliation"/&gt;</a:t>
            </a:r>
            <a:r>
              <a:rPr lang="en-US" dirty="0"/>
              <a:t>&lt;br/&gt;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	&lt;i&gt;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xsl:value-of</a:t>
            </a:r>
            <a:r>
              <a:rPr lang="en-US" dirty="0">
                <a:solidFill>
                  <a:srgbClr val="FF0000"/>
                </a:solidFill>
              </a:rPr>
              <a:t> select="email"/&gt;</a:t>
            </a:r>
            <a:r>
              <a:rPr lang="en-US" dirty="0"/>
              <a:t>&lt;/i&gt;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	&lt;/body&gt;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	&lt;/html&gt;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/>
              <a:t>&lt;/</a:t>
            </a:r>
            <a:r>
              <a:rPr lang="en-US" dirty="0" err="1"/>
              <a:t>xsl:template</a:t>
            </a:r>
            <a:r>
              <a:rPr lang="en-US" dirty="0"/>
              <a:t>&gt;</a:t>
            </a:r>
            <a:endParaRPr lang="el-GR" dirty="0"/>
          </a:p>
        </p:txBody>
      </p:sp>
      <p:sp>
        <p:nvSpPr>
          <p:cNvPr id="190468" name="Text Box 5"/>
          <p:cNvSpPr txBox="1">
            <a:spLocks noChangeArrowheads="1"/>
          </p:cNvSpPr>
          <p:nvPr/>
        </p:nvSpPr>
        <p:spPr bwMode="auto">
          <a:xfrm>
            <a:off x="5076824" y="1124745"/>
            <a:ext cx="3959672" cy="156966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1913" indent="-61913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&lt;author&gt;</a:t>
            </a:r>
          </a:p>
          <a:p>
            <a:pPr lvl="1" eaLnBrk="1" hangingPunct="1"/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   &lt;name&gt;</a:t>
            </a:r>
            <a:r>
              <a:rPr lang="en-US" sz="1600" err="1">
                <a:solidFill>
                  <a:srgbClr val="000000"/>
                </a:solidFill>
                <a:latin typeface="Calibri"/>
                <a:sym typeface="Symbol" charset="0"/>
              </a:rPr>
              <a:t>Grigoris</a:t>
            </a:r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 Antoniou&lt;/name&gt;</a:t>
            </a:r>
          </a:p>
          <a:p>
            <a:pPr lvl="1" eaLnBrk="1" hangingPunct="1"/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   &lt;affiliation&gt;University of Bremen</a:t>
            </a:r>
            <a:b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</a:br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      &lt;/affiliation&gt;</a:t>
            </a:r>
          </a:p>
          <a:p>
            <a:pPr lvl="1" eaLnBrk="1" hangingPunct="1"/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   &lt;email&gt;</a:t>
            </a:r>
            <a:r>
              <a:rPr lang="en-US" sz="1600" err="1">
                <a:solidFill>
                  <a:srgbClr val="000000"/>
                </a:solidFill>
                <a:latin typeface="Calibri"/>
                <a:sym typeface="Symbol" charset="0"/>
              </a:rPr>
              <a:t>ga@tzi.de</a:t>
            </a:r>
            <a:r>
              <a:rPr lang="en-US" sz="1600">
                <a:solidFill>
                  <a:srgbClr val="000000"/>
                </a:solidFill>
                <a:latin typeface="Calibri"/>
                <a:sym typeface="Symbol" charset="0"/>
              </a:rPr>
              <a:t>&lt;/email&gt;</a:t>
            </a:r>
            <a:endParaRPr lang="el-GR" sz="1600">
              <a:solidFill>
                <a:srgbClr val="000000"/>
              </a:solidFill>
              <a:latin typeface="Calibri"/>
              <a:sym typeface="Symbol" charset="0"/>
            </a:endParaRPr>
          </a:p>
          <a:p>
            <a:pPr lvl="1" eaLnBrk="1" hangingPunct="1"/>
            <a:r>
              <a:rPr lang="el-GR" sz="1600">
                <a:solidFill>
                  <a:srgbClr val="000000"/>
                </a:solidFill>
                <a:latin typeface="Calibri"/>
                <a:sym typeface="Symbol" charset="0"/>
              </a:rPr>
              <a:t>&lt;/author&gt;</a:t>
            </a:r>
            <a:endParaRPr lang="en-US" sz="1600">
              <a:latin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Style Sheet Output</a:t>
            </a:r>
            <a:endParaRPr lang="el-GR"/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852936"/>
            <a:ext cx="8353425" cy="367188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/>
              <a:t>&lt;html&gt;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&lt;head&gt;&lt;title&gt;An author&lt;/title&gt;&lt;/head&gt;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&lt;body </a:t>
            </a:r>
            <a:r>
              <a:rPr lang="en-US" dirty="0" err="1"/>
              <a:t>bgcolor</a:t>
            </a:r>
            <a:r>
              <a:rPr lang="en-US" dirty="0"/>
              <a:t>="white"&gt;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	</a:t>
            </a:r>
            <a:r>
              <a:rPr lang="fr-FR" dirty="0"/>
              <a:t>&lt;b&gt;</a:t>
            </a:r>
            <a:r>
              <a:rPr lang="fr-FR" dirty="0" err="1"/>
              <a:t>Grigoris</a:t>
            </a:r>
            <a:r>
              <a:rPr lang="fr-FR" dirty="0"/>
              <a:t> </a:t>
            </a:r>
            <a:r>
              <a:rPr lang="fr-FR" dirty="0" err="1"/>
              <a:t>Antoniou</a:t>
            </a:r>
            <a:r>
              <a:rPr lang="fr-FR" dirty="0"/>
              <a:t>&lt;/b&gt;&lt;</a:t>
            </a:r>
            <a:r>
              <a:rPr lang="fr-FR" dirty="0" err="1"/>
              <a:t>br</a:t>
            </a:r>
            <a:r>
              <a:rPr lang="fr-FR" dirty="0"/>
              <a:t>/&gt;</a:t>
            </a:r>
          </a:p>
          <a:p>
            <a:pPr eaLnBrk="1" hangingPunct="1">
              <a:buFont typeface="Wingdings" charset="0"/>
              <a:buNone/>
            </a:pPr>
            <a:r>
              <a:rPr lang="fr-FR" dirty="0"/>
              <a:t>		</a:t>
            </a:r>
            <a:r>
              <a:rPr lang="en-US" dirty="0"/>
              <a:t>University of Bremen&lt;br/&gt;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	&lt;i&gt;</a:t>
            </a:r>
            <a:r>
              <a:rPr lang="en-US" dirty="0" err="1"/>
              <a:t>ga@tzi.de</a:t>
            </a:r>
            <a:r>
              <a:rPr lang="en-US" dirty="0"/>
              <a:t>&lt;/i&gt;</a:t>
            </a:r>
          </a:p>
          <a:p>
            <a:pPr eaLnBrk="1" hangingPunct="1">
              <a:buFont typeface="Wingdings" charset="0"/>
              <a:buNone/>
            </a:pPr>
            <a:r>
              <a:rPr lang="en-US" dirty="0"/>
              <a:t>	&lt;/body&gt;</a:t>
            </a:r>
            <a:endParaRPr lang="el-GR" dirty="0"/>
          </a:p>
          <a:p>
            <a:pPr eaLnBrk="1" hangingPunct="1">
              <a:buFont typeface="Wingdings" charset="0"/>
              <a:buNone/>
            </a:pPr>
            <a:r>
              <a:rPr lang="el-GR" dirty="0"/>
              <a:t>&lt;/</a:t>
            </a:r>
            <a:r>
              <a:rPr lang="el-GR" dirty="0" err="1"/>
              <a:t>html</a:t>
            </a:r>
            <a:r>
              <a:rPr lang="el-GR" dirty="0"/>
              <a:t>&gt; </a:t>
            </a:r>
            <a:endParaRPr lang="en-US" dirty="0"/>
          </a:p>
        </p:txBody>
      </p:sp>
      <p:sp>
        <p:nvSpPr>
          <p:cNvPr id="192516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3659976" cy="1169551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/>
            <a:r>
              <a:rPr lang="en-US" sz="1400">
                <a:solidFill>
                  <a:srgbClr val="000000"/>
                </a:solidFill>
                <a:latin typeface="Calibri"/>
                <a:sym typeface="Symbol" charset="0"/>
              </a:rPr>
              <a:t>&lt;author&gt;</a:t>
            </a:r>
          </a:p>
          <a:p>
            <a:pPr marL="0" lvl="1" eaLnBrk="1" hangingPunct="1"/>
            <a:r>
              <a:rPr lang="en-US" sz="1400">
                <a:solidFill>
                  <a:srgbClr val="000000"/>
                </a:solidFill>
                <a:latin typeface="Calibri"/>
                <a:sym typeface="Symbol" charset="0"/>
              </a:rPr>
              <a:t>   &lt;name&gt;</a:t>
            </a:r>
            <a:r>
              <a:rPr lang="en-US" sz="1400" err="1">
                <a:solidFill>
                  <a:srgbClr val="000000"/>
                </a:solidFill>
                <a:latin typeface="Calibri"/>
                <a:sym typeface="Symbol" charset="0"/>
              </a:rPr>
              <a:t>Grigoris</a:t>
            </a:r>
            <a:r>
              <a:rPr lang="en-US" sz="1400">
                <a:solidFill>
                  <a:srgbClr val="000000"/>
                </a:solidFill>
                <a:latin typeface="Calibri"/>
                <a:sym typeface="Symbol" charset="0"/>
              </a:rPr>
              <a:t> Antoniou&lt;/name&gt;</a:t>
            </a:r>
          </a:p>
          <a:p>
            <a:pPr marL="0" lvl="1" eaLnBrk="1" hangingPunct="1"/>
            <a:r>
              <a:rPr lang="en-US" sz="1400">
                <a:solidFill>
                  <a:srgbClr val="000000"/>
                </a:solidFill>
                <a:latin typeface="Calibri"/>
                <a:sym typeface="Symbol" charset="0"/>
              </a:rPr>
              <a:t>   &lt;affiliation&gt;University of Bremen&lt;/affiliation&gt;</a:t>
            </a:r>
          </a:p>
          <a:p>
            <a:pPr marL="0" lvl="1" eaLnBrk="1" hangingPunct="1"/>
            <a:r>
              <a:rPr lang="en-US" sz="1400">
                <a:solidFill>
                  <a:srgbClr val="000000"/>
                </a:solidFill>
                <a:latin typeface="Calibri"/>
                <a:sym typeface="Symbol" charset="0"/>
              </a:rPr>
              <a:t>   &lt;email&gt;</a:t>
            </a:r>
            <a:r>
              <a:rPr lang="en-US" sz="1400" err="1">
                <a:solidFill>
                  <a:srgbClr val="000000"/>
                </a:solidFill>
                <a:latin typeface="Calibri"/>
                <a:sym typeface="Symbol" charset="0"/>
              </a:rPr>
              <a:t>ga@tzi.de</a:t>
            </a:r>
            <a:r>
              <a:rPr lang="en-US" sz="1400">
                <a:solidFill>
                  <a:srgbClr val="000000"/>
                </a:solidFill>
                <a:latin typeface="Calibri"/>
                <a:sym typeface="Symbol" charset="0"/>
              </a:rPr>
              <a:t>&lt;/email&gt;</a:t>
            </a:r>
            <a:endParaRPr lang="el-GR" sz="1400">
              <a:solidFill>
                <a:srgbClr val="000000"/>
              </a:solidFill>
              <a:latin typeface="Calibri"/>
              <a:sym typeface="Symbol" charset="0"/>
            </a:endParaRPr>
          </a:p>
          <a:p>
            <a:pPr marL="0" lvl="1" eaLnBrk="1" hangingPunct="1"/>
            <a:r>
              <a:rPr lang="el-GR" sz="1400">
                <a:solidFill>
                  <a:srgbClr val="000000"/>
                </a:solidFill>
                <a:latin typeface="Calibri"/>
                <a:sym typeface="Symbol" charset="0"/>
              </a:rPr>
              <a:t>&lt;/author&gt;</a:t>
            </a:r>
            <a:endParaRPr lang="en-US" sz="1400">
              <a:latin typeface="Calibri"/>
            </a:endParaRPr>
          </a:p>
        </p:txBody>
      </p:sp>
      <p:sp>
        <p:nvSpPr>
          <p:cNvPr id="192517" name="Text Box 6"/>
          <p:cNvSpPr txBox="1">
            <a:spLocks noChangeArrowheads="1"/>
          </p:cNvSpPr>
          <p:nvPr/>
        </p:nvSpPr>
        <p:spPr bwMode="auto">
          <a:xfrm>
            <a:off x="4695825" y="15763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/>
            </a:endParaRPr>
          </a:p>
        </p:txBody>
      </p:sp>
      <p:sp>
        <p:nvSpPr>
          <p:cNvPr id="192518" name="Rectangle 7"/>
          <p:cNvSpPr>
            <a:spLocks noChangeArrowheads="1"/>
          </p:cNvSpPr>
          <p:nvPr/>
        </p:nvSpPr>
        <p:spPr bwMode="auto">
          <a:xfrm>
            <a:off x="4356100" y="1125538"/>
            <a:ext cx="4645025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xsl:template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match="/author"&gt; &lt;html&gt;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&lt;head&gt;&lt;title&gt;An author&lt;/title&gt;&lt;/head&gt;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&lt;body 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bgcolor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="white"&gt;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	 &lt;b&gt;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xsl:value-of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select="name"/&gt;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&lt;/b&gt;&lt;br/&gt;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	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xsl:value-of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select="affiliation"/&gt;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&lt;br/&gt;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	 &lt;i&gt;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alibri"/>
              </a:rPr>
              <a:t>xsl:value-of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 select="email"/&gt;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&lt;/i&gt;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		&lt;/body&gt;</a:t>
            </a:r>
          </a:p>
          <a:p>
            <a:pPr marL="280988" indent="-280988" defTabSz="4000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  <a:tabLst>
                <a:tab pos="342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  &lt;/html&gt;&lt;/</a:t>
            </a:r>
            <a:r>
              <a:rPr lang="en-US" sz="1600" dirty="0" err="1">
                <a:solidFill>
                  <a:srgbClr val="000000"/>
                </a:solidFill>
                <a:latin typeface="Calibri"/>
              </a:rPr>
              <a:t>xsl:template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&gt;</a:t>
            </a:r>
            <a:endParaRPr lang="el-GR" sz="160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Observations About XSLT</a:t>
            </a:r>
            <a:endParaRPr lang="el-GR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353425" cy="4967288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sz="3200"/>
              <a:t>XSLT documents are XML documents </a:t>
            </a:r>
            <a:endParaRPr lang="en-GB" sz="320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GB" sz="3200">
                <a:ea typeface="ＭＳ Ｐゴシック" charset="0"/>
              </a:rPr>
              <a:t>XSLT sits on top of XML </a:t>
            </a:r>
            <a:endParaRPr lang="en-US" sz="3200">
              <a:ea typeface="ＭＳ Ｐゴシック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/>
              <a:t>The XSLT document defines a </a:t>
            </a:r>
            <a:r>
              <a:rPr lang="en-US" sz="3200" b="1">
                <a:solidFill>
                  <a:schemeClr val="tx1">
                    <a:lumMod val="75000"/>
                  </a:schemeClr>
                </a:solidFill>
              </a:rPr>
              <a:t>template</a:t>
            </a:r>
            <a:endParaRPr lang="en-GB" sz="3200" b="1">
              <a:solidFill>
                <a:schemeClr val="tx1">
                  <a:lumMod val="75000"/>
                </a:schemeClr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GB" sz="3200">
                <a:ea typeface="ＭＳ Ｐゴシック" charset="0"/>
              </a:rPr>
              <a:t>In this case, an HTML document with placeholders for content to be inserted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3200" b="1" err="1"/>
              <a:t>xsl:value-of</a:t>
            </a:r>
            <a:r>
              <a:rPr lang="en-US" sz="3200"/>
              <a:t> retrieves value of an element and copies it into output document</a:t>
            </a:r>
            <a:endParaRPr lang="el-GR" sz="3200"/>
          </a:p>
          <a:p>
            <a:pPr lvl="1" eaLnBrk="1" hangingPunct="1">
              <a:lnSpc>
                <a:spcPct val="120000"/>
              </a:lnSpc>
              <a:defRPr/>
            </a:pPr>
            <a:r>
              <a:rPr lang="el-GR" sz="3200">
                <a:ea typeface="ＭＳ Ｐゴシック" charset="0"/>
              </a:rPr>
              <a:t>It places some content into the template 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Template</a:t>
            </a:r>
            <a:endParaRPr lang="el-GR"/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dirty="0"/>
              <a:t>&lt;html&gt;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&lt;head&gt;&lt;title&gt;An author&lt;/title&gt;&lt;/head&gt;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&lt;body </a:t>
            </a:r>
            <a:r>
              <a:rPr lang="en-US" sz="3200" dirty="0" err="1"/>
              <a:t>bgcolor</a:t>
            </a:r>
            <a:r>
              <a:rPr lang="en-US" sz="3200" dirty="0"/>
              <a:t>="white"&gt;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	&lt;b&gt;...&lt;/b&gt;&lt;br&gt;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	...&lt;br&gt;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	&lt;i&gt;...&lt;/i&gt;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	&lt;/body&gt;</a:t>
            </a:r>
          </a:p>
          <a:p>
            <a:pPr eaLnBrk="1" hangingPunct="1">
              <a:buFont typeface="Wingdings" charset="0"/>
              <a:buNone/>
            </a:pPr>
            <a:r>
              <a:rPr lang="en-US" sz="3200" dirty="0"/>
              <a:t>&lt;/html&gt;</a:t>
            </a:r>
            <a:endParaRPr lang="el-GR" sz="3200" dirty="0"/>
          </a:p>
        </p:txBody>
      </p:sp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6156325" y="6435725"/>
            <a:ext cx="29527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1800">
                <a:solidFill>
                  <a:srgbClr val="5F5F5F"/>
                </a:solidFill>
                <a:latin typeface="Calibri"/>
              </a:rPr>
              <a:t>(5) XSLT transformations</a:t>
            </a: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Auxiliary Templates</a:t>
            </a:r>
            <a:endParaRPr lang="el-GR"/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700213"/>
            <a:ext cx="8054975" cy="460910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3200"/>
              <a:t>We may have an XML document with details of several authors</a:t>
            </a:r>
            <a:endParaRPr lang="en-GB" sz="3200"/>
          </a:p>
          <a:p>
            <a:pPr eaLnBrk="1" hangingPunct="1">
              <a:lnSpc>
                <a:spcPct val="120000"/>
              </a:lnSpc>
            </a:pPr>
            <a:r>
              <a:rPr lang="en-GB" sz="3200"/>
              <a:t>It is a waste of effort to treat each </a:t>
            </a:r>
            <a:r>
              <a:rPr lang="en-GB" sz="3200" b="1"/>
              <a:t>author</a:t>
            </a:r>
            <a:r>
              <a:rPr lang="en-GB" sz="3200"/>
              <a:t> element separately</a:t>
            </a:r>
            <a:endParaRPr lang="en-US" sz="3200"/>
          </a:p>
          <a:p>
            <a:pPr eaLnBrk="1" hangingPunct="1">
              <a:lnSpc>
                <a:spcPct val="120000"/>
              </a:lnSpc>
            </a:pPr>
            <a:r>
              <a:rPr lang="en-US" sz="3200"/>
              <a:t>In such cases, a special template is defined for </a:t>
            </a:r>
            <a:r>
              <a:rPr lang="en-US" sz="3200" b="1"/>
              <a:t>author</a:t>
            </a:r>
            <a:r>
              <a:rPr lang="en-US" sz="3200"/>
              <a:t> elements, which is used by the main template</a:t>
            </a:r>
            <a:endParaRPr lang="el-GR" sz="320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an Auxiliary Template</a:t>
            </a:r>
            <a:endParaRPr lang="el-GR"/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3425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&lt;authors&gt;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&lt;name&gt;</a:t>
            </a:r>
            <a:r>
              <a:rPr lang="en-US" err="1"/>
              <a:t>Grigoris</a:t>
            </a:r>
            <a:r>
              <a:rPr lang="en-US"/>
              <a:t> Antoniou&lt;/name&gt;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&lt;affiliation&gt;University of Bremen&lt;/affiliation&gt;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&lt;email&gt;</a:t>
            </a:r>
            <a:r>
              <a:rPr lang="en-US" err="1"/>
              <a:t>ga@tzi.de</a:t>
            </a:r>
            <a:r>
              <a:rPr lang="en-US"/>
              <a:t>&lt;/email&gt;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&lt;/author&gt;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&lt;name&gt;David </a:t>
            </a:r>
            <a:r>
              <a:rPr lang="en-US" err="1"/>
              <a:t>Billington</a:t>
            </a:r>
            <a:r>
              <a:rPr lang="en-US"/>
              <a:t>&lt;/name&gt;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&lt;affiliation&gt;Griffith University&lt;/affiliation&gt;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	&lt;email&gt;</a:t>
            </a:r>
            <a:r>
              <a:rPr lang="en-US" err="1"/>
              <a:t>david@gu.edu.net</a:t>
            </a:r>
            <a:r>
              <a:rPr lang="en-US"/>
              <a:t>&lt;/email&gt;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	&lt;/author&gt;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/>
              <a:t>&lt;/authors&gt;</a:t>
            </a:r>
            <a:endParaRPr lang="el-G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of an Auxiliary Template</a:t>
            </a:r>
            <a:endParaRPr lang="el-GR"/>
          </a:p>
        </p:txBody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569325" cy="5111750"/>
          </a:xfrm>
        </p:spPr>
        <p:txBody>
          <a:bodyPr/>
          <a:lstStyle/>
          <a:p>
            <a:pPr defTabSz="876300" eaLnBrk="1" hangingPunct="1">
              <a:buFont typeface="Wingdings" charset="0"/>
              <a:buNone/>
            </a:pPr>
            <a:r>
              <a:rPr lang="en-US" sz="3200"/>
              <a:t>&lt;</a:t>
            </a:r>
            <a:r>
              <a:rPr lang="en-US" sz="3200" err="1"/>
              <a:t>xsl:template</a:t>
            </a:r>
            <a:r>
              <a:rPr lang="en-US" sz="3200"/>
              <a:t> match="/"&gt;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	&lt;html&gt;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	   &lt;head&gt;&lt;title&gt;Authors&lt;/title&gt;&lt;/head&gt;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	   &lt;body </a:t>
            </a:r>
            <a:r>
              <a:rPr lang="en-US" sz="3200" err="1"/>
              <a:t>bgcolor</a:t>
            </a:r>
            <a:r>
              <a:rPr lang="en-US" sz="3200"/>
              <a:t>="white"&gt;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        </a:t>
            </a:r>
            <a:r>
              <a:rPr lang="en-US" sz="3200">
                <a:solidFill>
                  <a:srgbClr val="FF0000"/>
                </a:solidFill>
              </a:rPr>
              <a:t>&lt;</a:t>
            </a:r>
            <a:r>
              <a:rPr lang="en-US" sz="3200" err="1">
                <a:solidFill>
                  <a:srgbClr val="FF0000"/>
                </a:solidFill>
              </a:rPr>
              <a:t>xsl:apply-templates</a:t>
            </a:r>
            <a:r>
              <a:rPr lang="en-US" sz="3200">
                <a:solidFill>
                  <a:srgbClr val="FF0000"/>
                </a:solidFill>
              </a:rPr>
              <a:t> select="author"/&gt;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	     </a:t>
            </a:r>
            <a:r>
              <a:rPr lang="en-US" sz="3200" i="1"/>
              <a:t>&lt;!-- apply templates for AUTHORS children --&gt;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	   &lt;/body&gt;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	&lt;/html&gt;</a:t>
            </a:r>
          </a:p>
          <a:p>
            <a:pPr defTabSz="876300" eaLnBrk="1" hangingPunct="1">
              <a:buFont typeface="Wingdings" charset="0"/>
              <a:buNone/>
            </a:pPr>
            <a:r>
              <a:rPr lang="en-US" sz="3200"/>
              <a:t>&lt;/</a:t>
            </a:r>
            <a:r>
              <a:rPr lang="en-US" sz="3200" err="1"/>
              <a:t>xsl:template</a:t>
            </a:r>
            <a:r>
              <a:rPr lang="en-US" sz="3200"/>
              <a:t>&gt;</a:t>
            </a:r>
            <a:endParaRPr lang="el-GR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38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0000FF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0000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7439</TotalTime>
  <Words>4888</Words>
  <Application>Microsoft Macintosh PowerPoint</Application>
  <PresentationFormat>On-screen Show (4:3)</PresentationFormat>
  <Paragraphs>1119</Paragraphs>
  <Slides>114</Slides>
  <Notes>108</Notes>
  <HiddenSlides>23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20" baseType="lpstr">
      <vt:lpstr>ＭＳ Ｐゴシック</vt:lpstr>
      <vt:lpstr>Arial</vt:lpstr>
      <vt:lpstr>Calibri</vt:lpstr>
      <vt:lpstr>Symbol</vt:lpstr>
      <vt:lpstr>Wingdings</vt:lpstr>
      <vt:lpstr>Capsules</vt:lpstr>
      <vt:lpstr>Structured Web Documents in XML </vt:lpstr>
      <vt:lpstr>Outline</vt:lpstr>
      <vt:lpstr>Role of XML in the Semantic Web</vt:lpstr>
      <vt:lpstr>To paraphrase Jamie Zawinski</vt:lpstr>
      <vt:lpstr>History</vt:lpstr>
      <vt:lpstr>An HTML Example</vt:lpstr>
      <vt:lpstr>The Same Example in XML </vt:lpstr>
      <vt:lpstr>HTML versus XML: Similarities</vt:lpstr>
      <vt:lpstr>Problems Interpreting HTML Documents</vt:lpstr>
      <vt:lpstr>HTML vs XML: Structural Information</vt:lpstr>
      <vt:lpstr>HTML vs XML: Structural Information </vt:lpstr>
      <vt:lpstr>HTML vs. XML: Formatting</vt:lpstr>
      <vt:lpstr>HTML vs. XML: Another Example</vt:lpstr>
      <vt:lpstr>HTML vs. XML: Different Use of Tags</vt:lpstr>
      <vt:lpstr>XML Vocabularies</vt:lpstr>
      <vt:lpstr>Outline</vt:lpstr>
      <vt:lpstr>The XML Language</vt:lpstr>
      <vt:lpstr>Prolog of an XML Document</vt:lpstr>
      <vt:lpstr>XML Elements</vt:lpstr>
      <vt:lpstr>XML Elements</vt:lpstr>
      <vt:lpstr>Content of XML Elements</vt:lpstr>
      <vt:lpstr>XML Attributes</vt:lpstr>
      <vt:lpstr>XML Attributes: An Example</vt:lpstr>
      <vt:lpstr>The Same Example without Attributes</vt:lpstr>
      <vt:lpstr>XML Elements vs. Attributes</vt:lpstr>
      <vt:lpstr>Further Components of XML Docs</vt:lpstr>
      <vt:lpstr>Well-Formed XML Documents</vt:lpstr>
      <vt:lpstr>The Tree Model of XML Docs </vt:lpstr>
      <vt:lpstr>Tree Model of XML Documents</vt:lpstr>
      <vt:lpstr>Tree Model of XML Documents</vt:lpstr>
      <vt:lpstr>Outline</vt:lpstr>
      <vt:lpstr>Structuring XML Documents </vt:lpstr>
      <vt:lpstr>Structuring XML Documents</vt:lpstr>
      <vt:lpstr>DTD: Element Type Definition</vt:lpstr>
      <vt:lpstr>The Meaning of the DTD</vt:lpstr>
      <vt:lpstr>Disjunction in Element Type Definitions</vt:lpstr>
      <vt:lpstr>Example of an XML Element</vt:lpstr>
      <vt:lpstr>The Corresponding DTD</vt:lpstr>
      <vt:lpstr>Comments on the DTD</vt:lpstr>
      <vt:lpstr>Comments on the DTD</vt:lpstr>
      <vt:lpstr>DTD: Attribute Types</vt:lpstr>
      <vt:lpstr>DTD: Attribute Value Types</vt:lpstr>
      <vt:lpstr>Referencing with IDREF and IDREFS </vt:lpstr>
      <vt:lpstr>An XML Document Respecting the DTD</vt:lpstr>
      <vt:lpstr>Email Element DTD 1/2</vt:lpstr>
      <vt:lpstr>Email Element DTD 2/2</vt:lpstr>
      <vt:lpstr>Interesting Parts of the Email DTD</vt:lpstr>
      <vt:lpstr>Interesting Parts of the Email DTD</vt:lpstr>
      <vt:lpstr>Remarks on DTDs </vt:lpstr>
      <vt:lpstr>Outline</vt:lpstr>
      <vt:lpstr>XML Schema (XSD)</vt:lpstr>
      <vt:lpstr>XML Schema</vt:lpstr>
      <vt:lpstr>Element Types</vt:lpstr>
      <vt:lpstr>Attribute Types</vt:lpstr>
      <vt:lpstr>Data Types</vt:lpstr>
      <vt:lpstr>Complex Data Types</vt:lpstr>
      <vt:lpstr>A Data Type Example</vt:lpstr>
      <vt:lpstr>Data Type Extension</vt:lpstr>
      <vt:lpstr>Resulting Data Type</vt:lpstr>
      <vt:lpstr>Data Type Extension</vt:lpstr>
      <vt:lpstr>Data Type Restriction</vt:lpstr>
      <vt:lpstr>Example of Data Type Restriction</vt:lpstr>
      <vt:lpstr>Restriction of Simple Data Types</vt:lpstr>
      <vt:lpstr>Data Type Restriction: Enumeration</vt:lpstr>
      <vt:lpstr>XML Schema: The Email Example</vt:lpstr>
      <vt:lpstr>XML Schema: The Email Example</vt:lpstr>
      <vt:lpstr>XML Schema: The Email Example</vt:lpstr>
      <vt:lpstr>Outline</vt:lpstr>
      <vt:lpstr>Namespaces</vt:lpstr>
      <vt:lpstr>An Example</vt:lpstr>
      <vt:lpstr>Namespace Declarations</vt:lpstr>
      <vt:lpstr>Outline</vt:lpstr>
      <vt:lpstr>Addressing &amp; Querying XML Documents </vt:lpstr>
      <vt:lpstr>XPath</vt:lpstr>
      <vt:lpstr>Types of Path Expressions</vt:lpstr>
      <vt:lpstr>An XML Example</vt:lpstr>
      <vt:lpstr>Tree Representation</vt:lpstr>
      <vt:lpstr>Examples of Path Expressions in XPath</vt:lpstr>
      <vt:lpstr>Examples of Path Expressions in XPath</vt:lpstr>
      <vt:lpstr>Tree Representation of Query 4</vt:lpstr>
      <vt:lpstr>Examples of Path Expressions in XPath</vt:lpstr>
      <vt:lpstr>Tree Representation of Query 5</vt:lpstr>
      <vt:lpstr>Examples of Path Expressions in XPath</vt:lpstr>
      <vt:lpstr>General Form of Path Expressions</vt:lpstr>
      <vt:lpstr>General Form of Path Expressions</vt:lpstr>
      <vt:lpstr>General Form of Path Expressions</vt:lpstr>
      <vt:lpstr>General Form of Path Expressions</vt:lpstr>
      <vt:lpstr>Outline</vt:lpstr>
      <vt:lpstr>Displaying XML Documents</vt:lpstr>
      <vt:lpstr>Style Sheets</vt:lpstr>
      <vt:lpstr>XSL Transformations (XSLT) </vt:lpstr>
      <vt:lpstr>XSLT Use Cases</vt:lpstr>
      <vt:lpstr>XSLT Transformation into HTML </vt:lpstr>
      <vt:lpstr>Style Sheet Output</vt:lpstr>
      <vt:lpstr>Observations About XSLT</vt:lpstr>
      <vt:lpstr>A Template</vt:lpstr>
      <vt:lpstr>Auxiliary Templates</vt:lpstr>
      <vt:lpstr>Example of an Auxiliary Template</vt:lpstr>
      <vt:lpstr>Example of an Auxiliary Template</vt:lpstr>
      <vt:lpstr>Example of an Auxiliary Template</vt:lpstr>
      <vt:lpstr>Multiple Authors Output</vt:lpstr>
      <vt:lpstr>Explanation of the Example</vt:lpstr>
      <vt:lpstr>Explanation of the Example</vt:lpstr>
      <vt:lpstr>Processing XML Attributes </vt:lpstr>
      <vt:lpstr>Processing XML Attributes</vt:lpstr>
      <vt:lpstr>Transforming an XML Document to Another </vt:lpstr>
      <vt:lpstr>Transforming an XML Document to Another</vt:lpstr>
      <vt:lpstr>Transforming an XML Document to Another</vt:lpstr>
      <vt:lpstr>How to apply XSLT transforms</vt:lpstr>
      <vt:lpstr>An XSLT Web Service</vt:lpstr>
      <vt:lpstr>CD Catalog example</vt:lpstr>
      <vt:lpstr>Viewing an XML file in a Browser</vt:lpstr>
      <vt:lpstr>XML Summary</vt:lpstr>
      <vt:lpstr>Comments for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144</cp:revision>
  <cp:lastPrinted>2018-09-10T19:41:29Z</cp:lastPrinted>
  <dcterms:created xsi:type="dcterms:W3CDTF">2009-02-02T21:23:45Z</dcterms:created>
  <dcterms:modified xsi:type="dcterms:W3CDTF">2018-09-12T00:31:51Z</dcterms:modified>
</cp:coreProperties>
</file>