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371" r:id="rId3"/>
    <p:sldId id="380" r:id="rId4"/>
    <p:sldId id="372" r:id="rId5"/>
    <p:sldId id="374" r:id="rId6"/>
    <p:sldId id="375" r:id="rId7"/>
    <p:sldId id="382" r:id="rId8"/>
    <p:sldId id="376" r:id="rId9"/>
    <p:sldId id="377" r:id="rId10"/>
    <p:sldId id="381" r:id="rId11"/>
    <p:sldId id="379" r:id="rId12"/>
    <p:sldId id="378" r:id="rId13"/>
  </p:sldIdLst>
  <p:sldSz cx="9144000" cy="6858000" type="screen4x3"/>
  <p:notesSz cx="9601200" cy="73152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FF0000"/>
    <a:srgbClr val="3366FF"/>
    <a:srgbClr val="0000CC"/>
    <a:srgbClr val="E1F4FF"/>
    <a:srgbClr val="5F5F5F"/>
    <a:srgbClr val="000000"/>
    <a:srgbClr val="00FF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393"/>
    <p:restoredTop sz="91429"/>
  </p:normalViewPr>
  <p:slideViewPr>
    <p:cSldViewPr showGuides="1">
      <p:cViewPr varScale="1">
        <p:scale>
          <a:sx n="41" d="100"/>
          <a:sy n="41" d="100"/>
        </p:scale>
        <p:origin x="328" y="184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852" y="-96"/>
      </p:cViewPr>
      <p:guideLst>
        <p:guide orient="horz" pos="2304"/>
        <p:guide pos="30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0D6B568-1DDE-904E-8433-EF22ED88A290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439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dirty="0"/>
              <a:t>Click to edit Master text styles</a:t>
            </a:r>
          </a:p>
          <a:p>
            <a:pPr lvl="1"/>
            <a:r>
              <a:rPr lang="el-GR" noProof="0" dirty="0"/>
              <a:t>Second level</a:t>
            </a:r>
          </a:p>
          <a:p>
            <a:pPr lvl="2"/>
            <a:r>
              <a:rPr lang="el-GR" noProof="0" dirty="0"/>
              <a:t>Third level</a:t>
            </a:r>
          </a:p>
          <a:p>
            <a:pPr lvl="3"/>
            <a:r>
              <a:rPr lang="el-GR" noProof="0" dirty="0"/>
              <a:t>Fourth level</a:t>
            </a:r>
          </a:p>
          <a:p>
            <a:pPr lvl="4"/>
            <a:r>
              <a:rPr lang="el-GR" noProof="0" dirty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/>
              </a:defRPr>
            </a:lvl1pPr>
          </a:lstStyle>
          <a:p>
            <a:pPr>
              <a:defRPr/>
            </a:pPr>
            <a:fld id="{72C8AE0E-A2AE-D34E-BB39-5C1D8CC44CE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6531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B8D6014-052B-CA41-B71A-3DB6648176B9}" type="slidenum">
              <a:rPr lang="el-GR" sz="1300">
                <a:latin typeface="Calibri"/>
              </a:rPr>
              <a:pPr eaLnBrk="1" hangingPunct="1"/>
              <a:t>1</a:t>
            </a:fld>
            <a:endParaRPr lang="el-GR" sz="1300" dirty="0">
              <a:latin typeface="Calibri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7270021-8AAE-1443-B688-7E308BFA6181}" type="slidenum">
              <a:rPr lang="el-GR" sz="1300">
                <a:latin typeface="Calibri"/>
              </a:rPr>
              <a:pPr eaLnBrk="1" hangingPunct="1"/>
              <a:t>2</a:t>
            </a:fld>
            <a:endParaRPr lang="el-GR" sz="1300" dirty="0">
              <a:latin typeface="Calibri"/>
            </a:endParaRPr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C8AE0E-A2AE-D34E-BB39-5C1D8CC44CE3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33242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8AE0E-A2AE-D34E-BB39-5C1D8CC44CE3}" type="slidenum">
              <a:rPr lang="el-GR" smtClean="0"/>
              <a:pPr>
                <a:defRPr/>
              </a:pPr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81965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789363"/>
            <a:ext cx="6119813" cy="1249362"/>
          </a:xfrm>
        </p:spPr>
        <p:txBody>
          <a:bodyPr anchor="ctr"/>
          <a:lstStyle>
            <a:lvl1pPr marL="0" indent="0" algn="ctr">
              <a:buFont typeface="Wingdings" pitchFamily="-65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990600"/>
            <a:ext cx="8447087" cy="1905000"/>
          </a:xfrm>
          <a:prstGeom prst="roundRect">
            <a:avLst>
              <a:gd name="adj" fmla="val 50000"/>
            </a:avLst>
          </a:prstGeom>
          <a:noFill/>
        </p:spPr>
        <p:txBody>
          <a:bodyPr anchorCtr="0"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9578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537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260350"/>
            <a:ext cx="2124075" cy="6119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60350"/>
            <a:ext cx="6219825" cy="6119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702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984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010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412875"/>
            <a:ext cx="4100512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100513" cy="4967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656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3030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1636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045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2188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484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8496300" cy="784225"/>
          </a:xfrm>
          <a:prstGeom prst="roundRect">
            <a:avLst>
              <a:gd name="adj" fmla="val 21667"/>
            </a:avLst>
          </a:prstGeom>
          <a:solidFill>
            <a:srgbClr val="E1F4FF"/>
          </a:solidFill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12875"/>
            <a:ext cx="8353425" cy="49672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Click to edit Master text styles</a:t>
            </a:r>
          </a:p>
          <a:p>
            <a:pPr lvl="1"/>
            <a:r>
              <a:rPr lang="el-GR" dirty="0"/>
              <a:t>Second level</a:t>
            </a:r>
          </a:p>
          <a:p>
            <a:pPr lvl="2"/>
            <a:r>
              <a:rPr lang="el-GR" dirty="0"/>
              <a:t>Third level</a:t>
            </a:r>
          </a:p>
          <a:p>
            <a:pPr lvl="3"/>
            <a:r>
              <a:rPr lang="el-GR" dirty="0"/>
              <a:t>Fourth level</a:t>
            </a:r>
          </a:p>
          <a:p>
            <a:pPr lvl="4"/>
            <a:r>
              <a:rPr lang="el-GR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-65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-65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-65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-65" charset="0"/>
          <a:ea typeface="ＭＳ Ｐゴシック" charset="0"/>
          <a:cs typeface="ＭＳ Ｐゴシック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-65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-65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-65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pitchFamily="-65" charset="0"/>
        </a:defRPr>
      </a:lvl9pPr>
    </p:titleStyle>
    <p:bodyStyle>
      <a:lvl1pPr marL="280988" indent="-2809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rgbClr val="000000"/>
          </a:solidFill>
          <a:latin typeface="Calibri"/>
          <a:ea typeface="ＭＳ Ｐゴシック" charset="0"/>
          <a:cs typeface="ＭＳ Ｐゴシック" charset="0"/>
        </a:defRPr>
      </a:lvl1pPr>
      <a:lvl2pPr marL="682625" indent="-2873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rgbClr val="000000"/>
          </a:solidFill>
          <a:latin typeface="Calibri"/>
          <a:ea typeface="ＭＳ Ｐゴシック" pitchFamily="-65" charset="-128"/>
        </a:defRPr>
      </a:lvl2pPr>
      <a:lvl3pPr marL="1023938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rgbClr val="000000"/>
          </a:solidFill>
          <a:latin typeface="Calibri"/>
          <a:ea typeface="ＭＳ Ｐゴシック" pitchFamily="-65" charset="-128"/>
        </a:defRPr>
      </a:lvl3pPr>
      <a:lvl4pPr marL="1365250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rgbClr val="000000"/>
          </a:solidFill>
          <a:latin typeface="Calibri"/>
          <a:ea typeface="ＭＳ Ｐゴシック" pitchFamily="-65" charset="-128"/>
        </a:defRPr>
      </a:lvl4pPr>
      <a:lvl5pPr marL="170656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rgbClr val="000000"/>
          </a:solidFill>
          <a:latin typeface="Calibri"/>
          <a:ea typeface="ＭＳ Ｐゴシック" pitchFamily="-65" charset="-128"/>
        </a:defRPr>
      </a:lvl5pPr>
      <a:lvl6pPr marL="21637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-65" charset="2"/>
        <a:buChar char="l"/>
        <a:defRPr>
          <a:solidFill>
            <a:srgbClr val="000000"/>
          </a:solidFill>
          <a:latin typeface="+mn-lt"/>
          <a:ea typeface="ＭＳ Ｐゴシック" pitchFamily="-65" charset="-128"/>
        </a:defRPr>
      </a:lvl6pPr>
      <a:lvl7pPr marL="26209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-65" charset="2"/>
        <a:buChar char="l"/>
        <a:defRPr>
          <a:solidFill>
            <a:srgbClr val="000000"/>
          </a:solidFill>
          <a:latin typeface="+mn-lt"/>
          <a:ea typeface="ＭＳ Ｐゴシック" pitchFamily="-65" charset="-128"/>
        </a:defRPr>
      </a:lvl7pPr>
      <a:lvl8pPr marL="30781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-65" charset="2"/>
        <a:buChar char="l"/>
        <a:defRPr>
          <a:solidFill>
            <a:srgbClr val="000000"/>
          </a:solidFill>
          <a:latin typeface="+mn-lt"/>
          <a:ea typeface="ＭＳ Ｐゴシック" pitchFamily="-65" charset="-128"/>
        </a:defRPr>
      </a:lvl8pPr>
      <a:lvl9pPr marL="3535363" indent="-227013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-65" charset="2"/>
        <a:buChar char="l"/>
        <a:defRPr>
          <a:solidFill>
            <a:srgbClr val="000000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on.org/xml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tilities-online.info/xmltojson/" TargetMode="External"/><Relationship Id="rId4" Type="http://schemas.openxmlformats.org/officeDocument/2006/relationships/hyperlink" Target="http://www.yegor256.com/2015/11/16/json-vs-xml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ichard_P._Gabriel" TargetMode="External"/><Relationship Id="rId2" Type="http://schemas.openxmlformats.org/officeDocument/2006/relationships/hyperlink" Target="https://en.wikipedia.org/wiki/Worse_is_bet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Immutable_objec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462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json.org/" TargetMode="External"/><Relationship Id="rId4" Type="http://schemas.openxmlformats.org/officeDocument/2006/relationships/hyperlink" Target="https://tools.ietf.org/html/rfc8259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e.umbc.edu/courses/graduate/691/fall16/01/examples/json/example.js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id/draft-handrews-json-schema-validation-01.html" TargetMode="External"/><Relationship Id="rId2" Type="http://schemas.openxmlformats.org/officeDocument/2006/relationships/hyperlink" Target="https://json-schema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oSQL" TargetMode="External"/><Relationship Id="rId2" Type="http://schemas.openxmlformats.org/officeDocument/2006/relationships/hyperlink" Target="http://www.mongodb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lastic.c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620688"/>
            <a:ext cx="6592168" cy="55374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87624" y="4365104"/>
            <a:ext cx="6981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Calibri"/>
              </a:rPr>
              <a:t>The Fat-Free Alternative to XML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JSON in Python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3" y="1142990"/>
            <a:ext cx="5267836" cy="5733256"/>
          </a:xfrm>
        </p:spPr>
        <p:txBody>
          <a:bodyPr/>
          <a:lstStyle/>
          <a:p>
            <a:pPr marL="0" indent="0">
              <a:buNone/>
            </a:pPr>
            <a:r>
              <a:rPr lang="en-US" sz="1300" dirty="0"/>
              <a:t>&gt;&gt;&gt; import </a:t>
            </a:r>
            <a:r>
              <a:rPr lang="en-US" sz="1300" dirty="0" err="1"/>
              <a:t>json</a:t>
            </a:r>
            <a:endParaRPr lang="en-US" sz="1300" dirty="0"/>
          </a:p>
          <a:p>
            <a:pPr marL="0" indent="0">
              <a:buNone/>
            </a:pPr>
            <a:r>
              <a:rPr lang="en-US" sz="1300" dirty="0"/>
              <a:t>&gt;&gt;&gt; x = </a:t>
            </a:r>
            <a:r>
              <a:rPr lang="en-US" sz="1300" dirty="0" err="1"/>
              <a:t>json.load</a:t>
            </a:r>
            <a:r>
              <a:rPr lang="en-US" sz="1300" dirty="0"/>
              <a:t>(open('</a:t>
            </a:r>
            <a:r>
              <a:rPr lang="en-US" sz="1300" dirty="0" err="1"/>
              <a:t>example.json</a:t>
            </a:r>
            <a:r>
              <a:rPr lang="en-US" sz="1300" dirty="0"/>
              <a:t>'))</a:t>
            </a:r>
          </a:p>
          <a:p>
            <a:pPr marL="0" indent="0">
              <a:buNone/>
            </a:pPr>
            <a:r>
              <a:rPr lang="en-US" sz="1300" dirty="0"/>
              <a:t>&gt;&gt;&gt; x</a:t>
            </a:r>
          </a:p>
          <a:p>
            <a:pPr marL="0" indent="0">
              <a:buNone/>
            </a:pPr>
            <a:r>
              <a:rPr lang="en-US" sz="1300" dirty="0"/>
              <a:t>{</a:t>
            </a:r>
            <a:r>
              <a:rPr lang="en-US" sz="1300" dirty="0" err="1"/>
              <a:t>u'lastName</a:t>
            </a:r>
            <a:r>
              <a:rPr lang="en-US" sz="1300" dirty="0"/>
              <a:t>': </a:t>
            </a:r>
            <a:r>
              <a:rPr lang="en-US" sz="1300" dirty="0" err="1"/>
              <a:t>u'Smith</a:t>
            </a:r>
            <a:r>
              <a:rPr lang="en-US" sz="1300" dirty="0"/>
              <a:t>', </a:t>
            </a:r>
            <a:r>
              <a:rPr lang="en-US" sz="1300" dirty="0" err="1"/>
              <a:t>u'age</a:t>
            </a:r>
            <a:r>
              <a:rPr lang="en-US" sz="1300" dirty="0"/>
              <a:t>': 25, </a:t>
            </a:r>
            <a:r>
              <a:rPr lang="en-US" sz="1300" dirty="0" err="1"/>
              <a:t>u'phoneNumber</a:t>
            </a:r>
            <a:r>
              <a:rPr lang="en-US" sz="1300" dirty="0"/>
              <a:t>': [{</a:t>
            </a:r>
            <a:r>
              <a:rPr lang="en-US" sz="1300" dirty="0" err="1"/>
              <a:t>u'type</a:t>
            </a:r>
            <a:r>
              <a:rPr lang="en-US" sz="1300" dirty="0"/>
              <a:t>': </a:t>
            </a:r>
            <a:r>
              <a:rPr lang="en-US" sz="1300" dirty="0" err="1"/>
              <a:t>u'home</a:t>
            </a:r>
            <a:r>
              <a:rPr lang="en-US" sz="1300" dirty="0"/>
              <a:t>', </a:t>
            </a:r>
            <a:r>
              <a:rPr lang="en-US" sz="1300" dirty="0" err="1"/>
              <a:t>u'number</a:t>
            </a:r>
            <a:r>
              <a:rPr lang="en-US" sz="1300" dirty="0"/>
              <a:t>': u'212-555-1234'}, {</a:t>
            </a:r>
            <a:r>
              <a:rPr lang="en-US" sz="1300" dirty="0" err="1"/>
              <a:t>u'type</a:t>
            </a:r>
            <a:r>
              <a:rPr lang="en-US" sz="1300" dirty="0"/>
              <a:t>': </a:t>
            </a:r>
            <a:r>
              <a:rPr lang="en-US" sz="1300" dirty="0" err="1"/>
              <a:t>u'fax</a:t>
            </a:r>
            <a:r>
              <a:rPr lang="en-US" sz="1300" dirty="0"/>
              <a:t>', </a:t>
            </a:r>
            <a:r>
              <a:rPr lang="en-US" sz="1300" dirty="0" err="1"/>
              <a:t>u'number</a:t>
            </a:r>
            <a:r>
              <a:rPr lang="en-US" sz="1300" dirty="0"/>
              <a:t>': u'646-555-4567'}], </a:t>
            </a:r>
            <a:r>
              <a:rPr lang="en-US" sz="1300" dirty="0" err="1"/>
              <a:t>u'firstName</a:t>
            </a:r>
            <a:r>
              <a:rPr lang="en-US" sz="1300" dirty="0"/>
              <a:t>': </a:t>
            </a:r>
            <a:r>
              <a:rPr lang="en-US" sz="1300" dirty="0" err="1"/>
              <a:t>u'John</a:t>
            </a:r>
            <a:r>
              <a:rPr lang="en-US" sz="1300" dirty="0"/>
              <a:t>', </a:t>
            </a:r>
            <a:r>
              <a:rPr lang="en-US" sz="1300" dirty="0" err="1"/>
              <a:t>u'address</a:t>
            </a:r>
            <a:r>
              <a:rPr lang="en-US" sz="1300" dirty="0"/>
              <a:t>': {</a:t>
            </a:r>
            <a:r>
              <a:rPr lang="en-US" sz="1300" dirty="0" err="1"/>
              <a:t>u'streetAdr</a:t>
            </a:r>
            <a:r>
              <a:rPr lang="en-US" sz="1300" dirty="0"/>
              <a:t>': u'21 2nd Street', </a:t>
            </a:r>
            <a:r>
              <a:rPr lang="en-US" sz="1300" dirty="0" err="1"/>
              <a:t>u'state</a:t>
            </a:r>
            <a:r>
              <a:rPr lang="en-US" sz="1300" dirty="0"/>
              <a:t>': </a:t>
            </a:r>
            <a:r>
              <a:rPr lang="en-US" sz="1300" dirty="0" err="1"/>
              <a:t>u'NY</a:t>
            </a:r>
            <a:r>
              <a:rPr lang="en-US" sz="1300" dirty="0"/>
              <a:t>', </a:t>
            </a:r>
            <a:r>
              <a:rPr lang="en-US" sz="1300" dirty="0" err="1"/>
              <a:t>u'zip</a:t>
            </a:r>
            <a:r>
              <a:rPr lang="en-US" sz="1300" dirty="0"/>
              <a:t>': u'10021', </a:t>
            </a:r>
            <a:r>
              <a:rPr lang="en-US" sz="1300" dirty="0" err="1"/>
              <a:t>u'city</a:t>
            </a:r>
            <a:r>
              <a:rPr lang="en-US" sz="1300" dirty="0"/>
              <a:t>': </a:t>
            </a:r>
            <a:r>
              <a:rPr lang="en-US" sz="1300" dirty="0" err="1"/>
              <a:t>u'New</a:t>
            </a:r>
            <a:r>
              <a:rPr lang="en-US" sz="1300" dirty="0"/>
              <a:t> York'}}</a:t>
            </a:r>
          </a:p>
          <a:p>
            <a:pPr marL="0" indent="0">
              <a:buNone/>
            </a:pPr>
            <a:r>
              <a:rPr lang="en-US" sz="1300" dirty="0"/>
              <a:t>&gt;&gt;&gt; x['address']['state']</a:t>
            </a:r>
          </a:p>
          <a:p>
            <a:pPr marL="0" indent="0">
              <a:buNone/>
            </a:pPr>
            <a:r>
              <a:rPr lang="en-US" sz="1300" dirty="0" err="1"/>
              <a:t>u'NY</a:t>
            </a:r>
            <a:r>
              <a:rPr lang="en-US" sz="1300" dirty="0"/>
              <a:t>'</a:t>
            </a:r>
          </a:p>
          <a:p>
            <a:pPr marL="0" indent="0">
              <a:buNone/>
            </a:pPr>
            <a:r>
              <a:rPr lang="en-US" sz="1300" dirty="0"/>
              <a:t>&gt;&gt;&gt; print </a:t>
            </a:r>
            <a:r>
              <a:rPr lang="en-US" sz="1300" dirty="0" err="1"/>
              <a:t>json.dumps</a:t>
            </a:r>
            <a:r>
              <a:rPr lang="en-US" sz="1300" dirty="0"/>
              <a:t>(x, </a:t>
            </a:r>
            <a:r>
              <a:rPr lang="en-US" sz="1300" dirty="0" err="1"/>
              <a:t>sort_keys</a:t>
            </a:r>
            <a:r>
              <a:rPr lang="en-US" sz="1300" dirty="0"/>
              <a:t>=True, separators=(',',':'), indent=2)</a:t>
            </a:r>
          </a:p>
          <a:p>
            <a:pPr marL="0" indent="0">
              <a:buNone/>
            </a:pPr>
            <a:r>
              <a:rPr lang="en-US" sz="1300" dirty="0"/>
              <a:t>{"address":{</a:t>
            </a:r>
          </a:p>
          <a:p>
            <a:pPr marL="0" indent="0">
              <a:buNone/>
            </a:pPr>
            <a:r>
              <a:rPr lang="en-US" sz="1300" dirty="0"/>
              <a:t>    "</a:t>
            </a:r>
            <a:r>
              <a:rPr lang="en-US" sz="1300" dirty="0" err="1"/>
              <a:t>city":"New</a:t>
            </a:r>
            <a:r>
              <a:rPr lang="en-US" sz="1300" dirty="0"/>
              <a:t> York",</a:t>
            </a:r>
          </a:p>
          <a:p>
            <a:pPr marL="0" indent="0">
              <a:buNone/>
            </a:pPr>
            <a:r>
              <a:rPr lang="en-US" sz="1300" dirty="0"/>
              <a:t>    "</a:t>
            </a:r>
            <a:r>
              <a:rPr lang="en-US" sz="1300" dirty="0" err="1"/>
              <a:t>state":"NY</a:t>
            </a:r>
            <a:r>
              <a:rPr lang="en-US" sz="1300" dirty="0"/>
              <a:t>",</a:t>
            </a:r>
          </a:p>
          <a:p>
            <a:pPr marL="0" indent="0">
              <a:buNone/>
            </a:pPr>
            <a:r>
              <a:rPr lang="en-US" sz="1300" dirty="0"/>
              <a:t>    "streetAdr":"21 2nd Street",</a:t>
            </a:r>
          </a:p>
          <a:p>
            <a:pPr marL="0" indent="0">
              <a:buNone/>
            </a:pPr>
            <a:r>
              <a:rPr lang="en-US" sz="1300" dirty="0"/>
              <a:t>    "zip":"10021”},</a:t>
            </a:r>
          </a:p>
          <a:p>
            <a:pPr marL="0" indent="0">
              <a:buNone/>
            </a:pPr>
            <a:r>
              <a:rPr lang="en-US" sz="1300" dirty="0"/>
              <a:t>  "age":25,</a:t>
            </a:r>
          </a:p>
          <a:p>
            <a:pPr marL="0" indent="0">
              <a:buNone/>
            </a:pPr>
            <a:r>
              <a:rPr lang="en-US" sz="1300" dirty="0"/>
              <a:t>  "</a:t>
            </a:r>
            <a:r>
              <a:rPr lang="en-US" sz="1300" dirty="0" err="1"/>
              <a:t>firstName</a:t>
            </a:r>
            <a:r>
              <a:rPr lang="en-US" sz="1300" dirty="0"/>
              <a:t>":"John",</a:t>
            </a:r>
          </a:p>
          <a:p>
            <a:pPr marL="0" indent="0">
              <a:buNone/>
            </a:pPr>
            <a:r>
              <a:rPr lang="en-US" sz="1300" dirty="0"/>
              <a:t>  "</a:t>
            </a:r>
            <a:r>
              <a:rPr lang="en-US" sz="1300" dirty="0" err="1"/>
              <a:t>lastName</a:t>
            </a:r>
            <a:r>
              <a:rPr lang="en-US" sz="1300" dirty="0"/>
              <a:t>":"Smith",</a:t>
            </a:r>
          </a:p>
          <a:p>
            <a:pPr marL="0" indent="0">
              <a:buNone/>
            </a:pPr>
            <a:r>
              <a:rPr lang="en-US" sz="1300" dirty="0"/>
              <a:t>  "</a:t>
            </a:r>
            <a:r>
              <a:rPr lang="en-US" sz="1300" dirty="0" err="1"/>
              <a:t>phoneNumber</a:t>
            </a:r>
            <a:r>
              <a:rPr lang="en-US" sz="1300" dirty="0"/>
              <a:t>":[</a:t>
            </a:r>
          </a:p>
          <a:p>
            <a:pPr marL="0" indent="0">
              <a:buNone/>
            </a:pPr>
            <a:r>
              <a:rPr lang="en-US" sz="1300" dirty="0"/>
              <a:t>    { "number":"212-555-1234",</a:t>
            </a:r>
          </a:p>
          <a:p>
            <a:pPr marL="0" indent="0">
              <a:buNone/>
            </a:pPr>
            <a:r>
              <a:rPr lang="en-US" sz="1300" dirty="0"/>
              <a:t>      "</a:t>
            </a:r>
            <a:r>
              <a:rPr lang="en-US" sz="1300" dirty="0" err="1"/>
              <a:t>type":"home</a:t>
            </a:r>
            <a:r>
              <a:rPr lang="en-US" sz="1300" dirty="0"/>
              <a:t>”},</a:t>
            </a:r>
          </a:p>
          <a:p>
            <a:pPr marL="0" indent="0">
              <a:buNone/>
            </a:pPr>
            <a:r>
              <a:rPr lang="en-US" sz="1300" dirty="0"/>
              <a:t>    {"number":"646-555-4567",</a:t>
            </a:r>
          </a:p>
          <a:p>
            <a:pPr marL="0" indent="0">
              <a:buNone/>
            </a:pPr>
            <a:r>
              <a:rPr lang="en-US" sz="1300" dirty="0"/>
              <a:t>      "</a:t>
            </a:r>
            <a:r>
              <a:rPr lang="en-US" sz="1300" dirty="0" err="1"/>
              <a:t>type":"fax</a:t>
            </a:r>
            <a:r>
              <a:rPr lang="en-US" sz="1300" dirty="0"/>
              <a:t>” } ] }</a:t>
            </a:r>
          </a:p>
          <a:p>
            <a:pPr marL="0" indent="0">
              <a:buNone/>
            </a:pPr>
            <a:r>
              <a:rPr lang="en-US" sz="1300" dirty="0"/>
              <a:t>&gt;&gt;&gt;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36096" y="1340768"/>
            <a:ext cx="3600400" cy="53699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233363" indent="-233363">
              <a:lnSpc>
                <a:spcPct val="120000"/>
              </a:lnSpc>
              <a:buFont typeface="Arial"/>
              <a:buChar char="•"/>
            </a:pPr>
            <a:r>
              <a:rPr lang="en-US" sz="2400" dirty="0"/>
              <a:t>Python’s JSON package reads &amp; writes JSON from/to files &amp; strings</a:t>
            </a:r>
            <a:endParaRPr lang="en-US" sz="2000" dirty="0"/>
          </a:p>
          <a:p>
            <a:pPr marL="233363" indent="-233363">
              <a:lnSpc>
                <a:spcPct val="120000"/>
              </a:lnSpc>
              <a:buFont typeface="Arial"/>
              <a:buChar char="•"/>
            </a:pPr>
            <a:r>
              <a:rPr lang="en-US" sz="2400" dirty="0"/>
              <a:t>Maps JSON objects to Python dictionaries</a:t>
            </a:r>
          </a:p>
          <a:p>
            <a:pPr marL="233363" indent="-233363">
              <a:lnSpc>
                <a:spcPct val="120000"/>
              </a:lnSpc>
              <a:buFont typeface="Arial"/>
              <a:buChar char="•"/>
            </a:pPr>
            <a:r>
              <a:rPr lang="en-US" sz="2400" dirty="0"/>
              <a:t>Maps JSON arrays to Python lists</a:t>
            </a:r>
          </a:p>
          <a:p>
            <a:pPr marL="233363" indent="-233363">
              <a:lnSpc>
                <a:spcPct val="120000"/>
              </a:lnSpc>
              <a:buFont typeface="Arial"/>
              <a:buChar char="•"/>
            </a:pPr>
            <a:r>
              <a:rPr lang="en-US" sz="2400" dirty="0"/>
              <a:t>Dump (write to file) and dumps (write to string) functions can do simple pretty printing</a:t>
            </a:r>
          </a:p>
        </p:txBody>
      </p:sp>
    </p:spTree>
    <p:extLst>
      <p:ext uri="{BB962C8B-B14F-4D97-AF65-F5344CB8AC3E}">
        <p14:creationId xmlns:p14="http://schemas.microsoft.com/office/powerpoint/2010/main" val="4258489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vs. XML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hlinkClick r:id="rId3"/>
              </a:rPr>
              <a:t>JSON: The Fat-Free Alternative to XML</a:t>
            </a:r>
            <a:endParaRPr lang="en-US" sz="3200" dirty="0"/>
          </a:p>
          <a:p>
            <a:pPr marL="395287" lvl="1" indent="0">
              <a:buNone/>
            </a:pPr>
            <a:r>
              <a:rPr lang="en-US" sz="2800" dirty="0" err="1"/>
              <a:t>json.org</a:t>
            </a:r>
            <a:r>
              <a:rPr lang="en-US" sz="2800" dirty="0"/>
              <a:t> page  laying out the case for JSON over XML</a:t>
            </a:r>
          </a:p>
          <a:p>
            <a:r>
              <a:rPr lang="en-US" sz="3200" dirty="0">
                <a:hlinkClick r:id="rId4"/>
              </a:rPr>
              <a:t>Stop Comparing JSON and XML</a:t>
            </a:r>
            <a:endParaRPr lang="en-US" sz="3200" dirty="0"/>
          </a:p>
          <a:p>
            <a:pPr marL="395287" lvl="1" indent="0">
              <a:buNone/>
            </a:pPr>
            <a:r>
              <a:rPr lang="en-US" sz="2800" dirty="0"/>
              <a:t>Blog post arguing that they're very different things with their own areas of applicability</a:t>
            </a:r>
            <a:endParaRPr lang="en-US" sz="3200" dirty="0"/>
          </a:p>
          <a:p>
            <a:r>
              <a:rPr lang="en-US" sz="3200" dirty="0"/>
              <a:t>XML </a:t>
            </a:r>
            <a:r>
              <a:rPr lang="en-US" sz="3200" dirty="0">
                <a:sym typeface="Wingdings"/>
              </a:rPr>
              <a:t>JSON</a:t>
            </a:r>
          </a:p>
          <a:p>
            <a:pPr marL="395287" lvl="1" indent="0">
              <a:buNone/>
            </a:pPr>
            <a:r>
              <a:rPr lang="en-US" sz="2800" dirty="0"/>
              <a:t>There are many web tools and software packages that can convert between simple xml and JSON representations, e.g.: </a:t>
            </a:r>
            <a:r>
              <a:rPr lang="en-US" sz="2800" dirty="0">
                <a:hlinkClick r:id="rId5"/>
              </a:rPr>
              <a:t>this one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67067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Worse is Better?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12874"/>
            <a:ext cx="8425184" cy="5256485"/>
          </a:xfrm>
        </p:spPr>
        <p:txBody>
          <a:bodyPr/>
          <a:lstStyle/>
          <a:p>
            <a:r>
              <a:rPr lang="en-US" sz="3200" dirty="0"/>
              <a:t>JSON vs. XML can be viewed as an example of </a:t>
            </a:r>
            <a:r>
              <a:rPr lang="en-US" sz="3200" dirty="0">
                <a:hlinkClick r:id="rId2"/>
              </a:rPr>
              <a:t>“Worse is Better</a:t>
            </a:r>
            <a:r>
              <a:rPr lang="en-US" sz="3200" dirty="0"/>
              <a:t>”</a:t>
            </a:r>
          </a:p>
          <a:p>
            <a:r>
              <a:rPr lang="en-US" sz="3200" dirty="0"/>
              <a:t>In 1989 </a:t>
            </a:r>
            <a:r>
              <a:rPr lang="en-US" sz="3200" dirty="0">
                <a:hlinkClick r:id="rId3"/>
              </a:rPr>
              <a:t>Dick Gabriel</a:t>
            </a:r>
            <a:r>
              <a:rPr lang="en-US" sz="3200" dirty="0"/>
              <a:t> headed a company that had the best commercial version of Lisp</a:t>
            </a:r>
          </a:p>
          <a:p>
            <a:pPr lvl="1"/>
            <a:r>
              <a:rPr lang="en-US" sz="2800" dirty="0"/>
              <a:t>Lisp was considered by programming language experts to be superior to the much more popular C</a:t>
            </a:r>
          </a:p>
          <a:p>
            <a:pPr lvl="1"/>
            <a:r>
              <a:rPr lang="en-US" sz="2800" dirty="0"/>
              <a:t>Cf. today: Scheme vs. Python (</a:t>
            </a:r>
            <a:r>
              <a:rPr lang="en-US" sz="2800" dirty="0" err="1"/>
              <a:t>w.r.t</a:t>
            </a:r>
            <a:r>
              <a:rPr lang="en-US" sz="2800" dirty="0"/>
              <a:t>. </a:t>
            </a:r>
            <a:r>
              <a:rPr lang="en-US" sz="2800" dirty="0">
                <a:hlinkClick r:id="rId4"/>
              </a:rPr>
              <a:t>mutable lists</a:t>
            </a:r>
            <a:r>
              <a:rPr lang="en-US" sz="2800" dirty="0"/>
              <a:t>)</a:t>
            </a:r>
          </a:p>
          <a:p>
            <a:r>
              <a:rPr lang="en-US" sz="3200" dirty="0"/>
              <a:t>Gabriel explained it as </a:t>
            </a:r>
            <a:r>
              <a:rPr lang="en-US" sz="3200" i="1" dirty="0"/>
              <a:t>worse is better</a:t>
            </a:r>
          </a:p>
          <a:p>
            <a:pPr marL="395287" lvl="1" indent="0">
              <a:buNone/>
            </a:pPr>
            <a:r>
              <a:rPr lang="en-US" sz="3000" dirty="0"/>
              <a:t>software that's limited, but simple to learn/use, and flexible, can be more popular to most users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42112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dirty="0"/>
              <a:t>JSON as an XML Alternative</a:t>
            </a:r>
            <a:endParaRPr lang="el-GR" sz="4400" dirty="0"/>
          </a:p>
        </p:txBody>
      </p:sp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52513"/>
            <a:ext cx="8134350" cy="482441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3200" dirty="0"/>
              <a:t>JSON is a light-weight alternative to XML for data-interchange</a:t>
            </a:r>
          </a:p>
          <a:p>
            <a:pPr eaLnBrk="1" hangingPunct="1">
              <a:lnSpc>
                <a:spcPct val="120000"/>
              </a:lnSpc>
            </a:pPr>
            <a:r>
              <a:rPr lang="en-US" sz="3200" dirty="0"/>
              <a:t>JSON = JavaScript Object Notation</a:t>
            </a:r>
          </a:p>
          <a:p>
            <a:pPr marL="460375" lvl="1" indent="-225425" eaLnBrk="1" hangingPunct="1">
              <a:lnSpc>
                <a:spcPct val="120000"/>
              </a:lnSpc>
            </a:pPr>
            <a:r>
              <a:rPr lang="en-US" sz="2800" dirty="0">
                <a:ea typeface="ＭＳ Ｐゴシック" charset="0"/>
              </a:rPr>
              <a:t>It’s really language independent</a:t>
            </a:r>
          </a:p>
          <a:p>
            <a:pPr marL="460375" lvl="1" indent="-225425" eaLnBrk="1" hangingPunct="1">
              <a:lnSpc>
                <a:spcPct val="120000"/>
              </a:lnSpc>
            </a:pPr>
            <a:r>
              <a:rPr lang="en-US" sz="2800" dirty="0">
                <a:ea typeface="ＭＳ Ｐゴシック" charset="0"/>
              </a:rPr>
              <a:t>Most programming languages can easily read it and instantiate objects or some other data structure</a:t>
            </a:r>
          </a:p>
          <a:p>
            <a:pPr eaLnBrk="1" hangingPunct="1">
              <a:lnSpc>
                <a:spcPct val="120000"/>
              </a:lnSpc>
            </a:pPr>
            <a:r>
              <a:rPr lang="en-US" sz="3200" dirty="0"/>
              <a:t>Defined in </a:t>
            </a:r>
            <a:r>
              <a:rPr lang="en-US" sz="3200" dirty="0">
                <a:hlinkClick r:id="rId3"/>
              </a:rPr>
              <a:t>RFC 4627</a:t>
            </a:r>
            <a:r>
              <a:rPr lang="en-US" sz="3200" dirty="0"/>
              <a:t>, IETF, July 2006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800" dirty="0"/>
              <a:t>Current version is </a:t>
            </a:r>
            <a:r>
              <a:rPr lang="en-US" sz="2800" dirty="0">
                <a:hlinkClick r:id="rId4"/>
              </a:rPr>
              <a:t>RFC 8259</a:t>
            </a:r>
            <a:r>
              <a:rPr lang="en-US" sz="2800" dirty="0"/>
              <a:t>, December 2017</a:t>
            </a:r>
          </a:p>
          <a:p>
            <a:pPr eaLnBrk="1" hangingPunct="1">
              <a:lnSpc>
                <a:spcPct val="120000"/>
              </a:lnSpc>
            </a:pPr>
            <a:r>
              <a:rPr lang="en-US" sz="3600" dirty="0">
                <a:hlinkClick r:id="rId5"/>
              </a:rPr>
              <a:t>http://json.org/</a:t>
            </a:r>
            <a:r>
              <a:rPr lang="en-US" sz="3600" dirty="0"/>
              <a:t> has more information</a:t>
            </a:r>
          </a:p>
          <a:p>
            <a:pPr eaLnBrk="1" hangingPunct="1">
              <a:lnSpc>
                <a:spcPct val="120000"/>
              </a:lnSpc>
            </a:pPr>
            <a:endParaRPr lang="el-G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TL;DR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636" y="1844824"/>
            <a:ext cx="6552728" cy="3456384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/>
              <a:t>Lightweight data-interchange format</a:t>
            </a:r>
          </a:p>
          <a:p>
            <a:pPr>
              <a:lnSpc>
                <a:spcPct val="110000"/>
              </a:lnSpc>
            </a:pPr>
            <a:r>
              <a:rPr lang="en-US" sz="3200" dirty="0"/>
              <a:t>Easy for humans to read and write</a:t>
            </a:r>
          </a:p>
          <a:p>
            <a:pPr>
              <a:lnSpc>
                <a:spcPct val="110000"/>
              </a:lnSpc>
            </a:pPr>
            <a:r>
              <a:rPr lang="en-US" sz="3200" dirty="0"/>
              <a:t>Easy for machines to parse and generate</a:t>
            </a:r>
          </a:p>
          <a:p>
            <a:pPr>
              <a:lnSpc>
                <a:spcPct val="110000"/>
              </a:lnSpc>
            </a:pPr>
            <a:r>
              <a:rPr lang="en-US" sz="3200" dirty="0"/>
              <a:t>Not tied tied to Javascript or Web</a:t>
            </a:r>
          </a:p>
        </p:txBody>
      </p:sp>
    </p:spTree>
    <p:extLst>
      <p:ext uri="{BB962C8B-B14F-4D97-AF65-F5344CB8AC3E}">
        <p14:creationId xmlns:p14="http://schemas.microsoft.com/office/powerpoint/2010/main" val="244430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Example</a:t>
            </a:r>
          </a:p>
        </p:txBody>
      </p:sp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179388" y="1412875"/>
            <a:ext cx="4248150" cy="5184775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sz="2000" dirty="0"/>
              <a:t>{"</a:t>
            </a:r>
            <a:r>
              <a:rPr lang="en-US" sz="2000" dirty="0" err="1"/>
              <a:t>firstName</a:t>
            </a:r>
            <a:r>
              <a:rPr lang="en-US" sz="2000" dirty="0"/>
              <a:t>": "John",</a:t>
            </a:r>
          </a:p>
          <a:p>
            <a:pPr marL="0" indent="0">
              <a:buFont typeface="Wingdings" charset="0"/>
              <a:buNone/>
            </a:pPr>
            <a:r>
              <a:rPr lang="en-US" sz="2000" dirty="0"/>
              <a:t> "</a:t>
            </a:r>
            <a:r>
              <a:rPr lang="en-US" sz="2000" dirty="0" err="1"/>
              <a:t>lastName</a:t>
            </a:r>
            <a:r>
              <a:rPr lang="en-US" sz="2000" dirty="0"/>
              <a:t>" : "Smith",</a:t>
            </a:r>
          </a:p>
          <a:p>
            <a:pPr marL="0" indent="0">
              <a:buFont typeface="Wingdings" charset="0"/>
              <a:buNone/>
            </a:pPr>
            <a:r>
              <a:rPr lang="en-US" sz="2000" dirty="0"/>
              <a:t> "age"          : 25,</a:t>
            </a:r>
          </a:p>
          <a:p>
            <a:pPr marL="0" indent="0">
              <a:buFont typeface="Wingdings" charset="0"/>
              <a:buNone/>
            </a:pPr>
            <a:r>
              <a:rPr lang="en-US" sz="2000" dirty="0"/>
              <a:t> "address"   :</a:t>
            </a:r>
          </a:p>
          <a:p>
            <a:pPr marL="0" indent="0">
              <a:buFont typeface="Wingdings" charset="0"/>
              <a:buNone/>
            </a:pPr>
            <a:r>
              <a:rPr lang="en-US" sz="2000" dirty="0"/>
              <a:t>    {"</a:t>
            </a:r>
            <a:r>
              <a:rPr lang="en-US" sz="2000" dirty="0" err="1"/>
              <a:t>streetAdr</a:t>
            </a:r>
            <a:r>
              <a:rPr lang="en-US" sz="2000" dirty="0"/>
              <a:t>” : "21 2nd Street",</a:t>
            </a:r>
          </a:p>
          <a:p>
            <a:pPr marL="0" indent="0">
              <a:buFont typeface="Wingdings" charset="0"/>
              <a:buNone/>
            </a:pPr>
            <a:r>
              <a:rPr lang="en-US" sz="2000" dirty="0"/>
              <a:t>      "city"         : "New York",</a:t>
            </a:r>
          </a:p>
          <a:p>
            <a:pPr marL="0" indent="0">
              <a:buFont typeface="Wingdings" charset="0"/>
              <a:buNone/>
            </a:pPr>
            <a:r>
              <a:rPr lang="en-US" sz="2000" dirty="0"/>
              <a:t>      "state"       : "NY",</a:t>
            </a:r>
          </a:p>
          <a:p>
            <a:pPr marL="0" indent="0">
              <a:buFont typeface="Wingdings" charset="0"/>
              <a:buNone/>
            </a:pPr>
            <a:r>
              <a:rPr lang="en-US" sz="2000" dirty="0"/>
              <a:t>      ”zip"          : "10021"},</a:t>
            </a:r>
          </a:p>
          <a:p>
            <a:pPr marL="0" indent="0">
              <a:buFont typeface="Wingdings" charset="0"/>
              <a:buNone/>
            </a:pPr>
            <a:r>
              <a:rPr lang="en-US" sz="2000" dirty="0"/>
              <a:t> "</a:t>
            </a:r>
            <a:r>
              <a:rPr lang="en-US" sz="2000" dirty="0" err="1"/>
              <a:t>phoneNumber</a:t>
            </a:r>
            <a:r>
              <a:rPr lang="en-US" sz="2000" dirty="0"/>
              <a:t>":</a:t>
            </a:r>
          </a:p>
          <a:p>
            <a:pPr marL="0" indent="0">
              <a:buFont typeface="Wingdings" charset="0"/>
              <a:buNone/>
            </a:pPr>
            <a:r>
              <a:rPr lang="en-US" sz="2000" dirty="0"/>
              <a:t>    [ {"type"  : "home",</a:t>
            </a:r>
          </a:p>
          <a:p>
            <a:pPr marL="0" indent="0">
              <a:buFont typeface="Wingdings" charset="0"/>
              <a:buNone/>
            </a:pPr>
            <a:r>
              <a:rPr lang="en-US" sz="2000" dirty="0"/>
              <a:t>      "number": "212-555-1234"},</a:t>
            </a:r>
          </a:p>
          <a:p>
            <a:pPr marL="0" indent="0">
              <a:buFont typeface="Wingdings" charset="0"/>
              <a:buNone/>
            </a:pPr>
            <a:r>
              <a:rPr lang="en-US" sz="2000" dirty="0"/>
              <a:t>     {"type"  : "fax",</a:t>
            </a:r>
          </a:p>
          <a:p>
            <a:pPr marL="0" indent="0">
              <a:buFont typeface="Wingdings" charset="0"/>
              <a:buNone/>
            </a:pPr>
            <a:r>
              <a:rPr lang="en-US" sz="2000" dirty="0"/>
              <a:t>      "number” : "646-555-4567"} ]</a:t>
            </a:r>
          </a:p>
          <a:p>
            <a:pPr marL="0" indent="0">
              <a:buFont typeface="Wingdings" charset="0"/>
              <a:buNone/>
            </a:pPr>
            <a:r>
              <a:rPr lang="en-US" sz="2000" dirty="0"/>
              <a:t> }</a:t>
            </a:r>
          </a:p>
        </p:txBody>
      </p:sp>
      <p:sp>
        <p:nvSpPr>
          <p:cNvPr id="8195" name="Content Placeholder 2"/>
          <p:cNvSpPr txBox="1">
            <a:spLocks/>
          </p:cNvSpPr>
          <p:nvPr/>
        </p:nvSpPr>
        <p:spPr bwMode="auto">
          <a:xfrm>
            <a:off x="4643438" y="1412875"/>
            <a:ext cx="4321175" cy="51847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0988" indent="-2809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charset="0"/>
              <a:buChar char="l"/>
            </a:pPr>
            <a:r>
              <a:rPr lang="en-US" sz="2800" dirty="0">
                <a:solidFill>
                  <a:srgbClr val="000000"/>
                </a:solidFill>
                <a:latin typeface="Calibri"/>
                <a:hlinkClick r:id="rId2"/>
              </a:rPr>
              <a:t>This</a:t>
            </a:r>
            <a:r>
              <a:rPr lang="en-US" sz="2800" dirty="0">
                <a:solidFill>
                  <a:srgbClr val="000000"/>
                </a:solidFill>
                <a:latin typeface="Calibri"/>
              </a:rPr>
              <a:t> is a JSON object with five </a:t>
            </a:r>
            <a:r>
              <a:rPr lang="en-US" sz="2800" b="1" dirty="0">
                <a:solidFill>
                  <a:srgbClr val="000000"/>
                </a:solidFill>
                <a:latin typeface="Calibri"/>
              </a:rPr>
              <a:t>key-value pairs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charset="0"/>
              <a:buChar char="l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Objects are wrapped by curly braces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charset="0"/>
              <a:buChar char="l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There are no object IDs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charset="0"/>
              <a:buChar char="l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Keys are strings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charset="0"/>
              <a:buChar char="l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Values are numbers, strings, objects or arrays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charset="0"/>
              <a:buChar char="l"/>
            </a:pPr>
            <a:r>
              <a:rPr lang="en-US" sz="2800" dirty="0">
                <a:solidFill>
                  <a:srgbClr val="000000"/>
                </a:solidFill>
                <a:latin typeface="Calibri"/>
              </a:rPr>
              <a:t>Arrays/lists are wrapped by square brackets</a:t>
            </a:r>
          </a:p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charset="0"/>
              <a:buChar char="l"/>
            </a:pPr>
            <a:endParaRPr lang="en-US" sz="2800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BNF</a:t>
            </a:r>
          </a:p>
        </p:txBody>
      </p:sp>
      <p:pic>
        <p:nvPicPr>
          <p:cNvPr id="921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63" y="1484313"/>
            <a:ext cx="49371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63" y="2997200"/>
            <a:ext cx="49371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63" y="4292600"/>
            <a:ext cx="4937125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395288" y="1124744"/>
            <a:ext cx="8425184" cy="5733256"/>
          </a:xfrm>
        </p:spPr>
        <p:txBody>
          <a:bodyPr/>
          <a:lstStyle/>
          <a:p>
            <a:r>
              <a:rPr lang="en-US" sz="3200" dirty="0"/>
              <a:t>JSON is simpler and more compact than XML</a:t>
            </a:r>
          </a:p>
          <a:p>
            <a:pPr lvl="1"/>
            <a:r>
              <a:rPr lang="en-US" sz="2800" dirty="0">
                <a:ea typeface="ＭＳ Ｐゴシック" charset="0"/>
              </a:rPr>
              <a:t>No closing tags</a:t>
            </a:r>
          </a:p>
          <a:p>
            <a:pPr lvl="1"/>
            <a:r>
              <a:rPr lang="en-US" sz="2800" dirty="0">
                <a:ea typeface="ＭＳ Ｐゴシック" charset="0"/>
              </a:rPr>
              <a:t>XML parsing is hard because of its complexity</a:t>
            </a:r>
          </a:p>
          <a:p>
            <a:pPr lvl="1"/>
            <a:r>
              <a:rPr lang="en-US" sz="2800" dirty="0">
                <a:ea typeface="ＭＳ Ｐゴシック" charset="0"/>
              </a:rPr>
              <a:t>Compressed the two are similar in size</a:t>
            </a:r>
          </a:p>
          <a:p>
            <a:r>
              <a:rPr lang="en-US" sz="3200" dirty="0"/>
              <a:t>JSON has a better fit for OO systems than XML</a:t>
            </a:r>
          </a:p>
          <a:p>
            <a:r>
              <a:rPr lang="en-US" sz="3200" dirty="0"/>
              <a:t>JSON is not as extensible as XML</a:t>
            </a:r>
          </a:p>
          <a:p>
            <a:r>
              <a:rPr lang="en-US" sz="3200" dirty="0"/>
              <a:t>Preferred for simple data exchange by many</a:t>
            </a:r>
          </a:p>
          <a:p>
            <a:r>
              <a:rPr lang="en-US" sz="3200" dirty="0"/>
              <a:t>Less syntax, no semantics</a:t>
            </a:r>
          </a:p>
          <a:p>
            <a:r>
              <a:rPr lang="en-US" sz="3200" dirty="0"/>
              <a:t>Schemas? We don’t need no </a:t>
            </a:r>
            <a:r>
              <a:rPr lang="en-US" sz="3200" dirty="0" err="1"/>
              <a:t>stinkin</a:t>
            </a:r>
            <a:r>
              <a:rPr lang="en-US" sz="3200" dirty="0"/>
              <a:t> schemas!*</a:t>
            </a:r>
          </a:p>
          <a:p>
            <a:r>
              <a:rPr lang="en-US" sz="3200" dirty="0"/>
              <a:t>Transforms?  Write your own</a:t>
            </a:r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F04B1-AA87-8642-BE42-990B97056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560" y="188640"/>
            <a:ext cx="8505927" cy="784225"/>
          </a:xfrm>
        </p:spPr>
        <p:txBody>
          <a:bodyPr/>
          <a:lstStyle/>
          <a:p>
            <a:r>
              <a:rPr lang="en-US" dirty="0"/>
              <a:t>JSON Schema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D729A7-F051-5D44-802E-41909738D5B9}"/>
              </a:ext>
            </a:extLst>
          </p:cNvPr>
          <p:cNvSpPr txBox="1"/>
          <p:nvPr/>
        </p:nvSpPr>
        <p:spPr>
          <a:xfrm>
            <a:off x="3923928" y="1181065"/>
            <a:ext cx="5112568" cy="563231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{  "id": "http://</a:t>
            </a:r>
            <a:r>
              <a:rPr lang="en-US" dirty="0" err="1"/>
              <a:t>ex.com</a:t>
            </a:r>
            <a:r>
              <a:rPr lang="en-US" dirty="0"/>
              <a:t>/geo-</a:t>
            </a:r>
            <a:r>
              <a:rPr lang="en-US" dirty="0" err="1"/>
              <a:t>location.schema.json</a:t>
            </a:r>
            <a:r>
              <a:rPr lang="en-US" dirty="0"/>
              <a:t>",</a:t>
            </a:r>
          </a:p>
          <a:p>
            <a:r>
              <a:rPr lang="en-US" dirty="0"/>
              <a:t>   "$schema": "http://</a:t>
            </a:r>
            <a:r>
              <a:rPr lang="en-US" dirty="0" err="1"/>
              <a:t>json-schema.org</a:t>
            </a:r>
            <a:r>
              <a:rPr lang="en-US" dirty="0"/>
              <a:t>/draft-07/schema#",</a:t>
            </a:r>
          </a:p>
          <a:p>
            <a:r>
              <a:rPr lang="en-US" dirty="0"/>
              <a:t>   "title": "Longitude and Latitude Values",</a:t>
            </a:r>
          </a:p>
          <a:p>
            <a:r>
              <a:rPr lang="en-US" dirty="0"/>
              <a:t>   "description": "A geographical coordinate.",</a:t>
            </a:r>
          </a:p>
          <a:p>
            <a:r>
              <a:rPr lang="en-US" dirty="0"/>
              <a:t>   "required": [</a:t>
            </a:r>
          </a:p>
          <a:p>
            <a:r>
              <a:rPr lang="en-US" dirty="0"/>
              <a:t>      "latitude",</a:t>
            </a:r>
          </a:p>
          <a:p>
            <a:r>
              <a:rPr lang="en-US" dirty="0"/>
              <a:t>      "longitude”   ],</a:t>
            </a:r>
          </a:p>
          <a:p>
            <a:r>
              <a:rPr lang="en-US" dirty="0"/>
              <a:t>  "type": "object",</a:t>
            </a:r>
          </a:p>
          <a:p>
            <a:r>
              <a:rPr lang="en-US" dirty="0"/>
              <a:t>  "properties": {</a:t>
            </a:r>
          </a:p>
          <a:p>
            <a:r>
              <a:rPr lang="en-US" dirty="0"/>
              <a:t>     "latitude": {</a:t>
            </a:r>
          </a:p>
          <a:p>
            <a:r>
              <a:rPr lang="en-US" dirty="0"/>
              <a:t>        "type": "number",</a:t>
            </a:r>
          </a:p>
          <a:p>
            <a:r>
              <a:rPr lang="en-US" dirty="0"/>
              <a:t>        "minimum": -90,</a:t>
            </a:r>
          </a:p>
          <a:p>
            <a:r>
              <a:rPr lang="en-US" dirty="0"/>
              <a:t>        "maximum": 90  },</a:t>
            </a:r>
          </a:p>
          <a:p>
            <a:r>
              <a:rPr lang="en-US" dirty="0"/>
              <a:t>     "longitude": {</a:t>
            </a:r>
          </a:p>
          <a:p>
            <a:r>
              <a:rPr lang="en-US" dirty="0"/>
              <a:t>        "type": "number",</a:t>
            </a:r>
          </a:p>
          <a:p>
            <a:r>
              <a:rPr lang="en-US" dirty="0"/>
              <a:t>        "minimum": -180,</a:t>
            </a:r>
          </a:p>
          <a:p>
            <a:r>
              <a:rPr lang="en-US" dirty="0"/>
              <a:t>        "maximum": 180  }</a:t>
            </a:r>
          </a:p>
          <a:p>
            <a:r>
              <a:rPr lang="en-US" dirty="0"/>
              <a:t>  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E55C96-73B4-7A4E-AC72-41EF9C170272}"/>
              </a:ext>
            </a:extLst>
          </p:cNvPr>
          <p:cNvSpPr txBox="1"/>
          <p:nvPr/>
        </p:nvSpPr>
        <p:spPr>
          <a:xfrm>
            <a:off x="539552" y="5197297"/>
            <a:ext cx="2502608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{</a:t>
            </a:r>
          </a:p>
          <a:p>
            <a:r>
              <a:rPr lang="en-US" dirty="0"/>
              <a:t>  "latitude": 48.858093,</a:t>
            </a:r>
          </a:p>
          <a:p>
            <a:r>
              <a:rPr lang="en-US" dirty="0"/>
              <a:t>  "longitude": 2.294694</a:t>
            </a:r>
          </a:p>
          <a:p>
            <a:r>
              <a:rPr lang="en-US" dirty="0"/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D5A170-EE03-D745-B7DA-31B2B9511799}"/>
              </a:ext>
            </a:extLst>
          </p:cNvPr>
          <p:cNvSpPr txBox="1"/>
          <p:nvPr/>
        </p:nvSpPr>
        <p:spPr>
          <a:xfrm>
            <a:off x="71661" y="1412776"/>
            <a:ext cx="37082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2400" dirty="0">
                <a:hlinkClick r:id="rId2"/>
              </a:rPr>
              <a:t>https://json-schema.org/</a:t>
            </a:r>
            <a:endParaRPr lang="en-US" sz="2400" dirty="0"/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2400" dirty="0">
                <a:hlinkClick r:id="rId3"/>
              </a:rPr>
              <a:t>IETF draft</a:t>
            </a:r>
            <a:r>
              <a:rPr lang="en-US" sz="2400" dirty="0"/>
              <a:t>,  3/2018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2400" dirty="0"/>
              <a:t>Provide annotations</a:t>
            </a:r>
          </a:p>
          <a:p>
            <a:pPr marL="125413" indent="-125413">
              <a:buFont typeface="Arial" panose="020B0604020202020204" pitchFamily="34" charset="0"/>
              <a:buChar char="•"/>
            </a:pPr>
            <a:r>
              <a:rPr lang="en-US" sz="2400" dirty="0"/>
              <a:t>Specifies </a:t>
            </a:r>
          </a:p>
          <a:p>
            <a:pPr marL="403225" lvl="1" indent="-166688">
              <a:buFont typeface="Arial" panose="020B0604020202020204" pitchFamily="34" charset="0"/>
              <a:buChar char="•"/>
            </a:pPr>
            <a:r>
              <a:rPr lang="en-US" sz="2400" dirty="0"/>
              <a:t>Possible properties</a:t>
            </a:r>
          </a:p>
          <a:p>
            <a:pPr marL="403225" lvl="1" indent="-166688">
              <a:buFont typeface="Arial" panose="020B0604020202020204" pitchFamily="34" charset="0"/>
              <a:buChar char="•"/>
            </a:pPr>
            <a:r>
              <a:rPr lang="en-US" sz="2400" dirty="0"/>
              <a:t>Required properties</a:t>
            </a:r>
          </a:p>
          <a:p>
            <a:pPr marL="403225" lvl="1" indent="-166688">
              <a:buFont typeface="Arial" panose="020B0604020202020204" pitchFamily="34" charset="0"/>
              <a:buChar char="•"/>
            </a:pPr>
            <a:r>
              <a:rPr lang="en-US" sz="2400" dirty="0"/>
              <a:t>Value types</a:t>
            </a:r>
          </a:p>
          <a:p>
            <a:pPr marL="403225" lvl="1" indent="-166688">
              <a:buFont typeface="Arial" panose="020B0604020202020204" pitchFamily="34" charset="0"/>
              <a:buChar char="•"/>
            </a:pPr>
            <a:r>
              <a:rPr lang="en-US" sz="2400" dirty="0"/>
              <a:t>Value constraints</a:t>
            </a:r>
          </a:p>
          <a:p>
            <a:pPr marL="403225" lvl="1" indent="-166688">
              <a:buFont typeface="Arial" panose="020B0604020202020204" pitchFamily="34" charset="0"/>
              <a:buChar char="•"/>
            </a:pPr>
            <a:r>
              <a:rPr lang="en-US" sz="2400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724827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JSON-LD</a:t>
            </a: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dirty="0"/>
              <a:t>JSON-LD is a W3C recommendation for representing RDF data as JSON objects</a:t>
            </a:r>
          </a:p>
          <a:p>
            <a:pPr marL="0" indent="0">
              <a:buFont typeface="Wingdings" charset="0"/>
              <a:buNone/>
            </a:pPr>
            <a:r>
              <a:rPr lang="en-US" sz="1800" dirty="0"/>
              <a:t>{"@context": {</a:t>
            </a:r>
          </a:p>
          <a:p>
            <a:pPr marL="0" indent="0">
              <a:buFont typeface="Wingdings" charset="0"/>
              <a:buNone/>
            </a:pPr>
            <a:r>
              <a:rPr lang="en-US" sz="1800" dirty="0"/>
              <a:t>    "name": "http://</a:t>
            </a:r>
            <a:r>
              <a:rPr lang="en-US" sz="1800" dirty="0" err="1"/>
              <a:t>xmlns.com</a:t>
            </a:r>
            <a:r>
              <a:rPr lang="en-US" sz="1800" dirty="0"/>
              <a:t>/foaf/0.1/name",</a:t>
            </a:r>
          </a:p>
          <a:p>
            <a:pPr marL="0" indent="0">
              <a:buFont typeface="Wingdings" charset="0"/>
              <a:buNone/>
            </a:pPr>
            <a:r>
              <a:rPr lang="en-US" sz="1800" dirty="0"/>
              <a:t>    "homepage": {</a:t>
            </a:r>
          </a:p>
          <a:p>
            <a:pPr marL="0" indent="0">
              <a:buFont typeface="Wingdings" charset="0"/>
              <a:buNone/>
            </a:pPr>
            <a:r>
              <a:rPr lang="en-US" sz="1800" dirty="0"/>
              <a:t>      "@id": "http://</a:t>
            </a:r>
            <a:r>
              <a:rPr lang="en-US" sz="1800" dirty="0" err="1"/>
              <a:t>xmlns.com</a:t>
            </a:r>
            <a:r>
              <a:rPr lang="en-US" sz="1800" dirty="0"/>
              <a:t>/foaf/0.1/</a:t>
            </a:r>
            <a:r>
              <a:rPr lang="en-US" sz="1800" dirty="0" err="1"/>
              <a:t>workplaceHomepage</a:t>
            </a:r>
            <a:r>
              <a:rPr lang="en-US" sz="1800" dirty="0"/>
              <a:t>",</a:t>
            </a:r>
          </a:p>
          <a:p>
            <a:pPr marL="0" indent="0">
              <a:buFont typeface="Wingdings" charset="0"/>
              <a:buNone/>
            </a:pPr>
            <a:r>
              <a:rPr lang="en-US" sz="1800" dirty="0"/>
              <a:t>      "@type": "@id"</a:t>
            </a:r>
          </a:p>
          <a:p>
            <a:pPr marL="0" indent="0">
              <a:buFont typeface="Wingdings" charset="0"/>
              <a:buNone/>
            </a:pPr>
            <a:r>
              <a:rPr lang="en-US" sz="1800" dirty="0"/>
              <a:t>    },</a:t>
            </a:r>
          </a:p>
          <a:p>
            <a:pPr marL="0" indent="0">
              <a:buFont typeface="Wingdings" charset="0"/>
              <a:buNone/>
            </a:pPr>
            <a:r>
              <a:rPr lang="en-US" sz="1800" dirty="0"/>
              <a:t>    "Person": "http://</a:t>
            </a:r>
            <a:r>
              <a:rPr lang="en-US" sz="1800" dirty="0" err="1"/>
              <a:t>xmlns.com</a:t>
            </a:r>
            <a:r>
              <a:rPr lang="en-US" sz="1800" dirty="0"/>
              <a:t>/foaf/0.1/Person"</a:t>
            </a:r>
          </a:p>
          <a:p>
            <a:pPr marL="0" indent="0">
              <a:buFont typeface="Wingdings" charset="0"/>
              <a:buNone/>
            </a:pPr>
            <a:r>
              <a:rPr lang="en-US" sz="1800" dirty="0"/>
              <a:t>  },</a:t>
            </a:r>
          </a:p>
          <a:p>
            <a:pPr marL="0" indent="0">
              <a:buFont typeface="Wingdings" charset="0"/>
              <a:buNone/>
            </a:pPr>
            <a:r>
              <a:rPr lang="en-US" sz="1800" dirty="0"/>
              <a:t>  "@id": "http://</a:t>
            </a:r>
            <a:r>
              <a:rPr lang="en-US" sz="1800" dirty="0" err="1"/>
              <a:t>me.markus-lanthaler.com</a:t>
            </a:r>
            <a:r>
              <a:rPr lang="en-US" sz="1800" dirty="0"/>
              <a:t>",</a:t>
            </a:r>
          </a:p>
          <a:p>
            <a:pPr marL="0" indent="0">
              <a:buFont typeface="Wingdings" charset="0"/>
              <a:buNone/>
            </a:pPr>
            <a:r>
              <a:rPr lang="en-US" sz="1800" dirty="0"/>
              <a:t>  "@type": "Person",</a:t>
            </a:r>
          </a:p>
          <a:p>
            <a:pPr marL="0" indent="0">
              <a:buFont typeface="Wingdings" charset="0"/>
              <a:buNone/>
            </a:pPr>
            <a:r>
              <a:rPr lang="en-US" sz="1800" dirty="0"/>
              <a:t>  "name": "Markus </a:t>
            </a:r>
            <a:r>
              <a:rPr lang="en-US" sz="1800" dirty="0" err="1"/>
              <a:t>Lanthaler</a:t>
            </a:r>
            <a:r>
              <a:rPr lang="en-US" sz="1800" dirty="0"/>
              <a:t>",</a:t>
            </a:r>
          </a:p>
          <a:p>
            <a:pPr marL="0" indent="0">
              <a:buFont typeface="Wingdings" charset="0"/>
              <a:buNone/>
            </a:pPr>
            <a:r>
              <a:rPr lang="en-US" sz="1800" dirty="0"/>
              <a:t>  "homepage": "http://</a:t>
            </a:r>
            <a:r>
              <a:rPr lang="en-US" sz="1800" dirty="0" err="1"/>
              <a:t>www.tugraz.at</a:t>
            </a:r>
            <a:r>
              <a:rPr lang="en-US" sz="1800" dirty="0"/>
              <a:t>/"</a:t>
            </a:r>
          </a:p>
          <a:p>
            <a:pPr marL="0" indent="0">
              <a:buFont typeface="Wingdings" charset="0"/>
              <a:buNone/>
            </a:pPr>
            <a:r>
              <a:rPr lang="en-US" sz="1800" dirty="0"/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popular systems use JSON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hlinkClick r:id="rId2"/>
              </a:rPr>
              <a:t>MongoDB</a:t>
            </a:r>
            <a:r>
              <a:rPr lang="en-US" sz="3200" dirty="0"/>
              <a:t> is an open-source database for JSON objects</a:t>
            </a:r>
          </a:p>
          <a:p>
            <a:pPr lvl="1"/>
            <a:r>
              <a:rPr lang="en-US" sz="2800" dirty="0">
                <a:ea typeface="ＭＳ Ｐゴシック" charset="0"/>
              </a:rPr>
              <a:t>Very popular </a:t>
            </a:r>
            <a:r>
              <a:rPr lang="en-US" sz="2800" dirty="0">
                <a:ea typeface="ＭＳ Ｐゴシック" charset="0"/>
                <a:hlinkClick r:id="rId3"/>
              </a:rPr>
              <a:t>NoSQL</a:t>
            </a:r>
            <a:r>
              <a:rPr lang="en-US" sz="2800" dirty="0">
                <a:ea typeface="ＭＳ Ｐゴシック" charset="0"/>
              </a:rPr>
              <a:t> database</a:t>
            </a:r>
          </a:p>
          <a:p>
            <a:pPr lvl="1"/>
            <a:r>
              <a:rPr lang="en-US" sz="2800" dirty="0">
                <a:ea typeface="ＭＳ Ｐゴシック" charset="0"/>
              </a:rPr>
              <a:t>A NoSQL DB is one that uses a model not based on relational tables</a:t>
            </a:r>
          </a:p>
          <a:p>
            <a:pPr lvl="1"/>
            <a:endParaRPr lang="en-US" sz="1200" dirty="0">
              <a:ea typeface="ＭＳ Ｐゴシック" charset="0"/>
            </a:endParaRPr>
          </a:p>
          <a:p>
            <a:r>
              <a:rPr lang="en-US" sz="3200" dirty="0">
                <a:hlinkClick r:id="rId4"/>
              </a:rPr>
              <a:t>Elastic Search</a:t>
            </a:r>
            <a:r>
              <a:rPr lang="en-US" sz="3200" dirty="0"/>
              <a:t> is a popular, scalable information retrieval engine that uses JSON as its native representation</a:t>
            </a:r>
            <a:endParaRPr lang="en-US" sz="32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6777</TotalTime>
  <Words>1053</Words>
  <Application>Microsoft Macintosh PowerPoint</Application>
  <PresentationFormat>On-screen Show (4:3)</PresentationFormat>
  <Paragraphs>147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Calibri</vt:lpstr>
      <vt:lpstr>Wingdings</vt:lpstr>
      <vt:lpstr>Capsules</vt:lpstr>
      <vt:lpstr>PowerPoint Presentation</vt:lpstr>
      <vt:lpstr>JSON as an XML Alternative</vt:lpstr>
      <vt:lpstr>JSON TL;DR</vt:lpstr>
      <vt:lpstr>Example</vt:lpstr>
      <vt:lpstr>Simple BNF</vt:lpstr>
      <vt:lpstr>Evaluation</vt:lpstr>
      <vt:lpstr>JSON Schema</vt:lpstr>
      <vt:lpstr>JSON-LD</vt:lpstr>
      <vt:lpstr>Many popular systems use JSON</vt:lpstr>
      <vt:lpstr>Example: JSON in Python</vt:lpstr>
      <vt:lpstr>JSON vs. XML</vt:lpstr>
      <vt:lpstr>Worse is Better?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Discussion of Some Intuitions of Defeasible Reasoning</dc:title>
  <dc:creator>ics</dc:creator>
  <cp:lastModifiedBy>Tim Finin</cp:lastModifiedBy>
  <cp:revision>115</cp:revision>
  <cp:lastPrinted>2018-09-12T11:43:57Z</cp:lastPrinted>
  <dcterms:created xsi:type="dcterms:W3CDTF">2009-02-02T21:23:45Z</dcterms:created>
  <dcterms:modified xsi:type="dcterms:W3CDTF">2018-09-12T19:31:34Z</dcterms:modified>
</cp:coreProperties>
</file>