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54"/>
  </p:notesMasterIdLst>
  <p:handoutMasterIdLst>
    <p:handoutMasterId r:id="rId55"/>
  </p:handoutMasterIdLst>
  <p:sldIdLst>
    <p:sldId id="256" r:id="rId2"/>
    <p:sldId id="378" r:id="rId3"/>
    <p:sldId id="416" r:id="rId4"/>
    <p:sldId id="417" r:id="rId5"/>
    <p:sldId id="418" r:id="rId6"/>
    <p:sldId id="419" r:id="rId7"/>
    <p:sldId id="420" r:id="rId8"/>
    <p:sldId id="421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08" r:id="rId18"/>
    <p:sldId id="406" r:id="rId19"/>
    <p:sldId id="301" r:id="rId20"/>
    <p:sldId id="302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81" r:id="rId31"/>
    <p:sldId id="382" r:id="rId32"/>
    <p:sldId id="409" r:id="rId33"/>
    <p:sldId id="383" r:id="rId34"/>
    <p:sldId id="384" r:id="rId35"/>
    <p:sldId id="385" r:id="rId36"/>
    <p:sldId id="386" r:id="rId37"/>
    <p:sldId id="401" r:id="rId38"/>
    <p:sldId id="402" r:id="rId39"/>
    <p:sldId id="403" r:id="rId40"/>
    <p:sldId id="404" r:id="rId41"/>
    <p:sldId id="387" r:id="rId42"/>
    <p:sldId id="390" r:id="rId43"/>
    <p:sldId id="391" r:id="rId44"/>
    <p:sldId id="394" r:id="rId45"/>
    <p:sldId id="393" r:id="rId46"/>
    <p:sldId id="396" r:id="rId47"/>
    <p:sldId id="410" r:id="rId48"/>
    <p:sldId id="395" r:id="rId49"/>
    <p:sldId id="398" r:id="rId50"/>
    <p:sldId id="400" r:id="rId51"/>
    <p:sldId id="407" r:id="rId52"/>
    <p:sldId id="405" r:id="rId53"/>
  </p:sldIdLst>
  <p:sldSz cx="9144000" cy="5143500" type="screen16x9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clrMru>
    <a:srgbClr val="99FF99"/>
    <a:srgbClr val="FF3300"/>
    <a:srgbClr val="CCFF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9"/>
    <p:restoredTop sz="91439"/>
  </p:normalViewPr>
  <p:slideViewPr>
    <p:cSldViewPr>
      <p:cViewPr varScale="1">
        <p:scale>
          <a:sx n="87" d="100"/>
          <a:sy n="87" d="100"/>
        </p:scale>
        <p:origin x="208" y="14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5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7584EE-1E62-CB46-AA4A-7503D35925EE}" type="datetimeFigureOut">
              <a:rPr lang="en-US" altLang="en-US"/>
              <a:pPr/>
              <a:t>8/29/18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5B83C9-AB14-F047-BEF4-53C2DC767D0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dirty="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03955F-DF93-8440-A91B-74B1AA71F75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B3A190-84E5-0E44-87E4-E4EA9BFEF79B}" type="slidenum">
              <a:rPr lang="en-US" altLang="en-US" sz="1200"/>
              <a:pPr eaLnBrk="1" hangingPunct="1"/>
              <a:t>1</a:t>
            </a:fld>
            <a:endParaRPr lang="en-US" altLang="en-US" sz="120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F476D5C-4E9D-9347-B75C-084303A5B001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D2AF910-5826-C94D-8714-46D3EE447E0D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991183-7B24-7043-9701-6431C7BAF04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C2D069E-06A0-6E45-9FE7-37833B6EF30C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8B06532-F651-2B47-8880-6463AF5A8A4C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8DB5C14-F28B-714E-A6F7-054A3BE6B53E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E7F3701-F359-5D48-A658-278BC5885BC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52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530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4E2E59-1733-2B41-A0D9-2DAC37BCF002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73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73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775C64-7A58-1345-B4ED-F2E5A8C9EC0E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AF74E07-8EC4-2846-9999-B136F57E4D61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5939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Calibri" charset="0"/>
                <a:ea typeface="ＭＳ Ｐゴシック" charset="-128"/>
              </a:rPr>
              <a:t>The Web is the greatest source of general knowledge available today.</a:t>
            </a:r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1CB052A-18D8-274B-BAF6-8F6AA251F6BA}" type="slidenum">
              <a:rPr lang="en-US" altLang="en-US" sz="1200">
                <a:latin typeface="Calibri" charset="0"/>
              </a:rPr>
              <a:pPr eaLnBrk="1" hangingPunct="1"/>
              <a:t>3</a:t>
            </a:fld>
            <a:endParaRPr lang="en-US" alt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CE971-BF31-5F47-B128-AA75F42090D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14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958879-1C40-D04A-93BD-716AD6C66F4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349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34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D63278E-9780-534F-8B2C-B7D8AD35886E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55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286000" y="520700"/>
            <a:ext cx="4565650" cy="2568575"/>
          </a:xfrm>
          <a:solidFill>
            <a:srgbClr val="FFFFFF"/>
          </a:solidFill>
          <a:ln/>
        </p:spPr>
      </p:sp>
      <p:sp>
        <p:nvSpPr>
          <p:cNvPr id="655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3257550"/>
            <a:ext cx="7310438" cy="3081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Calibri" charset="0"/>
                <a:ea typeface="ＭＳ Ｐゴシック" charset="-128"/>
              </a:rPr>
              <a:t>The Web is the greatest source of general knowledge available today.</a:t>
            </a: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6ACF75C-46AC-8643-A483-189FB7AD5BAA}" type="slidenum">
              <a:rPr lang="en-US" altLang="en-US" sz="1200">
                <a:latin typeface="Calibri" charset="0"/>
              </a:rPr>
              <a:pPr eaLnBrk="1" hangingPunct="1"/>
              <a:t>4</a:t>
            </a:fld>
            <a:endParaRPr lang="en-US" alt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</a:rPr>
              <a:t>As a separate, but related example of using data on the web, many sites not embed semantic data on web pages.  The data is represented in an RDF-compatible graph format using terms defined in common ontologies found at schema.org.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67B999-606E-B240-AC85-48D62A732A97}" type="slidenum">
              <a:rPr lang="en-US" sz="1200"/>
              <a:pPr/>
              <a:t>13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535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F356B27-90BB-D04D-BD38-FE53F94956D2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4F5B87C-FF1B-F74C-9DB9-FBFB44B4229B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B8C8FF1-6CD3-7648-BD82-E1D99136CCB1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A02148-8139-DE41-B907-E4014B24C545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EBB50AA-E0E2-6D47-8D66-63F671D20534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7863" y="1189435"/>
            <a:ext cx="7772400" cy="110251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4300" y="25717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 sz="21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6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063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52400"/>
            <a:ext cx="2076450" cy="4819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5763" y="152400"/>
            <a:ext cx="6076950" cy="4819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6736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2963" y="1072754"/>
            <a:ext cx="4038600" cy="18919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2963" y="3078957"/>
            <a:ext cx="4038600" cy="1893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80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63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72753"/>
            <a:ext cx="4038600" cy="3899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848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001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54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963" y="1072753"/>
            <a:ext cx="4038600" cy="38992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072753"/>
            <a:ext cx="4038600" cy="389929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88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5653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624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45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08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8025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524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1963" y="1072753"/>
            <a:ext cx="8229600" cy="389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Georgia" pitchFamily="-65" charset="0"/>
        </a:defRPr>
      </a:lvl9pPr>
    </p:titleStyle>
    <p:bodyStyle>
      <a:lvl1pPr marL="175022" indent="-17502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0"/>
          <a:cs typeface="ＭＳ Ｐゴシック" charset="0"/>
        </a:defRPr>
      </a:lvl1pPr>
      <a:lvl2pPr marL="427435" indent="-166688" algn="l" rtl="0" eaLnBrk="0" fontAlgn="base" hangingPunct="0">
        <a:spcBef>
          <a:spcPct val="20000"/>
        </a:spcBef>
        <a:spcAft>
          <a:spcPct val="0"/>
        </a:spcAft>
        <a:buFont typeface="Georgia" charset="0"/>
        <a:buChar char="-"/>
        <a:defRPr sz="2100">
          <a:solidFill>
            <a:schemeClr val="tx1"/>
          </a:solidFill>
          <a:latin typeface="Calibri"/>
          <a:ea typeface="ＭＳ Ｐゴシック" pitchFamily="-65" charset="-128"/>
        </a:defRPr>
      </a:lvl2pPr>
      <a:lvl3pPr marL="685800" indent="-167879" algn="l" rtl="0" eaLnBrk="0" fontAlgn="base" hangingPunct="0">
        <a:spcBef>
          <a:spcPct val="20000"/>
        </a:spcBef>
        <a:spcAft>
          <a:spcPct val="0"/>
        </a:spcAft>
        <a:buFont typeface="Georgia" charset="0"/>
        <a:buChar char="◦"/>
        <a:defRPr sz="1800">
          <a:solidFill>
            <a:schemeClr val="tx1"/>
          </a:solidFill>
          <a:latin typeface="Calibri"/>
          <a:ea typeface="ＭＳ Ｐゴシック" pitchFamily="-65" charset="-128"/>
        </a:defRPr>
      </a:lvl3pPr>
      <a:lvl4pPr marL="1027510" indent="-167879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alibri"/>
          <a:ea typeface="ＭＳ Ｐゴシック" pitchFamily="-65" charset="-128"/>
        </a:defRPr>
      </a:lvl4pPr>
      <a:lvl5pPr marL="1287066" indent="-173831" algn="l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Calibri"/>
          <a:ea typeface="ＭＳ Ｐゴシック" pitchFamily="-65" charset="-128"/>
        </a:defRPr>
      </a:lvl5pPr>
      <a:lvl6pPr marL="16299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6pPr>
      <a:lvl7pPr marL="19728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7pPr>
      <a:lvl8pPr marL="23157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8pPr>
      <a:lvl9pPr marL="2658666" indent="-173831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hyperlink" Target="http://www.w3.org/People/Berners-Lee/" TargetMode="External"/><Relationship Id="rId4" Type="http://schemas.openxmlformats.org/officeDocument/2006/relationships/hyperlink" Target="http://www.w3.org/History/1989/proposal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bpedia.org/page/University_of_Maryland,_Baltimore_Count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kan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.org/Person" TargetMode="External"/><Relationship Id="rId2" Type="http://schemas.openxmlformats.org/officeDocument/2006/relationships/hyperlink" Target="http://live.dbpedia.org/resource/Alan_Tu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Uniform_Resource_Identifier" TargetMode="External"/><Relationship Id="rId4" Type="http://schemas.openxmlformats.org/officeDocument/2006/relationships/hyperlink" Target="http://www.w3.org/1999/02/22-rdf-syntax-ns#type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Schema.org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dbpedia.org/page/Alan_Turin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emantic-mediawiki.org/" TargetMode="External"/><Relationship Id="rId2" Type="http://schemas.openxmlformats.org/officeDocument/2006/relationships/hyperlink" Target="http://meta.wikimedia.org/wiki/Wikidat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reebase.com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en.wikipedia.org/wiki/Semantic_MediaWiki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freebase.com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om/insidesearch/features/search/knowledge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-03.ibm.com/innovation/us/wats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X44alE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590550"/>
            <a:ext cx="7067550" cy="4000500"/>
          </a:xfrm>
        </p:spPr>
        <p:txBody>
          <a:bodyPr/>
          <a:lstStyle/>
          <a:p>
            <a:pPr eaLnBrk="1" hangingPunct="1"/>
            <a:r>
              <a:rPr lang="en-US" altLang="en-US" sz="4500" dirty="0">
                <a:latin typeface="Calibri" charset="0"/>
                <a:ea typeface="ＭＳ Ｐゴシック" charset="-128"/>
              </a:rPr>
              <a:t>Introduction to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4500" dirty="0">
                <a:latin typeface="Calibri" charset="0"/>
                <a:ea typeface="ＭＳ Ｐゴシック" charset="-128"/>
              </a:rPr>
              <a:t>Knowledge Graphs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4500" dirty="0">
                <a:latin typeface="Calibri" charset="0"/>
                <a:ea typeface="ＭＳ Ｐゴシック" charset="-128"/>
              </a:rPr>
              <a:t>and the</a:t>
            </a:r>
            <a:br>
              <a:rPr lang="en-US" altLang="en-US" sz="4500" dirty="0">
                <a:latin typeface="Calibri" charset="0"/>
                <a:ea typeface="ＭＳ Ｐゴシック" charset="-128"/>
              </a:rPr>
            </a:br>
            <a:r>
              <a:rPr lang="en-US" altLang="en-US" sz="5400" dirty="0">
                <a:latin typeface="Calibri" charset="0"/>
                <a:ea typeface="ＭＳ Ｐゴシック" charset="-128"/>
              </a:rPr>
              <a:t>Semantic Web</a:t>
            </a:r>
            <a:r>
              <a:rPr lang="en-US" altLang="en-US" sz="4500" dirty="0">
                <a:latin typeface="Calibri" charset="0"/>
                <a:ea typeface="ＭＳ Ｐゴシック" charset="-128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knowledge_graph.jpg">
            <a:extLst>
              <a:ext uri="{FF2B5EF4-FFF2-40B4-BE49-F238E27FC236}">
                <a16:creationId xmlns:a16="http://schemas.microsoft.com/office/drawing/2014/main" id="{D36966FC-1706-9344-B2A8-0DD33A5B2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b="7471"/>
          <a:stretch/>
        </p:blipFill>
        <p:spPr bwMode="auto">
          <a:xfrm>
            <a:off x="2059" y="0"/>
            <a:ext cx="91496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3416320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chemeClr val="bg1"/>
                </a:solidFill>
                <a:latin typeface="Georgia" charset="0"/>
              </a:rPr>
              <a:t>We need to add knowledge graphs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High quality semi-structured information about entities and relations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Represented and accessed via Web standards</a:t>
            </a:r>
          </a:p>
          <a:p>
            <a:pPr marL="261938" indent="-261938" eaLnBrk="1" hangingPunct="1">
              <a:buFont typeface="Arial" charset="0"/>
              <a:buChar char="•"/>
            </a:pPr>
            <a:r>
              <a:rPr lang="en-US" altLang="en-US" sz="2700" dirty="0">
                <a:solidFill>
                  <a:schemeClr val="bg1"/>
                </a:solidFill>
                <a:latin typeface="Georgia" charset="0"/>
              </a:rPr>
              <a:t>Easily integrated, fused and reasoned with</a:t>
            </a:r>
          </a:p>
          <a:p>
            <a:pPr eaLnBrk="1" hangingPunct="1">
              <a:buFont typeface="Arial" charset="0"/>
              <a:buChar char="•"/>
            </a:pPr>
            <a:endParaRPr lang="en-US" altLang="en-US" sz="2700" b="1" dirty="0">
              <a:solidFill>
                <a:schemeClr val="bg1"/>
              </a:solidFill>
              <a:latin typeface="Georgia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>
                <a:latin typeface="Calibri" charset="0"/>
              </a:rPr>
              <a:t> State of the Art?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762" y="952500"/>
            <a:ext cx="8377237" cy="4190999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ea typeface="+mn-ea"/>
                <a:cs typeface="+mn-cs"/>
              </a:rPr>
              <a:t>Google</a:t>
            </a:r>
            <a:r>
              <a:rPr lang="en-US" sz="3200" dirty="0">
                <a:ea typeface="+mn-ea"/>
                <a:cs typeface="+mn-cs"/>
              </a:rPr>
              <a:t> is a good example, but Microsoft, IBM, Apple and Facebook all have similar capabilities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2010 Google acquired MediaWeb and its </a:t>
            </a:r>
            <a:r>
              <a:rPr lang="en-US" b="1" dirty="0">
                <a:ea typeface="+mn-ea"/>
                <a:cs typeface="+mn-cs"/>
              </a:rPr>
              <a:t>Freebase</a:t>
            </a:r>
            <a:r>
              <a:rPr lang="en-US" dirty="0">
                <a:ea typeface="+mn-ea"/>
                <a:cs typeface="+mn-cs"/>
              </a:rPr>
              <a:t> KB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2014: Freebase: 1.2B facts about 43M entities</a:t>
            </a:r>
          </a:p>
          <a:p>
            <a:pPr marL="340519" indent="-17145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2015+: Google knowledge graph, updated by text IE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200" b="1" dirty="0">
                <a:ea typeface="+mn-ea"/>
                <a:cs typeface="+mn-cs"/>
              </a:rPr>
              <a:t>DBpedia</a:t>
            </a:r>
            <a:r>
              <a:rPr lang="en-US" sz="3200" dirty="0">
                <a:ea typeface="+mn-ea"/>
                <a:cs typeface="+mn-cs"/>
              </a:rPr>
              <a:t> open source RDF KB is another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800M facts about 4.6M subjects from English </a:t>
            </a:r>
            <a:r>
              <a:rPr lang="en-US" b="1" dirty="0">
                <a:ea typeface="+mn-ea"/>
                <a:cs typeface="+mn-cs"/>
              </a:rPr>
              <a:t>Wikipedia</a:t>
            </a:r>
            <a:r>
              <a:rPr lang="en-US" dirty="0">
                <a:ea typeface="+mn-ea"/>
                <a:cs typeface="+mn-cs"/>
              </a:rPr>
              <a:t>, data available in 21 other languages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+mn-ea"/>
                <a:cs typeface="+mn-cs"/>
              </a:rPr>
              <a:t>Helps integrate 90B facts from 1000 RDF datasets in the linked data cloud</a:t>
            </a:r>
          </a:p>
          <a:p>
            <a:pPr marL="345281" indent="-176213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00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28675" name="Picture 3" descr="no-keyword-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64294"/>
            <a:ext cx="736997" cy="73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071390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004"/>
            <a:ext cx="6858000" cy="857250"/>
          </a:xfrm>
        </p:spPr>
        <p:txBody>
          <a:bodyPr/>
          <a:lstStyle/>
          <a:p>
            <a:r>
              <a:rPr lang="en-US" dirty="0"/>
              <a:t>Ask: When was Tom Sawyer written?</a:t>
            </a:r>
          </a:p>
        </p:txBody>
      </p:sp>
      <p:pic>
        <p:nvPicPr>
          <p:cNvPr id="5" name="Picture 4" descr="Screen Shot 2017-04-20 at 8.3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537" y="453629"/>
            <a:ext cx="6638925" cy="497245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14586" y="1485865"/>
            <a:ext cx="1548099" cy="2712156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05227" y="1867842"/>
            <a:ext cx="1821710" cy="771252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ffectLst>
            <a:outerShdw blurRad="40000" dist="25400" dir="2700000" rotWithShape="0">
              <a:srgbClr val="000000">
                <a:alpha val="5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creen Shot 2016-06-27 at 11.06.1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118" r="3050" b="27077"/>
          <a:stretch/>
        </p:blipFill>
        <p:spPr bwMode="auto">
          <a:xfrm>
            <a:off x="15240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8D6FA-24B2-3A46-ACC2-DF7ED753DB74}"/>
              </a:ext>
            </a:extLst>
          </p:cNvPr>
          <p:cNvSpPr txBox="1"/>
          <p:nvPr/>
        </p:nvSpPr>
        <p:spPr>
          <a:xfrm>
            <a:off x="304800" y="2340917"/>
            <a:ext cx="8610600" cy="584775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+mn-lt"/>
                <a:ea typeface="+mn-ea"/>
              </a:rPr>
              <a:t>Many commercial recipe sites on Web</a:t>
            </a:r>
          </a:p>
        </p:txBody>
      </p:sp>
    </p:spTree>
    <p:extLst>
      <p:ext uri="{BB962C8B-B14F-4D97-AF65-F5344CB8AC3E}">
        <p14:creationId xmlns:p14="http://schemas.microsoft.com/office/powerpoint/2010/main" val="673835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creen Shot 2016-06-27 at 11.06.11 PM.png">
            <a:extLst>
              <a:ext uri="{FF2B5EF4-FFF2-40B4-BE49-F238E27FC236}">
                <a16:creationId xmlns:a16="http://schemas.microsoft.com/office/drawing/2014/main" id="{BA2AB8F1-47B3-3F4B-A216-FD4AB8A5F8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118" r="3050" b="27077"/>
          <a:stretch/>
        </p:blipFill>
        <p:spPr bwMode="auto">
          <a:xfrm>
            <a:off x="152400" y="0"/>
            <a:ext cx="89154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creen Shot 2016-06-27 at 11.08.18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497889"/>
            <a:ext cx="7712642" cy="181963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5800" y="2499403"/>
            <a:ext cx="7712642" cy="2462213"/>
          </a:xfrm>
          <a:prstGeom prst="rect">
            <a:avLst/>
          </a:prstGeom>
          <a:solidFill>
            <a:schemeClr val="bg1">
              <a:lumMod val="85000"/>
              <a:alpha val="74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Most recipe sites embed </a:t>
            </a:r>
            <a:r>
              <a:rPr lang="en-US" sz="2800" b="1" dirty="0">
                <a:latin typeface="+mn-lt"/>
                <a:ea typeface="+mn-ea"/>
              </a:rPr>
              <a:t>semantic data </a:t>
            </a:r>
            <a:r>
              <a:rPr lang="en-US" sz="2800" dirty="0">
                <a:latin typeface="+mn-lt"/>
                <a:ea typeface="+mn-ea"/>
              </a:rPr>
              <a:t>about their recipes in an RDF-compatible form using terms from the </a:t>
            </a:r>
            <a:r>
              <a:rPr lang="en-US" sz="2800" b="1" dirty="0" err="1">
                <a:latin typeface="+mn-lt"/>
                <a:ea typeface="+mn-ea"/>
              </a:rPr>
              <a:t>schema.org</a:t>
            </a:r>
            <a:r>
              <a:rPr lang="en-US" sz="2800" dirty="0">
                <a:latin typeface="+mn-lt"/>
                <a:ea typeface="+mn-ea"/>
              </a:rPr>
              <a:t> ontology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latin typeface="+mn-lt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+mn-lt"/>
                <a:ea typeface="+mn-ea"/>
              </a:rPr>
              <a:t>Search engines read and use this data to better under-stand the semantics of the page content</a:t>
            </a:r>
          </a:p>
        </p:txBody>
      </p:sp>
    </p:spTree>
    <p:extLst>
      <p:ext uri="{BB962C8B-B14F-4D97-AF65-F5344CB8AC3E}">
        <p14:creationId xmlns:p14="http://schemas.microsoft.com/office/powerpoint/2010/main" val="1463381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Bots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78251"/>
            <a:ext cx="6096000" cy="279855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Voice-driven conversational systems like Amazon Echo and Google Home use knowledge graphs to help understand</a:t>
            </a:r>
            <a:br>
              <a:rPr lang="en-US" sz="3200" dirty="0"/>
            </a:br>
            <a:r>
              <a:rPr lang="en-US" sz="3200" dirty="0"/>
              <a:t>our requests</a:t>
            </a:r>
          </a:p>
        </p:txBody>
      </p:sp>
      <p:pic>
        <p:nvPicPr>
          <p:cNvPr id="6" name="Picture 5" descr="ech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4" r="18460"/>
          <a:stretch/>
        </p:blipFill>
        <p:spPr>
          <a:xfrm>
            <a:off x="6959118" y="1645027"/>
            <a:ext cx="2132494" cy="3273457"/>
          </a:xfrm>
          <a:prstGeom prst="rect">
            <a:avLst/>
          </a:prstGeom>
        </p:spPr>
      </p:pic>
      <p:pic>
        <p:nvPicPr>
          <p:cNvPr id="5" name="Picture 4" descr="google_h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93" y="2286335"/>
            <a:ext cx="2632149" cy="26321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378672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8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Where does the knowledge come from?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229600" cy="3946921"/>
          </a:xfrm>
        </p:spPr>
        <p:txBody>
          <a:bodyPr/>
          <a:lstStyle/>
          <a:p>
            <a:pPr eaLnBrk="1" hangingPunct="1"/>
            <a:r>
              <a:rPr lang="en-US" sz="3000" dirty="0">
                <a:latin typeface="Calibri" charset="0"/>
              </a:rPr>
              <a:t>Knowledge graphs like </a:t>
            </a:r>
            <a:r>
              <a:rPr lang="en-US" sz="3000" i="1" dirty="0">
                <a:latin typeface="Calibri" charset="0"/>
              </a:rPr>
              <a:t>DBpedia</a:t>
            </a:r>
            <a:r>
              <a:rPr lang="en-US" sz="3000" dirty="0">
                <a:latin typeface="Calibri" charset="0"/>
              </a:rPr>
              <a:t> and </a:t>
            </a:r>
            <a:r>
              <a:rPr lang="en-US" sz="3000" i="1" dirty="0">
                <a:latin typeface="Calibri" charset="0"/>
              </a:rPr>
              <a:t>Freebase</a:t>
            </a:r>
            <a:r>
              <a:rPr lang="en-US" sz="3000" dirty="0">
                <a:latin typeface="Calibri" charset="0"/>
              </a:rPr>
              <a:t> started with </a:t>
            </a:r>
            <a:r>
              <a:rPr lang="en-US" sz="3000" b="1" dirty="0">
                <a:latin typeface="Calibri" charset="0"/>
              </a:rPr>
              <a:t>Wikipedia</a:t>
            </a:r>
            <a:r>
              <a:rPr lang="en-US" sz="3000" dirty="0">
                <a:latin typeface="Calibri" charset="0"/>
              </a:rPr>
              <a:t> data encoded in custom ontologies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Semantic Web technologies are an open source way to encode the knowledge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They are and will continue to evolve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Current: extract data from text documents, e.g., articles, newswire, social media, etc.</a:t>
            </a:r>
          </a:p>
          <a:p>
            <a:pPr eaLnBrk="1" hangingPunct="1"/>
            <a:endParaRPr lang="en-US" sz="3000" dirty="0">
              <a:latin typeface="Calibri" charset="0"/>
            </a:endParaRPr>
          </a:p>
          <a:p>
            <a:pPr lvl="1" eaLnBrk="1" hangingPunct="1"/>
            <a:endParaRPr lang="en-US" sz="3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1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Who invented the Web?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Who invented the Web?</a:t>
            </a:r>
          </a:p>
        </p:txBody>
      </p:sp>
      <p:pic>
        <p:nvPicPr>
          <p:cNvPr id="26626" name="Picture 2" descr="14079621_10154477843384393_7599406167743092085_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7" y="1047750"/>
            <a:ext cx="7207452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467600" cy="644129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" charset="0"/>
                <a:ea typeface="ＭＳ Ｐゴシック" charset="-128"/>
              </a:rPr>
              <a:t>Semantic Web Origin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742950"/>
            <a:ext cx="4953000" cy="3657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latin typeface="Calibri" charset="0"/>
                <a:ea typeface="ＭＳ Ｐゴシック" charset="-128"/>
              </a:rPr>
              <a:t>Tim Berners-Lee’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original 1989 pro-</a:t>
            </a:r>
            <a:r>
              <a:rPr lang="en-US" altLang="ja-JP" dirty="0" err="1">
                <a:latin typeface="Calibri" charset="0"/>
                <a:ea typeface="ＭＳ Ｐゴシック" charset="-128"/>
              </a:rPr>
              <a:t>posal</a:t>
            </a:r>
            <a:r>
              <a:rPr lang="en-US" altLang="ja-JP" dirty="0">
                <a:latin typeface="Calibri" charset="0"/>
                <a:ea typeface="ＭＳ Ｐゴシック" charset="-128"/>
              </a:rPr>
              <a:t> described a web of relationships among named objects unifying many information management tasks</a:t>
            </a:r>
            <a:r>
              <a:rPr lang="en-US" altLang="ja-JP" sz="2800" dirty="0">
                <a:latin typeface="Calibri" charset="0"/>
                <a:ea typeface="ＭＳ Ｐゴシック" charset="-128"/>
              </a:rPr>
              <a:t> </a:t>
            </a:r>
          </a:p>
          <a:p>
            <a:pPr marL="0" indent="0" eaLnBrk="1" hangingPunct="1">
              <a:buNone/>
            </a:pPr>
            <a:r>
              <a:rPr lang="en-US" altLang="en-US" sz="2100" b="1" dirty="0">
                <a:latin typeface="Calibri" charset="0"/>
                <a:ea typeface="ＭＳ Ｐゴシック" charset="-128"/>
              </a:rPr>
              <a:t>Capsule history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Guha’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MCF (~94) 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XML+MCF=&gt;RDF (~96)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RDF+OO=&gt;RDFS (~99)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RDFS+KR=&gt;DAML+OIL (00)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W3C’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SW activity (01)</a:t>
            </a:r>
          </a:p>
          <a:p>
            <a:pPr marL="0" indent="0" eaLnBrk="1" hangingPunct="1"/>
            <a:r>
              <a:rPr lang="en-US" altLang="en-US" sz="1800" dirty="0">
                <a:latin typeface="Calibri" charset="0"/>
                <a:ea typeface="ＭＳ Ｐゴシック" charset="-128"/>
              </a:rPr>
              <a:t> W3C’</a:t>
            </a:r>
            <a:r>
              <a:rPr lang="en-US" altLang="ja-JP" sz="1800" dirty="0">
                <a:latin typeface="Calibri" charset="0"/>
                <a:ea typeface="ＭＳ Ｐゴシック" charset="-128"/>
              </a:rPr>
              <a:t>s OWL (03)</a:t>
            </a:r>
          </a:p>
          <a:p>
            <a:pPr marL="0" indent="0" eaLnBrk="1" hangingPunct="1"/>
            <a:r>
              <a:rPr lang="en-US" altLang="ja-JP" sz="1800" dirty="0">
                <a:latin typeface="Calibri" charset="0"/>
                <a:ea typeface="ＭＳ Ｐゴシック" charset="-128"/>
              </a:rPr>
              <a:t> …</a:t>
            </a:r>
          </a:p>
        </p:txBody>
      </p:sp>
      <p:pic>
        <p:nvPicPr>
          <p:cNvPr id="27651" name="Picture 4" descr="timbl-1989-image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866048"/>
            <a:ext cx="3714750" cy="3877402"/>
          </a:xfrm>
          <a:noFill/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3962400" y="4743450"/>
            <a:ext cx="49530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65000"/>
              <a:buFont typeface="Wingdings" charset="2"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Calibri" charset="0"/>
                <a:hlinkClick r:id="rId4"/>
              </a:rPr>
              <a:t>http://www.w3.org/History/1989/</a:t>
            </a:r>
            <a:r>
              <a:rPr lang="en-US" altLang="en-US" sz="2000" b="1" dirty="0" err="1">
                <a:solidFill>
                  <a:srgbClr val="000000"/>
                </a:solidFill>
                <a:latin typeface="Calibri" charset="0"/>
                <a:hlinkClick r:id="rId4"/>
              </a:rPr>
              <a:t>proposal.html</a:t>
            </a:r>
            <a:r>
              <a:rPr lang="en-US" altLang="en-US" sz="2000" b="1" dirty="0">
                <a:solidFill>
                  <a:srgbClr val="000000"/>
                </a:solidFill>
                <a:latin typeface="Calibri" charset="0"/>
                <a:hlinkClick r:id="rId4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Calibri" charset="0"/>
            </a:endParaRPr>
          </a:p>
          <a:p>
            <a:pPr algn="ctr"/>
            <a:endParaRPr lang="en-US" altLang="en-US" sz="20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7653" name="Picture 6" descr="tim">
            <a:hlinkClick r:id="rId5"/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379" y="75644"/>
            <a:ext cx="1053270" cy="1353106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ChangeArrowheads="1"/>
          </p:cNvSpPr>
          <p:nvPr>
            <p:ph type="title"/>
          </p:nvPr>
        </p:nvSpPr>
        <p:spPr>
          <a:xfrm>
            <a:off x="1432322" y="95250"/>
            <a:ext cx="6172200" cy="8763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Calibri" charset="0"/>
                <a:ea typeface="ＭＳ Ｐゴシック" charset="-128"/>
              </a:rPr>
              <a:t>Questions</a:t>
            </a:r>
          </a:p>
        </p:txBody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85850"/>
            <a:ext cx="8001000" cy="3771900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What are Knowledge Graphs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What is the Semantic Web?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How are they related?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How are they being used today?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What can we expect in the future?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W3C’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Semantic Web Goals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9" y="914400"/>
            <a:ext cx="8005763" cy="4095750"/>
          </a:xfrm>
        </p:spPr>
        <p:txBody>
          <a:bodyPr/>
          <a:lstStyle/>
          <a:p>
            <a:pPr marL="171450" indent="-171450" eaLnBrk="1" hangingPunct="1">
              <a:buNone/>
            </a:pPr>
            <a:r>
              <a:rPr lang="en-US" altLang="en-US" sz="3200" b="1" dirty="0">
                <a:latin typeface="Calibri" charset="0"/>
                <a:ea typeface="ＭＳ Ｐゴシック" charset="-128"/>
              </a:rPr>
              <a:t>Focus on machine consumption:</a:t>
            </a:r>
          </a:p>
          <a:p>
            <a:pPr marL="257175" lvl="1" indent="0" eaLnBrk="1" hangingPunct="1">
              <a:buNone/>
            </a:pPr>
            <a:r>
              <a:rPr lang="en-US" altLang="en-US" sz="3200" i="1" dirty="0">
                <a:latin typeface="Calibri" charset="0"/>
                <a:ea typeface="ＭＳ Ｐゴシック" charset="-128"/>
              </a:rPr>
              <a:t>"The Semantic Web is an extension of the current web in which information is given well-defined meaning, better enabling computers and people to work in cooperation."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</a:t>
            </a:r>
          </a:p>
          <a:p>
            <a:pPr marL="257175" lvl="1" indent="0" eaLnBrk="1" hangingPunct="1">
              <a:buNone/>
            </a:pPr>
            <a:r>
              <a:rPr lang="en-US" altLang="en-US" sz="3200" dirty="0">
                <a:latin typeface="Calibri" charset="0"/>
                <a:ea typeface="ＭＳ Ｐゴシック" charset="-128"/>
              </a:rPr>
              <a:t>-- 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Berners-Lee,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Hendler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and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Lassila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, The Semantic Web, Scientific American, 2001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28600"/>
            <a:ext cx="6172200" cy="338138"/>
          </a:xfrm>
        </p:spPr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Why is this hard?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328" y="742950"/>
            <a:ext cx="3859343" cy="4229100"/>
          </a:xfrm>
          <a:noFill/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705600" y="4400550"/>
            <a:ext cx="177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Calibri" charset="0"/>
              </a:rPr>
              <a:t>after </a:t>
            </a:r>
            <a: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  <a:t>Frank van </a:t>
            </a:r>
            <a:r>
              <a:rPr kumimoji="1" lang="en-US" altLang="en-US" sz="1200" dirty="0" err="1">
                <a:solidFill>
                  <a:srgbClr val="000000"/>
                </a:solidFill>
                <a:latin typeface="Calibri" charset="0"/>
              </a:rPr>
              <a:t>Harmelen</a:t>
            </a:r>
            <a:b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</a:br>
            <a:r>
              <a:rPr kumimoji="1" lang="en-US" altLang="en-US" sz="1200" dirty="0">
                <a:solidFill>
                  <a:srgbClr val="000000"/>
                </a:solidFill>
                <a:latin typeface="Calibri" charset="0"/>
              </a:rPr>
              <a:t>and Jim </a:t>
            </a:r>
            <a:r>
              <a:rPr kumimoji="1" lang="en-US" altLang="en-US" sz="1200" dirty="0" err="1">
                <a:solidFill>
                  <a:srgbClr val="000000"/>
                </a:solidFill>
                <a:latin typeface="Calibri" charset="0"/>
              </a:rPr>
              <a:t>Hendler</a:t>
            </a:r>
            <a:endParaRPr kumimoji="1" lang="en-US" altLang="en-US" sz="12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Calibri" charset="0"/>
                <a:ea typeface="ＭＳ Ｐゴシック" charset="-128"/>
              </a:rPr>
              <a:t>What this looks like to a machine…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pic>
        <p:nvPicPr>
          <p:cNvPr id="3789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914400"/>
            <a:ext cx="3084910" cy="3429000"/>
          </a:xfrm>
          <a:noFill/>
        </p:spPr>
      </p:pic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6000750" y="3829050"/>
            <a:ext cx="1770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Calibri" charset="0"/>
              </a:rPr>
              <a:t>after </a:t>
            </a:r>
            <a:r>
              <a:rPr kumimoji="1" lang="en-US" altLang="en-US" sz="1200">
                <a:solidFill>
                  <a:srgbClr val="000000"/>
                </a:solidFill>
                <a:latin typeface="Calibri" charset="0"/>
              </a:rPr>
              <a:t>Frank van Harmelen</a:t>
            </a:r>
            <a:br>
              <a:rPr kumimoji="1" lang="en-US" altLang="en-US" sz="1200">
                <a:solidFill>
                  <a:srgbClr val="000000"/>
                </a:solidFill>
                <a:latin typeface="Calibri" charset="0"/>
              </a:rPr>
            </a:br>
            <a:r>
              <a:rPr kumimoji="1" lang="en-US" altLang="en-US" sz="1200">
                <a:solidFill>
                  <a:srgbClr val="000000"/>
                </a:solidFill>
                <a:latin typeface="Calibri" charset="0"/>
              </a:rPr>
              <a:t>and Jim Hendler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38716"/>
            <a:ext cx="9143999" cy="619125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OK, so HTML is not helpful</a:t>
            </a:r>
          </a:p>
        </p:txBody>
      </p:sp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4800600" y="857251"/>
            <a:ext cx="419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 dirty="0">
                <a:solidFill>
                  <a:srgbClr val="000000"/>
                </a:solidFill>
                <a:latin typeface="Calibri" charset="0"/>
              </a:rPr>
              <a:t>Maybe we can tell the machine  what the different parts of the text represent?</a:t>
            </a:r>
            <a:endParaRPr lang="en-US" altLang="en-US" sz="1800" b="1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399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857250"/>
            <a:ext cx="3033713" cy="3371850"/>
          </a:xfrm>
          <a:noFill/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5657850" y="1543050"/>
            <a:ext cx="62388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title</a:t>
            </a:r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5657850" y="2343150"/>
            <a:ext cx="686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time</a:t>
            </a:r>
          </a:p>
        </p:txBody>
      </p:sp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5657850" y="1943100"/>
            <a:ext cx="103682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speaker</a:t>
            </a:r>
          </a:p>
        </p:txBody>
      </p:sp>
      <p:sp>
        <p:nvSpPr>
          <p:cNvPr id="39943" name="Text Box 8"/>
          <p:cNvSpPr txBox="1">
            <a:spLocks noChangeArrowheads="1"/>
          </p:cNvSpPr>
          <p:nvPr/>
        </p:nvSpPr>
        <p:spPr bwMode="auto">
          <a:xfrm>
            <a:off x="5657850" y="2743200"/>
            <a:ext cx="106317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location</a:t>
            </a:r>
          </a:p>
        </p:txBody>
      </p:sp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5657850" y="3143250"/>
            <a:ext cx="106606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abstract</a:t>
            </a:r>
          </a:p>
        </p:txBody>
      </p:sp>
      <p:sp>
        <p:nvSpPr>
          <p:cNvPr id="39945" name="Text Box 10"/>
          <p:cNvSpPr txBox="1">
            <a:spLocks noChangeArrowheads="1"/>
          </p:cNvSpPr>
          <p:nvPr/>
        </p:nvSpPr>
        <p:spPr bwMode="auto">
          <a:xfrm>
            <a:off x="5657850" y="3543300"/>
            <a:ext cx="12244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biosketch</a:t>
            </a: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5657850" y="3943350"/>
            <a:ext cx="6609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host</a:t>
            </a:r>
          </a:p>
        </p:txBody>
      </p:sp>
      <p:sp>
        <p:nvSpPr>
          <p:cNvPr id="39947" name="Line 12"/>
          <p:cNvSpPr>
            <a:spLocks noChangeShapeType="1"/>
          </p:cNvSpPr>
          <p:nvPr/>
        </p:nvSpPr>
        <p:spPr bwMode="auto">
          <a:xfrm flipH="1" flipV="1">
            <a:off x="3886200" y="1600200"/>
            <a:ext cx="1771650" cy="1714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3"/>
          <p:cNvSpPr>
            <a:spLocks noChangeShapeType="1"/>
          </p:cNvSpPr>
          <p:nvPr/>
        </p:nvSpPr>
        <p:spPr bwMode="auto">
          <a:xfrm flipH="1" flipV="1">
            <a:off x="3543300" y="1828800"/>
            <a:ext cx="2114550" cy="342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14"/>
          <p:cNvSpPr>
            <a:spLocks noChangeShapeType="1"/>
          </p:cNvSpPr>
          <p:nvPr/>
        </p:nvSpPr>
        <p:spPr bwMode="auto">
          <a:xfrm flipH="1" flipV="1">
            <a:off x="3771900" y="2057400"/>
            <a:ext cx="188595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15"/>
          <p:cNvSpPr>
            <a:spLocks noChangeShapeType="1"/>
          </p:cNvSpPr>
          <p:nvPr/>
        </p:nvSpPr>
        <p:spPr bwMode="auto">
          <a:xfrm flipH="1" flipV="1">
            <a:off x="3657600" y="2171700"/>
            <a:ext cx="2000250" cy="742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16"/>
          <p:cNvSpPr>
            <a:spLocks noChangeShapeType="1"/>
          </p:cNvSpPr>
          <p:nvPr/>
        </p:nvSpPr>
        <p:spPr bwMode="auto">
          <a:xfrm flipH="1" flipV="1">
            <a:off x="3886200" y="2914650"/>
            <a:ext cx="177165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7"/>
          <p:cNvSpPr>
            <a:spLocks noChangeShapeType="1"/>
          </p:cNvSpPr>
          <p:nvPr/>
        </p:nvSpPr>
        <p:spPr bwMode="auto">
          <a:xfrm flipH="1" flipV="1">
            <a:off x="3714750" y="3600450"/>
            <a:ext cx="19431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8"/>
          <p:cNvSpPr>
            <a:spLocks noChangeShapeType="1"/>
          </p:cNvSpPr>
          <p:nvPr/>
        </p:nvSpPr>
        <p:spPr bwMode="auto">
          <a:xfrm flipH="1" flipV="1">
            <a:off x="3143250" y="4000500"/>
            <a:ext cx="251460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078"/>
            <a:ext cx="9144000" cy="52744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XML to the rescue?</a:t>
            </a:r>
          </a:p>
        </p:txBody>
      </p:sp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5143500" y="1085850"/>
            <a:ext cx="25717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>
                <a:latin typeface="Calibri" charset="0"/>
              </a:rPr>
              <a:t>XML fans propose creating a XML tag set to use for each application.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For talks, we can choose &lt;title&gt;, &lt;speaker&gt;, etc.</a:t>
            </a:r>
            <a:endParaRPr lang="en-US" altLang="en-US" sz="1800" b="1">
              <a:latin typeface="Calibri" charset="0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480060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  <p:pic>
        <p:nvPicPr>
          <p:cNvPr id="41988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1" y="914400"/>
            <a:ext cx="3136106" cy="3486150"/>
          </a:xfrm>
          <a:noFill/>
        </p:spPr>
      </p:pic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1657351" y="1485900"/>
            <a:ext cx="6399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&lt;title&gt;</a:t>
            </a: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1657350" y="2000250"/>
            <a:ext cx="6799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&lt;time&gt;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1771651" y="1714500"/>
            <a:ext cx="90685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&lt;speaker&gt;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1257301" y="2171700"/>
            <a:ext cx="9238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&lt;location&gt;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1314450" y="2571750"/>
            <a:ext cx="9269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&lt;abstract&gt;</a:t>
            </a:r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1371600" y="3486150"/>
            <a:ext cx="102720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&lt;biosketch&gt;</a:t>
            </a:r>
          </a:p>
        </p:txBody>
      </p:sp>
      <p:sp>
        <p:nvSpPr>
          <p:cNvPr id="41995" name="Text Box 12"/>
          <p:cNvSpPr txBox="1">
            <a:spLocks noChangeArrowheads="1"/>
          </p:cNvSpPr>
          <p:nvPr/>
        </p:nvSpPr>
        <p:spPr bwMode="auto">
          <a:xfrm>
            <a:off x="1371601" y="4000500"/>
            <a:ext cx="66364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&lt;host&gt;</a:t>
            </a:r>
          </a:p>
        </p:txBody>
      </p:sp>
      <p:sp>
        <p:nvSpPr>
          <p:cNvPr id="41996" name="Text Box 13"/>
          <p:cNvSpPr txBox="1">
            <a:spLocks noChangeArrowheads="1"/>
          </p:cNvSpPr>
          <p:nvPr/>
        </p:nvSpPr>
        <p:spPr bwMode="auto">
          <a:xfrm>
            <a:off x="3429000" y="4000500"/>
            <a:ext cx="7309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&lt;/host&gt;</a:t>
            </a:r>
          </a:p>
        </p:txBody>
      </p:sp>
      <p:sp>
        <p:nvSpPr>
          <p:cNvPr id="41997" name="Text Box 14"/>
          <p:cNvSpPr txBox="1">
            <a:spLocks noChangeArrowheads="1"/>
          </p:cNvSpPr>
          <p:nvPr/>
        </p:nvSpPr>
        <p:spPr bwMode="auto">
          <a:xfrm>
            <a:off x="3886200" y="3771900"/>
            <a:ext cx="109453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&lt;/biosketch&gt;</a:t>
            </a:r>
          </a:p>
        </p:txBody>
      </p:sp>
      <p:sp>
        <p:nvSpPr>
          <p:cNvPr id="41998" name="Text Box 15"/>
          <p:cNvSpPr txBox="1">
            <a:spLocks noChangeArrowheads="1"/>
          </p:cNvSpPr>
          <p:nvPr/>
        </p:nvSpPr>
        <p:spPr bwMode="auto">
          <a:xfrm>
            <a:off x="3771900" y="3200400"/>
            <a:ext cx="9911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&lt;/abstract&gt;</a:t>
            </a:r>
          </a:p>
        </p:txBody>
      </p:sp>
      <p:sp>
        <p:nvSpPr>
          <p:cNvPr id="41999" name="Text Box 16"/>
          <p:cNvSpPr txBox="1">
            <a:spLocks noChangeArrowheads="1"/>
          </p:cNvSpPr>
          <p:nvPr/>
        </p:nvSpPr>
        <p:spPr bwMode="auto">
          <a:xfrm>
            <a:off x="4171950" y="2114550"/>
            <a:ext cx="99116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&lt;/location&gt;</a:t>
            </a:r>
          </a:p>
        </p:txBody>
      </p:sp>
      <p:sp>
        <p:nvSpPr>
          <p:cNvPr id="42000" name="Text Box 17"/>
          <p:cNvSpPr txBox="1">
            <a:spLocks noChangeArrowheads="1"/>
          </p:cNvSpPr>
          <p:nvPr/>
        </p:nvSpPr>
        <p:spPr bwMode="auto">
          <a:xfrm>
            <a:off x="4114800" y="1943100"/>
            <a:ext cx="74732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&lt;/time&gt;</a:t>
            </a:r>
          </a:p>
        </p:txBody>
      </p:sp>
      <p:sp>
        <p:nvSpPr>
          <p:cNvPr id="42001" name="Text Box 18"/>
          <p:cNvSpPr txBox="1">
            <a:spLocks noChangeArrowheads="1"/>
          </p:cNvSpPr>
          <p:nvPr/>
        </p:nvSpPr>
        <p:spPr bwMode="auto">
          <a:xfrm>
            <a:off x="3898107" y="1725216"/>
            <a:ext cx="97090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&lt;/speaker&gt;</a:t>
            </a:r>
          </a:p>
        </p:txBody>
      </p:sp>
      <p:sp>
        <p:nvSpPr>
          <p:cNvPr id="42002" name="Text Box 19"/>
          <p:cNvSpPr txBox="1">
            <a:spLocks noChangeArrowheads="1"/>
          </p:cNvSpPr>
          <p:nvPr/>
        </p:nvSpPr>
        <p:spPr bwMode="auto">
          <a:xfrm>
            <a:off x="4286250" y="1485900"/>
            <a:ext cx="7072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FF0000"/>
                </a:solidFill>
                <a:latin typeface="Calibri" charset="0"/>
              </a:rPr>
              <a:t>&lt;/title&gt;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114300"/>
            <a:ext cx="6160294" cy="628650"/>
          </a:xfrm>
          <a:noFill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XML </a:t>
            </a:r>
            <a:r>
              <a:rPr lang="en-US" altLang="en-US">
                <a:latin typeface="Calibri" charset="0"/>
                <a:ea typeface="ＭＳ Ｐゴシック" charset="-128"/>
                <a:sym typeface="Symbol" charset="2"/>
              </a:rPr>
              <a:t> </a:t>
            </a:r>
            <a:r>
              <a:rPr lang="en-US" altLang="en-US">
                <a:latin typeface="Calibri" charset="0"/>
                <a:ea typeface="ＭＳ Ｐゴシック" charset="-128"/>
              </a:rPr>
              <a:t>machine accessible meaning</a:t>
            </a:r>
          </a:p>
        </p:txBody>
      </p:sp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5314950" y="1152526"/>
            <a:ext cx="234315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GB" altLang="en-US" sz="1800" b="1">
                <a:latin typeface="Calibri" charset="0"/>
              </a:rPr>
              <a:t>But, to your machine,  the tags still look like this….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The tag names carry no meaning.</a:t>
            </a:r>
          </a:p>
          <a:p>
            <a:endParaRPr lang="en-GB" altLang="en-US" sz="1800" b="1">
              <a:latin typeface="Calibri" charset="0"/>
            </a:endParaRPr>
          </a:p>
          <a:p>
            <a:r>
              <a:rPr lang="en-GB" altLang="en-US" sz="1800" b="1">
                <a:latin typeface="Calibri" charset="0"/>
              </a:rPr>
              <a:t>XML DTDs and</a:t>
            </a:r>
          </a:p>
          <a:p>
            <a:r>
              <a:rPr lang="en-GB" altLang="en-US" sz="1800" b="1">
                <a:latin typeface="Calibri" charset="0"/>
              </a:rPr>
              <a:t>Schemas have little or no semantics.</a:t>
            </a:r>
            <a:endParaRPr lang="en-US" altLang="en-US" sz="1800" b="1">
              <a:latin typeface="Calibri" charset="0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80060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  <p:pic>
        <p:nvPicPr>
          <p:cNvPr id="4403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914400"/>
            <a:ext cx="3033713" cy="3371850"/>
          </a:xfrm>
          <a:noFill/>
        </p:spPr>
      </p:pic>
      <p:sp>
        <p:nvSpPr>
          <p:cNvPr id="44037" name="Text Box 6"/>
          <p:cNvSpPr txBox="1">
            <a:spLocks noChangeArrowheads="1"/>
          </p:cNvSpPr>
          <p:nvPr/>
        </p:nvSpPr>
        <p:spPr bwMode="auto">
          <a:xfrm>
            <a:off x="1714501" y="1371600"/>
            <a:ext cx="942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&lt;title&gt;</a:t>
            </a:r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1657350" y="1885950"/>
            <a:ext cx="848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&lt;time&gt;</a:t>
            </a: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1428750" y="1600200"/>
            <a:ext cx="13051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&lt;speaker&gt;</a:t>
            </a:r>
          </a:p>
        </p:txBody>
      </p:sp>
      <p:sp>
        <p:nvSpPr>
          <p:cNvPr id="44040" name="Text Box 9"/>
          <p:cNvSpPr txBox="1">
            <a:spLocks noChangeArrowheads="1"/>
          </p:cNvSpPr>
          <p:nvPr/>
        </p:nvSpPr>
        <p:spPr bwMode="auto">
          <a:xfrm>
            <a:off x="1314450" y="2114550"/>
            <a:ext cx="1386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&lt;location&gt;</a:t>
            </a:r>
          </a:p>
        </p:txBody>
      </p:sp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1314450" y="2400300"/>
            <a:ext cx="145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&lt;abstract&gt;</a:t>
            </a:r>
          </a:p>
        </p:txBody>
      </p:sp>
      <p:sp>
        <p:nvSpPr>
          <p:cNvPr id="44042" name="Text Box 11"/>
          <p:cNvSpPr txBox="1">
            <a:spLocks noChangeArrowheads="1"/>
          </p:cNvSpPr>
          <p:nvPr/>
        </p:nvSpPr>
        <p:spPr bwMode="auto">
          <a:xfrm>
            <a:off x="1314450" y="3371850"/>
            <a:ext cx="15007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&lt;biosketch&gt;</a:t>
            </a: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1257300" y="3829050"/>
            <a:ext cx="9444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&lt;host&gt;</a:t>
            </a:r>
          </a:p>
        </p:txBody>
      </p:sp>
      <p:sp>
        <p:nvSpPr>
          <p:cNvPr id="44044" name="Text Box 13"/>
          <p:cNvSpPr txBox="1">
            <a:spLocks noChangeArrowheads="1"/>
          </p:cNvSpPr>
          <p:nvPr/>
        </p:nvSpPr>
        <p:spPr bwMode="auto">
          <a:xfrm>
            <a:off x="3314700" y="3886200"/>
            <a:ext cx="1008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&lt;/host&gt;</a:t>
            </a:r>
          </a:p>
        </p:txBody>
      </p:sp>
      <p:sp>
        <p:nvSpPr>
          <p:cNvPr id="44045" name="Text Box 14"/>
          <p:cNvSpPr txBox="1">
            <a:spLocks noChangeArrowheads="1"/>
          </p:cNvSpPr>
          <p:nvPr/>
        </p:nvSpPr>
        <p:spPr bwMode="auto">
          <a:xfrm>
            <a:off x="3657600" y="3543300"/>
            <a:ext cx="15648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&lt;/biosketch&gt;</a:t>
            </a:r>
          </a:p>
        </p:txBody>
      </p:sp>
      <p:sp>
        <p:nvSpPr>
          <p:cNvPr id="44046" name="Text Box 15"/>
          <p:cNvSpPr txBox="1">
            <a:spLocks noChangeArrowheads="1"/>
          </p:cNvSpPr>
          <p:nvPr/>
        </p:nvSpPr>
        <p:spPr bwMode="auto">
          <a:xfrm>
            <a:off x="3829050" y="3028950"/>
            <a:ext cx="1515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&lt;/abstract&gt;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3943350" y="2057400"/>
            <a:ext cx="1451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&lt;/location&gt;</a:t>
            </a:r>
          </a:p>
        </p:txBody>
      </p:sp>
      <p:sp>
        <p:nvSpPr>
          <p:cNvPr id="44048" name="Text Box 17"/>
          <p:cNvSpPr txBox="1">
            <a:spLocks noChangeArrowheads="1"/>
          </p:cNvSpPr>
          <p:nvPr/>
        </p:nvSpPr>
        <p:spPr bwMode="auto">
          <a:xfrm>
            <a:off x="3886200" y="1885950"/>
            <a:ext cx="912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&lt;/time&gt;</a:t>
            </a:r>
          </a:p>
        </p:txBody>
      </p:sp>
      <p:sp>
        <p:nvSpPr>
          <p:cNvPr id="44049" name="Text Box 18"/>
          <p:cNvSpPr txBox="1">
            <a:spLocks noChangeArrowheads="1"/>
          </p:cNvSpPr>
          <p:nvPr/>
        </p:nvSpPr>
        <p:spPr bwMode="auto">
          <a:xfrm>
            <a:off x="3543300" y="1714500"/>
            <a:ext cx="1369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&lt;/speaker&gt;</a:t>
            </a:r>
          </a:p>
        </p:txBody>
      </p:sp>
      <p:sp>
        <p:nvSpPr>
          <p:cNvPr id="44050" name="Text Box 19"/>
          <p:cNvSpPr txBox="1">
            <a:spLocks noChangeArrowheads="1"/>
          </p:cNvSpPr>
          <p:nvPr/>
        </p:nvSpPr>
        <p:spPr bwMode="auto">
          <a:xfrm>
            <a:off x="3771901" y="1428750"/>
            <a:ext cx="1007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solidFill>
                  <a:srgbClr val="FF0000"/>
                </a:solidFill>
                <a:latin typeface="Symbol" charset="2"/>
              </a:rPr>
              <a:t>&lt;/title&gt;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/>
          <p:cNvSpPr txBox="1">
            <a:spLocks noChangeArrowheads="1"/>
          </p:cNvSpPr>
          <p:nvPr/>
        </p:nvSpPr>
        <p:spPr bwMode="auto">
          <a:xfrm>
            <a:off x="3486150" y="857251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7150"/>
            <a:ext cx="9144000" cy="550069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XML Schema helps</a:t>
            </a:r>
          </a:p>
        </p:txBody>
      </p:sp>
      <p:sp>
        <p:nvSpPr>
          <p:cNvPr id="460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886450" y="857250"/>
            <a:ext cx="1885950" cy="914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1350">
                <a:latin typeface="Calibri" charset="0"/>
                <a:ea typeface="ＭＳ Ｐゴシック" charset="-128"/>
              </a:rPr>
              <a:t>XML Schemas provide a simple mechanism to define shared vocabularies.</a:t>
            </a:r>
          </a:p>
        </p:txBody>
      </p:sp>
      <p:grpSp>
        <p:nvGrpSpPr>
          <p:cNvPr id="46084" name="Group 5"/>
          <p:cNvGrpSpPr>
            <a:grpSpLocks/>
          </p:cNvGrpSpPr>
          <p:nvPr/>
        </p:nvGrpSpPr>
        <p:grpSpPr bwMode="auto">
          <a:xfrm>
            <a:off x="1314450" y="1957388"/>
            <a:ext cx="3045619" cy="2511029"/>
            <a:chOff x="1104" y="528"/>
            <a:chExt cx="2558" cy="2109"/>
          </a:xfrm>
        </p:grpSpPr>
        <p:pic>
          <p:nvPicPr>
            <p:cNvPr id="461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08" name="Text Box 7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6109" name="Text Box 8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6110" name="Text Box 9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6111" name="Text Box 10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6112" name="Text Box 11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6113" name="Text Box 12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6114" name="Text Box 13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6115" name="Text Box 14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6116" name="Text Box 15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6117" name="Text Box 16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6118" name="Text Box 17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6119" name="Text Box 18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6120" name="Text Box 19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6121" name="Text Box 20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46085" name="Group 21"/>
          <p:cNvGrpSpPr>
            <a:grpSpLocks/>
          </p:cNvGrpSpPr>
          <p:nvPr/>
        </p:nvGrpSpPr>
        <p:grpSpPr bwMode="auto">
          <a:xfrm>
            <a:off x="4686300" y="1957388"/>
            <a:ext cx="3045619" cy="2511029"/>
            <a:chOff x="1104" y="528"/>
            <a:chExt cx="2558" cy="2109"/>
          </a:xfrm>
        </p:grpSpPr>
        <p:pic>
          <p:nvPicPr>
            <p:cNvPr id="4609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3" name="Text Box 23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6094" name="Text Box 24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6095" name="Text Box 25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6096" name="Text Box 26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6097" name="Text Box 27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6098" name="Text Box 28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6099" name="Text Box 29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6100" name="Text Box 30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6101" name="Text Box 31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6102" name="Text Box 32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6103" name="Text Box 33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6104" name="Text Box 34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6105" name="Text Box 35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6106" name="Text Box 36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sp>
        <p:nvSpPr>
          <p:cNvPr id="46086" name="Text Box 37"/>
          <p:cNvSpPr txBox="1">
            <a:spLocks noChangeArrowheads="1"/>
          </p:cNvSpPr>
          <p:nvPr/>
        </p:nvSpPr>
        <p:spPr bwMode="auto">
          <a:xfrm>
            <a:off x="1943100" y="971550"/>
            <a:ext cx="134363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</a:t>
            </a:r>
          </a:p>
        </p:txBody>
      </p:sp>
      <p:sp>
        <p:nvSpPr>
          <p:cNvPr id="46087" name="Line 38"/>
          <p:cNvSpPr>
            <a:spLocks noChangeShapeType="1"/>
          </p:cNvSpPr>
          <p:nvPr/>
        </p:nvSpPr>
        <p:spPr bwMode="auto">
          <a:xfrm flipH="1">
            <a:off x="2057400" y="1371600"/>
            <a:ext cx="2000250" cy="10287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39"/>
          <p:cNvSpPr>
            <a:spLocks noChangeShapeType="1"/>
          </p:cNvSpPr>
          <p:nvPr/>
        </p:nvSpPr>
        <p:spPr bwMode="auto">
          <a:xfrm>
            <a:off x="4057650" y="1371600"/>
            <a:ext cx="1085850" cy="108585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40"/>
          <p:cNvSpPr>
            <a:spLocks noChangeShapeType="1"/>
          </p:cNvSpPr>
          <p:nvPr/>
        </p:nvSpPr>
        <p:spPr bwMode="auto">
          <a:xfrm flipH="1">
            <a:off x="1943100" y="1943100"/>
            <a:ext cx="2171700" cy="1257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Line 41"/>
          <p:cNvSpPr>
            <a:spLocks noChangeShapeType="1"/>
          </p:cNvSpPr>
          <p:nvPr/>
        </p:nvSpPr>
        <p:spPr bwMode="auto">
          <a:xfrm>
            <a:off x="4114800" y="1943100"/>
            <a:ext cx="857250" cy="12573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1" name="Text Box 42"/>
          <p:cNvSpPr txBox="1">
            <a:spLocks noChangeArrowheads="1"/>
          </p:cNvSpPr>
          <p:nvPr/>
        </p:nvSpPr>
        <p:spPr bwMode="auto">
          <a:xfrm>
            <a:off x="5007769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1"/>
          <p:cNvSpPr txBox="1">
            <a:spLocks noChangeArrowheads="1"/>
          </p:cNvSpPr>
          <p:nvPr/>
        </p:nvSpPr>
        <p:spPr bwMode="auto">
          <a:xfrm>
            <a:off x="5553075" y="857251"/>
            <a:ext cx="217051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8130" name="Text Box 42"/>
          <p:cNvSpPr txBox="1">
            <a:spLocks noChangeArrowheads="1"/>
          </p:cNvSpPr>
          <p:nvPr/>
        </p:nvSpPr>
        <p:spPr bwMode="auto">
          <a:xfrm>
            <a:off x="4743450" y="971550"/>
            <a:ext cx="155844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 42</a:t>
            </a:r>
          </a:p>
        </p:txBody>
      </p:sp>
      <p:sp>
        <p:nvSpPr>
          <p:cNvPr id="48131" name="Text Box 36"/>
          <p:cNvSpPr txBox="1">
            <a:spLocks noChangeArrowheads="1"/>
          </p:cNvSpPr>
          <p:nvPr/>
        </p:nvSpPr>
        <p:spPr bwMode="auto">
          <a:xfrm>
            <a:off x="1485900" y="857251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48132" name="Text Box 37"/>
          <p:cNvSpPr txBox="1">
            <a:spLocks noChangeArrowheads="1"/>
          </p:cNvSpPr>
          <p:nvPr/>
        </p:nvSpPr>
        <p:spPr bwMode="auto">
          <a:xfrm>
            <a:off x="2800350" y="971550"/>
            <a:ext cx="150874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 Schema file 1 </a:t>
            </a: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-26377" y="154781"/>
            <a:ext cx="9144000" cy="501254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But there are many schemas</a:t>
            </a:r>
          </a:p>
        </p:txBody>
      </p:sp>
      <p:grpSp>
        <p:nvGrpSpPr>
          <p:cNvPr id="48134" name="Group 3"/>
          <p:cNvGrpSpPr>
            <a:grpSpLocks/>
          </p:cNvGrpSpPr>
          <p:nvPr/>
        </p:nvGrpSpPr>
        <p:grpSpPr bwMode="auto">
          <a:xfrm>
            <a:off x="1485900" y="1971676"/>
            <a:ext cx="3045619" cy="2511029"/>
            <a:chOff x="1104" y="528"/>
            <a:chExt cx="2558" cy="2109"/>
          </a:xfrm>
        </p:grpSpPr>
        <p:pic>
          <p:nvPicPr>
            <p:cNvPr id="4815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 Box 5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48158" name="Text Box 6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48159" name="Text Box 7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48160" name="Text Box 8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48161" name="Text Box 9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48162" name="Text Box 10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48163" name="Text Box 11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48164" name="Text Box 12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48165" name="Text Box 13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48166" name="Text Box 14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48167" name="Text Box 15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48168" name="Text Box 16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48169" name="Text Box 17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48170" name="Text Box 18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48135" name="Group 19"/>
          <p:cNvGrpSpPr>
            <a:grpSpLocks/>
          </p:cNvGrpSpPr>
          <p:nvPr/>
        </p:nvGrpSpPr>
        <p:grpSpPr bwMode="auto">
          <a:xfrm>
            <a:off x="4857750" y="1943101"/>
            <a:ext cx="3017044" cy="2516982"/>
            <a:chOff x="1104" y="528"/>
            <a:chExt cx="2534" cy="2114"/>
          </a:xfrm>
        </p:grpSpPr>
        <p:pic>
          <p:nvPicPr>
            <p:cNvPr id="48141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2" name="Text Box 21"/>
            <p:cNvSpPr txBox="1">
              <a:spLocks noChangeArrowheads="1"/>
            </p:cNvSpPr>
            <p:nvPr/>
          </p:nvSpPr>
          <p:spPr bwMode="auto">
            <a:xfrm>
              <a:off x="1365" y="852"/>
              <a:ext cx="5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&lt;title&gt;</a:t>
              </a:r>
            </a:p>
          </p:txBody>
        </p:sp>
        <p:sp>
          <p:nvSpPr>
            <p:cNvPr id="48143" name="Text Box 22"/>
            <p:cNvSpPr txBox="1">
              <a:spLocks noChangeArrowheads="1"/>
            </p:cNvSpPr>
            <p:nvPr/>
          </p:nvSpPr>
          <p:spPr bwMode="auto">
            <a:xfrm>
              <a:off x="1393" y="1143"/>
              <a:ext cx="5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&lt;time&gt;</a:t>
              </a:r>
            </a:p>
          </p:txBody>
        </p:sp>
        <p:sp>
          <p:nvSpPr>
            <p:cNvPr id="48144" name="Text Box 23"/>
            <p:cNvSpPr txBox="1">
              <a:spLocks noChangeArrowheads="1"/>
            </p:cNvSpPr>
            <p:nvPr/>
          </p:nvSpPr>
          <p:spPr bwMode="auto">
            <a:xfrm>
              <a:off x="1423" y="1027"/>
              <a:ext cx="7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&lt;speaker&gt;</a:t>
              </a:r>
            </a:p>
          </p:txBody>
        </p:sp>
        <p:sp>
          <p:nvSpPr>
            <p:cNvPr id="48145" name="Text Box 24"/>
            <p:cNvSpPr txBox="1">
              <a:spLocks noChangeArrowheads="1"/>
            </p:cNvSpPr>
            <p:nvPr/>
          </p:nvSpPr>
          <p:spPr bwMode="auto">
            <a:xfrm>
              <a:off x="1336" y="1259"/>
              <a:ext cx="7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&lt;location&gt;</a:t>
              </a:r>
            </a:p>
          </p:txBody>
        </p:sp>
        <p:sp>
          <p:nvSpPr>
            <p:cNvPr id="48146" name="Text Box 25"/>
            <p:cNvSpPr txBox="1">
              <a:spLocks noChangeArrowheads="1"/>
            </p:cNvSpPr>
            <p:nvPr/>
          </p:nvSpPr>
          <p:spPr bwMode="auto">
            <a:xfrm>
              <a:off x="1104" y="1461"/>
              <a:ext cx="8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&lt;abstract&gt;</a:t>
              </a:r>
            </a:p>
          </p:txBody>
        </p:sp>
        <p:sp>
          <p:nvSpPr>
            <p:cNvPr id="48147" name="Text Box 26"/>
            <p:cNvSpPr txBox="1">
              <a:spLocks noChangeArrowheads="1"/>
            </p:cNvSpPr>
            <p:nvPr/>
          </p:nvSpPr>
          <p:spPr bwMode="auto">
            <a:xfrm>
              <a:off x="1104" y="2042"/>
              <a:ext cx="9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&lt;biosketch&gt;</a:t>
              </a:r>
            </a:p>
          </p:txBody>
        </p:sp>
        <p:sp>
          <p:nvSpPr>
            <p:cNvPr id="48148" name="Text Box 27"/>
            <p:cNvSpPr txBox="1">
              <a:spLocks noChangeArrowheads="1"/>
            </p:cNvSpPr>
            <p:nvPr/>
          </p:nvSpPr>
          <p:spPr bwMode="auto">
            <a:xfrm>
              <a:off x="1200" y="2357"/>
              <a:ext cx="5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&lt;host&gt;</a:t>
              </a:r>
            </a:p>
          </p:txBody>
        </p:sp>
        <p:sp>
          <p:nvSpPr>
            <p:cNvPr id="48149" name="Text Box 28"/>
            <p:cNvSpPr txBox="1">
              <a:spLocks noChangeArrowheads="1"/>
            </p:cNvSpPr>
            <p:nvPr/>
          </p:nvSpPr>
          <p:spPr bwMode="auto">
            <a:xfrm>
              <a:off x="2409" y="2390"/>
              <a:ext cx="6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&lt;/host&gt;</a:t>
              </a:r>
            </a:p>
          </p:txBody>
        </p:sp>
        <p:sp>
          <p:nvSpPr>
            <p:cNvPr id="48150" name="Text Box 29"/>
            <p:cNvSpPr txBox="1">
              <a:spLocks noChangeArrowheads="1"/>
            </p:cNvSpPr>
            <p:nvPr/>
          </p:nvSpPr>
          <p:spPr bwMode="auto">
            <a:xfrm>
              <a:off x="2640" y="2213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&lt;/biosketch&gt;</a:t>
              </a:r>
            </a:p>
          </p:txBody>
        </p:sp>
        <p:sp>
          <p:nvSpPr>
            <p:cNvPr id="48151" name="Text Box 30"/>
            <p:cNvSpPr txBox="1">
              <a:spLocks noChangeArrowheads="1"/>
            </p:cNvSpPr>
            <p:nvPr/>
          </p:nvSpPr>
          <p:spPr bwMode="auto">
            <a:xfrm>
              <a:off x="2496" y="1877"/>
              <a:ext cx="92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&lt;/abstract&gt;</a:t>
              </a:r>
            </a:p>
          </p:txBody>
        </p:sp>
        <p:sp>
          <p:nvSpPr>
            <p:cNvPr id="48152" name="Text Box 31"/>
            <p:cNvSpPr txBox="1">
              <a:spLocks noChangeArrowheads="1"/>
            </p:cNvSpPr>
            <p:nvPr/>
          </p:nvSpPr>
          <p:spPr bwMode="auto">
            <a:xfrm>
              <a:off x="2592" y="1349"/>
              <a:ext cx="8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&lt;/location&gt;</a:t>
              </a:r>
            </a:p>
          </p:txBody>
        </p:sp>
        <p:sp>
          <p:nvSpPr>
            <p:cNvPr id="48153" name="Text Box 32"/>
            <p:cNvSpPr txBox="1">
              <a:spLocks noChangeArrowheads="1"/>
            </p:cNvSpPr>
            <p:nvPr/>
          </p:nvSpPr>
          <p:spPr bwMode="auto">
            <a:xfrm>
              <a:off x="2612" y="1172"/>
              <a:ext cx="64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&lt;/time&gt;</a:t>
              </a:r>
            </a:p>
          </p:txBody>
        </p:sp>
        <p:sp>
          <p:nvSpPr>
            <p:cNvPr id="48154" name="Text Box 33"/>
            <p:cNvSpPr txBox="1">
              <a:spLocks noChangeArrowheads="1"/>
            </p:cNvSpPr>
            <p:nvPr/>
          </p:nvSpPr>
          <p:spPr bwMode="auto">
            <a:xfrm>
              <a:off x="2641" y="1027"/>
              <a:ext cx="8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&lt;/speaker&gt;</a:t>
              </a:r>
            </a:p>
          </p:txBody>
        </p:sp>
        <p:sp>
          <p:nvSpPr>
            <p:cNvPr id="48155" name="Text Box 34"/>
            <p:cNvSpPr txBox="1">
              <a:spLocks noChangeArrowheads="1"/>
            </p:cNvSpPr>
            <p:nvPr/>
          </p:nvSpPr>
          <p:spPr bwMode="auto">
            <a:xfrm>
              <a:off x="2873" y="882"/>
              <a:ext cx="6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&lt;/title&gt;</a:t>
              </a:r>
            </a:p>
          </p:txBody>
        </p:sp>
      </p:grpSp>
      <p:sp>
        <p:nvSpPr>
          <p:cNvPr id="48136" name="Line 38"/>
          <p:cNvSpPr>
            <a:spLocks noChangeShapeType="1"/>
          </p:cNvSpPr>
          <p:nvPr/>
        </p:nvSpPr>
        <p:spPr bwMode="auto">
          <a:xfrm flipH="1">
            <a:off x="2228850" y="1371600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Line 39"/>
          <p:cNvSpPr>
            <a:spLocks noChangeShapeType="1"/>
          </p:cNvSpPr>
          <p:nvPr/>
        </p:nvSpPr>
        <p:spPr bwMode="auto">
          <a:xfrm flipH="1">
            <a:off x="2114550" y="1828800"/>
            <a:ext cx="57150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Line 43"/>
          <p:cNvSpPr>
            <a:spLocks noChangeShapeType="1"/>
          </p:cNvSpPr>
          <p:nvPr/>
        </p:nvSpPr>
        <p:spPr bwMode="auto">
          <a:xfrm flipH="1">
            <a:off x="5657850" y="1371600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44"/>
          <p:cNvSpPr>
            <a:spLocks noChangeShapeType="1"/>
          </p:cNvSpPr>
          <p:nvPr/>
        </p:nvSpPr>
        <p:spPr bwMode="auto">
          <a:xfrm flipH="1">
            <a:off x="5543550" y="1828800"/>
            <a:ext cx="108585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Text Box 45"/>
          <p:cNvSpPr txBox="1">
            <a:spLocks noChangeArrowheads="1"/>
          </p:cNvSpPr>
          <p:nvPr/>
        </p:nvSpPr>
        <p:spPr bwMode="auto">
          <a:xfrm>
            <a:off x="4857750" y="4891088"/>
            <a:ext cx="28168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>
                <a:latin typeface="Calibri" charset="0"/>
              </a:rPr>
              <a:t>after </a:t>
            </a:r>
            <a:r>
              <a:rPr kumimoji="1" lang="en-US" altLang="en-US" sz="1200">
                <a:latin typeface="Calibri" charset="0"/>
              </a:rPr>
              <a:t>Frank van Harmelen and Jim Hendler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7" name="Group 41"/>
          <p:cNvGrpSpPr>
            <a:grpSpLocks/>
          </p:cNvGrpSpPr>
          <p:nvPr/>
        </p:nvGrpSpPr>
        <p:grpSpPr bwMode="auto">
          <a:xfrm>
            <a:off x="5600700" y="857250"/>
            <a:ext cx="2171700" cy="1419225"/>
            <a:chOff x="2448" y="1248"/>
            <a:chExt cx="1824" cy="1192"/>
          </a:xfrm>
        </p:grpSpPr>
        <p:sp>
          <p:nvSpPr>
            <p:cNvPr id="50227" name="Text Box 42"/>
            <p:cNvSpPr txBox="1">
              <a:spLocks noChangeArrowheads="1"/>
            </p:cNvSpPr>
            <p:nvPr/>
          </p:nvSpPr>
          <p:spPr bwMode="auto">
            <a:xfrm>
              <a:off x="2448" y="1248"/>
              <a:ext cx="1824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&lt;/xs:schema&gt;</a:t>
              </a:r>
            </a:p>
          </p:txBody>
        </p:sp>
        <p:sp>
          <p:nvSpPr>
            <p:cNvPr id="50228" name="Text Box 43"/>
            <p:cNvSpPr txBox="1">
              <a:spLocks noChangeArrowheads="1"/>
            </p:cNvSpPr>
            <p:nvPr/>
          </p:nvSpPr>
          <p:spPr bwMode="auto">
            <a:xfrm>
              <a:off x="2592" y="1440"/>
              <a:ext cx="130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Schema file 42</a:t>
              </a:r>
            </a:p>
          </p:txBody>
        </p:sp>
      </p:grpSp>
      <p:grpSp>
        <p:nvGrpSpPr>
          <p:cNvPr id="50178" name="Group 36"/>
          <p:cNvGrpSpPr>
            <a:grpSpLocks/>
          </p:cNvGrpSpPr>
          <p:nvPr/>
        </p:nvGrpSpPr>
        <p:grpSpPr bwMode="auto">
          <a:xfrm>
            <a:off x="1371600" y="857250"/>
            <a:ext cx="2171700" cy="1419225"/>
            <a:chOff x="2448" y="1248"/>
            <a:chExt cx="1824" cy="1192"/>
          </a:xfrm>
        </p:grpSpPr>
        <p:sp>
          <p:nvSpPr>
            <p:cNvPr id="50225" name="Text Box 37"/>
            <p:cNvSpPr txBox="1">
              <a:spLocks noChangeArrowheads="1"/>
            </p:cNvSpPr>
            <p:nvPr/>
          </p:nvSpPr>
          <p:spPr bwMode="auto">
            <a:xfrm>
              <a:off x="2448" y="1248"/>
              <a:ext cx="1824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latin typeface="Calibri" charset="0"/>
                </a:rPr>
                <a:t>&lt;/xs:schema&gt;</a:t>
              </a:r>
            </a:p>
          </p:txBody>
        </p:sp>
        <p:sp>
          <p:nvSpPr>
            <p:cNvPr id="50226" name="Text Box 38"/>
            <p:cNvSpPr txBox="1">
              <a:spLocks noChangeArrowheads="1"/>
            </p:cNvSpPr>
            <p:nvPr/>
          </p:nvSpPr>
          <p:spPr bwMode="auto">
            <a:xfrm>
              <a:off x="2592" y="1440"/>
              <a:ext cx="12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Schema file 1 </a:t>
              </a:r>
            </a:p>
          </p:txBody>
        </p:sp>
      </p:grp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0734"/>
            <a:ext cx="9144000" cy="396478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There’</a:t>
            </a:r>
            <a:r>
              <a:rPr lang="en-US" altLang="ja-JP" dirty="0">
                <a:latin typeface="Calibri" charset="0"/>
                <a:ea typeface="ＭＳ Ｐゴシック" charset="-128"/>
              </a:rPr>
              <a:t>s no way to relate schema</a:t>
            </a:r>
            <a:endParaRPr lang="en-US" altLang="en-US" dirty="0">
              <a:latin typeface="Calibri" charset="0"/>
              <a:ea typeface="ＭＳ Ｐゴシック" charset="-128"/>
            </a:endParaRPr>
          </a:p>
        </p:txBody>
      </p:sp>
      <p:grpSp>
        <p:nvGrpSpPr>
          <p:cNvPr id="50180" name="Group 4"/>
          <p:cNvGrpSpPr>
            <a:grpSpLocks/>
          </p:cNvGrpSpPr>
          <p:nvPr/>
        </p:nvGrpSpPr>
        <p:grpSpPr bwMode="auto">
          <a:xfrm>
            <a:off x="1485900" y="1965723"/>
            <a:ext cx="3045619" cy="2511029"/>
            <a:chOff x="1104" y="528"/>
            <a:chExt cx="2558" cy="2109"/>
          </a:xfrm>
        </p:grpSpPr>
        <p:pic>
          <p:nvPicPr>
            <p:cNvPr id="502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211" name="Text Box 6"/>
            <p:cNvSpPr txBox="1">
              <a:spLocks noChangeArrowheads="1"/>
            </p:cNvSpPr>
            <p:nvPr/>
          </p:nvSpPr>
          <p:spPr bwMode="auto">
            <a:xfrm>
              <a:off x="1365" y="847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&lt;title&gt;</a:t>
              </a:r>
            </a:p>
          </p:txBody>
        </p:sp>
        <p:sp>
          <p:nvSpPr>
            <p:cNvPr id="50212" name="Text Box 7"/>
            <p:cNvSpPr txBox="1">
              <a:spLocks noChangeArrowheads="1"/>
            </p:cNvSpPr>
            <p:nvPr/>
          </p:nvSpPr>
          <p:spPr bwMode="auto">
            <a:xfrm>
              <a:off x="1393" y="1138"/>
              <a:ext cx="5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&lt;time&gt;</a:t>
              </a:r>
            </a:p>
          </p:txBody>
        </p:sp>
        <p:sp>
          <p:nvSpPr>
            <p:cNvPr id="50213" name="Text Box 8"/>
            <p:cNvSpPr txBox="1">
              <a:spLocks noChangeArrowheads="1"/>
            </p:cNvSpPr>
            <p:nvPr/>
          </p:nvSpPr>
          <p:spPr bwMode="auto">
            <a:xfrm>
              <a:off x="1423" y="1022"/>
              <a:ext cx="85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&lt;speaker&gt;</a:t>
              </a:r>
            </a:p>
          </p:txBody>
        </p:sp>
        <p:sp>
          <p:nvSpPr>
            <p:cNvPr id="50214" name="Text Box 9"/>
            <p:cNvSpPr txBox="1">
              <a:spLocks noChangeArrowheads="1"/>
            </p:cNvSpPr>
            <p:nvPr/>
          </p:nvSpPr>
          <p:spPr bwMode="auto">
            <a:xfrm>
              <a:off x="1336" y="1254"/>
              <a:ext cx="91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&lt;location&gt;</a:t>
              </a:r>
            </a:p>
          </p:txBody>
        </p:sp>
        <p:sp>
          <p:nvSpPr>
            <p:cNvPr id="50215" name="Text Box 10"/>
            <p:cNvSpPr txBox="1">
              <a:spLocks noChangeArrowheads="1"/>
            </p:cNvSpPr>
            <p:nvPr/>
          </p:nvSpPr>
          <p:spPr bwMode="auto">
            <a:xfrm>
              <a:off x="1104" y="1456"/>
              <a:ext cx="94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&lt;abstract&gt;</a:t>
              </a:r>
            </a:p>
          </p:txBody>
        </p:sp>
        <p:sp>
          <p:nvSpPr>
            <p:cNvPr id="50216" name="Text Box 11"/>
            <p:cNvSpPr txBox="1">
              <a:spLocks noChangeArrowheads="1"/>
            </p:cNvSpPr>
            <p:nvPr/>
          </p:nvSpPr>
          <p:spPr bwMode="auto">
            <a:xfrm>
              <a:off x="1104" y="2037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&lt;biosketch&gt;</a:t>
              </a:r>
            </a:p>
          </p:txBody>
        </p:sp>
        <p:sp>
          <p:nvSpPr>
            <p:cNvPr id="50217" name="Text Box 12"/>
            <p:cNvSpPr txBox="1">
              <a:spLocks noChangeArrowheads="1"/>
            </p:cNvSpPr>
            <p:nvPr/>
          </p:nvSpPr>
          <p:spPr bwMode="auto">
            <a:xfrm>
              <a:off x="1200" y="2352"/>
              <a:ext cx="63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&lt;host&gt;</a:t>
              </a:r>
            </a:p>
          </p:txBody>
        </p:sp>
        <p:sp>
          <p:nvSpPr>
            <p:cNvPr id="50218" name="Text Box 13"/>
            <p:cNvSpPr txBox="1">
              <a:spLocks noChangeArrowheads="1"/>
            </p:cNvSpPr>
            <p:nvPr/>
          </p:nvSpPr>
          <p:spPr bwMode="auto">
            <a:xfrm>
              <a:off x="2409" y="2385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&lt;/host&gt;</a:t>
              </a:r>
            </a:p>
          </p:txBody>
        </p:sp>
        <p:sp>
          <p:nvSpPr>
            <p:cNvPr id="50219" name="Text Box 14"/>
            <p:cNvSpPr txBox="1">
              <a:spLocks noChangeArrowheads="1"/>
            </p:cNvSpPr>
            <p:nvPr/>
          </p:nvSpPr>
          <p:spPr bwMode="auto">
            <a:xfrm>
              <a:off x="2640" y="2208"/>
              <a:ext cx="102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&lt;/biosketch&gt;</a:t>
              </a:r>
            </a:p>
          </p:txBody>
        </p:sp>
        <p:sp>
          <p:nvSpPr>
            <p:cNvPr id="50220" name="Text Box 15"/>
            <p:cNvSpPr txBox="1">
              <a:spLocks noChangeArrowheads="1"/>
            </p:cNvSpPr>
            <p:nvPr/>
          </p:nvSpPr>
          <p:spPr bwMode="auto">
            <a:xfrm>
              <a:off x="2496" y="1872"/>
              <a:ext cx="99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&lt;/abstract&gt;</a:t>
              </a:r>
            </a:p>
          </p:txBody>
        </p:sp>
        <p:sp>
          <p:nvSpPr>
            <p:cNvPr id="50221" name="Text Box 16"/>
            <p:cNvSpPr txBox="1">
              <a:spLocks noChangeArrowheads="1"/>
            </p:cNvSpPr>
            <p:nvPr/>
          </p:nvSpPr>
          <p:spPr bwMode="auto">
            <a:xfrm>
              <a:off x="2592" y="1344"/>
              <a:ext cx="95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&lt;/location&gt;</a:t>
              </a:r>
            </a:p>
          </p:txBody>
        </p:sp>
        <p:sp>
          <p:nvSpPr>
            <p:cNvPr id="50222" name="Text Box 17"/>
            <p:cNvSpPr txBox="1">
              <a:spLocks noChangeArrowheads="1"/>
            </p:cNvSpPr>
            <p:nvPr/>
          </p:nvSpPr>
          <p:spPr bwMode="auto">
            <a:xfrm>
              <a:off x="2612" y="1167"/>
              <a:ext cx="6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&lt;/time&gt;</a:t>
              </a:r>
            </a:p>
          </p:txBody>
        </p:sp>
        <p:sp>
          <p:nvSpPr>
            <p:cNvPr id="50223" name="Text Box 18"/>
            <p:cNvSpPr txBox="1">
              <a:spLocks noChangeArrowheads="1"/>
            </p:cNvSpPr>
            <p:nvPr/>
          </p:nvSpPr>
          <p:spPr bwMode="auto">
            <a:xfrm>
              <a:off x="2641" y="1022"/>
              <a:ext cx="8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&lt;/speaker&gt;</a:t>
              </a:r>
            </a:p>
          </p:txBody>
        </p:sp>
        <p:sp>
          <p:nvSpPr>
            <p:cNvPr id="50224" name="Text Box 19"/>
            <p:cNvSpPr txBox="1">
              <a:spLocks noChangeArrowheads="1"/>
            </p:cNvSpPr>
            <p:nvPr/>
          </p:nvSpPr>
          <p:spPr bwMode="auto">
            <a:xfrm>
              <a:off x="2873" y="877"/>
              <a:ext cx="67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Symbol" charset="2"/>
                </a:rPr>
                <a:t>&lt;/title&gt;</a:t>
              </a:r>
            </a:p>
          </p:txBody>
        </p:sp>
      </p:grpSp>
      <p:grpSp>
        <p:nvGrpSpPr>
          <p:cNvPr id="50181" name="Group 20"/>
          <p:cNvGrpSpPr>
            <a:grpSpLocks/>
          </p:cNvGrpSpPr>
          <p:nvPr/>
        </p:nvGrpSpPr>
        <p:grpSpPr bwMode="auto">
          <a:xfrm>
            <a:off x="4857750" y="1965722"/>
            <a:ext cx="3017044" cy="2516982"/>
            <a:chOff x="1104" y="528"/>
            <a:chExt cx="2534" cy="2114"/>
          </a:xfrm>
        </p:grpSpPr>
        <p:pic>
          <p:nvPicPr>
            <p:cNvPr id="50195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4" y="528"/>
              <a:ext cx="1852" cy="2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6" name="Text Box 22"/>
            <p:cNvSpPr txBox="1">
              <a:spLocks noChangeArrowheads="1"/>
            </p:cNvSpPr>
            <p:nvPr/>
          </p:nvSpPr>
          <p:spPr bwMode="auto">
            <a:xfrm>
              <a:off x="1365" y="852"/>
              <a:ext cx="56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&lt;title&gt;</a:t>
              </a:r>
            </a:p>
          </p:txBody>
        </p:sp>
        <p:sp>
          <p:nvSpPr>
            <p:cNvPr id="50197" name="Text Box 23"/>
            <p:cNvSpPr txBox="1">
              <a:spLocks noChangeArrowheads="1"/>
            </p:cNvSpPr>
            <p:nvPr/>
          </p:nvSpPr>
          <p:spPr bwMode="auto">
            <a:xfrm>
              <a:off x="1393" y="1143"/>
              <a:ext cx="5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&lt;time&gt;</a:t>
              </a:r>
            </a:p>
          </p:txBody>
        </p:sp>
        <p:sp>
          <p:nvSpPr>
            <p:cNvPr id="50198" name="Text Box 24"/>
            <p:cNvSpPr txBox="1">
              <a:spLocks noChangeArrowheads="1"/>
            </p:cNvSpPr>
            <p:nvPr/>
          </p:nvSpPr>
          <p:spPr bwMode="auto">
            <a:xfrm>
              <a:off x="1423" y="1027"/>
              <a:ext cx="79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&lt;speaker&gt;</a:t>
              </a:r>
            </a:p>
          </p:txBody>
        </p:sp>
        <p:sp>
          <p:nvSpPr>
            <p:cNvPr id="50199" name="Text Box 25"/>
            <p:cNvSpPr txBox="1">
              <a:spLocks noChangeArrowheads="1"/>
            </p:cNvSpPr>
            <p:nvPr/>
          </p:nvSpPr>
          <p:spPr bwMode="auto">
            <a:xfrm>
              <a:off x="1336" y="1259"/>
              <a:ext cx="79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&lt;location&gt;</a:t>
              </a:r>
            </a:p>
          </p:txBody>
        </p:sp>
        <p:sp>
          <p:nvSpPr>
            <p:cNvPr id="50200" name="Text Box 26"/>
            <p:cNvSpPr txBox="1">
              <a:spLocks noChangeArrowheads="1"/>
            </p:cNvSpPr>
            <p:nvPr/>
          </p:nvSpPr>
          <p:spPr bwMode="auto">
            <a:xfrm>
              <a:off x="1104" y="1461"/>
              <a:ext cx="85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&lt;abstract&gt;</a:t>
              </a:r>
            </a:p>
          </p:txBody>
        </p:sp>
        <p:sp>
          <p:nvSpPr>
            <p:cNvPr id="50201" name="Text Box 27"/>
            <p:cNvSpPr txBox="1">
              <a:spLocks noChangeArrowheads="1"/>
            </p:cNvSpPr>
            <p:nvPr/>
          </p:nvSpPr>
          <p:spPr bwMode="auto">
            <a:xfrm>
              <a:off x="1104" y="2042"/>
              <a:ext cx="92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&lt;biosketch&gt;</a:t>
              </a:r>
            </a:p>
          </p:txBody>
        </p:sp>
        <p:sp>
          <p:nvSpPr>
            <p:cNvPr id="50202" name="Text Box 28"/>
            <p:cNvSpPr txBox="1">
              <a:spLocks noChangeArrowheads="1"/>
            </p:cNvSpPr>
            <p:nvPr/>
          </p:nvSpPr>
          <p:spPr bwMode="auto">
            <a:xfrm>
              <a:off x="1200" y="2357"/>
              <a:ext cx="566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&lt;host&gt;</a:t>
              </a:r>
            </a:p>
          </p:txBody>
        </p:sp>
        <p:sp>
          <p:nvSpPr>
            <p:cNvPr id="50203" name="Text Box 29"/>
            <p:cNvSpPr txBox="1">
              <a:spLocks noChangeArrowheads="1"/>
            </p:cNvSpPr>
            <p:nvPr/>
          </p:nvSpPr>
          <p:spPr bwMode="auto">
            <a:xfrm>
              <a:off x="2409" y="2390"/>
              <a:ext cx="64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&lt;/host&gt;</a:t>
              </a:r>
            </a:p>
          </p:txBody>
        </p:sp>
        <p:sp>
          <p:nvSpPr>
            <p:cNvPr id="50204" name="Text Box 30"/>
            <p:cNvSpPr txBox="1">
              <a:spLocks noChangeArrowheads="1"/>
            </p:cNvSpPr>
            <p:nvPr/>
          </p:nvSpPr>
          <p:spPr bwMode="auto">
            <a:xfrm>
              <a:off x="2640" y="2213"/>
              <a:ext cx="998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&lt;/biosketch&gt;</a:t>
              </a:r>
            </a:p>
          </p:txBody>
        </p:sp>
        <p:sp>
          <p:nvSpPr>
            <p:cNvPr id="50205" name="Text Box 31"/>
            <p:cNvSpPr txBox="1">
              <a:spLocks noChangeArrowheads="1"/>
            </p:cNvSpPr>
            <p:nvPr/>
          </p:nvSpPr>
          <p:spPr bwMode="auto">
            <a:xfrm>
              <a:off x="2496" y="1877"/>
              <a:ext cx="92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&lt;/abstract&gt;</a:t>
              </a:r>
            </a:p>
          </p:txBody>
        </p:sp>
        <p:sp>
          <p:nvSpPr>
            <p:cNvPr id="50206" name="Text Box 32"/>
            <p:cNvSpPr txBox="1">
              <a:spLocks noChangeArrowheads="1"/>
            </p:cNvSpPr>
            <p:nvPr/>
          </p:nvSpPr>
          <p:spPr bwMode="auto">
            <a:xfrm>
              <a:off x="2592" y="1349"/>
              <a:ext cx="8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&lt;/location&gt;</a:t>
              </a:r>
            </a:p>
          </p:txBody>
        </p:sp>
        <p:sp>
          <p:nvSpPr>
            <p:cNvPr id="50207" name="Text Box 33"/>
            <p:cNvSpPr txBox="1">
              <a:spLocks noChangeArrowheads="1"/>
            </p:cNvSpPr>
            <p:nvPr/>
          </p:nvSpPr>
          <p:spPr bwMode="auto">
            <a:xfrm>
              <a:off x="2612" y="1172"/>
              <a:ext cx="64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&lt;/time&gt;</a:t>
              </a:r>
            </a:p>
          </p:txBody>
        </p:sp>
        <p:sp>
          <p:nvSpPr>
            <p:cNvPr id="50208" name="Text Box 34"/>
            <p:cNvSpPr txBox="1">
              <a:spLocks noChangeArrowheads="1"/>
            </p:cNvSpPr>
            <p:nvPr/>
          </p:nvSpPr>
          <p:spPr bwMode="auto">
            <a:xfrm>
              <a:off x="2641" y="1027"/>
              <a:ext cx="87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&lt;/speaker&gt;</a:t>
              </a:r>
            </a:p>
          </p:txBody>
        </p:sp>
        <p:sp>
          <p:nvSpPr>
            <p:cNvPr id="50209" name="Text Box 35"/>
            <p:cNvSpPr txBox="1">
              <a:spLocks noChangeArrowheads="1"/>
            </p:cNvSpPr>
            <p:nvPr/>
          </p:nvSpPr>
          <p:spPr bwMode="auto">
            <a:xfrm>
              <a:off x="2873" y="882"/>
              <a:ext cx="63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FF0000"/>
                  </a:solidFill>
                  <a:latin typeface="Comic Sans MS" charset="0"/>
                </a:rPr>
                <a:t>&lt;/title&gt;</a:t>
              </a:r>
            </a:p>
          </p:txBody>
        </p:sp>
      </p:grpSp>
      <p:sp>
        <p:nvSpPr>
          <p:cNvPr id="50182" name="Line 39"/>
          <p:cNvSpPr>
            <a:spLocks noChangeShapeType="1"/>
          </p:cNvSpPr>
          <p:nvPr/>
        </p:nvSpPr>
        <p:spPr bwMode="auto">
          <a:xfrm flipH="1">
            <a:off x="2228850" y="914400"/>
            <a:ext cx="171450" cy="149423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40"/>
          <p:cNvSpPr>
            <a:spLocks noChangeShapeType="1"/>
          </p:cNvSpPr>
          <p:nvPr/>
        </p:nvSpPr>
        <p:spPr bwMode="auto">
          <a:xfrm flipH="1">
            <a:off x="2114550" y="1371600"/>
            <a:ext cx="571500" cy="1837135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44"/>
          <p:cNvSpPr>
            <a:spLocks noChangeShapeType="1"/>
          </p:cNvSpPr>
          <p:nvPr/>
        </p:nvSpPr>
        <p:spPr bwMode="auto">
          <a:xfrm flipH="1">
            <a:off x="5657850" y="922735"/>
            <a:ext cx="228600" cy="14859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Line 45"/>
          <p:cNvSpPr>
            <a:spLocks noChangeShapeType="1"/>
          </p:cNvSpPr>
          <p:nvPr/>
        </p:nvSpPr>
        <p:spPr bwMode="auto">
          <a:xfrm flipH="1">
            <a:off x="5543550" y="1379935"/>
            <a:ext cx="1085850" cy="18288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Line 46"/>
          <p:cNvSpPr>
            <a:spLocks noChangeShapeType="1"/>
          </p:cNvSpPr>
          <p:nvPr/>
        </p:nvSpPr>
        <p:spPr bwMode="auto">
          <a:xfrm flipV="1">
            <a:off x="2743200" y="1379935"/>
            <a:ext cx="3829050" cy="0"/>
          </a:xfrm>
          <a:prstGeom prst="line">
            <a:avLst/>
          </a:prstGeom>
          <a:noFill/>
          <a:ln w="76200">
            <a:solidFill>
              <a:srgbClr val="11111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Line 47"/>
          <p:cNvSpPr>
            <a:spLocks noChangeShapeType="1"/>
          </p:cNvSpPr>
          <p:nvPr/>
        </p:nvSpPr>
        <p:spPr bwMode="auto">
          <a:xfrm flipV="1">
            <a:off x="2514600" y="922735"/>
            <a:ext cx="3257550" cy="0"/>
          </a:xfrm>
          <a:prstGeom prst="line">
            <a:avLst/>
          </a:prstGeom>
          <a:noFill/>
          <a:ln w="76200">
            <a:solidFill>
              <a:srgbClr val="11111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Rectangle 48"/>
          <p:cNvSpPr>
            <a:spLocks noChangeArrowheads="1"/>
          </p:cNvSpPr>
          <p:nvPr/>
        </p:nvSpPr>
        <p:spPr bwMode="auto">
          <a:xfrm>
            <a:off x="1371600" y="4457700"/>
            <a:ext cx="6400800" cy="628650"/>
          </a:xfrm>
          <a:prstGeom prst="rect">
            <a:avLst/>
          </a:prstGeom>
          <a:solidFill>
            <a:srgbClr val="99CCFF">
              <a:alpha val="7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altLang="en-US" sz="2100" b="1">
                <a:solidFill>
                  <a:schemeClr val="accent2"/>
                </a:solidFill>
                <a:latin typeface="Calibri" charset="0"/>
              </a:rPr>
              <a:t>Either manually or automatically.</a:t>
            </a:r>
            <a:br>
              <a:rPr lang="en-US" altLang="en-US" sz="2100" b="1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2100" b="1">
                <a:solidFill>
                  <a:schemeClr val="accent2"/>
                </a:solidFill>
                <a:latin typeface="Calibri" charset="0"/>
              </a:rPr>
              <a:t>XML Schema is weak on semantics.</a:t>
            </a:r>
          </a:p>
        </p:txBody>
      </p:sp>
      <p:grpSp>
        <p:nvGrpSpPr>
          <p:cNvPr id="50189" name="Group 49"/>
          <p:cNvGrpSpPr>
            <a:grpSpLocks/>
          </p:cNvGrpSpPr>
          <p:nvPr/>
        </p:nvGrpSpPr>
        <p:grpSpPr bwMode="auto">
          <a:xfrm>
            <a:off x="4114800" y="800100"/>
            <a:ext cx="342900" cy="457200"/>
            <a:chOff x="2688" y="624"/>
            <a:chExt cx="288" cy="384"/>
          </a:xfrm>
        </p:grpSpPr>
        <p:sp>
          <p:nvSpPr>
            <p:cNvPr id="50193" name="Line 50"/>
            <p:cNvSpPr>
              <a:spLocks noChangeShapeType="1"/>
            </p:cNvSpPr>
            <p:nvPr/>
          </p:nvSpPr>
          <p:spPr bwMode="auto">
            <a:xfrm>
              <a:off x="2688" y="624"/>
              <a:ext cx="288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Line 51"/>
            <p:cNvSpPr>
              <a:spLocks noChangeShapeType="1"/>
            </p:cNvSpPr>
            <p:nvPr/>
          </p:nvSpPr>
          <p:spPr bwMode="auto">
            <a:xfrm flipH="1">
              <a:off x="2688" y="624"/>
              <a:ext cx="288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90" name="Group 52"/>
          <p:cNvGrpSpPr>
            <a:grpSpLocks/>
          </p:cNvGrpSpPr>
          <p:nvPr/>
        </p:nvGrpSpPr>
        <p:grpSpPr bwMode="auto">
          <a:xfrm>
            <a:off x="4686300" y="1200150"/>
            <a:ext cx="342900" cy="457200"/>
            <a:chOff x="2688" y="624"/>
            <a:chExt cx="288" cy="384"/>
          </a:xfrm>
        </p:grpSpPr>
        <p:sp>
          <p:nvSpPr>
            <p:cNvPr id="50191" name="Line 53"/>
            <p:cNvSpPr>
              <a:spLocks noChangeShapeType="1"/>
            </p:cNvSpPr>
            <p:nvPr/>
          </p:nvSpPr>
          <p:spPr bwMode="auto">
            <a:xfrm>
              <a:off x="2688" y="624"/>
              <a:ext cx="288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Line 54"/>
            <p:cNvSpPr>
              <a:spLocks noChangeShapeType="1"/>
            </p:cNvSpPr>
            <p:nvPr/>
          </p:nvSpPr>
          <p:spPr bwMode="auto">
            <a:xfrm flipH="1">
              <a:off x="2688" y="624"/>
              <a:ext cx="288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44078"/>
            <a:ext cx="9144000" cy="52744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Calibri" charset="0"/>
                <a:ea typeface="ＭＳ Ｐゴシック" charset="-128"/>
              </a:rPr>
              <a:t>An Ontology level is needed</a:t>
            </a:r>
          </a:p>
        </p:txBody>
      </p:sp>
      <p:grpSp>
        <p:nvGrpSpPr>
          <p:cNvPr id="52226" name="Group 3"/>
          <p:cNvGrpSpPr>
            <a:grpSpLocks/>
          </p:cNvGrpSpPr>
          <p:nvPr/>
        </p:nvGrpSpPr>
        <p:grpSpPr bwMode="auto">
          <a:xfrm>
            <a:off x="1393032" y="2288382"/>
            <a:ext cx="2378869" cy="1704975"/>
            <a:chOff x="384" y="1776"/>
            <a:chExt cx="2164" cy="1432"/>
          </a:xfrm>
        </p:grpSpPr>
        <p:sp>
          <p:nvSpPr>
            <p:cNvPr id="52242" name="Text Box 4"/>
            <p:cNvSpPr txBox="1">
              <a:spLocks noChangeArrowheads="1"/>
            </p:cNvSpPr>
            <p:nvPr/>
          </p:nvSpPr>
          <p:spPr bwMode="auto">
            <a:xfrm>
              <a:off x="572" y="2016"/>
              <a:ext cx="1976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&lt;/xs:schema&gt;</a:t>
              </a:r>
            </a:p>
          </p:txBody>
        </p:sp>
        <p:sp>
          <p:nvSpPr>
            <p:cNvPr id="52243" name="Text Box 5"/>
            <p:cNvSpPr txBox="1">
              <a:spLocks noChangeArrowheads="1"/>
            </p:cNvSpPr>
            <p:nvPr/>
          </p:nvSpPr>
          <p:spPr bwMode="auto">
            <a:xfrm>
              <a:off x="384" y="1776"/>
              <a:ext cx="1221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Ontology 1 </a:t>
              </a:r>
            </a:p>
          </p:txBody>
        </p:sp>
      </p:grpSp>
      <p:grpSp>
        <p:nvGrpSpPr>
          <p:cNvPr id="52227" name="Group 6"/>
          <p:cNvGrpSpPr>
            <a:grpSpLocks/>
          </p:cNvGrpSpPr>
          <p:nvPr/>
        </p:nvGrpSpPr>
        <p:grpSpPr bwMode="auto">
          <a:xfrm>
            <a:off x="5029201" y="2288382"/>
            <a:ext cx="2662133" cy="1704975"/>
            <a:chOff x="3692" y="1776"/>
            <a:chExt cx="2423" cy="1432"/>
          </a:xfrm>
        </p:grpSpPr>
        <p:sp>
          <p:nvSpPr>
            <p:cNvPr id="52240" name="Text Box 7"/>
            <p:cNvSpPr txBox="1">
              <a:spLocks noChangeArrowheads="1"/>
            </p:cNvSpPr>
            <p:nvPr/>
          </p:nvSpPr>
          <p:spPr bwMode="auto">
            <a:xfrm>
              <a:off x="3692" y="2016"/>
              <a:ext cx="1976" cy="1192"/>
            </a:xfrm>
            <a:prstGeom prst="rect">
              <a:avLst/>
            </a:prstGeom>
            <a:solidFill>
              <a:srgbClr val="DDDDDD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&lt;?xml version="1.0" encoding="utf-8"?&gt;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&lt;xs:schema xmlns:xs="http://www.w3.org/2001/XMLSchema"&gt;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&lt;xs:element name="book"&gt;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name="title"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name="author"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&lt;xs:element name="character" minOccurs="0" maxOccurs="unbounded"&gt;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name="name"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name="friend-of" type="xs:string" minOccurs="0"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                 maxOccurs="unbounded"/&gt;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name="since" type="xs:date"/&gt;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  &lt;xs:element name="qualification"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&lt;/xs:sequence&gt;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  &lt;xs:attribute name="isbn" type="xs:string"/&gt;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  &lt;/xs:complexType&gt;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                       &lt;/xs:element&gt;</a:t>
              </a:r>
            </a:p>
            <a:p>
              <a:r>
                <a:rPr lang="en-US" altLang="en-US" sz="375">
                  <a:solidFill>
                    <a:srgbClr val="000000"/>
                  </a:solidFill>
                  <a:latin typeface="Calibri" charset="0"/>
                </a:rPr>
                <a:t>&lt;/xs:schema&gt;</a:t>
              </a:r>
            </a:p>
          </p:txBody>
        </p:sp>
        <p:sp>
          <p:nvSpPr>
            <p:cNvPr id="52241" name="Text Box 8"/>
            <p:cNvSpPr txBox="1">
              <a:spLocks noChangeArrowheads="1"/>
            </p:cNvSpPr>
            <p:nvPr/>
          </p:nvSpPr>
          <p:spPr bwMode="auto">
            <a:xfrm>
              <a:off x="4848" y="1776"/>
              <a:ext cx="1267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350">
                  <a:solidFill>
                    <a:srgbClr val="000000"/>
                  </a:solidFill>
                  <a:latin typeface="Calibri" charset="0"/>
                </a:rPr>
                <a:t>XML Ontology 42</a:t>
              </a:r>
            </a:p>
          </p:txBody>
        </p:sp>
      </p:grpSp>
      <p:sp>
        <p:nvSpPr>
          <p:cNvPr id="52228" name="Line 9"/>
          <p:cNvSpPr>
            <a:spLocks noChangeShapeType="1"/>
          </p:cNvSpPr>
          <p:nvPr/>
        </p:nvSpPr>
        <p:spPr bwMode="auto">
          <a:xfrm flipV="1">
            <a:off x="2514600" y="3545681"/>
            <a:ext cx="382905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10"/>
          <p:cNvSpPr>
            <a:spLocks noChangeShapeType="1"/>
          </p:cNvSpPr>
          <p:nvPr/>
        </p:nvSpPr>
        <p:spPr bwMode="auto">
          <a:xfrm flipV="1">
            <a:off x="2286000" y="3088481"/>
            <a:ext cx="325755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1771650" y="4343400"/>
            <a:ext cx="5600700" cy="628650"/>
          </a:xfrm>
          <a:prstGeom prst="rect">
            <a:avLst/>
          </a:prstGeom>
          <a:solidFill>
            <a:srgbClr val="99CCFF">
              <a:alpha val="6588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marL="231775" indent="-23177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1800" b="1">
                <a:solidFill>
                  <a:schemeClr val="accent2"/>
                </a:solidFill>
                <a:latin typeface="Calibri" charset="0"/>
              </a:rPr>
              <a:t>We need a way to define ontologies in XML</a:t>
            </a:r>
            <a:br>
              <a:rPr lang="en-US" altLang="en-US" sz="1800" b="1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1500">
                <a:solidFill>
                  <a:schemeClr val="accent2"/>
                </a:solidFill>
                <a:latin typeface="Calibri" charset="0"/>
              </a:rPr>
              <a:t>So we can relate them</a:t>
            </a:r>
            <a:br>
              <a:rPr lang="en-US" altLang="en-US" sz="1500">
                <a:solidFill>
                  <a:schemeClr val="accent2"/>
                </a:solidFill>
                <a:latin typeface="Calibri" charset="0"/>
              </a:rPr>
            </a:br>
            <a:r>
              <a:rPr lang="en-US" altLang="en-US" sz="1500">
                <a:solidFill>
                  <a:schemeClr val="accent2"/>
                </a:solidFill>
                <a:latin typeface="Calibri" charset="0"/>
              </a:rPr>
              <a:t>So machines can understand (to some degree) their meaning</a:t>
            </a:r>
          </a:p>
        </p:txBody>
      </p:sp>
      <p:sp>
        <p:nvSpPr>
          <p:cNvPr id="52231" name="Text Box 12"/>
          <p:cNvSpPr txBox="1">
            <a:spLocks noChangeArrowheads="1"/>
          </p:cNvSpPr>
          <p:nvPr/>
        </p:nvSpPr>
        <p:spPr bwMode="auto">
          <a:xfrm>
            <a:off x="3486150" y="973932"/>
            <a:ext cx="2171700" cy="1419619"/>
          </a:xfrm>
          <a:prstGeom prst="rect">
            <a:avLst/>
          </a:prstGeom>
          <a:solidFill>
            <a:srgbClr val="DDDDDD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&lt;?xml version="1.0" encoding="utf-8"?&gt;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&lt;xs:schema xmlns:xs="http://www.w3.org/2001/XMLSchema"&gt;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&lt;xs:element name="book"&gt;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name="title"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name="author"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&lt;xs:element name="character" minOccurs="0" maxOccurs="unbounded"&gt;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name="name"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name="friend-of" type="xs:string" minOccurs="0"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                 maxOccurs="unbounded"/&gt;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name="since" type="xs:date"/&gt;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  &lt;xs:element name="qualification"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&lt;/xs:sequence&gt;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  &lt;xs:attribute name="isbn" type="xs:string"/&gt;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  &lt;/xs:complexType&gt;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                       &lt;/xs:element&gt;</a:t>
            </a:r>
          </a:p>
          <a:p>
            <a:r>
              <a:rPr lang="en-US" altLang="en-US" sz="375">
                <a:solidFill>
                  <a:srgbClr val="000000"/>
                </a:solidFill>
                <a:latin typeface="Calibri" charset="0"/>
              </a:rPr>
              <a:t>&lt;/xs:schema&gt;</a:t>
            </a:r>
          </a:p>
        </p:txBody>
      </p:sp>
      <p:sp>
        <p:nvSpPr>
          <p:cNvPr id="52232" name="Text Box 13"/>
          <p:cNvSpPr txBox="1">
            <a:spLocks noChangeArrowheads="1"/>
          </p:cNvSpPr>
          <p:nvPr/>
        </p:nvSpPr>
        <p:spPr bwMode="auto">
          <a:xfrm>
            <a:off x="2638090" y="973932"/>
            <a:ext cx="82901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XML</a:t>
            </a:r>
            <a:br>
              <a:rPr lang="en-US" altLang="en-US" sz="1350">
                <a:solidFill>
                  <a:srgbClr val="000000"/>
                </a:solidFill>
                <a:latin typeface="Calibri" charset="0"/>
              </a:rPr>
            </a:br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Ontology</a:t>
            </a:r>
            <a:br>
              <a:rPr lang="en-US" altLang="en-US" sz="1350">
                <a:solidFill>
                  <a:srgbClr val="000000"/>
                </a:solidFill>
                <a:latin typeface="Calibri" charset="0"/>
              </a:rPr>
            </a:br>
            <a:r>
              <a:rPr lang="en-US" altLang="en-US" sz="1350">
                <a:solidFill>
                  <a:srgbClr val="000000"/>
                </a:solidFill>
                <a:latin typeface="Calibri" charset="0"/>
              </a:rPr>
              <a:t>256 </a:t>
            </a:r>
          </a:p>
        </p:txBody>
      </p:sp>
      <p:sp>
        <p:nvSpPr>
          <p:cNvPr id="52233" name="Line 14"/>
          <p:cNvSpPr>
            <a:spLocks noChangeShapeType="1"/>
          </p:cNvSpPr>
          <p:nvPr/>
        </p:nvSpPr>
        <p:spPr bwMode="auto">
          <a:xfrm flipV="1">
            <a:off x="2571750" y="1431131"/>
            <a:ext cx="1885950" cy="1143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5"/>
          <p:cNvSpPr>
            <a:spLocks noChangeShapeType="1"/>
          </p:cNvSpPr>
          <p:nvPr/>
        </p:nvSpPr>
        <p:spPr bwMode="auto">
          <a:xfrm flipH="1" flipV="1">
            <a:off x="4514850" y="1488281"/>
            <a:ext cx="1543050" cy="10858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5" name="Text Box 16"/>
          <p:cNvSpPr txBox="1">
            <a:spLocks noChangeArrowheads="1"/>
          </p:cNvSpPr>
          <p:nvPr/>
        </p:nvSpPr>
        <p:spPr bwMode="auto">
          <a:xfrm>
            <a:off x="2553891" y="1945482"/>
            <a:ext cx="792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>
                <a:solidFill>
                  <a:srgbClr val="FF0000"/>
                </a:solidFill>
                <a:latin typeface="Calibri" charset="0"/>
              </a:rPr>
              <a:t>imports</a:t>
            </a:r>
          </a:p>
        </p:txBody>
      </p:sp>
      <p:sp>
        <p:nvSpPr>
          <p:cNvPr id="52236" name="Text Box 17"/>
          <p:cNvSpPr txBox="1">
            <a:spLocks noChangeArrowheads="1"/>
          </p:cNvSpPr>
          <p:nvPr/>
        </p:nvSpPr>
        <p:spPr bwMode="auto">
          <a:xfrm>
            <a:off x="5613798" y="2059782"/>
            <a:ext cx="79220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500">
                <a:solidFill>
                  <a:srgbClr val="FF0000"/>
                </a:solidFill>
                <a:latin typeface="Calibri" charset="0"/>
              </a:rPr>
              <a:t>imports</a:t>
            </a:r>
          </a:p>
        </p:txBody>
      </p:sp>
      <p:sp>
        <p:nvSpPr>
          <p:cNvPr id="52237" name="Text Box 18"/>
          <p:cNvSpPr txBox="1">
            <a:spLocks noChangeArrowheads="1"/>
          </p:cNvSpPr>
          <p:nvPr/>
        </p:nvSpPr>
        <p:spPr bwMode="auto">
          <a:xfrm>
            <a:off x="4229100" y="2745581"/>
            <a:ext cx="31931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=</a:t>
            </a:r>
          </a:p>
        </p:txBody>
      </p:sp>
      <p:sp>
        <p:nvSpPr>
          <p:cNvPr id="52238" name="Text Box 19"/>
          <p:cNvSpPr txBox="1">
            <a:spLocks noChangeArrowheads="1"/>
          </p:cNvSpPr>
          <p:nvPr/>
        </p:nvSpPr>
        <p:spPr bwMode="auto">
          <a:xfrm>
            <a:off x="4171950" y="3202781"/>
            <a:ext cx="45397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100">
                <a:solidFill>
                  <a:srgbClr val="FF0000"/>
                </a:solidFill>
                <a:latin typeface="Calibri" charset="0"/>
              </a:rPr>
              <a:t>&lt;&gt;</a:t>
            </a:r>
          </a:p>
        </p:txBody>
      </p:sp>
      <p:sp>
        <p:nvSpPr>
          <p:cNvPr id="52239" name="Text Box 20"/>
          <p:cNvSpPr txBox="1">
            <a:spLocks noChangeArrowheads="1"/>
          </p:cNvSpPr>
          <p:nvPr/>
        </p:nvSpPr>
        <p:spPr bwMode="auto">
          <a:xfrm>
            <a:off x="5886450" y="973932"/>
            <a:ext cx="16573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b="1">
                <a:latin typeface="Calibri" charset="0"/>
              </a:rPr>
              <a:t>Ontologies add</a:t>
            </a:r>
            <a:r>
              <a:rPr lang="en-US" altLang="en-US" sz="1500">
                <a:latin typeface="Calibri" charset="0"/>
              </a:rPr>
              <a:t> 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Structure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Constraints</a:t>
            </a:r>
          </a:p>
          <a:p>
            <a:pPr lvl="1">
              <a:buFontTx/>
              <a:buChar char="•"/>
            </a:pPr>
            <a:r>
              <a:rPr lang="en-US" altLang="en-US" sz="1500">
                <a:latin typeface="Calibri" charset="0"/>
              </a:rPr>
              <a:t>mappings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ww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7857"/>
          <a:stretch/>
        </p:blipFill>
        <p:spPr bwMode="auto">
          <a:xfrm>
            <a:off x="0" y="41910"/>
            <a:ext cx="914400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751" y="273844"/>
            <a:ext cx="6413897" cy="461665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ea typeface="+mn-ea"/>
              </a:rPr>
              <a:t>Web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is our greatest knowledge source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9"/>
          <p:cNvSpPr txBox="1">
            <a:spLocks noChangeArrowheads="1"/>
          </p:cNvSpPr>
          <p:nvPr/>
        </p:nvSpPr>
        <p:spPr bwMode="auto">
          <a:xfrm>
            <a:off x="3314700" y="2000250"/>
            <a:ext cx="252412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>
                <a:solidFill>
                  <a:srgbClr val="000000"/>
                </a:solidFill>
              </a:rPr>
              <a:t>Semantic web technologies allow machines to share data and knowledge using common web language and protocols.</a:t>
            </a:r>
          </a:p>
          <a:p>
            <a:pPr eaLnBrk="1" hangingPunct="1"/>
            <a:endParaRPr lang="en-US" altLang="en-US" sz="150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1500">
                <a:solidFill>
                  <a:srgbClr val="000000"/>
                </a:solidFill>
              </a:rPr>
              <a:t>                ~ 1997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</a:t>
            </a:r>
          </a:p>
        </p:txBody>
      </p:sp>
      <p:sp>
        <p:nvSpPr>
          <p:cNvPr id="54275" name="TextBox 4"/>
          <p:cNvSpPr txBox="1">
            <a:spLocks noChangeArrowheads="1"/>
          </p:cNvSpPr>
          <p:nvPr/>
        </p:nvSpPr>
        <p:spPr bwMode="auto">
          <a:xfrm>
            <a:off x="5278042" y="4797029"/>
            <a:ext cx="27453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Semantic Web beginning</a:t>
            </a:r>
          </a:p>
        </p:txBody>
      </p:sp>
      <p:sp>
        <p:nvSpPr>
          <p:cNvPr id="54276" name="TextBox 17"/>
          <p:cNvSpPr txBox="1">
            <a:spLocks noChangeArrowheads="1"/>
          </p:cNvSpPr>
          <p:nvPr/>
        </p:nvSpPr>
        <p:spPr bwMode="auto">
          <a:xfrm>
            <a:off x="1291829" y="800101"/>
            <a:ext cx="268605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>
                <a:solidFill>
                  <a:srgbClr val="000000"/>
                </a:solidFill>
              </a:rPr>
              <a:t>Use Semantic Web Technology to publish shared data &amp; knowledge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1"/>
          <p:cNvGrpSpPr>
            <a:grpSpLocks/>
          </p:cNvGrpSpPr>
          <p:nvPr/>
        </p:nvGrpSpPr>
        <p:grpSpPr bwMode="auto">
          <a:xfrm>
            <a:off x="3794523" y="1875235"/>
            <a:ext cx="1553765" cy="1372791"/>
            <a:chOff x="2455" y="1736"/>
            <a:chExt cx="1439" cy="1271"/>
          </a:xfrm>
        </p:grpSpPr>
        <p:pic>
          <p:nvPicPr>
            <p:cNvPr id="563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" y="1736"/>
              <a:ext cx="1439" cy="1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6328" name="Text Box 3"/>
            <p:cNvSpPr txBox="1">
              <a:spLocks noChangeArrowheads="1"/>
            </p:cNvSpPr>
            <p:nvPr/>
          </p:nvSpPr>
          <p:spPr bwMode="auto">
            <a:xfrm>
              <a:off x="2898" y="2770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2007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56323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56325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56326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56324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7235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LOD beginning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Calibri" charset="0"/>
                <a:ea typeface="ＭＳ Ｐゴシック" charset="-128"/>
              </a:rPr>
              <a:t>The node in the center is DBpedia</a:t>
            </a:r>
          </a:p>
        </p:txBody>
      </p:sp>
      <p:pic>
        <p:nvPicPr>
          <p:cNvPr id="89090" name="Picture 2" descr="Screen Shot 2016-08-31 at 3.20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28650"/>
            <a:ext cx="6858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Box 3"/>
          <p:cNvSpPr txBox="1">
            <a:spLocks noChangeArrowheads="1"/>
          </p:cNvSpPr>
          <p:nvPr/>
        </p:nvSpPr>
        <p:spPr bwMode="auto">
          <a:xfrm>
            <a:off x="1200150" y="4743450"/>
            <a:ext cx="680085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650">
                <a:hlinkClick r:id="rId4"/>
              </a:rPr>
              <a:t>http://dbpedia.org/page/University_of_Maryland,_Baltimore_County</a:t>
            </a:r>
            <a:endParaRPr lang="en-US" altLang="en-US" sz="165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4"/>
          <p:cNvGrpSpPr>
            <a:grpSpLocks/>
          </p:cNvGrpSpPr>
          <p:nvPr/>
        </p:nvGrpSpPr>
        <p:grpSpPr bwMode="auto">
          <a:xfrm>
            <a:off x="3458766" y="1575198"/>
            <a:ext cx="2226469" cy="1974056"/>
            <a:chOff x="2137" y="1421"/>
            <a:chExt cx="2061" cy="1829"/>
          </a:xfrm>
        </p:grpSpPr>
        <p:pic>
          <p:nvPicPr>
            <p:cNvPr id="5837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7" y="1421"/>
              <a:ext cx="2061" cy="1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8376" name="Text Box 6"/>
            <p:cNvSpPr txBox="1">
              <a:spLocks noChangeArrowheads="1"/>
            </p:cNvSpPr>
            <p:nvPr/>
          </p:nvSpPr>
          <p:spPr bwMode="auto">
            <a:xfrm>
              <a:off x="2988" y="3013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2008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58371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58373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58374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LOD growing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7" name="Group 7"/>
          <p:cNvGrpSpPr>
            <a:grpSpLocks/>
          </p:cNvGrpSpPr>
          <p:nvPr/>
        </p:nvGrpSpPr>
        <p:grpSpPr bwMode="auto">
          <a:xfrm>
            <a:off x="3037285" y="1285875"/>
            <a:ext cx="3069431" cy="2552700"/>
            <a:chOff x="1746" y="1325"/>
            <a:chExt cx="2842" cy="2363"/>
          </a:xfrm>
        </p:grpSpPr>
        <p:pic>
          <p:nvPicPr>
            <p:cNvPr id="604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325"/>
              <a:ext cx="2842" cy="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0424" name="Text Box 9"/>
            <p:cNvSpPr txBox="1">
              <a:spLocks noChangeArrowheads="1"/>
            </p:cNvSpPr>
            <p:nvPr/>
          </p:nvSpPr>
          <p:spPr bwMode="auto">
            <a:xfrm>
              <a:off x="2936" y="3451"/>
              <a:ext cx="441" cy="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>
                  <a:solidFill>
                    <a:srgbClr val="000000"/>
                  </a:solidFill>
                </a:rPr>
                <a:t>2009</a:t>
              </a:r>
            </a:p>
          </p:txBody>
        </p:sp>
      </p:grp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Semantic Web =&gt; Linked Open Data</a:t>
            </a:r>
          </a:p>
        </p:txBody>
      </p:sp>
      <p:grpSp>
        <p:nvGrpSpPr>
          <p:cNvPr id="60419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60421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0422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60420" name="TextBox 8"/>
          <p:cNvSpPr txBox="1">
            <a:spLocks noChangeArrowheads="1"/>
          </p:cNvSpPr>
          <p:nvPr/>
        </p:nvSpPr>
        <p:spPr bwMode="auto">
          <a:xfrm>
            <a:off x="6045994" y="4705350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 and growing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Linked Open Data</a:t>
            </a:r>
          </a:p>
        </p:txBody>
      </p:sp>
      <p:grpSp>
        <p:nvGrpSpPr>
          <p:cNvPr id="62466" name="Group 22"/>
          <p:cNvGrpSpPr>
            <a:grpSpLocks/>
          </p:cNvGrpSpPr>
          <p:nvPr/>
        </p:nvGrpSpPr>
        <p:grpSpPr bwMode="auto">
          <a:xfrm>
            <a:off x="2008585" y="1106091"/>
            <a:ext cx="5126831" cy="3434904"/>
            <a:chOff x="1116013" y="1700213"/>
            <a:chExt cx="6837362" cy="4579985"/>
          </a:xfrm>
        </p:grpSpPr>
        <p:pic>
          <p:nvPicPr>
            <p:cNvPr id="62472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1700213"/>
              <a:ext cx="6837362" cy="420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2473" name="Text Box 13"/>
            <p:cNvSpPr txBox="1">
              <a:spLocks noChangeArrowheads="1"/>
            </p:cNvSpPr>
            <p:nvPr/>
          </p:nvSpPr>
          <p:spPr bwMode="auto">
            <a:xfrm>
              <a:off x="4228240" y="5908675"/>
              <a:ext cx="694880" cy="371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2010</a:t>
              </a:r>
            </a:p>
          </p:txBody>
        </p:sp>
      </p:grpSp>
      <p:sp>
        <p:nvSpPr>
          <p:cNvPr id="62467" name="TextBox 17"/>
          <p:cNvSpPr txBox="1">
            <a:spLocks noChangeArrowheads="1"/>
          </p:cNvSpPr>
          <p:nvPr/>
        </p:nvSpPr>
        <p:spPr bwMode="auto">
          <a:xfrm>
            <a:off x="4994672" y="800100"/>
            <a:ext cx="28575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350">
                <a:solidFill>
                  <a:srgbClr val="000000"/>
                </a:solidFill>
              </a:rPr>
              <a:t>LOD is the new Cyc: a common source of background</a:t>
            </a:r>
          </a:p>
          <a:p>
            <a:pPr algn="r" eaLnBrk="1" hangingPunct="1"/>
            <a:r>
              <a:rPr lang="en-US" altLang="en-US" sz="1350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62468" name="Group 21"/>
          <p:cNvGrpSpPr>
            <a:grpSpLocks/>
          </p:cNvGrpSpPr>
          <p:nvPr/>
        </p:nvGrpSpPr>
        <p:grpSpPr bwMode="auto">
          <a:xfrm>
            <a:off x="1291829" y="800100"/>
            <a:ext cx="2686050" cy="3858831"/>
            <a:chOff x="198440" y="1066800"/>
            <a:chExt cx="3581400" cy="5145108"/>
          </a:xfrm>
        </p:grpSpPr>
        <p:sp>
          <p:nvSpPr>
            <p:cNvPr id="62470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2471" name="TextBox 17"/>
            <p:cNvSpPr txBox="1">
              <a:spLocks noChangeArrowheads="1"/>
            </p:cNvSpPr>
            <p:nvPr/>
          </p:nvSpPr>
          <p:spPr bwMode="auto">
            <a:xfrm>
              <a:off x="198440" y="5257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  <p:sp>
        <p:nvSpPr>
          <p:cNvPr id="62469" name="TextBox 9"/>
          <p:cNvSpPr txBox="1">
            <a:spLocks noChangeArrowheads="1"/>
          </p:cNvSpPr>
          <p:nvPr/>
        </p:nvSpPr>
        <p:spPr bwMode="auto">
          <a:xfrm>
            <a:off x="6179344" y="4781550"/>
            <a:ext cx="1864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…growing faster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143000" y="0"/>
            <a:ext cx="6858000" cy="8560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8577" tIns="34289" rIns="68577" bIns="34289" anchor="ctr"/>
          <a:lstStyle>
            <a:lvl1pPr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3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Linked Open Data</a:t>
            </a:r>
          </a:p>
        </p:txBody>
      </p:sp>
      <p:grpSp>
        <p:nvGrpSpPr>
          <p:cNvPr id="64514" name="Group 14"/>
          <p:cNvGrpSpPr>
            <a:grpSpLocks/>
          </p:cNvGrpSpPr>
          <p:nvPr/>
        </p:nvGrpSpPr>
        <p:grpSpPr bwMode="auto">
          <a:xfrm>
            <a:off x="1144191" y="1046560"/>
            <a:ext cx="6856809" cy="4061222"/>
            <a:chOff x="-7" y="892"/>
            <a:chExt cx="6349" cy="3760"/>
          </a:xfrm>
        </p:grpSpPr>
        <p:sp>
          <p:nvSpPr>
            <p:cNvPr id="64519" name="Text Box 15"/>
            <p:cNvSpPr txBox="1">
              <a:spLocks noChangeArrowheads="1"/>
            </p:cNvSpPr>
            <p:nvPr/>
          </p:nvSpPr>
          <p:spPr bwMode="auto">
            <a:xfrm>
              <a:off x="-7" y="4373"/>
              <a:ext cx="6349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14338" algn="l"/>
                  <a:tab pos="828675" algn="l"/>
                  <a:tab pos="1243013" algn="l"/>
                  <a:tab pos="1657350" algn="l"/>
                  <a:tab pos="2073275" algn="l"/>
                  <a:tab pos="2487613" algn="l"/>
                  <a:tab pos="2901950" algn="l"/>
                  <a:tab pos="3316288" algn="l"/>
                  <a:tab pos="3732213" algn="l"/>
                  <a:tab pos="4146550" algn="l"/>
                  <a:tab pos="4560888" algn="l"/>
                  <a:tab pos="4975225" algn="l"/>
                  <a:tab pos="5391150" algn="l"/>
                  <a:tab pos="5805488" algn="l"/>
                  <a:tab pos="6219825" algn="l"/>
                  <a:tab pos="6634163" algn="l"/>
                  <a:tab pos="7050088" algn="l"/>
                  <a:tab pos="7464425" algn="l"/>
                  <a:tab pos="7878763" algn="l"/>
                  <a:tab pos="8293100" algn="l"/>
                  <a:tab pos="8535988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500">
                  <a:solidFill>
                    <a:srgbClr val="000000"/>
                  </a:solidFill>
                </a:rPr>
                <a:t>2011: 31B facts in 295 datasets interlinked by 504M assertions on </a:t>
              </a:r>
              <a:r>
                <a:rPr lang="en-US" altLang="en-US" sz="1500">
                  <a:solidFill>
                    <a:srgbClr val="000000"/>
                  </a:solidFill>
                  <a:hlinkClick r:id="rId3"/>
                </a:rPr>
                <a:t>ckan.net</a:t>
              </a:r>
              <a:endParaRPr lang="en-US" altLang="en-US" sz="1500">
                <a:solidFill>
                  <a:srgbClr val="000000"/>
                </a:solidFill>
              </a:endParaRPr>
            </a:p>
          </p:txBody>
        </p:sp>
        <p:pic>
          <p:nvPicPr>
            <p:cNvPr id="64520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892"/>
              <a:ext cx="5183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4515" name="TextBox 17"/>
          <p:cNvSpPr txBox="1">
            <a:spLocks noChangeArrowheads="1"/>
          </p:cNvSpPr>
          <p:nvPr/>
        </p:nvSpPr>
        <p:spPr bwMode="auto">
          <a:xfrm>
            <a:off x="4752976" y="800100"/>
            <a:ext cx="30991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500" b="1">
                <a:solidFill>
                  <a:srgbClr val="000000"/>
                </a:solidFill>
              </a:rPr>
              <a:t>LOD is the new Cyc: a common source of background</a:t>
            </a:r>
          </a:p>
          <a:p>
            <a:pPr algn="r" eaLnBrk="1" hangingPunct="1"/>
            <a:r>
              <a:rPr lang="en-US" altLang="en-US" sz="1500" b="1">
                <a:solidFill>
                  <a:srgbClr val="000000"/>
                </a:solidFill>
              </a:rPr>
              <a:t>knowledge</a:t>
            </a:r>
          </a:p>
        </p:txBody>
      </p:sp>
      <p:grpSp>
        <p:nvGrpSpPr>
          <p:cNvPr id="64516" name="Group 21"/>
          <p:cNvGrpSpPr>
            <a:grpSpLocks/>
          </p:cNvGrpSpPr>
          <p:nvPr/>
        </p:nvGrpSpPr>
        <p:grpSpPr bwMode="auto">
          <a:xfrm>
            <a:off x="1282304" y="800100"/>
            <a:ext cx="2695575" cy="3992181"/>
            <a:chOff x="185740" y="1066800"/>
            <a:chExt cx="3594100" cy="5322908"/>
          </a:xfrm>
        </p:grpSpPr>
        <p:sp>
          <p:nvSpPr>
            <p:cNvPr id="64517" name="TextBox 17"/>
            <p:cNvSpPr txBox="1">
              <a:spLocks noChangeArrowheads="1"/>
            </p:cNvSpPr>
            <p:nvPr/>
          </p:nvSpPr>
          <p:spPr bwMode="auto">
            <a:xfrm>
              <a:off x="198440" y="10668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Use Semantic Web Technology to publish shared data &amp; knowledge</a:t>
              </a:r>
            </a:p>
          </p:txBody>
        </p:sp>
        <p:sp>
          <p:nvSpPr>
            <p:cNvPr id="64518" name="TextBox 17"/>
            <p:cNvSpPr txBox="1">
              <a:spLocks noChangeArrowheads="1"/>
            </p:cNvSpPr>
            <p:nvPr/>
          </p:nvSpPr>
          <p:spPr bwMode="auto">
            <a:xfrm>
              <a:off x="185740" y="5435600"/>
              <a:ext cx="3581400" cy="9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Data is inter-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linked to support inte-</a:t>
              </a:r>
            </a:p>
            <a:p>
              <a:pPr eaLnBrk="1" hangingPunct="1"/>
              <a:r>
                <a:rPr lang="en-US" altLang="en-US" sz="1350">
                  <a:solidFill>
                    <a:srgbClr val="000000"/>
                  </a:solidFill>
                </a:rPr>
                <a:t>gration and fusion of knowledge</a:t>
              </a:r>
            </a:p>
          </p:txBody>
        </p:sp>
      </p:grp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Semantic Web: 1, 2,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95350"/>
            <a:ext cx="8229600" cy="389929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Languages typically divided into three parts: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Syntax: </a:t>
            </a:r>
            <a:r>
              <a:rPr lang="en-US" sz="3200" dirty="0"/>
              <a:t>legal forms that make up the sentences in a language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Semantics: </a:t>
            </a:r>
            <a:r>
              <a:rPr lang="en-US" sz="3200" dirty="0"/>
              <a:t>mapping of sentences to meaning (perhaps truth theoretic)</a:t>
            </a:r>
          </a:p>
          <a:p>
            <a:pPr marL="385763" indent="-385763">
              <a:buFont typeface="+mj-lt"/>
              <a:buAutoNum type="arabicPeriod"/>
              <a:defRPr/>
            </a:pPr>
            <a:r>
              <a:rPr lang="en-US" sz="3200" b="1" dirty="0"/>
              <a:t>Pragmatics: </a:t>
            </a:r>
            <a:r>
              <a:rPr lang="en-US" sz="3200" dirty="0"/>
              <a:t>everything else (how to do things with language, knowledge of world, etc.)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1: Syntax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idx="1"/>
          </p:nvPr>
        </p:nvSpPr>
        <p:spPr>
          <a:xfrm>
            <a:off x="609600" y="1072753"/>
            <a:ext cx="8305800" cy="3899297"/>
          </a:xfrm>
        </p:spPr>
        <p:txBody>
          <a:bodyPr/>
          <a:lstStyle/>
          <a:p>
            <a:r>
              <a:rPr lang="en-US" altLang="en-US" sz="2800" b="1" dirty="0">
                <a:latin typeface="Calibri" charset="0"/>
                <a:ea typeface="ＭＳ Ｐゴシック" charset="-128"/>
              </a:rPr>
              <a:t>URI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s denote classes, properties, objects, relations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2"/>
              </a:rPr>
              <a:t>http://live.dbpedia.org/resource/Alan_Turing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3"/>
              </a:rPr>
              <a:t>http://schema.org/Person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  <a:hlinkClick r:id="rId4"/>
              </a:rPr>
              <a:t>http://www.w3.org/1999/02/22-rdf-syntax-ns#type</a:t>
            </a:r>
            <a:endParaRPr lang="en-US" altLang="en-US" sz="2400" dirty="0">
              <a:latin typeface="Calibri" charset="0"/>
              <a:ea typeface="ＭＳ Ｐゴシック" charset="-128"/>
            </a:endParaRP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Use strings for literals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Use </a:t>
            </a:r>
            <a:r>
              <a:rPr lang="en-US" altLang="en-US" sz="3200" b="1" dirty="0">
                <a:latin typeface="Calibri" charset="0"/>
                <a:ea typeface="ＭＳ Ｐゴシック" charset="-128"/>
              </a:rPr>
              <a:t>triples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to make statements</a:t>
            </a:r>
          </a:p>
          <a:p>
            <a:pPr lvl="1"/>
            <a:r>
              <a:rPr lang="en-US" altLang="en-US" sz="2800" dirty="0" err="1">
                <a:latin typeface="Calibri" charset="0"/>
                <a:ea typeface="ＭＳ Ｐゴシック" charset="-128"/>
              </a:rPr>
              <a:t>dbpedia:Alan_Turing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rdfs:type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schema:Person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.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“Alan Turing is a Person”</a:t>
            </a:r>
          </a:p>
        </p:txBody>
      </p:sp>
      <p:sp>
        <p:nvSpPr>
          <p:cNvPr id="67587" name="TextBox 1"/>
          <p:cNvSpPr txBox="1">
            <a:spLocks noChangeArrowheads="1"/>
          </p:cNvSpPr>
          <p:nvPr/>
        </p:nvSpPr>
        <p:spPr bwMode="auto">
          <a:xfrm>
            <a:off x="5661605" y="4670866"/>
            <a:ext cx="347067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500" dirty="0"/>
              <a:t>*URI = </a:t>
            </a:r>
            <a:r>
              <a:rPr lang="en-US" altLang="en-US" sz="1500" dirty="0">
                <a:hlinkClick r:id="rId5"/>
              </a:rPr>
              <a:t>Uniform Resource Identifier</a:t>
            </a:r>
            <a:endParaRPr lang="en-US" altLang="en-US" sz="15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charset="0"/>
                <a:ea typeface="ＭＳ Ｐゴシック" charset="-128"/>
              </a:rPr>
              <a:t>2: Semantics</a:t>
            </a:r>
          </a:p>
        </p:txBody>
      </p:sp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461962" y="1072753"/>
            <a:ext cx="8377237" cy="3899297"/>
          </a:xfrm>
        </p:spPr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Semantics maps URIs to the things they denote in “the world”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Some of this in in your mind or in how you write your program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Meaning of some URIs allow </a:t>
            </a:r>
            <a:r>
              <a:rPr lang="en-US" altLang="en-US" sz="3200" b="1" dirty="0">
                <a:latin typeface="Calibri" charset="0"/>
                <a:ea typeface="ＭＳ Ｐゴシック" charset="-128"/>
              </a:rPr>
              <a:t>inference</a:t>
            </a:r>
          </a:p>
          <a:p>
            <a:pPr lvl="1"/>
            <a:r>
              <a:rPr lang="en-US" altLang="en-US" sz="2800" b="1" dirty="0">
                <a:latin typeface="Calibri" charset="0"/>
                <a:ea typeface="ＭＳ Ｐゴシック" charset="-128"/>
              </a:rPr>
              <a:t>parent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relation is </a:t>
            </a:r>
            <a:r>
              <a:rPr lang="en-US" altLang="en-US" sz="2800" b="1" dirty="0">
                <a:latin typeface="Calibri" charset="0"/>
                <a:ea typeface="ＭＳ Ｐゴシック" charset="-128"/>
              </a:rPr>
              <a:t>inverse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of the </a:t>
            </a:r>
            <a:r>
              <a:rPr lang="en-US" altLang="en-US" sz="2800" b="1" dirty="0">
                <a:latin typeface="Calibri" charset="0"/>
                <a:ea typeface="ＭＳ Ｐゴシック" charset="-128"/>
              </a:rPr>
              <a:t>child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relation</a:t>
            </a:r>
          </a:p>
          <a:p>
            <a:pPr lvl="1"/>
            <a:r>
              <a:rPr lang="en-US" altLang="en-US" sz="2800" dirty="0" err="1">
                <a:latin typeface="Calibri" charset="0"/>
                <a:ea typeface="ＭＳ Ｐゴシック" charset="-128"/>
              </a:rPr>
              <a:t>schema:parent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owl:inverse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  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schema:child</a:t>
            </a:r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www.jpg">
            <a:extLst>
              <a:ext uri="{FF2B5EF4-FFF2-40B4-BE49-F238E27FC236}">
                <a16:creationId xmlns:a16="http://schemas.microsoft.com/office/drawing/2014/main" id="{64855E1D-A151-EF4E-9746-91EDF1913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7857"/>
          <a:stretch/>
        </p:blipFill>
        <p:spPr bwMode="auto">
          <a:xfrm>
            <a:off x="0" y="-34290"/>
            <a:ext cx="914400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428751" y="273844"/>
            <a:ext cx="6413897" cy="415498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chemeClr val="bg1"/>
                </a:solidFill>
                <a:latin typeface="+mn-lt"/>
                <a:ea typeface="+mn-ea"/>
              </a:rPr>
              <a:t>But it has limitations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3: Pragmatics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xfrm>
            <a:off x="550985" y="914400"/>
            <a:ext cx="8081963" cy="3899297"/>
          </a:xfrm>
        </p:spPr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Semantics is more than just about truth (statements that assert things)</a:t>
            </a: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Must account for commands, requests, questions, context, etc.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handled by Web protocols (GET, POST)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by special protocols (e.g., SPARLQ queries)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Some by having reference KBs of the world (e.g., </a:t>
            </a:r>
            <a:r>
              <a:rPr lang="en-US" altLang="en-US" sz="2800" dirty="0" err="1">
                <a:latin typeface="Calibri" charset="0"/>
                <a:ea typeface="ＭＳ Ｐゴシック" charset="-128"/>
              </a:rPr>
              <a:t>DBpedia</a:t>
            </a:r>
            <a:r>
              <a:rPr lang="en-US" altLang="en-US" sz="2800" dirty="0">
                <a:latin typeface="Calibri" charset="0"/>
                <a:ea typeface="ＭＳ Ｐゴシック" charset="-128"/>
              </a:rPr>
              <a:t>) to help identify common entities</a:t>
            </a:r>
          </a:p>
          <a:p>
            <a:pPr lvl="1"/>
            <a:endParaRPr lang="en-US" altLang="en-US" sz="28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Where are we</a:t>
            </a:r>
          </a:p>
        </p:txBody>
      </p:sp>
      <p:sp>
        <p:nvSpPr>
          <p:cNvPr id="70658" name="Content Placeholder 2"/>
          <p:cNvSpPr>
            <a:spLocks noGrp="1"/>
          </p:cNvSpPr>
          <p:nvPr>
            <p:ph idx="1"/>
          </p:nvPr>
        </p:nvSpPr>
        <p:spPr>
          <a:xfrm>
            <a:off x="690562" y="1047750"/>
            <a:ext cx="7924801" cy="3899297"/>
          </a:xfrm>
        </p:spPr>
        <p:txBody>
          <a:bodyPr/>
          <a:lstStyle/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The W3C version of the open semantic web has been growing steadily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Languages and standards are being used in </a:t>
            </a:r>
          </a:p>
          <a:p>
            <a:pPr lvl="1"/>
            <a:r>
              <a:rPr lang="en-US" altLang="en-US" dirty="0">
                <a:latin typeface="Calibri" charset="0"/>
                <a:ea typeface="ＭＳ Ｐゴシック" charset="-128"/>
              </a:rPr>
              <a:t>BBC uses RDF to make up much of its content online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</a:rPr>
              <a:t>Google and Facebook detect AND MAKE USE OF (some) RDF embedded in html pages</a:t>
            </a:r>
          </a:p>
          <a:p>
            <a:pPr lvl="1"/>
            <a:r>
              <a:rPr lang="en-US" altLang="en-US" sz="2400" dirty="0">
                <a:latin typeface="Calibri" charset="0"/>
                <a:ea typeface="ＭＳ Ｐゴシック" charset="-128"/>
              </a:rPr>
              <a:t>Google, Yahoo, Microsoft and Yandex formed </a:t>
            </a:r>
            <a:r>
              <a:rPr lang="en-US" altLang="en-US" sz="2400" dirty="0">
                <a:latin typeface="Calibri" charset="0"/>
                <a:ea typeface="ＭＳ Ｐゴシック" charset="-128"/>
                <a:hlinkClick r:id="rId2"/>
              </a:rPr>
              <a:t>Schema.org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 to develop useful vocabularies</a:t>
            </a:r>
          </a:p>
          <a:p>
            <a:pPr lvl="1"/>
            <a:r>
              <a:rPr lang="en-US" altLang="en-US" sz="2400" dirty="0" err="1">
                <a:latin typeface="Calibri" charset="0"/>
                <a:ea typeface="ＭＳ Ｐゴシック" charset="-128"/>
              </a:rPr>
              <a:t>Data.gov</a:t>
            </a:r>
            <a:r>
              <a:rPr lang="en-US" altLang="en-US" sz="2400" dirty="0">
                <a:latin typeface="Calibri" charset="0"/>
                <a:ea typeface="ＭＳ Ｐゴシック" charset="-128"/>
              </a:rPr>
              <a:t> has many datasets in RDF</a:t>
            </a:r>
          </a:p>
          <a:p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DBpedia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1682" name="Content Placeholder 3" descr="Screen Shot 2013-01-28 at 1.04.4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97155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428750" y="342901"/>
            <a:ext cx="1085850" cy="459581"/>
          </a:xfrm>
          <a:prstGeom prst="wedgeRoundRectCallout">
            <a:avLst>
              <a:gd name="adj1" fmla="val 3366"/>
              <a:gd name="adj2" fmla="val 83944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Wikipedia data in RDF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828800" y="2800351"/>
            <a:ext cx="5486400" cy="459581"/>
          </a:xfrm>
          <a:prstGeom prst="wedgeRoundRectCallout">
            <a:avLst>
              <a:gd name="adj1" fmla="val -25644"/>
              <a:gd name="adj2" fmla="val 83944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dbpedia:Alan_Turing       dbpedia-owl:doctoralAdvisor       dbpedia:Alonzo_Church 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Wikidata</a:t>
            </a:r>
          </a:p>
        </p:txBody>
      </p:sp>
      <p:sp>
        <p:nvSpPr>
          <p:cNvPr id="727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>
                <a:latin typeface="Calibri" charset="0"/>
                <a:ea typeface="ＭＳ Ｐゴシック" charset="-128"/>
                <a:hlinkClick r:id="rId2"/>
              </a:rPr>
              <a:t>Wikidata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aims to create an </a:t>
            </a:r>
            <a:r>
              <a:rPr lang="en-US" altLang="en-US" sz="3200" dirty="0" err="1">
                <a:latin typeface="Calibri" charset="0"/>
                <a:ea typeface="ＭＳ Ｐゴシック" charset="-128"/>
              </a:rPr>
              <a:t>rdf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-like KG that can be read/edited by humans &amp; machines</a:t>
            </a:r>
          </a:p>
          <a:p>
            <a:pPr lvl="1"/>
            <a:r>
              <a:rPr lang="en-US" altLang="en-US" sz="2800" dirty="0">
                <a:latin typeface="Calibri" charset="0"/>
                <a:ea typeface="ＭＳ Ｐゴシック" charset="-128"/>
              </a:rPr>
              <a:t>Wikimedia project started in April 2012</a:t>
            </a:r>
          </a:p>
          <a:p>
            <a:r>
              <a:rPr lang="en-US" altLang="en-US" sz="3200" dirty="0" err="1">
                <a:latin typeface="Calibri" charset="0"/>
                <a:ea typeface="ＭＳ Ｐゴシック" charset="-128"/>
              </a:rPr>
              <a:t>Wikidata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 clients use the repository, e.g., to populate Web pages or Wikipedia </a:t>
            </a:r>
            <a:r>
              <a:rPr lang="en-US" altLang="en-US" sz="3200" dirty="0" err="1">
                <a:latin typeface="Calibri" charset="0"/>
                <a:ea typeface="ＭＳ Ｐゴシック" charset="-128"/>
              </a:rPr>
              <a:t>infoboxes</a:t>
            </a:r>
            <a:endParaRPr lang="en-US" altLang="en-US" sz="3200" dirty="0">
              <a:latin typeface="Calibri" charset="0"/>
              <a:ea typeface="ＭＳ Ｐゴシック" charset="-128"/>
            </a:endParaRPr>
          </a:p>
          <a:p>
            <a:r>
              <a:rPr lang="en-US" altLang="en-US" sz="3200" dirty="0">
                <a:latin typeface="Calibri" charset="0"/>
                <a:ea typeface="ＭＳ Ｐゴシック" charset="-128"/>
              </a:rPr>
              <a:t>Based on ideas from </a:t>
            </a:r>
            <a:r>
              <a:rPr lang="en-US" altLang="en-US" sz="3200" dirty="0">
                <a:latin typeface="Calibri" charset="0"/>
                <a:ea typeface="ＭＳ Ｐゴシック" charset="-128"/>
                <a:hlinkClick r:id="rId3"/>
              </a:rPr>
              <a:t>Semantic MediaWiki </a:t>
            </a:r>
            <a:r>
              <a:rPr lang="en-US" altLang="en-US" sz="3200" dirty="0">
                <a:latin typeface="Calibri" charset="0"/>
                <a:ea typeface="ＭＳ Ｐゴシック" charset="-128"/>
              </a:rPr>
              <a:t>and </a:t>
            </a:r>
            <a:r>
              <a:rPr lang="en-US" altLang="en-US" sz="3200" dirty="0">
                <a:latin typeface="Calibri" charset="0"/>
                <a:ea typeface="ＭＳ Ｐゴシック" charset="-128"/>
                <a:hlinkClick r:id="rId4"/>
              </a:rPr>
              <a:t>Freebase</a:t>
            </a:r>
            <a:endParaRPr lang="en-US" altLang="en-US" sz="32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300">
                <a:latin typeface="Calibri" charset="0"/>
                <a:ea typeface="ＭＳ Ｐゴシック" charset="-128"/>
                <a:hlinkClick r:id="rId2"/>
              </a:rPr>
              <a:t>Semantic Media Wiki</a:t>
            </a:r>
            <a:endParaRPr lang="en-US" altLang="en-US" sz="3300">
              <a:latin typeface="Calibri" charset="0"/>
              <a:ea typeface="ＭＳ Ｐゴシック" charset="-128"/>
            </a:endParaRPr>
          </a:p>
        </p:txBody>
      </p:sp>
      <p:pic>
        <p:nvPicPr>
          <p:cNvPr id="73730" name="Content Placeholder 3" descr="Screen Shot 2013-01-28 at 12.23.1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9472" y="91440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168004" y="342901"/>
            <a:ext cx="1085850" cy="459581"/>
          </a:xfrm>
          <a:prstGeom prst="wedgeRoundRectCallout">
            <a:avLst>
              <a:gd name="adj1" fmla="val 33611"/>
              <a:gd name="adj2" fmla="val 73935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Open source since 2005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743700" y="342901"/>
            <a:ext cx="1085850" cy="459581"/>
          </a:xfrm>
          <a:prstGeom prst="wedgeRoundRectCallout">
            <a:avLst>
              <a:gd name="adj1" fmla="val -23255"/>
              <a:gd name="adj2" fmla="val 75366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Store infobox info in a KB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Freebase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4754" name="Content Placeholder 4" descr="Screen Shot 2013-01-28 at 12.16.15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57251"/>
            <a:ext cx="6172200" cy="3899297"/>
          </a:xfrm>
        </p:spPr>
      </p:pic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1156098" y="4800600"/>
            <a:ext cx="68449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>
                <a:latin typeface="Calibri" charset="0"/>
              </a:rPr>
              <a:t>“An entity graph of people, places and things, built by a community that loves open data”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743700" y="340519"/>
            <a:ext cx="1085850" cy="45958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Acquired by Google in 2010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Google Knowledge Graph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75778" name="Content Placeholder 3" descr="Screen Shot 2013-01-28 at 1.11.04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57251"/>
            <a:ext cx="6172200" cy="3899297"/>
          </a:xfrm>
        </p:spPr>
      </p:pic>
      <p:sp>
        <p:nvSpPr>
          <p:cNvPr id="75779" name="TextBox 4"/>
          <p:cNvSpPr txBox="1">
            <a:spLocks noChangeArrowheads="1"/>
          </p:cNvSpPr>
          <p:nvPr/>
        </p:nvSpPr>
        <p:spPr bwMode="auto">
          <a:xfrm>
            <a:off x="1771650" y="4800600"/>
            <a:ext cx="55435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/>
              <a:t>Google’s slogan for the knowledge graph: “things, not strings”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latin typeface="Calibri" charset="0"/>
                <a:ea typeface="ＭＳ Ｐゴシック" charset="-128"/>
              </a:rPr>
              <a:t>Who wrote Tom Sawyer?</a:t>
            </a:r>
          </a:p>
        </p:txBody>
      </p:sp>
      <p:pic>
        <p:nvPicPr>
          <p:cNvPr id="76802" name="Picture 3" descr="Screen Shot 2015-06-29 at 11.46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3431"/>
            <a:ext cx="6858000" cy="473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858000" cy="762000"/>
          </a:xfrm>
        </p:spPr>
        <p:txBody>
          <a:bodyPr/>
          <a:lstStyle/>
          <a:p>
            <a:r>
              <a:rPr lang="en-US" altLang="en-US" sz="3300">
                <a:latin typeface="Calibri" charset="0"/>
                <a:ea typeface="ＭＳ Ｐゴシック" charset="-128"/>
              </a:rPr>
              <a:t>Facebook Open Graph</a:t>
            </a:r>
          </a:p>
        </p:txBody>
      </p:sp>
      <p:pic>
        <p:nvPicPr>
          <p:cNvPr id="83970" name="Content Placeholder 3" descr="Screen Shot 2013-01-28 at 12.40.1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00101"/>
            <a:ext cx="6172200" cy="3899297"/>
          </a:xfrm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629400" y="285751"/>
            <a:ext cx="1314450" cy="459581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=&gt; object in the FB graph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200150" y="285751"/>
            <a:ext cx="1314450" cy="459581"/>
          </a:xfrm>
          <a:prstGeom prst="wedgeRoundRectCallout">
            <a:avLst>
              <a:gd name="adj1" fmla="val 157"/>
              <a:gd name="adj2" fmla="val 63931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Annotate your web pages in RDFa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Apple’s SIRI</a:t>
            </a:r>
          </a:p>
        </p:txBody>
      </p:sp>
      <p:pic>
        <p:nvPicPr>
          <p:cNvPr id="84994" name="Content Placeholder 3" descr="Screen Shot 2013-01-28 at 1.22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44153"/>
            <a:ext cx="6172200" cy="3899297"/>
          </a:xfrm>
        </p:spPr>
      </p:pic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1771650" y="4800600"/>
            <a:ext cx="55435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350"/>
              <a:t>SIRI needs lots of semantic data about entities in the world</a:t>
            </a:r>
          </a:p>
        </p:txBody>
      </p:sp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6743700" y="285750"/>
            <a:ext cx="1085850" cy="51435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SIRI engineers from AI/SW community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1200150" y="285750"/>
            <a:ext cx="1257300" cy="514350"/>
          </a:xfrm>
          <a:prstGeom prst="wedgeRoundRectCallout">
            <a:avLst>
              <a:gd name="adj1" fmla="val 1909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speech =&gt; text =&gt; entities =&gt; task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 descr="sudent_librar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5926"/>
          <a:stretch/>
        </p:blipFill>
        <p:spPr bwMode="auto">
          <a:xfrm>
            <a:off x="23327" y="-31750"/>
            <a:ext cx="912067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461665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bg1"/>
                </a:solidFill>
                <a:latin typeface="+mn-lt"/>
                <a:ea typeface="+mn-ea"/>
              </a:rPr>
              <a:t>Designed </a:t>
            </a: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for people, not machines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1432322" y="114300"/>
            <a:ext cx="6172200" cy="762000"/>
          </a:xfrm>
        </p:spPr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  <a:hlinkClick r:id="rId2"/>
              </a:rPr>
              <a:t>IBM’s Watson</a:t>
            </a:r>
            <a:endParaRPr lang="en-US" altLang="en-US" sz="3600">
              <a:latin typeface="Calibri" charset="0"/>
              <a:ea typeface="ＭＳ Ｐゴシック" charset="-128"/>
            </a:endParaRPr>
          </a:p>
        </p:txBody>
      </p:sp>
      <p:pic>
        <p:nvPicPr>
          <p:cNvPr id="86018" name="Content Placeholder 3" descr="Screen Shot 2013-01-28 at 1.27.51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1485900" y="800101"/>
            <a:ext cx="6172200" cy="3899297"/>
          </a:xfrm>
        </p:spPr>
      </p:pic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1600200" y="4800600"/>
            <a:ext cx="636911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350"/>
              <a:t>IBM used Semantic Web technology and data in Watson, see </a:t>
            </a:r>
            <a:r>
              <a:rPr lang="en-US" altLang="en-US" sz="1350">
                <a:hlinkClick r:id="rId4"/>
              </a:rPr>
              <a:t>http://bit.ly/X44alE </a:t>
            </a:r>
            <a:endParaRPr lang="en-US" altLang="en-US" sz="135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1432322" y="57150"/>
            <a:ext cx="6172200" cy="762000"/>
          </a:xfrm>
        </p:spPr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Schema.org</a:t>
            </a:r>
          </a:p>
        </p:txBody>
      </p:sp>
      <p:pic>
        <p:nvPicPr>
          <p:cNvPr id="87042" name="Picture 3" descr="Screen Shot 2014-01-27 at 2.25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1501"/>
            <a:ext cx="6858000" cy="486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>
            <a:spLocks noChangeArrowheads="1"/>
          </p:cNvSpPr>
          <p:nvPr/>
        </p:nvSpPr>
        <p:spPr bwMode="auto">
          <a:xfrm>
            <a:off x="1200150" y="285750"/>
            <a:ext cx="1257300" cy="514350"/>
          </a:xfrm>
          <a:prstGeom prst="wedgeRoundRectCallout">
            <a:avLst>
              <a:gd name="adj1" fmla="val 1909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A collection of useful ontologies</a:t>
            </a:r>
          </a:p>
        </p:txBody>
      </p:sp>
      <p:sp>
        <p:nvSpPr>
          <p:cNvPr id="7" name="Rounded Rectangular Callout 6"/>
          <p:cNvSpPr>
            <a:spLocks noChangeArrowheads="1"/>
          </p:cNvSpPr>
          <p:nvPr/>
        </p:nvSpPr>
        <p:spPr bwMode="auto">
          <a:xfrm>
            <a:off x="6000750" y="171450"/>
            <a:ext cx="1828800" cy="628650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rgbClr val="0000FF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lt1"/>
                </a:solidFill>
                <a:latin typeface="Calibri"/>
                <a:ea typeface="+mn-ea"/>
              </a:rPr>
              <a:t>Embed in HTML using RDFa to make machine understand-able statements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alibri" charset="0"/>
                <a:ea typeface="ＭＳ Ｐゴシック" charset="-128"/>
              </a:rPr>
              <a:t>Summary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609600" y="914401"/>
            <a:ext cx="8077200" cy="3899297"/>
          </a:xfrm>
        </p:spPr>
        <p:txBody>
          <a:bodyPr/>
          <a:lstStyle/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Web has made us smarter by sharing information and knowledge as text, audio and images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Machines should also be able to use the Web to publish &amp; retrieve information &amp; knowledge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Human forms of knowledge are hard for machines to understand and generate</a:t>
            </a:r>
          </a:p>
          <a:p>
            <a:r>
              <a:rPr lang="en-US" altLang="en-US" sz="2800" dirty="0">
                <a:latin typeface="Calibri" charset="0"/>
                <a:ea typeface="ＭＳ Ｐゴシック" charset="-128"/>
              </a:rPr>
              <a:t>The Semantic Web is a collection of languages, ontologies, software tools, services and KBs that are designed to support machines</a:t>
            </a:r>
          </a:p>
          <a:p>
            <a:endParaRPr lang="en-US" altLang="en-US" sz="2800" dirty="0">
              <a:latin typeface="Calibri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sudent_library.jpg">
            <a:extLst>
              <a:ext uri="{FF2B5EF4-FFF2-40B4-BE49-F238E27FC236}">
                <a16:creationId xmlns:a16="http://schemas.microsoft.com/office/drawing/2014/main" id="{8FCFA907-F0AE-D846-AB0D-EA468476B1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1" b="15926"/>
          <a:stretch/>
        </p:blipFill>
        <p:spPr bwMode="auto">
          <a:xfrm>
            <a:off x="23327" y="-31750"/>
            <a:ext cx="912067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2677656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Designed for people, not machines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Content is mostly text, spoken language, images and videos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Easy for people to understand</a:t>
            </a:r>
          </a:p>
          <a:p>
            <a:pPr marL="556022" indent="-254794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</a:rPr>
              <a:t>But hard for machines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bg1"/>
                </a:solidFill>
                <a:latin typeface="+mn-lt"/>
                <a:ea typeface="+mn-ea"/>
              </a:rPr>
              <a:t>Machines need access to this knowledge too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Vannevar-Bush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b="15226"/>
          <a:stretch/>
        </p:blipFill>
        <p:spPr bwMode="auto">
          <a:xfrm>
            <a:off x="1" y="-7942"/>
            <a:ext cx="9144000" cy="51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18022" y="273844"/>
            <a:ext cx="6524625" cy="507831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  <a:ea typeface="+mn-ea"/>
              </a:rPr>
              <a:t>Access via information retrieval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8701" y="4713685"/>
            <a:ext cx="6972300" cy="369332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</a:rPr>
              <a:t>Vannevar Bush envisioned a hypertext/IR system in 1945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annevar-Bush.jpg">
            <a:extLst>
              <a:ext uri="{FF2B5EF4-FFF2-40B4-BE49-F238E27FC236}">
                <a16:creationId xmlns:a16="http://schemas.microsoft.com/office/drawing/2014/main" id="{3EADB5E1-BB0F-0046-B729-171D2528D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" b="15226"/>
          <a:stretch/>
        </p:blipFill>
        <p:spPr bwMode="auto">
          <a:xfrm>
            <a:off x="1" y="-7942"/>
            <a:ext cx="9144000" cy="51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18022" y="273844"/>
            <a:ext cx="6524625" cy="3000821"/>
          </a:xfrm>
          <a:prstGeom prst="rect">
            <a:avLst/>
          </a:prstGeom>
          <a:solidFill>
            <a:srgbClr val="595959">
              <a:alpha val="72156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700" b="1">
                <a:solidFill>
                  <a:schemeClr val="bg1"/>
                </a:solidFill>
                <a:latin typeface="Calibri" charset="0"/>
              </a:rPr>
              <a:t>Access is primarily via information retrieval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700">
                <a:solidFill>
                  <a:schemeClr val="bg1"/>
                </a:solidFill>
                <a:latin typeface="Calibri" charset="0"/>
              </a:rPr>
              <a:t>Key-word queries</a:t>
            </a:r>
            <a:r>
              <a:rPr lang="is-IS" altLang="en-US" sz="2700">
                <a:solidFill>
                  <a:schemeClr val="bg1"/>
                </a:solidFill>
                <a:latin typeface="Wingdings" charset="2"/>
                <a:sym typeface="Wingdings" charset="2"/>
              </a:rPr>
              <a:t>→</a:t>
            </a: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ranked document list</a:t>
            </a:r>
          </a:p>
          <a:p>
            <a:pPr eaLnBrk="1" hangingPunct="1">
              <a:buFont typeface="Arial" charset="0"/>
              <a:buChar char="•"/>
            </a:pP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We still need to read the documents or watch the videos </a:t>
            </a:r>
          </a:p>
          <a:p>
            <a:pPr eaLnBrk="1" hangingPunct="1">
              <a:buFont typeface="Arial" charset="0"/>
              <a:buChar char="•"/>
            </a:pPr>
            <a:r>
              <a:rPr lang="is-IS" altLang="en-US" sz="2700">
                <a:solidFill>
                  <a:schemeClr val="bg1"/>
                </a:solidFill>
                <a:latin typeface="Calibri" charset="0"/>
                <a:sym typeface="Wingdings" charset="2"/>
              </a:rPr>
              <a:t>We often want an answer to a question: </a:t>
            </a:r>
            <a:r>
              <a:rPr lang="is-IS" altLang="en-US" sz="2700" i="1">
                <a:solidFill>
                  <a:schemeClr val="bg1"/>
                </a:solidFill>
                <a:latin typeface="Calibri" charset="0"/>
                <a:sym typeface="Wingdings" charset="2"/>
              </a:rPr>
              <a:t>where is the Census Big Data Day event</a:t>
            </a:r>
          </a:p>
          <a:p>
            <a:pPr eaLnBrk="1" hangingPunct="1"/>
            <a:r>
              <a:rPr lang="is-IS" altLang="en-US" sz="2700" b="1">
                <a:solidFill>
                  <a:schemeClr val="bg1"/>
                </a:solidFill>
                <a:latin typeface="Calibri" charset="0"/>
                <a:sym typeface="Wingdings" charset="2"/>
              </a:rPr>
              <a:t>And so do our machines and apps</a:t>
            </a:r>
            <a:endParaRPr lang="en-US" altLang="en-US" sz="2700" b="1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3625" y="4713685"/>
            <a:ext cx="5667375" cy="646331"/>
          </a:xfrm>
          <a:prstGeom prst="rect">
            <a:avLst/>
          </a:prstGeom>
          <a:solidFill>
            <a:schemeClr val="tx1">
              <a:lumMod val="65000"/>
              <a:lumOff val="35000"/>
              <a:alpha val="42000"/>
            </a:schemeClr>
          </a:solidFill>
          <a:ln w="3175">
            <a:noFill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ea typeface="+mn-ea"/>
              </a:rPr>
              <a:t>Vannevar Bush envisioned a hypertext/IR system in 1945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knowledge_graph.jpg"/>
          <p:cNvPicPr>
            <a:picLocks noChangeAspect="1"/>
          </p:cNvPicPr>
          <p:nvPr/>
        </p:nvPicPr>
        <p:blipFill rotWithShape="1">
          <a:blip r:embed="rId2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0" b="7471"/>
          <a:stretch/>
        </p:blipFill>
        <p:spPr bwMode="auto">
          <a:xfrm>
            <a:off x="2059" y="0"/>
            <a:ext cx="91496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313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18022" y="273844"/>
            <a:ext cx="6524625" cy="507831"/>
          </a:xfrm>
          <a:prstGeom prst="rect">
            <a:avLst/>
          </a:prstGeom>
          <a:solidFill>
            <a:srgbClr val="595959">
              <a:alpha val="41960"/>
            </a:srgb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bg1"/>
                </a:solidFill>
                <a:latin typeface="+mn-lt"/>
                <a:ea typeface="+mn-ea"/>
              </a:rPr>
              <a:t>We need to add knowledge graphs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M-UMBC">
  <a:themeElements>
    <a:clrScheme name="Custom 3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0000FF"/>
      </a:folHlink>
    </a:clrScheme>
    <a:fontScheme name="IM-UMBC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IM-UMB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M-UMBC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M-UMBC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6827</TotalTime>
  <Words>3944</Words>
  <Application>Microsoft Macintosh PowerPoint</Application>
  <PresentationFormat>On-screen Show (16:9)</PresentationFormat>
  <Paragraphs>554</Paragraphs>
  <Slides>52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Calibri</vt:lpstr>
      <vt:lpstr>Comic Sans MS</vt:lpstr>
      <vt:lpstr>Georgia</vt:lpstr>
      <vt:lpstr>Symbol</vt:lpstr>
      <vt:lpstr>Wingdings</vt:lpstr>
      <vt:lpstr>IM-UMBC</vt:lpstr>
      <vt:lpstr>Introduction to Knowledge Graphs and the Semantic Web </vt:lpstr>
      <vt:lpstr>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of the Art?</vt:lpstr>
      <vt:lpstr>Ask: When was Tom Sawyer written?</vt:lpstr>
      <vt:lpstr>PowerPoint Presentation</vt:lpstr>
      <vt:lpstr>PowerPoint Presentation</vt:lpstr>
      <vt:lpstr>Conversational Bots</vt:lpstr>
      <vt:lpstr>Where does the knowledge come from?</vt:lpstr>
      <vt:lpstr>Who invented the Web?</vt:lpstr>
      <vt:lpstr>Who invented the Web?</vt:lpstr>
      <vt:lpstr>Semantic Web Origin</vt:lpstr>
      <vt:lpstr>W3C’s Semantic Web Goals</vt:lpstr>
      <vt:lpstr>Why is this hard?</vt:lpstr>
      <vt:lpstr>What this looks like to a machine…</vt:lpstr>
      <vt:lpstr>OK, so HTML is not helpful</vt:lpstr>
      <vt:lpstr>XML to the rescue?</vt:lpstr>
      <vt:lpstr>XML  machine accessible meaning</vt:lpstr>
      <vt:lpstr>XML Schema helps</vt:lpstr>
      <vt:lpstr>But there are many schemas</vt:lpstr>
      <vt:lpstr>There’s no way to relate schema</vt:lpstr>
      <vt:lpstr>An Ontology level is needed</vt:lpstr>
      <vt:lpstr>PowerPoint Presentation</vt:lpstr>
      <vt:lpstr>PowerPoint Presentation</vt:lpstr>
      <vt:lpstr>The node in the center is DBpedia</vt:lpstr>
      <vt:lpstr>PowerPoint Presentation</vt:lpstr>
      <vt:lpstr>PowerPoint Presentation</vt:lpstr>
      <vt:lpstr>PowerPoint Presentation</vt:lpstr>
      <vt:lpstr>PowerPoint Presentation</vt:lpstr>
      <vt:lpstr>Semantic Web: 1, 2, 3</vt:lpstr>
      <vt:lpstr>1: Syntax</vt:lpstr>
      <vt:lpstr>2: Semantics</vt:lpstr>
      <vt:lpstr>3: Pragmatics</vt:lpstr>
      <vt:lpstr>Where are we</vt:lpstr>
      <vt:lpstr>DBpedia</vt:lpstr>
      <vt:lpstr>Wikidata</vt:lpstr>
      <vt:lpstr>Semantic Media Wiki</vt:lpstr>
      <vt:lpstr>Freebase</vt:lpstr>
      <vt:lpstr>Google Knowledge Graph</vt:lpstr>
      <vt:lpstr>Who wrote Tom Sawyer?</vt:lpstr>
      <vt:lpstr>Facebook Open Graph</vt:lpstr>
      <vt:lpstr>Apple’s SIRI</vt:lpstr>
      <vt:lpstr>IBM’s Watson</vt:lpstr>
      <vt:lpstr>Schema.org</vt:lpstr>
      <vt:lpstr>Summary</vt:lpstr>
    </vt:vector>
  </TitlesOfParts>
  <Company> 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Intelligent Applications Using Ontologies and the Semantic Web </dc:title>
  <dc:creator>Harry Chen</dc:creator>
  <cp:lastModifiedBy>Tim Finin</cp:lastModifiedBy>
  <cp:revision>175</cp:revision>
  <cp:lastPrinted>2012-01-31T17:21:41Z</cp:lastPrinted>
  <dcterms:created xsi:type="dcterms:W3CDTF">2009-01-26T21:07:28Z</dcterms:created>
  <dcterms:modified xsi:type="dcterms:W3CDTF">2018-08-29T16:43:35Z</dcterms:modified>
</cp:coreProperties>
</file>