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6" r:id="rId2"/>
    <p:sldId id="647" r:id="rId3"/>
    <p:sldId id="645" r:id="rId4"/>
    <p:sldId id="648" r:id="rId5"/>
    <p:sldId id="650" r:id="rId6"/>
    <p:sldId id="651" r:id="rId7"/>
    <p:sldId id="652" r:id="rId8"/>
    <p:sldId id="653" r:id="rId9"/>
    <p:sldId id="663" r:id="rId10"/>
    <p:sldId id="664" r:id="rId11"/>
    <p:sldId id="665" r:id="rId12"/>
    <p:sldId id="654" r:id="rId13"/>
    <p:sldId id="666" r:id="rId14"/>
    <p:sldId id="655" r:id="rId15"/>
    <p:sldId id="667" r:id="rId16"/>
    <p:sldId id="656" r:id="rId17"/>
    <p:sldId id="658" r:id="rId18"/>
    <p:sldId id="669" r:id="rId19"/>
    <p:sldId id="670" r:id="rId20"/>
    <p:sldId id="671" r:id="rId21"/>
    <p:sldId id="662" r:id="rId22"/>
    <p:sldId id="659" r:id="rId23"/>
    <p:sldId id="660" r:id="rId24"/>
    <p:sldId id="661" r:id="rId25"/>
    <p:sldId id="668" r:id="rId26"/>
    <p:sldId id="644" r:id="rId27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07">
          <p15:clr>
            <a:srgbClr val="A4A3A4"/>
          </p15:clr>
        </p15:guide>
        <p15:guide id="2" pos="15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0000"/>
    <a:srgbClr val="FF0000"/>
    <a:srgbClr val="3366FF"/>
    <a:srgbClr val="0000CC"/>
    <a:srgbClr val="E1F4FF"/>
    <a:srgbClr val="5F5F5F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67"/>
    <p:restoredTop sz="90876" autoAdjust="0"/>
  </p:normalViewPr>
  <p:slideViewPr>
    <p:cSldViewPr showGuides="1">
      <p:cViewPr varScale="1">
        <p:scale>
          <a:sx n="100" d="100"/>
          <a:sy n="100" d="100"/>
        </p:scale>
        <p:origin x="352" y="176"/>
      </p:cViewPr>
      <p:guideLst>
        <p:guide orient="horz" pos="1707"/>
        <p:guide pos="15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08"/>
    </p:cViewPr>
  </p:sorterViewPr>
  <p:notesViewPr>
    <p:cSldViewPr showGuides="1"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C528390-2FF9-1943-921E-4914F939734D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6252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 smtClean="0"/>
              <a:t>Click to edit Master text styles</a:t>
            </a:r>
          </a:p>
          <a:p>
            <a:pPr lvl="1"/>
            <a:r>
              <a:rPr lang="el-GR" noProof="0" dirty="0" smtClean="0"/>
              <a:t>Second level</a:t>
            </a:r>
          </a:p>
          <a:p>
            <a:pPr lvl="2"/>
            <a:r>
              <a:rPr lang="el-GR" noProof="0" dirty="0" smtClean="0"/>
              <a:t>Third level</a:t>
            </a:r>
          </a:p>
          <a:p>
            <a:pPr lvl="3"/>
            <a:r>
              <a:rPr lang="el-GR" noProof="0" dirty="0" smtClean="0"/>
              <a:t>Fourth level</a:t>
            </a:r>
          </a:p>
          <a:p>
            <a:pPr lvl="4"/>
            <a:r>
              <a:rPr lang="el-GR" noProof="0" dirty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fld id="{C5F810B5-02A9-3548-8E9F-392FD45D4E9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3623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25147E-089F-4C4E-9CCD-00B1E5AF036E}" type="slidenum">
              <a:rPr lang="el-GR"/>
              <a:pPr>
                <a:defRPr/>
              </a:pPr>
              <a:t>1</a:t>
            </a:fld>
            <a:endParaRPr lang="el-GR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l-GR" noProof="0" smtClean="0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Ctr="0"/>
          <a:lstStyle>
            <a:lvl1pPr>
              <a:defRPr sz="4000"/>
            </a:lvl1pPr>
          </a:lstStyle>
          <a:p>
            <a:pPr lvl="0"/>
            <a:r>
              <a:rPr lang="el-GR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61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5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0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14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9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9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24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37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00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text styles</a:t>
            </a:r>
          </a:p>
          <a:p>
            <a:pPr lvl="1"/>
            <a:r>
              <a:rPr lang="el-GR" dirty="0"/>
              <a:t>Second level</a:t>
            </a:r>
          </a:p>
          <a:p>
            <a:pPr lvl="2"/>
            <a:r>
              <a:rPr lang="el-GR" dirty="0"/>
              <a:t>Third level</a:t>
            </a:r>
          </a:p>
          <a:p>
            <a:pPr lvl="3"/>
            <a:r>
              <a:rPr lang="el-GR" dirty="0"/>
              <a:t>Fourth level</a:t>
            </a:r>
          </a:p>
          <a:p>
            <a:pPr lvl="4"/>
            <a:r>
              <a:rPr lang="el-G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"/>
          <a:ea typeface="+mj-ea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rgbClr val="000000"/>
          </a:solidFill>
          <a:latin typeface="Calibri"/>
          <a:ea typeface="+mn-ea"/>
          <a:cs typeface="ＭＳ Ｐゴシック" charset="0"/>
        </a:defRPr>
      </a:lvl1pPr>
      <a:lvl2pPr marL="682625" indent="-287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Calibri"/>
          <a:ea typeface="+mn-ea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rgbClr val="000000"/>
          </a:solidFill>
          <a:latin typeface="Calibri"/>
          <a:ea typeface="+mn-ea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Calibri"/>
          <a:ea typeface="+mn-ea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Calibri"/>
          <a:ea typeface="+mn-ea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rdf-translator.appspot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chemaorg/schemaorg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hema.org/docs/full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hema.org/Recipe" TargetMode="Externa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earch.google.com/structured-data/testing-too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www.pillsbury.com/recipes/perfect-apple-pie/1fc2b60f-0a4f-441e-ad93-8bbd00fe5334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earch.google.com/structured-data/testing-too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wg.org/" TargetMode="External"/><Relationship Id="rId4" Type="http://schemas.openxmlformats.org/officeDocument/2006/relationships/hyperlink" Target="http://schema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Microdata_(HTML)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search.google.com/structured-data/testing-tool#url=https%3A%2F%2Fwww.pillsbury.com%2Frecipes%2Fperfect-apple-pie%2F1fc2b60f-0a4f-441e-ad93-8bbd00fe5334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earch.google.com/structured-data/testing-too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uto.89.3-4pre.schemaorgae.appspot.com/" TargetMode="External"/><Relationship Id="rId4" Type="http://schemas.openxmlformats.org/officeDocument/2006/relationships/hyperlink" Target="http://bib.89.3-4pre.schemaorgae.appspot.com/" TargetMode="External"/><Relationship Id="rId5" Type="http://schemas.openxmlformats.org/officeDocument/2006/relationships/hyperlink" Target="http://health-lifesci.89.3-4pre.schemaorgae.appspot.com/" TargetMode="External"/><Relationship Id="rId6" Type="http://schemas.openxmlformats.org/officeDocument/2006/relationships/hyperlink" Target="http://iot.89.3-4pre.schemaorgae.appspot.com/" TargetMode="External"/><Relationship Id="rId7" Type="http://schemas.openxmlformats.org/officeDocument/2006/relationships/hyperlink" Target="http://meta.89.3-4pre.schemaorgae.appspot.com/" TargetMode="External"/><Relationship Id="rId8" Type="http://schemas.openxmlformats.org/officeDocument/2006/relationships/hyperlink" Target="http://pending.89.3-4pre.schemaorgae.appspo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hema.org/docs/extension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hema.org/docs/datamodel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an_Hickson" TargetMode="External"/><Relationship Id="rId4" Type="http://schemas.openxmlformats.org/officeDocument/2006/relationships/hyperlink" Target="http://en.wikipedia.org/wiki/HTML5" TargetMode="External"/><Relationship Id="rId5" Type="http://schemas.openxmlformats.org/officeDocument/2006/relationships/hyperlink" Target="http://www.whatwg.org/specs/web-apps/current-work/multipage/microdata.html#microdat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WHATW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html/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3.org/TR/html5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hema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df-translator.appspot.com/" TargetMode="Externa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47663" y="1052513"/>
            <a:ext cx="8447087" cy="43926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  <a:defRPr/>
            </a:pPr>
            <a:r>
              <a:rPr lang="en-US" sz="8800" dirty="0" smtClean="0"/>
              <a:t>Microdata and </a:t>
            </a:r>
            <a:r>
              <a:rPr lang="en-US" sz="8800" dirty="0" err="1" smtClean="0"/>
              <a:t>schema.org</a:t>
            </a:r>
            <a:r>
              <a:rPr lang="en-US" sz="3200" dirty="0" smtClean="0">
                <a:cs typeface="+mj-cs"/>
              </a:rPr>
              <a:t/>
            </a:r>
            <a:br>
              <a:rPr lang="en-US" sz="3200" dirty="0" smtClean="0">
                <a:cs typeface="+mj-cs"/>
              </a:rPr>
            </a:br>
            <a:endParaRPr lang="el-GR" sz="3200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Microdata &lt;-&gt; RDF</a:t>
            </a:r>
            <a:endParaRPr lang="en-US" dirty="0"/>
          </a:p>
        </p:txBody>
      </p:sp>
      <p:pic>
        <p:nvPicPr>
          <p:cNvPr id="3" name="Picture 2" descr="Screen Shot 2014-05-07 at 1.2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496944" cy="6048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5088" y="6453336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http://rdf-translator.appspot.com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6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</a:t>
            </a:r>
            <a:r>
              <a:rPr lang="en-US" dirty="0" err="1" smtClean="0"/>
              <a:t>itemtype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4968453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i="1" dirty="0" err="1" smtClean="0"/>
              <a:t>itemscope</a:t>
            </a:r>
            <a:r>
              <a:rPr lang="en-US" sz="2400" dirty="0" smtClean="0"/>
              <a:t> attribute identifies content </a:t>
            </a:r>
            <a:r>
              <a:rPr lang="en-US" sz="2400" i="1" dirty="0" err="1" smtClean="0"/>
              <a:t>subtree</a:t>
            </a:r>
            <a:r>
              <a:rPr lang="en-US" sz="2400" dirty="0" smtClean="0"/>
              <a:t> that is the subject about which we want to say something</a:t>
            </a:r>
          </a:p>
          <a:p>
            <a:r>
              <a:rPr lang="en-US" sz="2400" dirty="0" smtClean="0"/>
              <a:t>The </a:t>
            </a:r>
            <a:r>
              <a:rPr lang="en-US" sz="2400" i="1" dirty="0" err="1" smtClean="0"/>
              <a:t>itemtype</a:t>
            </a:r>
            <a:r>
              <a:rPr lang="en-US" sz="2400" dirty="0" smtClean="0"/>
              <a:t> attribute specifies the subject’s type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&lt;div </a:t>
            </a:r>
            <a:r>
              <a:rPr lang="en-US" sz="2400" b="1" dirty="0" err="1" smtClean="0">
                <a:solidFill>
                  <a:srgbClr val="0000CC"/>
                </a:solidFill>
              </a:rPr>
              <a:t>itemscope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itemtype</a:t>
            </a:r>
            <a:r>
              <a:rPr lang="en-US" sz="2400" b="1" dirty="0">
                <a:solidFill>
                  <a:srgbClr val="0000CC"/>
                </a:solidFill>
              </a:rPr>
              <a:t>="http://</a:t>
            </a:r>
            <a:r>
              <a:rPr lang="en-US" sz="2400" b="1" dirty="0" err="1">
                <a:solidFill>
                  <a:srgbClr val="0000CC"/>
                </a:solidFill>
              </a:rPr>
              <a:t>schema.org</a:t>
            </a:r>
            <a:r>
              <a:rPr lang="en-US" sz="2400" b="1" dirty="0">
                <a:solidFill>
                  <a:srgbClr val="0000CC"/>
                </a:solidFill>
              </a:rPr>
              <a:t>/Movie"</a:t>
            </a:r>
            <a:r>
              <a:rPr lang="en-US" sz="2400" dirty="0">
                <a:solidFill>
                  <a:srgbClr val="0000CC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  </a:t>
            </a:r>
            <a:r>
              <a:rPr lang="en-US" sz="2400" dirty="0">
                <a:solidFill>
                  <a:srgbClr val="0000CC"/>
                </a:solidFill>
              </a:rPr>
              <a:t>&lt;h1&gt;Avatar&lt;/h1&gt;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  </a:t>
            </a:r>
            <a:r>
              <a:rPr lang="en-US" sz="2400" dirty="0">
                <a:solidFill>
                  <a:srgbClr val="0000CC"/>
                </a:solidFill>
              </a:rPr>
              <a:t>&lt;span&gt;Director: James Cameron (born </a:t>
            </a:r>
            <a:r>
              <a:rPr lang="en-US" sz="2400" dirty="0" smtClean="0">
                <a:solidFill>
                  <a:srgbClr val="0000CC"/>
                </a:solidFill>
              </a:rPr>
              <a:t>1954) &lt;</a:t>
            </a:r>
            <a:r>
              <a:rPr lang="en-US" sz="2400" dirty="0">
                <a:solidFill>
                  <a:srgbClr val="0000CC"/>
                </a:solidFill>
              </a:rPr>
              <a:t>/span&gt;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  </a:t>
            </a:r>
            <a:r>
              <a:rPr lang="en-US" sz="2400" dirty="0">
                <a:solidFill>
                  <a:srgbClr val="0000CC"/>
                </a:solidFill>
              </a:rPr>
              <a:t>&lt;span&gt;Science fiction&lt;/span&gt;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  </a:t>
            </a:r>
            <a:r>
              <a:rPr lang="en-US" sz="2400" dirty="0">
                <a:solidFill>
                  <a:srgbClr val="0000CC"/>
                </a:solidFill>
              </a:rPr>
              <a:t>&lt;a </a:t>
            </a:r>
            <a:r>
              <a:rPr lang="en-US" sz="2400" dirty="0" err="1">
                <a:solidFill>
                  <a:srgbClr val="0000CC"/>
                </a:solidFill>
              </a:rPr>
              <a:t>href</a:t>
            </a:r>
            <a:r>
              <a:rPr lang="en-US" sz="2400" dirty="0" smtClean="0">
                <a:solidFill>
                  <a:srgbClr val="0000CC"/>
                </a:solidFill>
              </a:rPr>
              <a:t>=”avatar-</a:t>
            </a:r>
            <a:r>
              <a:rPr lang="en-US" sz="2400" dirty="0" err="1">
                <a:solidFill>
                  <a:srgbClr val="0000CC"/>
                </a:solidFill>
              </a:rPr>
              <a:t>trailer.html</a:t>
            </a:r>
            <a:r>
              <a:rPr lang="en-US" sz="2400" dirty="0">
                <a:solidFill>
                  <a:srgbClr val="0000CC"/>
                </a:solidFill>
              </a:rPr>
              <a:t>"&gt;Trailer&lt;/a&gt;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&lt;/div&gt;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5508104" y="2924944"/>
            <a:ext cx="2921741" cy="536383"/>
          </a:xfrm>
          <a:prstGeom prst="wedgeRectCallout">
            <a:avLst/>
          </a:prstGeom>
          <a:solidFill>
            <a:schemeClr val="bg1">
              <a:lumMod val="85000"/>
              <a:alpha val="93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[ ] </a:t>
            </a:r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dirty="0" err="1">
                <a:solidFill>
                  <a:srgbClr val="000000"/>
                </a:solidFill>
              </a:rPr>
              <a:t>schema:Movie</a:t>
            </a:r>
            <a:r>
              <a:rPr lang="en-US" dirty="0">
                <a:solidFill>
                  <a:srgbClr val="00000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9090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</a:t>
            </a:r>
            <a:r>
              <a:rPr lang="en-US" dirty="0" err="1" smtClean="0"/>
              <a:t>itemprop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4968453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i="1" dirty="0" err="1" smtClean="0"/>
              <a:t>itemscope</a:t>
            </a:r>
            <a:r>
              <a:rPr lang="en-US" sz="2400" dirty="0" smtClean="0"/>
              <a:t> attribute identifies a content </a:t>
            </a:r>
            <a:r>
              <a:rPr lang="en-US" sz="2400" i="1" dirty="0" err="1" smtClean="0"/>
              <a:t>subtree</a:t>
            </a:r>
            <a:r>
              <a:rPr lang="en-US" sz="2400" dirty="0" smtClean="0"/>
              <a:t> that is the subject about which we want to say something</a:t>
            </a:r>
          </a:p>
          <a:p>
            <a:r>
              <a:rPr lang="en-US" sz="2400" dirty="0" smtClean="0"/>
              <a:t>The </a:t>
            </a:r>
            <a:r>
              <a:rPr lang="en-US" sz="2400" i="1" dirty="0" err="1" smtClean="0"/>
              <a:t>itemtype</a:t>
            </a:r>
            <a:r>
              <a:rPr lang="en-US" sz="2400" dirty="0" smtClean="0"/>
              <a:t> attribute specifies the subject’s type</a:t>
            </a:r>
          </a:p>
          <a:p>
            <a:r>
              <a:rPr lang="en-US" sz="2400" dirty="0" smtClean="0"/>
              <a:t>An </a:t>
            </a:r>
            <a:r>
              <a:rPr lang="en-US" sz="2400" i="1" dirty="0" err="1" smtClean="0"/>
              <a:t>itemprop</a:t>
            </a:r>
            <a:r>
              <a:rPr lang="en-US" sz="2400" dirty="0" smtClean="0"/>
              <a:t> attribute gives a property of that type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&lt;div </a:t>
            </a:r>
            <a:r>
              <a:rPr lang="en-US" sz="2400" b="1" dirty="0" err="1" smtClean="0">
                <a:solidFill>
                  <a:srgbClr val="0000CC"/>
                </a:solidFill>
              </a:rPr>
              <a:t>itemscope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itemtype</a:t>
            </a:r>
            <a:r>
              <a:rPr lang="en-US" sz="2400" b="1" dirty="0">
                <a:solidFill>
                  <a:srgbClr val="0000CC"/>
                </a:solidFill>
              </a:rPr>
              <a:t>="http://</a:t>
            </a:r>
            <a:r>
              <a:rPr lang="en-US" sz="2400" b="1" dirty="0" err="1">
                <a:solidFill>
                  <a:srgbClr val="0000CC"/>
                </a:solidFill>
              </a:rPr>
              <a:t>schema.org</a:t>
            </a:r>
            <a:r>
              <a:rPr lang="en-US" sz="2400" b="1" dirty="0">
                <a:solidFill>
                  <a:srgbClr val="0000CC"/>
                </a:solidFill>
              </a:rPr>
              <a:t>/Movie"</a:t>
            </a:r>
            <a:r>
              <a:rPr lang="en-US" sz="2400" dirty="0">
                <a:solidFill>
                  <a:srgbClr val="0000CC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 &lt;h1 </a:t>
            </a:r>
            <a:r>
              <a:rPr lang="en-US" sz="2400" b="1" dirty="0" err="1" smtClean="0">
                <a:solidFill>
                  <a:srgbClr val="0000CC"/>
                </a:solidFill>
              </a:rPr>
              <a:t>itemprop</a:t>
            </a:r>
            <a:r>
              <a:rPr lang="en-US" sz="2400" b="1" dirty="0" smtClean="0">
                <a:solidFill>
                  <a:srgbClr val="0000CC"/>
                </a:solidFill>
              </a:rPr>
              <a:t>=</a:t>
            </a:r>
            <a:r>
              <a:rPr lang="en-US" sz="2400" b="1" dirty="0"/>
              <a:t>"</a:t>
            </a:r>
            <a:r>
              <a:rPr lang="en-US" sz="2400" b="1" dirty="0" smtClean="0">
                <a:solidFill>
                  <a:srgbClr val="0000CC"/>
                </a:solidFill>
              </a:rPr>
              <a:t>name</a:t>
            </a:r>
            <a:r>
              <a:rPr lang="en-US" sz="2400" b="1" dirty="0"/>
              <a:t>"</a:t>
            </a:r>
            <a:r>
              <a:rPr lang="en-US" sz="2400" dirty="0" smtClean="0">
                <a:solidFill>
                  <a:srgbClr val="0000CC"/>
                </a:solidFill>
              </a:rPr>
              <a:t>&gt;</a:t>
            </a:r>
            <a:r>
              <a:rPr lang="en-US" sz="2400" dirty="0">
                <a:solidFill>
                  <a:srgbClr val="0000CC"/>
                </a:solidFill>
              </a:rPr>
              <a:t>Avatar&lt;/h1&gt;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  </a:t>
            </a:r>
            <a:r>
              <a:rPr lang="en-US" sz="2400" dirty="0">
                <a:solidFill>
                  <a:srgbClr val="0000CC"/>
                </a:solidFill>
              </a:rPr>
              <a:t>&lt;span&gt;Director: James Cameron (born </a:t>
            </a:r>
            <a:r>
              <a:rPr lang="en-US" sz="2400" dirty="0" smtClean="0">
                <a:solidFill>
                  <a:srgbClr val="0000CC"/>
                </a:solidFill>
              </a:rPr>
              <a:t>1954) &lt;</a:t>
            </a:r>
            <a:r>
              <a:rPr lang="en-US" sz="2400" dirty="0">
                <a:solidFill>
                  <a:srgbClr val="0000CC"/>
                </a:solidFill>
              </a:rPr>
              <a:t>/span&gt;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  </a:t>
            </a:r>
            <a:r>
              <a:rPr lang="en-US" sz="2400" dirty="0">
                <a:solidFill>
                  <a:srgbClr val="0000CC"/>
                </a:solidFill>
              </a:rPr>
              <a:t>&lt;</a:t>
            </a:r>
            <a:r>
              <a:rPr lang="en-US" sz="2400" dirty="0" smtClean="0">
                <a:solidFill>
                  <a:srgbClr val="0000CC"/>
                </a:solidFill>
              </a:rPr>
              <a:t>span </a:t>
            </a:r>
            <a:r>
              <a:rPr lang="en-US" sz="2400" b="1" dirty="0" err="1" smtClean="0">
                <a:solidFill>
                  <a:srgbClr val="0000CC"/>
                </a:solidFill>
              </a:rPr>
              <a:t>itemprop</a:t>
            </a:r>
            <a:r>
              <a:rPr lang="en-US" sz="2400" b="1" dirty="0" smtClean="0">
                <a:solidFill>
                  <a:srgbClr val="0000CC"/>
                </a:solidFill>
              </a:rPr>
              <a:t>=</a:t>
            </a:r>
            <a:r>
              <a:rPr lang="en-US" sz="2400" b="1" dirty="0"/>
              <a:t>"</a:t>
            </a:r>
            <a:r>
              <a:rPr lang="en-US" sz="2400" b="1" dirty="0" smtClean="0">
                <a:solidFill>
                  <a:srgbClr val="0000CC"/>
                </a:solidFill>
              </a:rPr>
              <a:t>genre</a:t>
            </a:r>
            <a:r>
              <a:rPr lang="en-US" sz="2400" b="1" dirty="0"/>
              <a:t>"</a:t>
            </a:r>
            <a:r>
              <a:rPr lang="en-US" sz="2400" dirty="0" smtClean="0">
                <a:solidFill>
                  <a:srgbClr val="0000CC"/>
                </a:solidFill>
              </a:rPr>
              <a:t>&gt;</a:t>
            </a:r>
            <a:r>
              <a:rPr lang="en-US" sz="2400" dirty="0">
                <a:solidFill>
                  <a:srgbClr val="0000CC"/>
                </a:solidFill>
              </a:rPr>
              <a:t>Science fiction&lt;/span&gt;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  </a:t>
            </a:r>
            <a:r>
              <a:rPr lang="en-US" sz="2400" dirty="0">
                <a:solidFill>
                  <a:srgbClr val="0000CC"/>
                </a:solidFill>
              </a:rPr>
              <a:t>&lt;a </a:t>
            </a:r>
            <a:r>
              <a:rPr lang="en-US" sz="2400" dirty="0" err="1">
                <a:solidFill>
                  <a:srgbClr val="0000CC"/>
                </a:solidFill>
              </a:rPr>
              <a:t>href</a:t>
            </a:r>
            <a:r>
              <a:rPr lang="en-US" sz="2400" dirty="0" smtClean="0">
                <a:solidFill>
                  <a:srgbClr val="0000CC"/>
                </a:solidFill>
              </a:rPr>
              <a:t>=”avatar-</a:t>
            </a:r>
            <a:r>
              <a:rPr lang="en-US" sz="2400" dirty="0" err="1" smtClean="0">
                <a:solidFill>
                  <a:srgbClr val="0000CC"/>
                </a:solidFill>
              </a:rPr>
              <a:t>trailer.html</a:t>
            </a:r>
            <a:r>
              <a:rPr lang="en-US" sz="2400" dirty="0">
                <a:solidFill>
                  <a:srgbClr val="0000CC"/>
                </a:solidFill>
              </a:rPr>
              <a:t>” </a:t>
            </a:r>
            <a:r>
              <a:rPr lang="en-US" sz="2400" b="1" dirty="0" err="1">
                <a:solidFill>
                  <a:srgbClr val="0000CC"/>
                </a:solidFill>
              </a:rPr>
              <a:t>itemprop</a:t>
            </a:r>
            <a:r>
              <a:rPr lang="en-US" sz="2400" b="1" dirty="0">
                <a:solidFill>
                  <a:srgbClr val="0000CC"/>
                </a:solidFill>
              </a:rPr>
              <a:t>="trailer"</a:t>
            </a:r>
            <a:r>
              <a:rPr lang="en-US" sz="2400" dirty="0">
                <a:solidFill>
                  <a:srgbClr val="0000CC"/>
                </a:solidFill>
              </a:rPr>
              <a:t>&gt;Trailer&lt;/a&gt;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31220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</a:t>
            </a:r>
            <a:r>
              <a:rPr lang="en-US" dirty="0" err="1" smtClean="0"/>
              <a:t>itemprop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4968453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i="1" dirty="0" err="1" smtClean="0"/>
              <a:t>itemscope</a:t>
            </a:r>
            <a:r>
              <a:rPr lang="en-US" sz="2400" dirty="0" smtClean="0"/>
              <a:t> attribute identifies a content </a:t>
            </a:r>
            <a:r>
              <a:rPr lang="en-US" sz="2400" i="1" dirty="0" err="1" smtClean="0"/>
              <a:t>subtree</a:t>
            </a:r>
            <a:r>
              <a:rPr lang="en-US" sz="2400" dirty="0" smtClean="0"/>
              <a:t> that is the subject about which we want to say something</a:t>
            </a:r>
          </a:p>
          <a:p>
            <a:r>
              <a:rPr lang="en-US" sz="2400" dirty="0" smtClean="0"/>
              <a:t>The </a:t>
            </a:r>
            <a:r>
              <a:rPr lang="en-US" sz="2400" i="1" dirty="0" err="1" smtClean="0"/>
              <a:t>itemtype</a:t>
            </a:r>
            <a:r>
              <a:rPr lang="en-US" sz="2400" dirty="0" smtClean="0"/>
              <a:t> attribute specifies the subject’s type</a:t>
            </a:r>
          </a:p>
          <a:p>
            <a:r>
              <a:rPr lang="en-US" sz="2400" dirty="0" smtClean="0"/>
              <a:t>An </a:t>
            </a:r>
            <a:r>
              <a:rPr lang="en-US" sz="2400" i="1" dirty="0" err="1" smtClean="0"/>
              <a:t>itemprop</a:t>
            </a:r>
            <a:r>
              <a:rPr lang="en-US" sz="2400" dirty="0" smtClean="0"/>
              <a:t> attribute gives a property of that type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&lt;div </a:t>
            </a:r>
            <a:r>
              <a:rPr lang="en-US" sz="2400" b="1" dirty="0" err="1" smtClean="0">
                <a:solidFill>
                  <a:srgbClr val="0000CC"/>
                </a:solidFill>
              </a:rPr>
              <a:t>itemscope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itemtype</a:t>
            </a:r>
            <a:r>
              <a:rPr lang="en-US" sz="2400" b="1" dirty="0">
                <a:solidFill>
                  <a:srgbClr val="0000CC"/>
                </a:solidFill>
              </a:rPr>
              <a:t>="http://</a:t>
            </a:r>
            <a:r>
              <a:rPr lang="en-US" sz="2400" b="1" dirty="0" err="1">
                <a:solidFill>
                  <a:srgbClr val="0000CC"/>
                </a:solidFill>
              </a:rPr>
              <a:t>schema.org</a:t>
            </a:r>
            <a:r>
              <a:rPr lang="en-US" sz="2400" b="1" dirty="0">
                <a:solidFill>
                  <a:srgbClr val="0000CC"/>
                </a:solidFill>
              </a:rPr>
              <a:t>/Movie"</a:t>
            </a:r>
            <a:r>
              <a:rPr lang="en-US" sz="2400" dirty="0">
                <a:solidFill>
                  <a:srgbClr val="0000CC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 &lt;h1 </a:t>
            </a:r>
            <a:r>
              <a:rPr lang="en-US" sz="2400" b="1" dirty="0" err="1" smtClean="0">
                <a:solidFill>
                  <a:srgbClr val="0000CC"/>
                </a:solidFill>
              </a:rPr>
              <a:t>itemprop</a:t>
            </a:r>
            <a:r>
              <a:rPr lang="en-US" sz="2400" b="1" dirty="0" smtClean="0">
                <a:solidFill>
                  <a:srgbClr val="0000CC"/>
                </a:solidFill>
              </a:rPr>
              <a:t>=</a:t>
            </a:r>
            <a:r>
              <a:rPr lang="en-US" sz="2400" b="1" dirty="0"/>
              <a:t>"</a:t>
            </a:r>
            <a:r>
              <a:rPr lang="en-US" sz="2400" b="1" dirty="0" smtClean="0">
                <a:solidFill>
                  <a:srgbClr val="0000CC"/>
                </a:solidFill>
              </a:rPr>
              <a:t>name</a:t>
            </a:r>
            <a:r>
              <a:rPr lang="en-US" sz="2400" b="1" dirty="0"/>
              <a:t>"</a:t>
            </a:r>
            <a:r>
              <a:rPr lang="en-US" sz="2400" dirty="0" smtClean="0">
                <a:solidFill>
                  <a:srgbClr val="0000CC"/>
                </a:solidFill>
              </a:rPr>
              <a:t>&gt;</a:t>
            </a:r>
            <a:r>
              <a:rPr lang="en-US" sz="2400" dirty="0">
                <a:solidFill>
                  <a:srgbClr val="0000CC"/>
                </a:solidFill>
              </a:rPr>
              <a:t>Avatar&lt;/h1&gt;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  </a:t>
            </a:r>
            <a:r>
              <a:rPr lang="en-US" sz="2400" dirty="0">
                <a:solidFill>
                  <a:srgbClr val="0000CC"/>
                </a:solidFill>
              </a:rPr>
              <a:t>&lt;span&gt;Director: James Cameron (born </a:t>
            </a:r>
            <a:r>
              <a:rPr lang="en-US" sz="2400" dirty="0" smtClean="0">
                <a:solidFill>
                  <a:srgbClr val="0000CC"/>
                </a:solidFill>
              </a:rPr>
              <a:t>1954) &lt;</a:t>
            </a:r>
            <a:r>
              <a:rPr lang="en-US" sz="2400" dirty="0">
                <a:solidFill>
                  <a:srgbClr val="0000CC"/>
                </a:solidFill>
              </a:rPr>
              <a:t>/span&gt;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  </a:t>
            </a:r>
            <a:r>
              <a:rPr lang="en-US" sz="2400" dirty="0">
                <a:solidFill>
                  <a:srgbClr val="0000CC"/>
                </a:solidFill>
              </a:rPr>
              <a:t>&lt;</a:t>
            </a:r>
            <a:r>
              <a:rPr lang="en-US" sz="2400" dirty="0" smtClean="0">
                <a:solidFill>
                  <a:srgbClr val="0000CC"/>
                </a:solidFill>
              </a:rPr>
              <a:t>span </a:t>
            </a:r>
            <a:r>
              <a:rPr lang="en-US" sz="2400" b="1" dirty="0" err="1" smtClean="0">
                <a:solidFill>
                  <a:srgbClr val="0000CC"/>
                </a:solidFill>
              </a:rPr>
              <a:t>itemprop</a:t>
            </a:r>
            <a:r>
              <a:rPr lang="en-US" sz="2400" b="1" dirty="0" smtClean="0">
                <a:solidFill>
                  <a:srgbClr val="0000CC"/>
                </a:solidFill>
              </a:rPr>
              <a:t>=</a:t>
            </a:r>
            <a:r>
              <a:rPr lang="en-US" sz="2400" b="1" dirty="0"/>
              <a:t>"</a:t>
            </a:r>
            <a:r>
              <a:rPr lang="en-US" sz="2400" b="1" dirty="0" smtClean="0">
                <a:solidFill>
                  <a:srgbClr val="0000CC"/>
                </a:solidFill>
              </a:rPr>
              <a:t>genre</a:t>
            </a:r>
            <a:r>
              <a:rPr lang="en-US" sz="2400" b="1" dirty="0"/>
              <a:t>"</a:t>
            </a:r>
            <a:r>
              <a:rPr lang="en-US" sz="2400" dirty="0" smtClean="0">
                <a:solidFill>
                  <a:srgbClr val="0000CC"/>
                </a:solidFill>
              </a:rPr>
              <a:t>&gt;</a:t>
            </a:r>
            <a:r>
              <a:rPr lang="en-US" sz="2400" dirty="0">
                <a:solidFill>
                  <a:srgbClr val="0000CC"/>
                </a:solidFill>
              </a:rPr>
              <a:t>Science fiction&lt;/span&gt;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  </a:t>
            </a:r>
            <a:r>
              <a:rPr lang="en-US" sz="2400" dirty="0">
                <a:solidFill>
                  <a:srgbClr val="0000CC"/>
                </a:solidFill>
              </a:rPr>
              <a:t>&lt;a </a:t>
            </a:r>
            <a:r>
              <a:rPr lang="en-US" sz="2400" dirty="0" err="1">
                <a:solidFill>
                  <a:srgbClr val="0000CC"/>
                </a:solidFill>
              </a:rPr>
              <a:t>href</a:t>
            </a:r>
            <a:r>
              <a:rPr lang="en-US" sz="2400" dirty="0" smtClean="0">
                <a:solidFill>
                  <a:srgbClr val="0000CC"/>
                </a:solidFill>
              </a:rPr>
              <a:t>=”avatar-</a:t>
            </a:r>
            <a:r>
              <a:rPr lang="en-US" sz="2400" dirty="0" err="1" smtClean="0">
                <a:solidFill>
                  <a:srgbClr val="0000CC"/>
                </a:solidFill>
              </a:rPr>
              <a:t>trailer.html</a:t>
            </a:r>
            <a:r>
              <a:rPr lang="en-US" sz="2400" dirty="0">
                <a:solidFill>
                  <a:srgbClr val="0000CC"/>
                </a:solidFill>
              </a:rPr>
              <a:t>” </a:t>
            </a:r>
            <a:r>
              <a:rPr lang="en-US" sz="2400" b="1" dirty="0" err="1">
                <a:solidFill>
                  <a:srgbClr val="0000CC"/>
                </a:solidFill>
              </a:rPr>
              <a:t>itemprop</a:t>
            </a:r>
            <a:r>
              <a:rPr lang="en-US" sz="2400" b="1" dirty="0">
                <a:solidFill>
                  <a:srgbClr val="0000CC"/>
                </a:solidFill>
              </a:rPr>
              <a:t>="trailer"</a:t>
            </a:r>
            <a:r>
              <a:rPr lang="en-US" sz="2400" dirty="0">
                <a:solidFill>
                  <a:srgbClr val="0000CC"/>
                </a:solidFill>
              </a:rPr>
              <a:t>&gt;Trailer&lt;/a&gt;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&lt;/div&gt;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4860032" y="2132856"/>
            <a:ext cx="4176464" cy="1328471"/>
          </a:xfrm>
          <a:prstGeom prst="wedgeRectCallout">
            <a:avLst/>
          </a:prstGeom>
          <a:solidFill>
            <a:schemeClr val="bg1">
              <a:lumMod val="85000"/>
              <a:alpha val="93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[ ] </a:t>
            </a:r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dirty="0" err="1">
                <a:solidFill>
                  <a:srgbClr val="000000"/>
                </a:solidFill>
              </a:rPr>
              <a:t>schema:Movie</a:t>
            </a:r>
            <a:r>
              <a:rPr lang="en-US" dirty="0">
                <a:solidFill>
                  <a:srgbClr val="000000"/>
                </a:solidFill>
              </a:rPr>
              <a:t> ;</a:t>
            </a:r>
          </a:p>
          <a:p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schema:genre</a:t>
            </a:r>
            <a:r>
              <a:rPr lang="en-US" dirty="0">
                <a:solidFill>
                  <a:srgbClr val="000000"/>
                </a:solidFill>
              </a:rPr>
              <a:t> "Science fiction" ;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 err="1">
                <a:solidFill>
                  <a:srgbClr val="000000"/>
                </a:solidFill>
              </a:rPr>
              <a:t>schema:name</a:t>
            </a:r>
            <a:r>
              <a:rPr lang="en-US" dirty="0">
                <a:solidFill>
                  <a:srgbClr val="000000"/>
                </a:solidFill>
              </a:rPr>
              <a:t> "Avatar" ;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 err="1">
                <a:solidFill>
                  <a:srgbClr val="000000"/>
                </a:solidFill>
              </a:rPr>
              <a:t>schema:trailer</a:t>
            </a:r>
            <a:r>
              <a:rPr lang="en-US" dirty="0">
                <a:solidFill>
                  <a:srgbClr val="000000"/>
                </a:solidFill>
              </a:rPr>
              <a:t> &lt;avatar-</a:t>
            </a:r>
            <a:r>
              <a:rPr lang="en-US" dirty="0" err="1">
                <a:solidFill>
                  <a:srgbClr val="000000"/>
                </a:solidFill>
              </a:rPr>
              <a:t>trailer.html</a:t>
            </a:r>
            <a:r>
              <a:rPr lang="en-US" dirty="0">
                <a:solidFill>
                  <a:srgbClr val="000000"/>
                </a:solidFill>
              </a:rPr>
              <a:t>&gt; .</a:t>
            </a:r>
          </a:p>
        </p:txBody>
      </p:sp>
    </p:spTree>
    <p:extLst>
      <p:ext uri="{BB962C8B-B14F-4D97-AF65-F5344CB8AC3E}">
        <p14:creationId xmlns:p14="http://schemas.microsoft.com/office/powerpoint/2010/main" val="28384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embedded items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748712" cy="4968453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i="1" dirty="0" smtClean="0"/>
              <a:t>itemprop</a:t>
            </a:r>
            <a:r>
              <a:rPr lang="en-US" sz="2400" dirty="0" smtClean="0"/>
              <a:t> immediately followed by another </a:t>
            </a:r>
            <a:r>
              <a:rPr lang="en-US" sz="2400" i="1" dirty="0" err="1" smtClean="0"/>
              <a:t>itemscope</a:t>
            </a:r>
            <a:r>
              <a:rPr lang="en-US" sz="2400" dirty="0" smtClean="0"/>
              <a:t> makes the value an object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&lt;div </a:t>
            </a:r>
            <a:r>
              <a:rPr lang="en-US" sz="2400" dirty="0" err="1" smtClean="0">
                <a:solidFill>
                  <a:srgbClr val="0000CC"/>
                </a:solidFill>
              </a:rPr>
              <a:t>itemscope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itemtype</a:t>
            </a:r>
            <a:r>
              <a:rPr lang="en-US" sz="2400" dirty="0">
                <a:solidFill>
                  <a:srgbClr val="0000CC"/>
                </a:solidFill>
              </a:rPr>
              <a:t>="http://</a:t>
            </a:r>
            <a:r>
              <a:rPr lang="en-US" sz="2400" dirty="0" err="1">
                <a:solidFill>
                  <a:srgbClr val="0000CC"/>
                </a:solidFill>
              </a:rPr>
              <a:t>schema.org</a:t>
            </a:r>
            <a:r>
              <a:rPr lang="en-US" sz="2400" dirty="0">
                <a:solidFill>
                  <a:srgbClr val="0000CC"/>
                </a:solidFill>
              </a:rPr>
              <a:t>/Movie"&gt;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</a:t>
            </a:r>
            <a:r>
              <a:rPr lang="en-US" sz="2400" dirty="0" smtClean="0">
                <a:solidFill>
                  <a:srgbClr val="0000CC"/>
                </a:solidFill>
              </a:rPr>
              <a:t>h1 </a:t>
            </a:r>
            <a:r>
              <a:rPr lang="en-US" sz="2400" dirty="0" err="1" smtClean="0">
                <a:solidFill>
                  <a:srgbClr val="0000CC"/>
                </a:solidFill>
              </a:rPr>
              <a:t>itemprop</a:t>
            </a:r>
            <a:r>
              <a:rPr lang="en-US" sz="2400" dirty="0">
                <a:solidFill>
                  <a:srgbClr val="0000CC"/>
                </a:solidFill>
              </a:rPr>
              <a:t>="</a:t>
            </a:r>
            <a:r>
              <a:rPr lang="en-US" sz="2400" dirty="0" smtClean="0">
                <a:solidFill>
                  <a:srgbClr val="0000CC"/>
                </a:solidFill>
              </a:rPr>
              <a:t>name</a:t>
            </a:r>
            <a:r>
              <a:rPr lang="en-US" sz="2400" dirty="0">
                <a:solidFill>
                  <a:srgbClr val="0000CC"/>
                </a:solidFill>
              </a:rPr>
              <a:t>"&gt;Avatar&lt;/h1&gt;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    &lt;</a:t>
            </a:r>
            <a:r>
              <a:rPr lang="en-US" sz="2400" dirty="0">
                <a:solidFill>
                  <a:srgbClr val="0000CC"/>
                </a:solidFill>
              </a:rPr>
              <a:t>div </a:t>
            </a:r>
            <a:r>
              <a:rPr lang="en-US" sz="2400" dirty="0" err="1">
                <a:solidFill>
                  <a:srgbClr val="0000CC"/>
                </a:solidFill>
              </a:rPr>
              <a:t>itemprop</a:t>
            </a:r>
            <a:r>
              <a:rPr lang="en-US" sz="2400" dirty="0">
                <a:solidFill>
                  <a:srgbClr val="0000CC"/>
                </a:solidFill>
              </a:rPr>
              <a:t>="director"</a:t>
            </a: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b="1" dirty="0" smtClean="0">
                <a:solidFill>
                  <a:srgbClr val="0000CC"/>
                </a:solidFill>
              </a:rPr>
              <a:t>            </a:t>
            </a:r>
            <a:r>
              <a:rPr lang="en-US" sz="2400" b="1" dirty="0" err="1" smtClean="0">
                <a:solidFill>
                  <a:srgbClr val="0000CC"/>
                </a:solidFill>
              </a:rPr>
              <a:t>itemscope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itemtype</a:t>
            </a:r>
            <a:r>
              <a:rPr lang="en-US" sz="2400" b="1" dirty="0">
                <a:solidFill>
                  <a:srgbClr val="0000CC"/>
                </a:solidFill>
              </a:rPr>
              <a:t>="http://schema.org/Person"</a:t>
            </a:r>
            <a:r>
              <a:rPr lang="en-US" sz="2400" dirty="0">
                <a:solidFill>
                  <a:srgbClr val="0000CC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</a:t>
            </a:r>
            <a:r>
              <a:rPr lang="en-US" sz="2400" dirty="0" smtClean="0">
                <a:solidFill>
                  <a:srgbClr val="0000CC"/>
                </a:solidFill>
              </a:rPr>
              <a:t>      Director</a:t>
            </a:r>
            <a:r>
              <a:rPr lang="en-US" sz="2400" dirty="0">
                <a:solidFill>
                  <a:srgbClr val="0000CC"/>
                </a:solidFill>
              </a:rPr>
              <a:t>: &lt;span </a:t>
            </a:r>
            <a:r>
              <a:rPr lang="en-US" sz="2400" b="1" dirty="0" err="1">
                <a:solidFill>
                  <a:srgbClr val="0000CC"/>
                </a:solidFill>
              </a:rPr>
              <a:t>itemprop</a:t>
            </a:r>
            <a:r>
              <a:rPr lang="en-US" sz="2400" b="1" dirty="0">
                <a:solidFill>
                  <a:srgbClr val="0000CC"/>
                </a:solidFill>
              </a:rPr>
              <a:t>="name"</a:t>
            </a:r>
            <a:r>
              <a:rPr lang="en-US" sz="2400" dirty="0">
                <a:solidFill>
                  <a:srgbClr val="0000CC"/>
                </a:solidFill>
              </a:rPr>
              <a:t>&gt;James Cameron&lt;/span&gt; 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>        (</a:t>
            </a:r>
            <a:r>
              <a:rPr lang="en-US" sz="2400" dirty="0">
                <a:solidFill>
                  <a:srgbClr val="0000CC"/>
                </a:solidFill>
              </a:rPr>
              <a:t>born  </a:t>
            </a:r>
            <a:r>
              <a:rPr lang="en-US" sz="2400" dirty="0" smtClean="0">
                <a:solidFill>
                  <a:srgbClr val="0000CC"/>
                </a:solidFill>
              </a:rPr>
              <a:t>&lt;</a:t>
            </a:r>
            <a:r>
              <a:rPr lang="en-US" sz="2400" dirty="0">
                <a:solidFill>
                  <a:srgbClr val="0000CC"/>
                </a:solidFill>
              </a:rPr>
              <a:t>span </a:t>
            </a:r>
            <a:r>
              <a:rPr lang="en-US" sz="2400" b="1" dirty="0" err="1">
                <a:solidFill>
                  <a:srgbClr val="0000CC"/>
                </a:solidFill>
              </a:rPr>
              <a:t>itemprop</a:t>
            </a:r>
            <a:r>
              <a:rPr lang="en-US" sz="2400" b="1" dirty="0">
                <a:solidFill>
                  <a:srgbClr val="0000CC"/>
                </a:solidFill>
              </a:rPr>
              <a:t>="</a:t>
            </a:r>
            <a:r>
              <a:rPr lang="en-US" sz="2400" b="1" dirty="0" err="1">
                <a:solidFill>
                  <a:srgbClr val="0000CC"/>
                </a:solidFill>
              </a:rPr>
              <a:t>birthDate</a:t>
            </a:r>
            <a:r>
              <a:rPr lang="en-US" sz="2400" b="1" dirty="0">
                <a:solidFill>
                  <a:srgbClr val="0000CC"/>
                </a:solidFill>
              </a:rPr>
              <a:t>"</a:t>
            </a:r>
            <a:r>
              <a:rPr lang="en-US" sz="2400" dirty="0">
                <a:solidFill>
                  <a:srgbClr val="0000CC"/>
                </a:solidFill>
              </a:rPr>
              <a:t>&gt;1954&lt;/span</a:t>
            </a:r>
            <a:r>
              <a:rPr lang="en-US" sz="2400" dirty="0" smtClean="0">
                <a:solidFill>
                  <a:srgbClr val="0000CC"/>
                </a:solidFill>
              </a:rPr>
              <a:t>&gt;)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  &lt;</a:t>
            </a:r>
            <a:r>
              <a:rPr lang="en-US" sz="2400" dirty="0">
                <a:solidFill>
                  <a:srgbClr val="0000CC"/>
                </a:solidFill>
              </a:rPr>
              <a:t>/div&gt; </a:t>
            </a:r>
            <a:endParaRPr lang="en-US" sz="24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&lt;span </a:t>
            </a:r>
            <a:r>
              <a:rPr lang="en-US" sz="2400" dirty="0" err="1" smtClean="0">
                <a:solidFill>
                  <a:srgbClr val="0000CC"/>
                </a:solidFill>
              </a:rPr>
              <a:t>itemprop</a:t>
            </a:r>
            <a:r>
              <a:rPr lang="en-US" sz="2400" dirty="0">
                <a:solidFill>
                  <a:srgbClr val="0000CC"/>
                </a:solidFill>
              </a:rPr>
              <a:t>="</a:t>
            </a:r>
            <a:r>
              <a:rPr lang="en-US" sz="2400" dirty="0" smtClean="0">
                <a:solidFill>
                  <a:srgbClr val="0000CC"/>
                </a:solidFill>
              </a:rPr>
              <a:t>genre</a:t>
            </a:r>
            <a:r>
              <a:rPr lang="en-US" sz="2400" dirty="0">
                <a:solidFill>
                  <a:srgbClr val="0000CC"/>
                </a:solidFill>
              </a:rPr>
              <a:t>"&gt;Science fiction&lt;/span&gt;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&lt;a </a:t>
            </a:r>
            <a:r>
              <a:rPr lang="en-US" sz="2400" dirty="0" err="1">
                <a:solidFill>
                  <a:srgbClr val="0000CC"/>
                </a:solidFill>
              </a:rPr>
              <a:t>href</a:t>
            </a:r>
            <a:r>
              <a:rPr lang="en-US" sz="2400" dirty="0">
                <a:solidFill>
                  <a:srgbClr val="0000CC"/>
                </a:solidFill>
              </a:rPr>
              <a:t>="avatar</a:t>
            </a:r>
            <a:r>
              <a:rPr lang="en-US" sz="2400" dirty="0" smtClean="0">
                <a:solidFill>
                  <a:srgbClr val="0000CC"/>
                </a:solidFill>
              </a:rPr>
              <a:t>-</a:t>
            </a:r>
            <a:r>
              <a:rPr lang="en-US" sz="2400" dirty="0" err="1">
                <a:solidFill>
                  <a:srgbClr val="0000CC"/>
                </a:solidFill>
              </a:rPr>
              <a:t>trailer.html</a:t>
            </a:r>
            <a:r>
              <a:rPr lang="en-US" sz="2400" dirty="0">
                <a:solidFill>
                  <a:srgbClr val="0000CC"/>
                </a:solidFill>
              </a:rPr>
              <a:t>" </a:t>
            </a:r>
            <a:r>
              <a:rPr lang="en-US" sz="2400" dirty="0" err="1">
                <a:solidFill>
                  <a:srgbClr val="0000CC"/>
                </a:solidFill>
              </a:rPr>
              <a:t>itemprop</a:t>
            </a:r>
            <a:r>
              <a:rPr lang="en-US" sz="2400" dirty="0">
                <a:solidFill>
                  <a:srgbClr val="0000CC"/>
                </a:solidFill>
              </a:rPr>
              <a:t>="trailer"&gt;Trailer&lt;/a&gt;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32768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embedded items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748712" cy="4968453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dirty="0" err="1" smtClean="0"/>
              <a:t>itemprop</a:t>
            </a:r>
            <a:r>
              <a:rPr lang="en-US" sz="2400" dirty="0" smtClean="0"/>
              <a:t> immediately followed by another </a:t>
            </a:r>
            <a:r>
              <a:rPr lang="en-US" sz="2400" dirty="0" err="1" smtClean="0"/>
              <a:t>itemcope</a:t>
            </a:r>
            <a:r>
              <a:rPr lang="en-US" sz="2400" dirty="0" smtClean="0"/>
              <a:t> makes the value an object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&lt;div </a:t>
            </a:r>
            <a:r>
              <a:rPr lang="en-US" sz="2400" dirty="0" err="1" smtClean="0">
                <a:solidFill>
                  <a:srgbClr val="0000CC"/>
                </a:solidFill>
              </a:rPr>
              <a:t>itemscope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itemtype</a:t>
            </a:r>
            <a:r>
              <a:rPr lang="en-US" sz="2400" dirty="0">
                <a:solidFill>
                  <a:srgbClr val="0000CC"/>
                </a:solidFill>
              </a:rPr>
              <a:t>="http://</a:t>
            </a:r>
            <a:r>
              <a:rPr lang="en-US" sz="2400" dirty="0" err="1">
                <a:solidFill>
                  <a:srgbClr val="0000CC"/>
                </a:solidFill>
              </a:rPr>
              <a:t>schema.org</a:t>
            </a:r>
            <a:r>
              <a:rPr lang="en-US" sz="2400" dirty="0">
                <a:solidFill>
                  <a:srgbClr val="0000CC"/>
                </a:solidFill>
              </a:rPr>
              <a:t>/Movie"&gt;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</a:t>
            </a:r>
            <a:r>
              <a:rPr lang="en-US" sz="2400" dirty="0" smtClean="0">
                <a:solidFill>
                  <a:srgbClr val="0000CC"/>
                </a:solidFill>
              </a:rPr>
              <a:t>h1 </a:t>
            </a:r>
            <a:r>
              <a:rPr lang="en-US" sz="2400" dirty="0" err="1" smtClean="0">
                <a:solidFill>
                  <a:srgbClr val="0000CC"/>
                </a:solidFill>
              </a:rPr>
              <a:t>itemprop</a:t>
            </a:r>
            <a:r>
              <a:rPr lang="en-US" sz="2400" dirty="0">
                <a:solidFill>
                  <a:srgbClr val="0000CC"/>
                </a:solidFill>
              </a:rPr>
              <a:t>="</a:t>
            </a:r>
            <a:r>
              <a:rPr lang="en-US" sz="2400" dirty="0" smtClean="0">
                <a:solidFill>
                  <a:srgbClr val="0000CC"/>
                </a:solidFill>
              </a:rPr>
              <a:t>name</a:t>
            </a:r>
            <a:r>
              <a:rPr lang="en-US" sz="2400" dirty="0">
                <a:solidFill>
                  <a:srgbClr val="0000CC"/>
                </a:solidFill>
              </a:rPr>
              <a:t>"&gt;Avatar&lt;/h1&gt;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    &lt;</a:t>
            </a:r>
            <a:r>
              <a:rPr lang="en-US" sz="2400" dirty="0">
                <a:solidFill>
                  <a:srgbClr val="0000CC"/>
                </a:solidFill>
              </a:rPr>
              <a:t>div </a:t>
            </a:r>
            <a:r>
              <a:rPr lang="en-US" sz="2400" dirty="0" err="1">
                <a:solidFill>
                  <a:srgbClr val="0000CC"/>
                </a:solidFill>
              </a:rPr>
              <a:t>itemprop</a:t>
            </a:r>
            <a:r>
              <a:rPr lang="en-US" sz="2400" dirty="0">
                <a:solidFill>
                  <a:srgbClr val="0000CC"/>
                </a:solidFill>
              </a:rPr>
              <a:t>="director"</a:t>
            </a: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b="1" dirty="0" smtClean="0">
                <a:solidFill>
                  <a:srgbClr val="0000CC"/>
                </a:solidFill>
              </a:rPr>
              <a:t>            </a:t>
            </a:r>
            <a:r>
              <a:rPr lang="en-US" sz="2400" b="1" dirty="0" err="1" smtClean="0">
                <a:solidFill>
                  <a:srgbClr val="0000CC"/>
                </a:solidFill>
              </a:rPr>
              <a:t>itemscope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itemtype</a:t>
            </a:r>
            <a:r>
              <a:rPr lang="en-US" sz="2400" b="1" dirty="0">
                <a:solidFill>
                  <a:srgbClr val="0000CC"/>
                </a:solidFill>
              </a:rPr>
              <a:t>="http://schema.org/Person"</a:t>
            </a:r>
            <a:r>
              <a:rPr lang="en-US" sz="2400" dirty="0">
                <a:solidFill>
                  <a:srgbClr val="0000CC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 </a:t>
            </a:r>
            <a:r>
              <a:rPr lang="en-US" sz="2400" dirty="0" smtClean="0">
                <a:solidFill>
                  <a:srgbClr val="0000CC"/>
                </a:solidFill>
              </a:rPr>
              <a:t>      Director</a:t>
            </a:r>
            <a:r>
              <a:rPr lang="en-US" sz="2400" dirty="0">
                <a:solidFill>
                  <a:srgbClr val="0000CC"/>
                </a:solidFill>
              </a:rPr>
              <a:t>: &lt;span </a:t>
            </a:r>
            <a:r>
              <a:rPr lang="en-US" sz="2400" b="1" dirty="0" err="1">
                <a:solidFill>
                  <a:srgbClr val="0000CC"/>
                </a:solidFill>
              </a:rPr>
              <a:t>itemprop</a:t>
            </a:r>
            <a:r>
              <a:rPr lang="en-US" sz="2400" b="1" dirty="0">
                <a:solidFill>
                  <a:srgbClr val="0000CC"/>
                </a:solidFill>
              </a:rPr>
              <a:t>="name"</a:t>
            </a:r>
            <a:r>
              <a:rPr lang="en-US" sz="2400" dirty="0">
                <a:solidFill>
                  <a:srgbClr val="0000CC"/>
                </a:solidFill>
              </a:rPr>
              <a:t>&gt;James Cameron&lt;/span&gt; 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>        (</a:t>
            </a:r>
            <a:r>
              <a:rPr lang="en-US" sz="2400" dirty="0">
                <a:solidFill>
                  <a:srgbClr val="0000CC"/>
                </a:solidFill>
              </a:rPr>
              <a:t>born  </a:t>
            </a:r>
            <a:r>
              <a:rPr lang="en-US" sz="2400" dirty="0" smtClean="0">
                <a:solidFill>
                  <a:srgbClr val="0000CC"/>
                </a:solidFill>
              </a:rPr>
              <a:t>&lt;</a:t>
            </a:r>
            <a:r>
              <a:rPr lang="en-US" sz="2400" dirty="0">
                <a:solidFill>
                  <a:srgbClr val="0000CC"/>
                </a:solidFill>
              </a:rPr>
              <a:t>span </a:t>
            </a:r>
            <a:r>
              <a:rPr lang="en-US" sz="2400" b="1" dirty="0" err="1">
                <a:solidFill>
                  <a:srgbClr val="0000CC"/>
                </a:solidFill>
              </a:rPr>
              <a:t>itemprop</a:t>
            </a:r>
            <a:r>
              <a:rPr lang="en-US" sz="2400" b="1" dirty="0">
                <a:solidFill>
                  <a:srgbClr val="0000CC"/>
                </a:solidFill>
              </a:rPr>
              <a:t>="</a:t>
            </a:r>
            <a:r>
              <a:rPr lang="en-US" sz="2400" b="1" dirty="0" err="1">
                <a:solidFill>
                  <a:srgbClr val="0000CC"/>
                </a:solidFill>
              </a:rPr>
              <a:t>birthDate</a:t>
            </a:r>
            <a:r>
              <a:rPr lang="en-US" sz="2400" b="1" dirty="0">
                <a:solidFill>
                  <a:srgbClr val="0000CC"/>
                </a:solidFill>
              </a:rPr>
              <a:t>"</a:t>
            </a:r>
            <a:r>
              <a:rPr lang="en-US" sz="2400" dirty="0">
                <a:solidFill>
                  <a:srgbClr val="0000CC"/>
                </a:solidFill>
              </a:rPr>
              <a:t>&gt;1954&lt;/span</a:t>
            </a:r>
            <a:r>
              <a:rPr lang="en-US" sz="2400" dirty="0" smtClean="0">
                <a:solidFill>
                  <a:srgbClr val="0000CC"/>
                </a:solidFill>
              </a:rPr>
              <a:t>&gt;)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  &lt;</a:t>
            </a:r>
            <a:r>
              <a:rPr lang="en-US" sz="2400" dirty="0">
                <a:solidFill>
                  <a:srgbClr val="0000CC"/>
                </a:solidFill>
              </a:rPr>
              <a:t>/div&gt; </a:t>
            </a:r>
            <a:endParaRPr lang="en-US" sz="24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&lt;span </a:t>
            </a:r>
            <a:r>
              <a:rPr lang="en-US" sz="2400" dirty="0" err="1" smtClean="0">
                <a:solidFill>
                  <a:srgbClr val="0000CC"/>
                </a:solidFill>
              </a:rPr>
              <a:t>itemprop</a:t>
            </a:r>
            <a:r>
              <a:rPr lang="en-US" sz="2400" dirty="0">
                <a:solidFill>
                  <a:srgbClr val="0000CC"/>
                </a:solidFill>
              </a:rPr>
              <a:t>="</a:t>
            </a:r>
            <a:r>
              <a:rPr lang="en-US" sz="2400" dirty="0" smtClean="0">
                <a:solidFill>
                  <a:srgbClr val="0000CC"/>
                </a:solidFill>
              </a:rPr>
              <a:t>genre</a:t>
            </a:r>
            <a:r>
              <a:rPr lang="en-US" sz="2400" dirty="0">
                <a:solidFill>
                  <a:srgbClr val="0000CC"/>
                </a:solidFill>
              </a:rPr>
              <a:t>"&gt;Science fiction&lt;/span&gt;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&lt;a </a:t>
            </a:r>
            <a:r>
              <a:rPr lang="en-US" sz="2400" dirty="0" err="1">
                <a:solidFill>
                  <a:srgbClr val="0000CC"/>
                </a:solidFill>
              </a:rPr>
              <a:t>href</a:t>
            </a:r>
            <a:r>
              <a:rPr lang="en-US" sz="2400" dirty="0">
                <a:solidFill>
                  <a:srgbClr val="0000CC"/>
                </a:solidFill>
              </a:rPr>
              <a:t>="avatar</a:t>
            </a:r>
            <a:r>
              <a:rPr lang="en-US" sz="2400" dirty="0" smtClean="0">
                <a:solidFill>
                  <a:srgbClr val="0000CC"/>
                </a:solidFill>
              </a:rPr>
              <a:t>-</a:t>
            </a:r>
            <a:r>
              <a:rPr lang="en-US" sz="2400" dirty="0" err="1">
                <a:solidFill>
                  <a:srgbClr val="0000CC"/>
                </a:solidFill>
              </a:rPr>
              <a:t>trailer.html</a:t>
            </a:r>
            <a:r>
              <a:rPr lang="en-US" sz="2400" dirty="0">
                <a:solidFill>
                  <a:srgbClr val="0000CC"/>
                </a:solidFill>
              </a:rPr>
              <a:t>" </a:t>
            </a:r>
            <a:r>
              <a:rPr lang="en-US" sz="2400" dirty="0" err="1">
                <a:solidFill>
                  <a:srgbClr val="0000CC"/>
                </a:solidFill>
              </a:rPr>
              <a:t>itemprop</a:t>
            </a:r>
            <a:r>
              <a:rPr lang="en-US" sz="2400" dirty="0">
                <a:solidFill>
                  <a:srgbClr val="0000CC"/>
                </a:solidFill>
              </a:rPr>
              <a:t>="trailer"&gt;Trailer&lt;/a&gt;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&lt;/div&gt;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3250427" y="620689"/>
            <a:ext cx="5065990" cy="2232248"/>
          </a:xfrm>
          <a:prstGeom prst="wedgeRectCallout">
            <a:avLst/>
          </a:prstGeom>
          <a:solidFill>
            <a:schemeClr val="bg1">
              <a:lumMod val="85000"/>
              <a:alpha val="93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[ ] a </a:t>
            </a:r>
            <a:r>
              <a:rPr lang="en-US" dirty="0" err="1">
                <a:solidFill>
                  <a:srgbClr val="000000"/>
                </a:solidFill>
              </a:rPr>
              <a:t>schema:Movie</a:t>
            </a:r>
            <a:r>
              <a:rPr lang="en-US" dirty="0">
                <a:solidFill>
                  <a:srgbClr val="000000"/>
                </a:solidFill>
              </a:rPr>
              <a:t> ;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 err="1">
                <a:solidFill>
                  <a:srgbClr val="000000"/>
                </a:solidFill>
              </a:rPr>
              <a:t>schema:director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[ a </a:t>
            </a:r>
            <a:r>
              <a:rPr lang="en-US" b="1" dirty="0" err="1">
                <a:solidFill>
                  <a:srgbClr val="000000"/>
                </a:solidFill>
              </a:rPr>
              <a:t>schema:Person</a:t>
            </a:r>
            <a:r>
              <a:rPr lang="en-US" b="1" dirty="0">
                <a:solidFill>
                  <a:srgbClr val="000000"/>
                </a:solidFill>
              </a:rPr>
              <a:t> ;</a:t>
            </a:r>
          </a:p>
          <a:p>
            <a:r>
              <a:rPr lang="en-US" b="1" dirty="0">
                <a:solidFill>
                  <a:srgbClr val="000000"/>
                </a:solidFill>
              </a:rPr>
              <a:t>            </a:t>
            </a:r>
            <a:r>
              <a:rPr lang="en-US" b="1" dirty="0" err="1">
                <a:solidFill>
                  <a:srgbClr val="000000"/>
                </a:solidFill>
              </a:rPr>
              <a:t>schema:birthDate</a:t>
            </a:r>
            <a:r>
              <a:rPr lang="en-US" b="1" dirty="0">
                <a:solidFill>
                  <a:srgbClr val="000000"/>
                </a:solidFill>
              </a:rPr>
              <a:t> "1954" ;</a:t>
            </a:r>
          </a:p>
          <a:p>
            <a:r>
              <a:rPr lang="en-US" b="1" dirty="0">
                <a:solidFill>
                  <a:srgbClr val="000000"/>
                </a:solidFill>
              </a:rPr>
              <a:t>            </a:t>
            </a:r>
            <a:r>
              <a:rPr lang="en-US" b="1" dirty="0" err="1">
                <a:solidFill>
                  <a:srgbClr val="000000"/>
                </a:solidFill>
              </a:rPr>
              <a:t>schema:name</a:t>
            </a:r>
            <a:r>
              <a:rPr lang="en-US" b="1" dirty="0">
                <a:solidFill>
                  <a:srgbClr val="000000"/>
                </a:solidFill>
              </a:rPr>
              <a:t> "James Cameron" ] 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 err="1">
                <a:solidFill>
                  <a:srgbClr val="000000"/>
                </a:solidFill>
              </a:rPr>
              <a:t>schema:genre</a:t>
            </a:r>
            <a:r>
              <a:rPr lang="en-US" dirty="0">
                <a:solidFill>
                  <a:srgbClr val="000000"/>
                </a:solidFill>
              </a:rPr>
              <a:t> "Science fiction" ;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 err="1">
                <a:solidFill>
                  <a:srgbClr val="000000"/>
                </a:solidFill>
              </a:rPr>
              <a:t>schema:name</a:t>
            </a:r>
            <a:r>
              <a:rPr lang="en-US" dirty="0">
                <a:solidFill>
                  <a:srgbClr val="000000"/>
                </a:solidFill>
              </a:rPr>
              <a:t> "Avatar" ;</a:t>
            </a:r>
          </a:p>
          <a:p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 err="1">
                <a:solidFill>
                  <a:srgbClr val="000000"/>
                </a:solidFill>
              </a:rPr>
              <a:t>schema:trailer</a:t>
            </a:r>
            <a:r>
              <a:rPr lang="en-US" dirty="0">
                <a:solidFill>
                  <a:srgbClr val="000000"/>
                </a:solidFill>
              </a:rPr>
              <a:t> &lt;avatar-</a:t>
            </a:r>
            <a:r>
              <a:rPr lang="en-US" dirty="0" err="1">
                <a:solidFill>
                  <a:srgbClr val="000000"/>
                </a:solidFill>
              </a:rPr>
              <a:t>trailer.html</a:t>
            </a:r>
            <a:r>
              <a:rPr lang="en-US" dirty="0">
                <a:solidFill>
                  <a:srgbClr val="000000"/>
                </a:solidFill>
              </a:rPr>
              <a:t>&gt; .</a:t>
            </a:r>
          </a:p>
        </p:txBody>
      </p:sp>
    </p:spTree>
    <p:extLst>
      <p:ext uri="{BB962C8B-B14F-4D97-AF65-F5344CB8AC3E}">
        <p14:creationId xmlns:p14="http://schemas.microsoft.com/office/powerpoint/2010/main" val="6553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6696422" cy="784225"/>
          </a:xfrm>
        </p:spPr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chema.org</a:t>
            </a:r>
            <a:r>
              <a:rPr lang="en-US" dirty="0" smtClean="0"/>
              <a:t>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875"/>
            <a:ext cx="6841007" cy="4967288"/>
          </a:xfrm>
        </p:spPr>
        <p:txBody>
          <a:bodyPr/>
          <a:lstStyle/>
          <a:p>
            <a:r>
              <a:rPr lang="en-US" sz="3200" dirty="0"/>
              <a:t>F</a:t>
            </a:r>
            <a:r>
              <a:rPr lang="en-US" sz="3200" dirty="0" smtClean="0"/>
              <a:t>ull type hierarchy in </a:t>
            </a:r>
            <a:r>
              <a:rPr lang="en-US" sz="3200" dirty="0" smtClean="0">
                <a:hlinkClick r:id="rId2"/>
              </a:rPr>
              <a:t>one file</a:t>
            </a:r>
            <a:endParaRPr lang="en-US" sz="3200" dirty="0" smtClean="0"/>
          </a:p>
          <a:p>
            <a:r>
              <a:rPr lang="en-US" sz="3200" dirty="0" smtClean="0"/>
              <a:t>619 classes, 876 </a:t>
            </a:r>
            <a:r>
              <a:rPr lang="en-US" sz="3200" dirty="0"/>
              <a:t>properties </a:t>
            </a:r>
            <a:r>
              <a:rPr lang="en-US" sz="3200" dirty="0" smtClean="0"/>
              <a:t>(Nov ‘17)</a:t>
            </a:r>
            <a:endParaRPr lang="en-US" sz="3200" b="1" dirty="0" smtClean="0"/>
          </a:p>
          <a:p>
            <a:r>
              <a:rPr lang="en-US" sz="3200" b="1" dirty="0" smtClean="0"/>
              <a:t>Data types: </a:t>
            </a:r>
            <a:r>
              <a:rPr lang="en-US" sz="3200" dirty="0"/>
              <a:t>Boolean, Date</a:t>
            </a:r>
            <a:r>
              <a:rPr lang="en-US" sz="3200" dirty="0" smtClean="0"/>
              <a:t>, </a:t>
            </a:r>
            <a:r>
              <a:rPr lang="en-US" sz="3200" dirty="0" err="1" smtClean="0"/>
              <a:t>DateTime</a:t>
            </a:r>
            <a:r>
              <a:rPr lang="en-US" sz="3200" dirty="0" smtClean="0"/>
              <a:t>, Number, Text, Time</a:t>
            </a:r>
          </a:p>
          <a:p>
            <a:r>
              <a:rPr lang="en-US" sz="3200" b="1" dirty="0" smtClean="0"/>
              <a:t>Objects:  </a:t>
            </a:r>
            <a:r>
              <a:rPr lang="en-US" sz="3200" dirty="0" smtClean="0"/>
              <a:t>Rooted at Thing with two ‘</a:t>
            </a:r>
            <a:r>
              <a:rPr lang="en-US" sz="3200" dirty="0" err="1" smtClean="0"/>
              <a:t>metaclasses</a:t>
            </a:r>
            <a:r>
              <a:rPr lang="en-US" sz="3200" dirty="0" smtClean="0"/>
              <a:t>’ (Class and Property) and eight subclasses</a:t>
            </a:r>
          </a:p>
          <a:p>
            <a:r>
              <a:rPr lang="en-US" sz="3200" dirty="0" smtClean="0"/>
              <a:t>See </a:t>
            </a:r>
            <a:r>
              <a:rPr lang="en-US" sz="3200" dirty="0" smtClean="0">
                <a:hlinkClick r:id="rId3"/>
              </a:rPr>
              <a:t>github repo</a:t>
            </a:r>
            <a:r>
              <a:rPr lang="en-US" sz="3200" dirty="0" smtClean="0"/>
              <a:t> for examples and code</a:t>
            </a:r>
          </a:p>
        </p:txBody>
      </p:sp>
      <p:pic>
        <p:nvPicPr>
          <p:cNvPr id="4" name="Picture 3" descr="Screen Shot 2013-04-23 at 9.23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6275"/>
            <a:ext cx="1944216" cy="2910704"/>
          </a:xfrm>
          <a:prstGeom prst="rect">
            <a:avLst/>
          </a:prstGeom>
        </p:spPr>
      </p:pic>
      <p:pic>
        <p:nvPicPr>
          <p:cNvPr id="5" name="Picture 4" descr="Screen Shot 2013-04-23 at 9.33.1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70" y="3141663"/>
            <a:ext cx="1998430" cy="32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www.schema.org</a:t>
            </a:r>
            <a:r>
              <a:rPr lang="en-US" dirty="0">
                <a:hlinkClick r:id="rId2"/>
              </a:rPr>
              <a:t>/Recipe</a:t>
            </a:r>
            <a:endParaRPr lang="en-US" dirty="0"/>
          </a:p>
        </p:txBody>
      </p:sp>
      <p:pic>
        <p:nvPicPr>
          <p:cNvPr id="4" name="Picture 3" descr="Screen Shot 2013-04-23 at 11.50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8820472" cy="62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63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Structured Data in HTML</a:t>
            </a:r>
            <a:endParaRPr lang="en-US" dirty="0"/>
          </a:p>
        </p:txBody>
      </p:sp>
      <p:pic>
        <p:nvPicPr>
          <p:cNvPr id="5" name="Picture 4" descr="Screen Shot 2016-11-28 at 11.06.50 A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208912" cy="6047052"/>
          </a:xfrm>
          <a:prstGeom prst="rect">
            <a:avLst/>
          </a:prstGeom>
        </p:spPr>
      </p:pic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192" y="6019993"/>
            <a:ext cx="884808" cy="88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63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Structured Data in HTML</a:t>
            </a:r>
            <a:endParaRPr lang="en-US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192" y="6019993"/>
            <a:ext cx="884808" cy="884808"/>
          </a:xfrm>
          <a:prstGeom prst="rect">
            <a:avLst/>
          </a:prstGeom>
        </p:spPr>
      </p:pic>
      <p:pic>
        <p:nvPicPr>
          <p:cNvPr id="3" name="Picture 2" descr="Screen Shot 2016-11-28 at 11.15.14 A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205018" cy="60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hlinkClick r:id="rId2"/>
              </a:rPr>
              <a:t>Microdata</a:t>
            </a:r>
            <a:r>
              <a:rPr lang="en-US" sz="3200" dirty="0" smtClean="0"/>
              <a:t> is a simple semantic markup scheme that’s an alternative to RDFa</a:t>
            </a:r>
          </a:p>
          <a:p>
            <a:r>
              <a:rPr lang="en-US" sz="3200" dirty="0" smtClean="0"/>
              <a:t>Developed by </a:t>
            </a:r>
            <a:r>
              <a:rPr lang="en-US" sz="3200" dirty="0" smtClean="0">
                <a:hlinkClick r:id="rId3"/>
              </a:rPr>
              <a:t>WHATWG</a:t>
            </a:r>
            <a:r>
              <a:rPr lang="en-US" sz="3200" dirty="0" smtClean="0">
                <a:solidFill>
                  <a:srgbClr val="FF0000"/>
                </a:solidFill>
              </a:rPr>
              <a:t>*</a:t>
            </a:r>
            <a:r>
              <a:rPr lang="en-US" sz="3200" dirty="0" smtClean="0"/>
              <a:t> and supported by major search companies (Google, Microsoft, Yahoo, </a:t>
            </a:r>
            <a:r>
              <a:rPr lang="en-US" sz="3200" dirty="0" err="1" smtClean="0"/>
              <a:t>Yandex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Like RDFa, it uses HTML tag attributes to host metadata</a:t>
            </a:r>
          </a:p>
          <a:p>
            <a:r>
              <a:rPr lang="en-US" sz="3200" dirty="0" smtClean="0"/>
              <a:t>Vocabularies are controlled and hosted at </a:t>
            </a:r>
            <a:r>
              <a:rPr lang="en-US" sz="3200" dirty="0" smtClean="0">
                <a:hlinkClick r:id="rId4"/>
              </a:rPr>
              <a:t>schema.org</a:t>
            </a: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59832" y="6381328"/>
            <a:ext cx="588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</a:t>
            </a:r>
            <a:r>
              <a:rPr lang="en-US" dirty="0" smtClean="0"/>
              <a:t>Web </a:t>
            </a:r>
            <a:r>
              <a:rPr lang="en-US" dirty="0"/>
              <a:t>Hypertext Application Technology Working Group </a:t>
            </a:r>
          </a:p>
        </p:txBody>
      </p:sp>
    </p:spTree>
    <p:extLst>
      <p:ext uri="{BB962C8B-B14F-4D97-AF65-F5344CB8AC3E}">
        <p14:creationId xmlns:p14="http://schemas.microsoft.com/office/powerpoint/2010/main" val="49851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Structured Data in HTML</a:t>
            </a:r>
            <a:endParaRPr lang="en-US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192" y="6019993"/>
            <a:ext cx="884808" cy="884808"/>
          </a:xfrm>
          <a:prstGeom prst="rect">
            <a:avLst/>
          </a:prstGeom>
        </p:spPr>
      </p:pic>
      <p:pic>
        <p:nvPicPr>
          <p:cNvPr id="3" name="Picture 2" descr="Screen Shot 2016-11-28 at 11.14.26 A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205018" cy="60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85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Microdata as a KR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497192" cy="4967288"/>
          </a:xfrm>
        </p:spPr>
        <p:txBody>
          <a:bodyPr/>
          <a:lstStyle/>
          <a:p>
            <a:r>
              <a:rPr lang="en-US" sz="3200" dirty="0" smtClean="0"/>
              <a:t>More than RDF, less than RDFS</a:t>
            </a:r>
          </a:p>
          <a:p>
            <a:r>
              <a:rPr lang="en-US" sz="3200" dirty="0" smtClean="0"/>
              <a:t>Properties have an </a:t>
            </a:r>
            <a:r>
              <a:rPr lang="en-US" sz="3200" i="1" dirty="0" smtClean="0"/>
              <a:t>expected</a:t>
            </a:r>
            <a:r>
              <a:rPr lang="en-US" sz="3200" dirty="0" smtClean="0"/>
              <a:t> type </a:t>
            </a:r>
            <a:r>
              <a:rPr lang="en-US" sz="3200" dirty="0"/>
              <a:t>(</a:t>
            </a:r>
            <a:r>
              <a:rPr lang="en-US" sz="3200" dirty="0" smtClean="0"/>
              <a:t>range)</a:t>
            </a:r>
          </a:p>
          <a:p>
            <a:pPr lvl="1"/>
            <a:r>
              <a:rPr lang="en-US" sz="2800" dirty="0" smtClean="0"/>
              <a:t>Can be a list of types, </a:t>
            </a:r>
            <a:r>
              <a:rPr lang="en-US" sz="2800" b="1" dirty="0" smtClean="0"/>
              <a:t>any</a:t>
            </a:r>
            <a:r>
              <a:rPr lang="en-US" sz="2800" dirty="0" smtClean="0"/>
              <a:t> of which are OK</a:t>
            </a:r>
          </a:p>
          <a:p>
            <a:pPr lvl="1"/>
            <a:r>
              <a:rPr lang="en-US" sz="2800" dirty="0"/>
              <a:t>Might be a </a:t>
            </a:r>
            <a:r>
              <a:rPr lang="en-US" sz="2800" dirty="0" smtClean="0"/>
              <a:t>string for many properties (</a:t>
            </a:r>
            <a:r>
              <a:rPr lang="en-US" sz="2800" i="1" dirty="0" smtClean="0"/>
              <a:t>“some data better than none”</a:t>
            </a:r>
            <a:r>
              <a:rPr lang="en-US" sz="2800" dirty="0" smtClean="0"/>
              <a:t>) </a:t>
            </a:r>
          </a:p>
          <a:p>
            <a:r>
              <a:rPr lang="en-US" sz="3200" dirty="0" smtClean="0"/>
              <a:t>Properties attached ≥ 1 types (domain)</a:t>
            </a:r>
          </a:p>
          <a:p>
            <a:r>
              <a:rPr lang="en-US" sz="3200" dirty="0" smtClean="0"/>
              <a:t>Classes can have multiple parents and inherit (properties) from all of them </a:t>
            </a:r>
          </a:p>
          <a:p>
            <a:r>
              <a:rPr lang="en-US" sz="3200" dirty="0" smtClean="0"/>
              <a:t>No axioms (e.g., </a:t>
            </a:r>
            <a:r>
              <a:rPr lang="en-US" sz="3200" dirty="0" err="1" smtClean="0"/>
              <a:t>disjointness</a:t>
            </a:r>
            <a:r>
              <a:rPr lang="en-US" sz="3200" dirty="0" smtClean="0"/>
              <a:t>, cardinality, etc.)</a:t>
            </a:r>
          </a:p>
          <a:p>
            <a:r>
              <a:rPr lang="en-US" sz="3200" dirty="0" smtClean="0"/>
              <a:t>No relation like </a:t>
            </a:r>
            <a:r>
              <a:rPr lang="en-US" sz="3200" dirty="0" err="1" smtClean="0"/>
              <a:t>subPropertyOf</a:t>
            </a:r>
            <a:r>
              <a:rPr lang="en-US" sz="3200" dirty="0" smtClean="0"/>
              <a:t> 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052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vocabularies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 smtClean="0"/>
              <a:t>Microdata is intended to work with just one vocabulary: the one at schema.org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Advantages: simple and controlled</a:t>
            </a:r>
          </a:p>
          <a:p>
            <a:pPr lvl="1">
              <a:lnSpc>
                <a:spcPct val="110000"/>
              </a:lnSpc>
            </a:pPr>
            <a:r>
              <a:rPr lang="en-US" sz="2800" dirty="0" smtClean="0"/>
              <a:t>Simple, organized, well designed</a:t>
            </a:r>
          </a:p>
          <a:p>
            <a:pPr lvl="1">
              <a:lnSpc>
                <a:spcPct val="110000"/>
              </a:lnSpc>
            </a:pPr>
            <a:r>
              <a:rPr lang="en-US" sz="2800" dirty="0" smtClean="0"/>
              <a:t>Controlled by the </a:t>
            </a:r>
            <a:r>
              <a:rPr lang="en-US" sz="2800" dirty="0" err="1" smtClean="0"/>
              <a:t>schema.org</a:t>
            </a:r>
            <a:r>
              <a:rPr lang="en-US" sz="2800" dirty="0" smtClean="0"/>
              <a:t> people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Disadvantages: too simple, too controlled</a:t>
            </a:r>
          </a:p>
          <a:p>
            <a:pPr lvl="1">
              <a:lnSpc>
                <a:spcPct val="110000"/>
              </a:lnSpc>
            </a:pPr>
            <a:r>
              <a:rPr lang="en-US" sz="2800" dirty="0" smtClean="0"/>
              <a:t>Too simple</a:t>
            </a:r>
            <a:r>
              <a:rPr lang="en-US" sz="2800" dirty="0"/>
              <a:t>, </a:t>
            </a:r>
            <a:r>
              <a:rPr lang="en-US" sz="2800" dirty="0" smtClean="0"/>
              <a:t>narrow, mono-lingual</a:t>
            </a:r>
            <a:endParaRPr lang="en-US" sz="2800" dirty="0"/>
          </a:p>
          <a:p>
            <a:pPr lvl="1">
              <a:lnSpc>
                <a:spcPct val="110000"/>
              </a:lnSpc>
            </a:pPr>
            <a:r>
              <a:rPr lang="en-US" sz="2800" dirty="0"/>
              <a:t>Controlled by the schema.org </a:t>
            </a:r>
            <a:r>
              <a:rPr lang="en-US" sz="2800" dirty="0" smtClean="0"/>
              <a:t>people</a:t>
            </a:r>
            <a:endParaRPr lang="en-US" sz="3200" dirty="0" smtClean="0"/>
          </a:p>
          <a:p>
            <a:pPr>
              <a:lnSpc>
                <a:spcPct val="110000"/>
              </a:lnSpc>
            </a:pPr>
            <a:endParaRPr lang="en-US" sz="3200" dirty="0" smtClean="0"/>
          </a:p>
          <a:p>
            <a:pPr>
              <a:lnSpc>
                <a:spcPct val="11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3339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schema.org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497192" cy="4967288"/>
          </a:xfrm>
        </p:spPr>
        <p:txBody>
          <a:bodyPr/>
          <a:lstStyle/>
          <a:p>
            <a:r>
              <a:rPr lang="en-US" sz="3200" dirty="0" smtClean="0">
                <a:hlinkClick r:id="rId2"/>
              </a:rPr>
              <a:t>Extensions</a:t>
            </a:r>
            <a:r>
              <a:rPr lang="en-US" sz="3200" dirty="0" smtClean="0"/>
              <a:t>: hosted vs. external</a:t>
            </a:r>
          </a:p>
          <a:p>
            <a:pPr lvl="1"/>
            <a:r>
              <a:rPr lang="en-US" sz="2700" dirty="0" smtClean="0"/>
              <a:t>Hosted: </a:t>
            </a:r>
            <a:r>
              <a:rPr lang="en-US" sz="2700" dirty="0"/>
              <a:t>managed &amp;</a:t>
            </a:r>
            <a:r>
              <a:rPr lang="en-US" sz="2700" dirty="0" smtClean="0"/>
              <a:t> </a:t>
            </a:r>
            <a:r>
              <a:rPr lang="en-US" sz="2700" dirty="0"/>
              <a:t>published </a:t>
            </a:r>
            <a:r>
              <a:rPr lang="en-US" sz="2700" dirty="0" smtClean="0"/>
              <a:t>by </a:t>
            </a:r>
            <a:r>
              <a:rPr lang="en-US" sz="2700" dirty="0"/>
              <a:t>schema.org project</a:t>
            </a:r>
            <a:endParaRPr lang="en-US" sz="2700" dirty="0" smtClean="0"/>
          </a:p>
          <a:p>
            <a:r>
              <a:rPr lang="en-US" sz="3200" dirty="0" smtClean="0"/>
              <a:t>You can subclass existing classes</a:t>
            </a:r>
          </a:p>
          <a:p>
            <a:pPr lvl="1"/>
            <a:r>
              <a:rPr lang="en-US" sz="2800" dirty="0"/>
              <a:t>Person/Engineer</a:t>
            </a:r>
          </a:p>
          <a:p>
            <a:pPr lvl="1"/>
            <a:r>
              <a:rPr lang="en-US" sz="2800" dirty="0"/>
              <a:t>Person/Engineer/</a:t>
            </a:r>
            <a:r>
              <a:rPr lang="en-US" sz="2800" dirty="0" err="1" smtClean="0"/>
              <a:t>ElectricalEngineer</a:t>
            </a:r>
            <a:endParaRPr lang="en-US" sz="2800" dirty="0"/>
          </a:p>
          <a:p>
            <a:r>
              <a:rPr lang="en-US" sz="3200" dirty="0" smtClean="0"/>
              <a:t>Subclass </a:t>
            </a:r>
            <a:r>
              <a:rPr lang="en-US" sz="3200" dirty="0" smtClean="0"/>
              <a:t>existing </a:t>
            </a:r>
            <a:r>
              <a:rPr lang="en-US" sz="3200" dirty="0" smtClean="0"/>
              <a:t>properties</a:t>
            </a:r>
            <a:endParaRPr lang="en-US" sz="3200" dirty="0"/>
          </a:p>
          <a:p>
            <a:pPr lvl="1"/>
            <a:r>
              <a:rPr lang="en-US" sz="2800" dirty="0" err="1"/>
              <a:t>musicGroupMember</a:t>
            </a:r>
            <a:r>
              <a:rPr lang="en-US" sz="2800" dirty="0"/>
              <a:t>/</a:t>
            </a:r>
            <a:r>
              <a:rPr lang="en-US" sz="2800" dirty="0" err="1"/>
              <a:t>leadVocalist</a:t>
            </a:r>
            <a:endParaRPr lang="en-US" sz="2800" dirty="0"/>
          </a:p>
          <a:p>
            <a:pPr lvl="1"/>
            <a:r>
              <a:rPr lang="en-US" sz="2800" dirty="0" err="1"/>
              <a:t>musicGroupMember</a:t>
            </a:r>
            <a:r>
              <a:rPr lang="en-US" sz="2800" dirty="0"/>
              <a:t>/leadGuitar1</a:t>
            </a:r>
          </a:p>
          <a:p>
            <a:pPr lvl="1"/>
            <a:r>
              <a:rPr lang="en-US" sz="2800" dirty="0" err="1"/>
              <a:t>musicGroupMember</a:t>
            </a:r>
            <a:r>
              <a:rPr lang="en-US" sz="2800" dirty="0"/>
              <a:t>/</a:t>
            </a:r>
            <a:r>
              <a:rPr lang="en-US" sz="2800" dirty="0" smtClean="0"/>
              <a:t>leadGuitar2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2993" y="4221088"/>
            <a:ext cx="2890663" cy="20313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Hosted Extensions 11/17</a:t>
            </a:r>
            <a:endParaRPr lang="en-US" b="1" dirty="0" smtClean="0">
              <a:solidFill>
                <a:srgbClr val="000000"/>
              </a:solidFill>
              <a:hlinkClick r:id="rId3"/>
            </a:endParaRPr>
          </a:p>
          <a:p>
            <a:pPr marL="122238" indent="-122238">
              <a:buFont typeface="Arial" charset="0"/>
              <a:buChar char="•"/>
            </a:pPr>
            <a:r>
              <a:rPr lang="en-US" dirty="0" smtClean="0">
                <a:hlinkClick r:id="rId3"/>
              </a:rPr>
              <a:t>auto.schema.org</a:t>
            </a:r>
            <a:endParaRPr lang="en-US" dirty="0"/>
          </a:p>
          <a:p>
            <a:pPr marL="122238" indent="-122238">
              <a:buFont typeface="Arial" charset="0"/>
              <a:buChar char="•"/>
            </a:pPr>
            <a:r>
              <a:rPr lang="en-US" dirty="0">
                <a:hlinkClick r:id="rId4"/>
              </a:rPr>
              <a:t>bib.schema.org</a:t>
            </a:r>
            <a:endParaRPr lang="en-US" dirty="0"/>
          </a:p>
          <a:p>
            <a:pPr marL="122238" indent="-122238">
              <a:buFont typeface="Arial" charset="0"/>
              <a:buChar char="•"/>
            </a:pPr>
            <a:r>
              <a:rPr lang="en-US" dirty="0">
                <a:hlinkClick r:id="rId5"/>
              </a:rPr>
              <a:t>health-lifesci.schema.org</a:t>
            </a:r>
            <a:endParaRPr lang="en-US" dirty="0"/>
          </a:p>
          <a:p>
            <a:pPr marL="122238" indent="-122238">
              <a:buFont typeface="Arial" charset="0"/>
              <a:buChar char="•"/>
            </a:pPr>
            <a:r>
              <a:rPr lang="en-US" dirty="0">
                <a:hlinkClick r:id="rId6"/>
              </a:rPr>
              <a:t>iot.schema.org</a:t>
            </a:r>
            <a:endParaRPr lang="en-US" dirty="0"/>
          </a:p>
          <a:p>
            <a:pPr marL="122238" indent="-122238">
              <a:buFont typeface="Arial" charset="0"/>
              <a:buChar char="•"/>
            </a:pPr>
            <a:r>
              <a:rPr lang="en-US" dirty="0">
                <a:hlinkClick r:id="rId7"/>
              </a:rPr>
              <a:t>meta.schema.org</a:t>
            </a:r>
            <a:endParaRPr lang="en-US" dirty="0"/>
          </a:p>
          <a:p>
            <a:pPr marL="122238" indent="-122238">
              <a:buFont typeface="Arial" charset="0"/>
              <a:buChar char="•"/>
            </a:pPr>
            <a:r>
              <a:rPr lang="en-US" dirty="0">
                <a:hlinkClick r:id="rId8"/>
              </a:rPr>
              <a:t>pending.schema.org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10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Hard to establish agreed upon meaning </a:t>
            </a:r>
          </a:p>
          <a:p>
            <a:pPr marL="457200" lvl="1" indent="-228600"/>
            <a:r>
              <a:rPr lang="en-US" sz="2800" dirty="0"/>
              <a:t>T</a:t>
            </a:r>
            <a:r>
              <a:rPr lang="en-US" sz="2800" dirty="0" smtClean="0"/>
              <a:t>hrough axioms supported by the language (e.g., equivalence, </a:t>
            </a:r>
            <a:r>
              <a:rPr lang="en-US" sz="2800" dirty="0" err="1" smtClean="0"/>
              <a:t>disjointness</a:t>
            </a:r>
            <a:r>
              <a:rPr lang="en-US" sz="2800" dirty="0" smtClean="0"/>
              <a:t>, etc.)</a:t>
            </a:r>
          </a:p>
          <a:p>
            <a:pPr marL="457200" lvl="1" indent="-228600"/>
            <a:r>
              <a:rPr lang="en-US" sz="2800" dirty="0" smtClean="0"/>
              <a:t>No place for documentation (annotations, labels, comments)</a:t>
            </a:r>
          </a:p>
          <a:p>
            <a:pPr marL="280988" lvl="1" indent="-280988">
              <a:buFont typeface="Wingdings" charset="0"/>
              <a:buChar char="l"/>
            </a:pPr>
            <a:r>
              <a:rPr lang="en-US" sz="3200" dirty="0" smtClean="0"/>
              <a:t>Without a namespace mechanism, your </a:t>
            </a:r>
            <a:r>
              <a:rPr lang="en-US" sz="3200" dirty="0"/>
              <a:t>Person/</a:t>
            </a:r>
            <a:r>
              <a:rPr lang="en-US" sz="3200" dirty="0" smtClean="0"/>
              <a:t>Engineer and mine can be confused and might mean different </a:t>
            </a:r>
            <a:r>
              <a:rPr lang="en-US" sz="3200" dirty="0" smtClean="0"/>
              <a:t>things</a:t>
            </a:r>
          </a:p>
          <a:p>
            <a:pPr marL="457200" lvl="1" indent="-228600"/>
            <a:r>
              <a:rPr lang="en-US" sz="2800" dirty="0" smtClean="0"/>
              <a:t>Is a Computer Scientist an engineer?</a:t>
            </a:r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5783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497192" cy="4967288"/>
          </a:xfrm>
        </p:spPr>
        <p:txBody>
          <a:bodyPr/>
          <a:lstStyle/>
          <a:p>
            <a:r>
              <a:rPr lang="en-US" sz="3200" dirty="0" smtClean="0"/>
              <a:t>Schema.org has a </a:t>
            </a:r>
            <a:r>
              <a:rPr lang="en-US" sz="3200" dirty="0" smtClean="0">
                <a:hlinkClick r:id="rId2"/>
              </a:rPr>
              <a:t>data model</a:t>
            </a:r>
            <a:r>
              <a:rPr lang="en-US" sz="3200" dirty="0" smtClean="0"/>
              <a:t> and serializations</a:t>
            </a:r>
          </a:p>
          <a:p>
            <a:pPr lvl="1">
              <a:defRPr/>
            </a:pPr>
            <a:r>
              <a:rPr lang="en-US" sz="2600" dirty="0" smtClean="0"/>
              <a:t>Microdata is the original, native </a:t>
            </a:r>
            <a:r>
              <a:rPr lang="en-US" sz="2600" dirty="0" smtClean="0"/>
              <a:t>serialization</a:t>
            </a:r>
            <a:endParaRPr lang="en-US" sz="2600" dirty="0" smtClean="0"/>
          </a:p>
          <a:p>
            <a:pPr lvl="1">
              <a:defRPr/>
            </a:pPr>
            <a:r>
              <a:rPr lang="en-US" sz="2600" dirty="0" smtClean="0"/>
              <a:t>RDFa is more expressive </a:t>
            </a:r>
            <a:r>
              <a:rPr lang="en-US" sz="2600" dirty="0"/>
              <a:t>and works with the RDF stack</a:t>
            </a:r>
          </a:p>
          <a:p>
            <a:pPr lvl="1">
              <a:defRPr/>
            </a:pPr>
            <a:r>
              <a:rPr lang="en-US" sz="2600" dirty="0"/>
              <a:t>Everyone agrees that </a:t>
            </a:r>
            <a:r>
              <a:rPr lang="en-US" sz="2600" i="1" dirty="0"/>
              <a:t>RDFa Lite </a:t>
            </a:r>
            <a:r>
              <a:rPr lang="en-US" sz="2600" dirty="0"/>
              <a:t>is a good encoding: as simple as Microdata but more </a:t>
            </a:r>
            <a:r>
              <a:rPr lang="en-US" sz="2600" dirty="0" smtClean="0"/>
              <a:t>expressive</a:t>
            </a:r>
          </a:p>
          <a:p>
            <a:pPr lvl="1">
              <a:defRPr/>
            </a:pPr>
            <a:r>
              <a:rPr lang="en-US" sz="2600" dirty="0" smtClean="0"/>
              <a:t>JSON-LD is an increasingly popular accepted encoding</a:t>
            </a:r>
            <a:endParaRPr lang="en-US" sz="2600" dirty="0"/>
          </a:p>
          <a:p>
            <a:pPr>
              <a:defRPr/>
            </a:pPr>
            <a:r>
              <a:rPr lang="en-US" sz="3200" dirty="0"/>
              <a:t>Search engines look for </a:t>
            </a:r>
            <a:r>
              <a:rPr lang="en-US" sz="3200" dirty="0" smtClean="0"/>
              <a:t>Microdata, RDFa and JSON-LD</a:t>
            </a:r>
          </a:p>
          <a:p>
            <a:pPr>
              <a:defRPr/>
            </a:pPr>
            <a:r>
              <a:rPr lang="en-US" sz="3200" dirty="0" smtClean="0"/>
              <a:t>Schema.org considers RDFa to be </a:t>
            </a:r>
            <a:r>
              <a:rPr lang="en-US" sz="3200" dirty="0"/>
              <a:t>the “canonical machine representation of </a:t>
            </a:r>
            <a:r>
              <a:rPr lang="en-US" sz="3200" dirty="0" smtClean="0"/>
              <a:t>schema.org”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2858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289" y="1412874"/>
            <a:ext cx="8353176" cy="5328493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Microdata is an effort by a group of search companies to use a simple semantic language</a:t>
            </a:r>
          </a:p>
          <a:p>
            <a:pPr>
              <a:defRPr/>
            </a:pPr>
            <a:r>
              <a:rPr lang="en-US" sz="3200" dirty="0" smtClean="0"/>
              <a:t>The semantics is pragmatic</a:t>
            </a:r>
          </a:p>
          <a:p>
            <a:pPr lvl="1">
              <a:defRPr/>
            </a:pPr>
            <a:r>
              <a:rPr lang="en-US" dirty="0"/>
              <a:t>e.g., </a:t>
            </a:r>
            <a:r>
              <a:rPr lang="en-US" dirty="0" smtClean="0"/>
              <a:t>expected types: a </a:t>
            </a:r>
            <a:r>
              <a:rPr lang="en-US" dirty="0"/>
              <a:t>string is accepted </a:t>
            </a:r>
            <a:r>
              <a:rPr lang="en-US" dirty="0" smtClean="0"/>
              <a:t>where </a:t>
            </a:r>
            <a:r>
              <a:rPr lang="en-US" dirty="0"/>
              <a:t>a thing is expected </a:t>
            </a:r>
            <a:r>
              <a:rPr lang="en-US" dirty="0" smtClean="0"/>
              <a:t>– “some </a:t>
            </a:r>
            <a:r>
              <a:rPr lang="en-US" dirty="0"/>
              <a:t>data is better than </a:t>
            </a:r>
            <a:r>
              <a:rPr lang="en-US" dirty="0" smtClean="0"/>
              <a:t>none”</a:t>
            </a:r>
          </a:p>
          <a:p>
            <a:pPr>
              <a:defRPr/>
            </a:pPr>
            <a:r>
              <a:rPr lang="en-US" sz="3200" dirty="0" smtClean="0"/>
              <a:t>The real value is in  </a:t>
            </a:r>
          </a:p>
          <a:p>
            <a:pPr lvl="1">
              <a:defRPr/>
            </a:pPr>
            <a:r>
              <a:rPr lang="en-US" sz="2800" dirty="0" smtClean="0"/>
              <a:t>the supported vocabularies and</a:t>
            </a:r>
          </a:p>
          <a:p>
            <a:pPr lvl="1">
              <a:defRPr/>
            </a:pPr>
            <a:r>
              <a:rPr lang="en-US" sz="2800" dirty="0" smtClean="0"/>
              <a:t>their use by Search companies</a:t>
            </a:r>
          </a:p>
          <a:p>
            <a:pPr marL="0" indent="0">
              <a:buNone/>
              <a:defRPr/>
            </a:pPr>
            <a:r>
              <a:rPr lang="en-US" sz="3200" b="1" dirty="0" smtClean="0"/>
              <a:t>=&gt;</a:t>
            </a:r>
            <a:r>
              <a:rPr lang="en-US" sz="3200" dirty="0" smtClean="0"/>
              <a:t> Immediate motivation for using semantic markup</a:t>
            </a:r>
          </a:p>
          <a:p>
            <a:pPr>
              <a:defRPr/>
            </a:pP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WHATWG?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hlinkClick r:id="rId2"/>
              </a:rPr>
              <a:t>Web Hypertext Application Technology Working </a:t>
            </a:r>
            <a:r>
              <a:rPr lang="en-US" sz="3200" dirty="0" smtClean="0">
                <a:hlinkClick r:id="rId2"/>
              </a:rPr>
              <a:t>Group</a:t>
            </a:r>
            <a:endParaRPr lang="en-US" sz="3200" dirty="0"/>
          </a:p>
          <a:p>
            <a:pPr lvl="1"/>
            <a:r>
              <a:rPr lang="en-US" sz="2800" dirty="0"/>
              <a:t>Community interested in evolving the </a:t>
            </a:r>
            <a:r>
              <a:rPr lang="en-US" sz="2800" dirty="0" smtClean="0"/>
              <a:t>Web with focus on </a:t>
            </a:r>
            <a:r>
              <a:rPr lang="en-US" sz="2800" dirty="0"/>
              <a:t>HTML and </a:t>
            </a:r>
            <a:r>
              <a:rPr lang="en-US" sz="2800" dirty="0" smtClean="0"/>
              <a:t>Web API development</a:t>
            </a:r>
          </a:p>
          <a:p>
            <a:pPr lvl="1"/>
            <a:r>
              <a:rPr lang="en-US" sz="2800" dirty="0" smtClean="0">
                <a:hlinkClick r:id="rId3"/>
              </a:rPr>
              <a:t>Ian </a:t>
            </a:r>
            <a:r>
              <a:rPr lang="en-US" sz="2800" dirty="0" err="1" smtClean="0">
                <a:hlinkClick r:id="rId3"/>
              </a:rPr>
              <a:t>Hickson</a:t>
            </a:r>
            <a:r>
              <a:rPr lang="en-US" sz="2800" dirty="0" smtClean="0"/>
              <a:t> is a key person, now at Google</a:t>
            </a:r>
            <a:endParaRPr lang="en-US" sz="3200" dirty="0"/>
          </a:p>
          <a:p>
            <a:r>
              <a:rPr lang="en-US" sz="3200" dirty="0" smtClean="0"/>
              <a:t>Founded </a:t>
            </a:r>
            <a:r>
              <a:rPr lang="en-US" sz="3200" dirty="0"/>
              <a:t>in 2004 by individuals from Apple, Mozilla and Opera after a W3C </a:t>
            </a:r>
            <a:r>
              <a:rPr lang="en-US" sz="3200" dirty="0" smtClean="0"/>
              <a:t>workshop</a:t>
            </a:r>
            <a:endParaRPr lang="en-US" sz="3200" dirty="0"/>
          </a:p>
          <a:p>
            <a:pPr lvl="1"/>
            <a:r>
              <a:rPr lang="en-US" sz="2800" dirty="0"/>
              <a:t>Concern about W3C's embrace of </a:t>
            </a:r>
            <a:r>
              <a:rPr lang="en-US" sz="2800" dirty="0" smtClean="0"/>
              <a:t>XHTML</a:t>
            </a:r>
            <a:endParaRPr lang="en-US" sz="3200" dirty="0"/>
          </a:p>
          <a:p>
            <a:r>
              <a:rPr lang="en-US" sz="3200" dirty="0"/>
              <a:t>W</a:t>
            </a:r>
            <a:r>
              <a:rPr lang="en-US" sz="3200" dirty="0" smtClean="0"/>
              <a:t>orked </a:t>
            </a:r>
            <a:r>
              <a:rPr lang="en-US" sz="3200" dirty="0"/>
              <a:t>on </a:t>
            </a:r>
            <a:r>
              <a:rPr lang="en-US" sz="3200" dirty="0" smtClean="0">
                <a:hlinkClick r:id="rId4"/>
              </a:rPr>
              <a:t>HTML5</a:t>
            </a:r>
            <a:r>
              <a:rPr lang="en-US" sz="3200" dirty="0" smtClean="0"/>
              <a:t>, developed </a:t>
            </a:r>
            <a:r>
              <a:rPr lang="en-US" sz="3200" dirty="0" smtClean="0">
                <a:hlinkClick r:id="rId5"/>
              </a:rPr>
              <a:t>Microdata</a:t>
            </a:r>
            <a:r>
              <a:rPr lang="en-US" sz="3200" dirty="0" smtClean="0"/>
              <a:t> spec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963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497192" cy="4967288"/>
          </a:xfrm>
        </p:spPr>
        <p:txBody>
          <a:bodyPr/>
          <a:lstStyle/>
          <a:p>
            <a:r>
              <a:rPr lang="en-US" sz="3200" dirty="0" smtClean="0"/>
              <a:t>Started by WHATWG as an alternative to XHTML, joined by W3C</a:t>
            </a:r>
          </a:p>
          <a:p>
            <a:pPr lvl="1"/>
            <a:r>
              <a:rPr lang="en-US" sz="2800" dirty="0" smtClean="0">
                <a:hlinkClick r:id="rId2"/>
              </a:rPr>
              <a:t>HTML5</a:t>
            </a:r>
            <a:r>
              <a:rPr lang="en-US" sz="2800" dirty="0" smtClean="0"/>
              <a:t> recommendation,</a:t>
            </a:r>
            <a:r>
              <a:rPr lang="en-US" sz="2800" dirty="0"/>
              <a:t> </a:t>
            </a:r>
            <a:r>
              <a:rPr lang="en-US" sz="2800" dirty="0" smtClean="0"/>
              <a:t>October 2014</a:t>
            </a:r>
          </a:p>
          <a:p>
            <a:pPr lvl="1"/>
            <a:r>
              <a:rPr lang="en-US" sz="2800" dirty="0" smtClean="0">
                <a:hlinkClick r:id="rId3"/>
              </a:rPr>
              <a:t>HTML5.1</a:t>
            </a:r>
            <a:r>
              <a:rPr lang="en-US" sz="2800" dirty="0" smtClean="0"/>
              <a:t> recommendation, November 2016</a:t>
            </a:r>
          </a:p>
          <a:p>
            <a:pPr lvl="1"/>
            <a:r>
              <a:rPr lang="en-US" sz="2800" dirty="0" smtClean="0"/>
              <a:t>WHATWG will evolve it as a “living standard”</a:t>
            </a:r>
          </a:p>
          <a:p>
            <a:r>
              <a:rPr lang="en-US" sz="3200" dirty="0" smtClean="0"/>
              <a:t>HTML5 ≈ HTML + CSS + </a:t>
            </a:r>
            <a:r>
              <a:rPr lang="en-US" sz="3200" dirty="0" err="1" smtClean="0"/>
              <a:t>js</a:t>
            </a:r>
            <a:endParaRPr lang="en-US" sz="3200" dirty="0" smtClean="0"/>
          </a:p>
          <a:p>
            <a:r>
              <a:rPr lang="en-US" sz="3200" dirty="0" smtClean="0"/>
              <a:t>Native support for graphics, video, audio, speech, semantic markup, …</a:t>
            </a:r>
          </a:p>
          <a:p>
            <a:r>
              <a:rPr lang="en-US" sz="3200" dirty="0" smtClean="0"/>
              <a:t>Current support in major browsers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31669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microdata</a:t>
            </a:r>
            <a:r>
              <a:rPr lang="en-US" sz="3200" dirty="0" smtClean="0"/>
              <a:t> effort has two parts: </a:t>
            </a:r>
          </a:p>
          <a:p>
            <a:pPr lvl="1"/>
            <a:r>
              <a:rPr lang="en-US" sz="2800" dirty="0" smtClean="0"/>
              <a:t>A markup scheme </a:t>
            </a:r>
          </a:p>
          <a:p>
            <a:pPr lvl="1"/>
            <a:r>
              <a:rPr lang="en-US" sz="2800" dirty="0"/>
              <a:t>A</a:t>
            </a:r>
            <a:r>
              <a:rPr lang="en-US" sz="2800" dirty="0" smtClean="0"/>
              <a:t> set of vocabularies/ontologies</a:t>
            </a:r>
          </a:p>
          <a:p>
            <a:r>
              <a:rPr lang="en-US" sz="3200" dirty="0" smtClean="0"/>
              <a:t>The markup is similar to RDFa in providing ways to identify subjects, types, properties &amp; objects</a:t>
            </a:r>
          </a:p>
          <a:p>
            <a:pPr marL="395287" lvl="1" indent="0">
              <a:buNone/>
            </a:pPr>
            <a:r>
              <a:rPr lang="en-US" sz="2800" dirty="0"/>
              <a:t>A</a:t>
            </a:r>
            <a:r>
              <a:rPr lang="en-US" sz="2800" dirty="0" smtClean="0"/>
              <a:t>lso a standard way to encode </a:t>
            </a:r>
            <a:r>
              <a:rPr lang="en-US" sz="2800" dirty="0"/>
              <a:t>M</a:t>
            </a:r>
            <a:r>
              <a:rPr lang="en-US" sz="2800" dirty="0" smtClean="0"/>
              <a:t>icrodata as RDFa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anctioned vocabularies at </a:t>
            </a:r>
            <a:r>
              <a:rPr lang="en-US" sz="3200" dirty="0" smtClean="0">
                <a:hlinkClick r:id="rId2"/>
              </a:rPr>
              <a:t>schema.org</a:t>
            </a:r>
            <a:r>
              <a:rPr lang="en-US" sz="3200" dirty="0" smtClean="0"/>
              <a:t> and include a small number of very useful ones: people, movies, events, recipes, etc.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53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4968453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&lt;</a:t>
            </a:r>
            <a:r>
              <a:rPr lang="en-US" sz="2400" dirty="0">
                <a:solidFill>
                  <a:srgbClr val="0000CC"/>
                </a:solidFill>
              </a:rPr>
              <a:t>div&gt;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&lt;h1&gt;Avatar&lt;/h1&gt;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&lt;span&gt;Director: James Cameron (born </a:t>
            </a:r>
            <a:r>
              <a:rPr lang="en-US" sz="2400" dirty="0" smtClean="0">
                <a:solidFill>
                  <a:srgbClr val="0000CC"/>
                </a:solidFill>
              </a:rPr>
              <a:t>1954) &lt;</a:t>
            </a:r>
            <a:r>
              <a:rPr lang="en-US" sz="2400" dirty="0">
                <a:solidFill>
                  <a:srgbClr val="0000CC"/>
                </a:solidFill>
              </a:rPr>
              <a:t>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&lt;span&gt;Science fiction&lt;/span&gt;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&lt;a </a:t>
            </a:r>
            <a:r>
              <a:rPr lang="en-US" sz="2400" dirty="0" err="1">
                <a:solidFill>
                  <a:srgbClr val="0000CC"/>
                </a:solidFill>
              </a:rPr>
              <a:t>href</a:t>
            </a:r>
            <a:r>
              <a:rPr lang="en-US" sz="2400" dirty="0" smtClean="0">
                <a:solidFill>
                  <a:srgbClr val="0000CC"/>
                </a:solidFill>
              </a:rPr>
              <a:t>=”avatar-</a:t>
            </a:r>
            <a:r>
              <a:rPr lang="en-US" sz="2400" dirty="0" err="1">
                <a:solidFill>
                  <a:srgbClr val="0000CC"/>
                </a:solidFill>
              </a:rPr>
              <a:t>trailer.html</a:t>
            </a:r>
            <a:r>
              <a:rPr lang="en-US" sz="2400" dirty="0">
                <a:solidFill>
                  <a:srgbClr val="0000CC"/>
                </a:solidFill>
              </a:rPr>
              <a:t>"&gt;Trailer&lt;/a&gt;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23786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</a:t>
            </a:r>
            <a:r>
              <a:rPr lang="en-US" dirty="0" err="1" smtClean="0"/>
              <a:t>itemscope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4968453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i="1" dirty="0" err="1" smtClean="0"/>
              <a:t>itemscope</a:t>
            </a:r>
            <a:r>
              <a:rPr lang="en-US" sz="2400" dirty="0" smtClean="0"/>
              <a:t> attribute identifies a content </a:t>
            </a:r>
            <a:r>
              <a:rPr lang="en-US" sz="2400" i="1" dirty="0" err="1" smtClean="0"/>
              <a:t>subtree</a:t>
            </a:r>
            <a:r>
              <a:rPr lang="en-US" sz="2400" dirty="0" smtClean="0"/>
              <a:t> that is the subject about which we want to say something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&lt;div </a:t>
            </a:r>
            <a:r>
              <a:rPr lang="en-US" sz="2400" b="1" dirty="0" err="1" smtClean="0">
                <a:solidFill>
                  <a:srgbClr val="0000CC"/>
                </a:solidFill>
              </a:rPr>
              <a:t>itemscope</a:t>
            </a:r>
            <a:r>
              <a:rPr lang="en-US" sz="2400" dirty="0" smtClean="0">
                <a:solidFill>
                  <a:srgbClr val="0000CC"/>
                </a:solidFill>
              </a:rPr>
              <a:t> &gt;</a:t>
            </a:r>
            <a:endParaRPr lang="en-US" sz="24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 &lt;</a:t>
            </a:r>
            <a:r>
              <a:rPr lang="en-US" sz="2400" dirty="0">
                <a:solidFill>
                  <a:srgbClr val="0000CC"/>
                </a:solidFill>
              </a:rPr>
              <a:t>h1&gt;Avatar&lt;/h1&gt;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 &lt;</a:t>
            </a:r>
            <a:r>
              <a:rPr lang="en-US" sz="2400" dirty="0">
                <a:solidFill>
                  <a:srgbClr val="0000CC"/>
                </a:solidFill>
              </a:rPr>
              <a:t>span&gt;Director: James Cameron (born </a:t>
            </a:r>
            <a:r>
              <a:rPr lang="en-US" sz="2400" dirty="0" smtClean="0">
                <a:solidFill>
                  <a:srgbClr val="0000CC"/>
                </a:solidFill>
              </a:rPr>
              <a:t>1954) &lt;</a:t>
            </a:r>
            <a:r>
              <a:rPr lang="en-US" sz="2400" dirty="0">
                <a:solidFill>
                  <a:srgbClr val="0000CC"/>
                </a:solidFill>
              </a:rPr>
              <a:t>/span&gt;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  </a:t>
            </a:r>
            <a:r>
              <a:rPr lang="en-US" sz="2400" dirty="0">
                <a:solidFill>
                  <a:srgbClr val="0000CC"/>
                </a:solidFill>
              </a:rPr>
              <a:t>&lt;span&gt;Science fiction&lt;/span&gt;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 &lt;</a:t>
            </a:r>
            <a:r>
              <a:rPr lang="en-US" sz="2400" dirty="0">
                <a:solidFill>
                  <a:srgbClr val="0000CC"/>
                </a:solidFill>
              </a:rPr>
              <a:t>a </a:t>
            </a:r>
            <a:r>
              <a:rPr lang="en-US" sz="2400" dirty="0" err="1">
                <a:solidFill>
                  <a:srgbClr val="0000CC"/>
                </a:solidFill>
              </a:rPr>
              <a:t>href</a:t>
            </a:r>
            <a:r>
              <a:rPr lang="en-US" sz="2400" dirty="0" smtClean="0">
                <a:solidFill>
                  <a:srgbClr val="0000CC"/>
                </a:solidFill>
              </a:rPr>
              <a:t>=”avatar-</a:t>
            </a:r>
            <a:r>
              <a:rPr lang="en-US" sz="2400" dirty="0" err="1">
                <a:solidFill>
                  <a:srgbClr val="0000CC"/>
                </a:solidFill>
              </a:rPr>
              <a:t>trailer.html</a:t>
            </a:r>
            <a:r>
              <a:rPr lang="en-US" sz="2400" dirty="0">
                <a:solidFill>
                  <a:srgbClr val="0000CC"/>
                </a:solidFill>
              </a:rPr>
              <a:t>"&gt;Trailer&lt;/a&gt;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27286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</a:t>
            </a:r>
            <a:r>
              <a:rPr lang="en-US" dirty="0" err="1" smtClean="0"/>
              <a:t>itemtype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4968453"/>
          </a:xfrm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i="1" dirty="0" err="1" smtClean="0"/>
              <a:t>itemscope</a:t>
            </a:r>
            <a:r>
              <a:rPr lang="en-US" sz="2400" dirty="0" smtClean="0"/>
              <a:t> attribute identifies a content </a:t>
            </a:r>
            <a:r>
              <a:rPr lang="en-US" sz="2400" i="1" dirty="0" err="1" smtClean="0"/>
              <a:t>subtree</a:t>
            </a:r>
            <a:r>
              <a:rPr lang="en-US" sz="2400" dirty="0" smtClean="0"/>
              <a:t> that is the subject about which we want to say something</a:t>
            </a:r>
          </a:p>
          <a:p>
            <a:r>
              <a:rPr lang="en-US" sz="2400" dirty="0" smtClean="0"/>
              <a:t>The </a:t>
            </a:r>
            <a:r>
              <a:rPr lang="en-US" sz="2400" i="1" dirty="0" err="1" smtClean="0"/>
              <a:t>itemtype</a:t>
            </a:r>
            <a:r>
              <a:rPr lang="en-US" sz="2400" dirty="0" smtClean="0"/>
              <a:t> attribute specifies the subject’s type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&lt;div </a:t>
            </a:r>
            <a:r>
              <a:rPr lang="en-US" sz="2400" b="1" dirty="0" err="1" smtClean="0">
                <a:solidFill>
                  <a:srgbClr val="0000CC"/>
                </a:solidFill>
              </a:rPr>
              <a:t>itemscope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itemtype</a:t>
            </a:r>
            <a:r>
              <a:rPr lang="en-US" sz="2400" b="1" dirty="0">
                <a:solidFill>
                  <a:srgbClr val="0000CC"/>
                </a:solidFill>
              </a:rPr>
              <a:t>="http://</a:t>
            </a:r>
            <a:r>
              <a:rPr lang="en-US" sz="2400" b="1" dirty="0" err="1">
                <a:solidFill>
                  <a:srgbClr val="0000CC"/>
                </a:solidFill>
              </a:rPr>
              <a:t>schema.org</a:t>
            </a:r>
            <a:r>
              <a:rPr lang="en-US" sz="2400" b="1" dirty="0">
                <a:solidFill>
                  <a:srgbClr val="0000CC"/>
                </a:solidFill>
              </a:rPr>
              <a:t>/Movie"</a:t>
            </a:r>
            <a:r>
              <a:rPr lang="en-US" sz="2400" dirty="0">
                <a:solidFill>
                  <a:srgbClr val="0000CC"/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  </a:t>
            </a:r>
            <a:r>
              <a:rPr lang="en-US" sz="2400" dirty="0">
                <a:solidFill>
                  <a:srgbClr val="0000CC"/>
                </a:solidFill>
              </a:rPr>
              <a:t>&lt;h1&gt;Avatar&lt;/h1&gt;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  </a:t>
            </a:r>
            <a:r>
              <a:rPr lang="en-US" sz="2400" dirty="0">
                <a:solidFill>
                  <a:srgbClr val="0000CC"/>
                </a:solidFill>
              </a:rPr>
              <a:t>&lt;span&gt;Director: James Cameron (born </a:t>
            </a:r>
            <a:r>
              <a:rPr lang="en-US" sz="2400" dirty="0" smtClean="0">
                <a:solidFill>
                  <a:srgbClr val="0000CC"/>
                </a:solidFill>
              </a:rPr>
              <a:t>1954) &lt;</a:t>
            </a:r>
            <a:r>
              <a:rPr lang="en-US" sz="2400" dirty="0">
                <a:solidFill>
                  <a:srgbClr val="0000CC"/>
                </a:solidFill>
              </a:rPr>
              <a:t>/span&gt;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  </a:t>
            </a:r>
            <a:r>
              <a:rPr lang="en-US" sz="2400" dirty="0">
                <a:solidFill>
                  <a:srgbClr val="0000CC"/>
                </a:solidFill>
              </a:rPr>
              <a:t>&lt;span&gt;Science fiction&lt;/span&gt;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  </a:t>
            </a:r>
            <a:r>
              <a:rPr lang="en-US" sz="2400" dirty="0">
                <a:solidFill>
                  <a:srgbClr val="0000CC"/>
                </a:solidFill>
              </a:rPr>
              <a:t>&lt;a </a:t>
            </a:r>
            <a:r>
              <a:rPr lang="en-US" sz="2400" dirty="0" err="1">
                <a:solidFill>
                  <a:srgbClr val="0000CC"/>
                </a:solidFill>
              </a:rPr>
              <a:t>href</a:t>
            </a:r>
            <a:r>
              <a:rPr lang="en-US" sz="2400" dirty="0" smtClean="0">
                <a:solidFill>
                  <a:srgbClr val="0000CC"/>
                </a:solidFill>
              </a:rPr>
              <a:t>=”avatar-</a:t>
            </a:r>
            <a:r>
              <a:rPr lang="en-US" sz="2400" dirty="0" err="1">
                <a:solidFill>
                  <a:srgbClr val="0000CC"/>
                </a:solidFill>
              </a:rPr>
              <a:t>trailer.html</a:t>
            </a:r>
            <a:r>
              <a:rPr lang="en-US" sz="2400" dirty="0">
                <a:solidFill>
                  <a:srgbClr val="0000CC"/>
                </a:solidFill>
              </a:rPr>
              <a:t>"&gt;Trailer&lt;/a&gt;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CC"/>
                </a:solidFill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12480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Microdata &lt;-&gt; RDF</a:t>
            </a:r>
            <a:endParaRPr lang="en-US" dirty="0"/>
          </a:p>
        </p:txBody>
      </p:sp>
      <p:pic>
        <p:nvPicPr>
          <p:cNvPr id="4" name="Picture 3" descr="Screen Shot 2014-05-07 at 1.17.06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32510"/>
            <a:ext cx="8424936" cy="5996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5088" y="6453336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http://rdf-translator.appspot.com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7686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8335</TotalTime>
  <Words>1333</Words>
  <Application>Microsoft Macintosh PowerPoint</Application>
  <PresentationFormat>On-screen Show (4:3)</PresentationFormat>
  <Paragraphs>201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ＭＳ Ｐゴシック</vt:lpstr>
      <vt:lpstr>Wingdings</vt:lpstr>
      <vt:lpstr>Arial</vt:lpstr>
      <vt:lpstr>Capsules</vt:lpstr>
      <vt:lpstr>Microdata and schema.org </vt:lpstr>
      <vt:lpstr>Basics</vt:lpstr>
      <vt:lpstr>What is WHATWG?</vt:lpstr>
      <vt:lpstr>HTML5</vt:lpstr>
      <vt:lpstr>Microdata</vt:lpstr>
      <vt:lpstr>An example </vt:lpstr>
      <vt:lpstr>An example: itemscope </vt:lpstr>
      <vt:lpstr>An example: itemtype </vt:lpstr>
      <vt:lpstr>Microdata &lt;-&gt; RDF</vt:lpstr>
      <vt:lpstr>Microdata &lt;-&gt; RDF</vt:lpstr>
      <vt:lpstr>An example: itemtype </vt:lpstr>
      <vt:lpstr>An example: itemprop </vt:lpstr>
      <vt:lpstr>An example: itemprop </vt:lpstr>
      <vt:lpstr>An example: embedded items </vt:lpstr>
      <vt:lpstr>An example: embedded items </vt:lpstr>
      <vt:lpstr>schema.org vocabulary</vt:lpstr>
      <vt:lpstr>http://www.schema.org/Recipe</vt:lpstr>
      <vt:lpstr>Testing Structured Data in HTML</vt:lpstr>
      <vt:lpstr>Testing Structured Data in HTML</vt:lpstr>
      <vt:lpstr>Testing Structured Data in HTML</vt:lpstr>
      <vt:lpstr>Microdata as a KR language</vt:lpstr>
      <vt:lpstr>Mixing vocabularies</vt:lpstr>
      <vt:lpstr>Extending schema.org ontology</vt:lpstr>
      <vt:lpstr>Extension Problems</vt:lpstr>
      <vt:lpstr>Serialization</vt:lpstr>
      <vt:lpstr>Conclusions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206</cp:revision>
  <cp:lastPrinted>2014-05-07T18:16:19Z</cp:lastPrinted>
  <dcterms:created xsi:type="dcterms:W3CDTF">2004-05-04T16:01:26Z</dcterms:created>
  <dcterms:modified xsi:type="dcterms:W3CDTF">2017-12-04T20:43:41Z</dcterms:modified>
</cp:coreProperties>
</file>