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18"/>
  </p:notesMasterIdLst>
  <p:handoutMasterIdLst>
    <p:handoutMasterId r:id="rId19"/>
  </p:handoutMasterIdLst>
  <p:sldIdLst>
    <p:sldId id="257" r:id="rId2"/>
    <p:sldId id="258" r:id="rId3"/>
    <p:sldId id="259" r:id="rId4"/>
    <p:sldId id="260" r:id="rId5"/>
    <p:sldId id="274" r:id="rId6"/>
    <p:sldId id="273" r:id="rId7"/>
    <p:sldId id="261" r:id="rId8"/>
    <p:sldId id="262" r:id="rId9"/>
    <p:sldId id="263" r:id="rId10"/>
    <p:sldId id="264" r:id="rId11"/>
    <p:sldId id="265" r:id="rId12"/>
    <p:sldId id="269" r:id="rId13"/>
    <p:sldId id="268" r:id="rId14"/>
    <p:sldId id="272" r:id="rId15"/>
    <p:sldId id="266" r:id="rId16"/>
    <p:sldId id="271" r:id="rId17"/>
  </p:sldIdLst>
  <p:sldSz cx="9144000" cy="6858000" type="screen4x3"/>
  <p:notesSz cx="9601200" cy="73152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5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0000"/>
    <a:srgbClr val="FF0000"/>
    <a:srgbClr val="3366FF"/>
    <a:srgbClr val="0000CC"/>
    <a:srgbClr val="E1F4FF"/>
    <a:srgbClr val="5F5F5F"/>
    <a:srgbClr val="CCECFF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821"/>
    <p:restoredTop sz="89836" autoAdjust="0"/>
  </p:normalViewPr>
  <p:slideViewPr>
    <p:cSldViewPr showGuides="1">
      <p:cViewPr>
        <p:scale>
          <a:sx n="99" d="100"/>
          <a:sy n="99" d="100"/>
        </p:scale>
        <p:origin x="1024" y="384"/>
      </p:cViewPr>
      <p:guideLst>
        <p:guide orient="horz" pos="2160"/>
        <p:guide pos="315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942"/>
    </p:cViewPr>
  </p:sorterViewPr>
  <p:notesViewPr>
    <p:cSldViewPr showGuides="1">
      <p:cViewPr varScale="1">
        <p:scale>
          <a:sx n="58" d="100"/>
          <a:sy n="58" d="100"/>
        </p:scale>
        <p:origin x="-852" y="-96"/>
      </p:cViewPr>
      <p:guideLst>
        <p:guide orient="horz" pos="2304"/>
        <p:guide pos="30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>
              <a:latin typeface="Calibri Regular" charset="0"/>
            </a:endParaRPr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>
              <a:latin typeface="Calibri Regular" charset="0"/>
            </a:endParaRPr>
          </a:p>
        </p:txBody>
      </p:sp>
      <p:sp>
        <p:nvSpPr>
          <p:cNvPr id="270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4" tIns="45717" rIns="91434" bIns="45717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>
              <a:latin typeface="Calibri Regular" charset="0"/>
            </a:endParaRPr>
          </a:p>
        </p:txBody>
      </p:sp>
      <p:sp>
        <p:nvSpPr>
          <p:cNvPr id="270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4" tIns="45717" rIns="91434" bIns="4571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90BEBD5-5E02-A44F-98F2-429B287B9D0B}" type="slidenum">
              <a:rPr lang="en-US">
                <a:latin typeface="Calibri Regular" charset="0"/>
              </a:rPr>
              <a:pPr>
                <a:defRPr/>
              </a:pPr>
              <a:t>‹#›</a:t>
            </a:fld>
            <a:endParaRPr lang="en-US" dirty="0">
              <a:latin typeface="Calibri Regula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6151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5" tIns="48328" rIns="96655" bIns="48328" numCol="1" anchor="t" anchorCtr="0" compatLnSpc="1">
            <a:prstTxWarp prst="textNoShape">
              <a:avLst/>
            </a:prstTxWarp>
          </a:bodyPr>
          <a:lstStyle>
            <a:lvl1pPr defTabSz="966788">
              <a:defRPr sz="1400" b="0" i="0">
                <a:latin typeface="Calibri Regular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5" tIns="48328" rIns="96655" bIns="48328" numCol="1" anchor="t" anchorCtr="0" compatLnSpc="1">
            <a:prstTxWarp prst="textNoShape">
              <a:avLst/>
            </a:prstTxWarp>
          </a:bodyPr>
          <a:lstStyle>
            <a:lvl1pPr algn="r" defTabSz="966788">
              <a:defRPr sz="1400" b="0" i="0">
                <a:latin typeface="Calibri Regular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1800" y="549275"/>
            <a:ext cx="3657600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438" y="3475038"/>
            <a:ext cx="7680325" cy="329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5" tIns="48328" rIns="96655" bIns="483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dirty="0" err="1"/>
              <a:t>Click</a:t>
            </a:r>
            <a:r>
              <a:rPr lang="el-GR" noProof="0" dirty="0"/>
              <a:t> </a:t>
            </a:r>
            <a:r>
              <a:rPr lang="el-GR" noProof="0" dirty="0" err="1"/>
              <a:t>to</a:t>
            </a:r>
            <a:r>
              <a:rPr lang="el-GR" noProof="0" dirty="0"/>
              <a:t> </a:t>
            </a:r>
            <a:r>
              <a:rPr lang="el-GR" noProof="0" dirty="0" err="1"/>
              <a:t>edit</a:t>
            </a:r>
            <a:r>
              <a:rPr lang="el-GR" noProof="0" dirty="0"/>
              <a:t> </a:t>
            </a:r>
            <a:r>
              <a:rPr lang="el-GR" noProof="0" dirty="0" err="1"/>
              <a:t>Master</a:t>
            </a:r>
            <a:r>
              <a:rPr lang="el-GR" noProof="0" dirty="0"/>
              <a:t> </a:t>
            </a:r>
            <a:r>
              <a:rPr lang="el-GR" noProof="0" dirty="0" err="1"/>
              <a:t>text</a:t>
            </a:r>
            <a:r>
              <a:rPr lang="el-GR" noProof="0" dirty="0"/>
              <a:t> </a:t>
            </a:r>
            <a:r>
              <a:rPr lang="el-GR" noProof="0" dirty="0" err="1"/>
              <a:t>styles</a:t>
            </a:r>
            <a:endParaRPr lang="el-GR" noProof="0" dirty="0"/>
          </a:p>
          <a:p>
            <a:pPr lvl="1"/>
            <a:r>
              <a:rPr lang="el-GR" noProof="0" dirty="0" err="1"/>
              <a:t>Second</a:t>
            </a:r>
            <a:r>
              <a:rPr lang="el-GR" noProof="0" dirty="0"/>
              <a:t> </a:t>
            </a:r>
            <a:r>
              <a:rPr lang="el-GR" noProof="0" dirty="0" err="1"/>
              <a:t>level</a:t>
            </a:r>
            <a:endParaRPr lang="el-GR" noProof="0" dirty="0"/>
          </a:p>
          <a:p>
            <a:pPr lvl="2"/>
            <a:r>
              <a:rPr lang="el-GR" noProof="0" dirty="0" err="1"/>
              <a:t>Third</a:t>
            </a:r>
            <a:r>
              <a:rPr lang="el-GR" noProof="0" dirty="0"/>
              <a:t> </a:t>
            </a:r>
            <a:r>
              <a:rPr lang="el-GR" noProof="0" dirty="0" err="1"/>
              <a:t>level</a:t>
            </a:r>
            <a:endParaRPr lang="el-GR" noProof="0" dirty="0"/>
          </a:p>
          <a:p>
            <a:pPr lvl="3"/>
            <a:r>
              <a:rPr lang="el-GR" noProof="0" dirty="0" err="1"/>
              <a:t>Fourth</a:t>
            </a:r>
            <a:r>
              <a:rPr lang="el-GR" noProof="0" dirty="0"/>
              <a:t> </a:t>
            </a:r>
            <a:r>
              <a:rPr lang="el-GR" noProof="0" dirty="0" err="1"/>
              <a:t>level</a:t>
            </a:r>
            <a:endParaRPr lang="el-GR" noProof="0" dirty="0"/>
          </a:p>
          <a:p>
            <a:pPr lvl="4"/>
            <a:r>
              <a:rPr lang="el-GR" noProof="0" dirty="0" err="1"/>
              <a:t>Fifth</a:t>
            </a:r>
            <a:r>
              <a:rPr lang="el-GR" noProof="0" dirty="0"/>
              <a:t> </a:t>
            </a:r>
            <a:r>
              <a:rPr lang="el-GR" noProof="0" dirty="0" err="1"/>
              <a:t>level</a:t>
            </a:r>
            <a:endParaRPr lang="el-GR" noProof="0" dirty="0"/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5" tIns="48328" rIns="96655" bIns="48328" numCol="1" anchor="b" anchorCtr="0" compatLnSpc="1">
            <a:prstTxWarp prst="textNoShape">
              <a:avLst/>
            </a:prstTxWarp>
          </a:bodyPr>
          <a:lstStyle>
            <a:lvl1pPr defTabSz="966788">
              <a:defRPr sz="1400" b="0" i="0">
                <a:latin typeface="Calibri Regular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5" tIns="48328" rIns="96655" bIns="48328" numCol="1" anchor="b" anchorCtr="0" compatLnSpc="1">
            <a:prstTxWarp prst="textNoShape">
              <a:avLst/>
            </a:prstTxWarp>
          </a:bodyPr>
          <a:lstStyle>
            <a:lvl1pPr algn="r" defTabSz="966788">
              <a:defRPr sz="1400" b="0" i="0">
                <a:latin typeface="Calibri Regular" charset="0"/>
              </a:defRPr>
            </a:lvl1pPr>
          </a:lstStyle>
          <a:p>
            <a:pPr>
              <a:defRPr/>
            </a:pPr>
            <a:fld id="{067CC83A-098E-4F43-BA05-5E4CC0C08045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864674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alibri Regular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alibri Regular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alibri Regular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alibri Regular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alibri Regular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786E207-7572-6B4C-9F47-B13658228E7C}" type="slidenum">
              <a:rPr lang="el-GR" sz="1400">
                <a:latin typeface="Calibri Regular" charset="0"/>
              </a:rPr>
              <a:pPr eaLnBrk="1" hangingPunct="1"/>
              <a:t>1</a:t>
            </a:fld>
            <a:endParaRPr lang="el-GR" sz="1400" dirty="0">
              <a:latin typeface="Calibri Regular" charset="0"/>
            </a:endParaRPr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4F74A55-60CC-DE4F-A35D-B7A598988E4A}" type="slidenum">
              <a:rPr lang="el-GR" sz="1400">
                <a:latin typeface="Calibri Regular" charset="0"/>
              </a:rPr>
              <a:pPr eaLnBrk="1" hangingPunct="1"/>
              <a:t>2</a:t>
            </a:fld>
            <a:endParaRPr lang="el-GR" sz="1400" dirty="0">
              <a:latin typeface="Calibri Regular" charset="0"/>
            </a:endParaRPr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692275" y="3789363"/>
            <a:ext cx="6119813" cy="1249362"/>
          </a:xfrm>
        </p:spPr>
        <p:txBody>
          <a:bodyPr anchor="ctr"/>
          <a:lstStyle>
            <a:lvl1pPr marL="0" indent="0" algn="ctr">
              <a:buFont typeface="Wingdings" charset="2"/>
              <a:buNone/>
              <a:defRPr/>
            </a:lvl1pPr>
          </a:lstStyle>
          <a:p>
            <a:r>
              <a:rPr lang="el-GR"/>
              <a:t>Click to edit Master subtitle style</a:t>
            </a:r>
          </a:p>
        </p:txBody>
      </p:sp>
      <p:sp>
        <p:nvSpPr>
          <p:cNvPr id="5132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468313" y="990600"/>
            <a:ext cx="8447087" cy="1905000"/>
          </a:xfrm>
          <a:prstGeom prst="roundRect">
            <a:avLst>
              <a:gd name="adj" fmla="val 50000"/>
            </a:avLst>
          </a:prstGeom>
          <a:noFill/>
        </p:spPr>
        <p:txBody>
          <a:bodyPr anchorCtr="0"/>
          <a:lstStyle>
            <a:lvl1pPr>
              <a:defRPr sz="4000"/>
            </a:lvl1pPr>
          </a:lstStyle>
          <a:p>
            <a:r>
              <a:rPr lang="el-GR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51087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191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260350"/>
            <a:ext cx="2124075" cy="61198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260350"/>
            <a:ext cx="6219825" cy="61198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585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23850" y="260350"/>
            <a:ext cx="8496300" cy="61198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14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246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8737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288" y="1412875"/>
            <a:ext cx="4100512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2875"/>
            <a:ext cx="4100513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976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129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629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6123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9090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1845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260350"/>
            <a:ext cx="8496300" cy="784225"/>
          </a:xfrm>
          <a:prstGeom prst="roundRect">
            <a:avLst>
              <a:gd name="adj" fmla="val 21667"/>
            </a:avLst>
          </a:prstGeom>
          <a:solidFill>
            <a:srgbClr val="E1F4FF"/>
          </a:solidFill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l-GR" dirty="0" err="1"/>
              <a:t>Click</a:t>
            </a:r>
            <a:r>
              <a:rPr lang="el-GR" dirty="0"/>
              <a:t> </a:t>
            </a:r>
            <a:r>
              <a:rPr lang="el-GR" dirty="0" err="1"/>
              <a:t>to</a:t>
            </a:r>
            <a:r>
              <a:rPr lang="el-GR" dirty="0"/>
              <a:t> </a:t>
            </a:r>
            <a:r>
              <a:rPr lang="el-GR" dirty="0" err="1"/>
              <a:t>edit</a:t>
            </a:r>
            <a:r>
              <a:rPr lang="el-GR" dirty="0"/>
              <a:t> </a:t>
            </a:r>
            <a:r>
              <a:rPr lang="el-GR" dirty="0" err="1"/>
              <a:t>Master</a:t>
            </a:r>
            <a:r>
              <a:rPr lang="el-GR" dirty="0"/>
              <a:t> </a:t>
            </a:r>
            <a:r>
              <a:rPr lang="el-GR" dirty="0" err="1"/>
              <a:t>title</a:t>
            </a:r>
            <a:r>
              <a:rPr lang="el-GR" dirty="0"/>
              <a:t> </a:t>
            </a:r>
            <a:r>
              <a:rPr lang="el-GR" dirty="0" err="1"/>
              <a:t>style</a:t>
            </a:r>
            <a:endParaRPr lang="el-GR" dirty="0"/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412875"/>
            <a:ext cx="8353425" cy="49672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dirty="0" err="1"/>
              <a:t>Click</a:t>
            </a:r>
            <a:r>
              <a:rPr lang="el-GR" dirty="0"/>
              <a:t> </a:t>
            </a:r>
            <a:r>
              <a:rPr lang="el-GR" dirty="0" err="1"/>
              <a:t>to</a:t>
            </a:r>
            <a:r>
              <a:rPr lang="el-GR" dirty="0"/>
              <a:t> </a:t>
            </a:r>
            <a:r>
              <a:rPr lang="el-GR" dirty="0" err="1"/>
              <a:t>edit</a:t>
            </a:r>
            <a:r>
              <a:rPr lang="el-GR" dirty="0"/>
              <a:t> </a:t>
            </a:r>
            <a:r>
              <a:rPr lang="el-GR" dirty="0" err="1"/>
              <a:t>Master</a:t>
            </a:r>
            <a:r>
              <a:rPr lang="el-GR" dirty="0"/>
              <a:t> </a:t>
            </a:r>
            <a:r>
              <a:rPr lang="el-GR" dirty="0" err="1"/>
              <a:t>text</a:t>
            </a:r>
            <a:r>
              <a:rPr lang="el-GR" dirty="0"/>
              <a:t> </a:t>
            </a:r>
            <a:r>
              <a:rPr lang="el-GR" dirty="0" err="1"/>
              <a:t>styles</a:t>
            </a:r>
            <a:endParaRPr lang="el-GR" dirty="0"/>
          </a:p>
          <a:p>
            <a:pPr lvl="1"/>
            <a:r>
              <a:rPr lang="el-GR" dirty="0" err="1"/>
              <a:t>Second</a:t>
            </a:r>
            <a:r>
              <a:rPr lang="el-GR" dirty="0"/>
              <a:t> </a:t>
            </a:r>
            <a:r>
              <a:rPr lang="el-GR" dirty="0" err="1"/>
              <a:t>level</a:t>
            </a:r>
            <a:endParaRPr lang="el-GR" dirty="0"/>
          </a:p>
          <a:p>
            <a:pPr lvl="2"/>
            <a:r>
              <a:rPr lang="el-GR" dirty="0" err="1"/>
              <a:t>Third</a:t>
            </a:r>
            <a:r>
              <a:rPr lang="el-GR" dirty="0"/>
              <a:t> </a:t>
            </a:r>
            <a:r>
              <a:rPr lang="el-GR" dirty="0" err="1"/>
              <a:t>level</a:t>
            </a:r>
            <a:endParaRPr lang="el-GR" dirty="0"/>
          </a:p>
          <a:p>
            <a:pPr lvl="3"/>
            <a:r>
              <a:rPr lang="el-GR" dirty="0" err="1"/>
              <a:t>Fourth</a:t>
            </a:r>
            <a:r>
              <a:rPr lang="el-GR" dirty="0"/>
              <a:t> </a:t>
            </a:r>
            <a:r>
              <a:rPr lang="el-GR" dirty="0" err="1"/>
              <a:t>level</a:t>
            </a:r>
            <a:endParaRPr lang="el-GR" dirty="0"/>
          </a:p>
          <a:p>
            <a:pPr lvl="4"/>
            <a:r>
              <a:rPr lang="el-GR" dirty="0" err="1"/>
              <a:t>Fifth</a:t>
            </a:r>
            <a:r>
              <a:rPr lang="el-GR" dirty="0"/>
              <a:t> </a:t>
            </a:r>
            <a:r>
              <a:rPr lang="el-GR" dirty="0" err="1"/>
              <a:t>level</a:t>
            </a:r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0" i="0">
          <a:solidFill>
            <a:srgbClr val="000000"/>
          </a:solidFill>
          <a:latin typeface="Calibri Regular" charset="0"/>
          <a:ea typeface="ＭＳ Ｐゴシック" charset="0"/>
          <a:cs typeface="ＭＳ Ｐゴシック" charset="0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9pPr>
    </p:titleStyle>
    <p:bodyStyle>
      <a:lvl1pPr marL="280988" indent="-28098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800" b="0" i="0">
          <a:solidFill>
            <a:srgbClr val="000000"/>
          </a:solidFill>
          <a:latin typeface="Calibri Regular" charset="0"/>
          <a:ea typeface="ＭＳ Ｐゴシック" charset="0"/>
          <a:cs typeface="ＭＳ Ｐゴシック" charset="0"/>
        </a:defRPr>
      </a:lvl1pPr>
      <a:lvl2pPr marL="682625" indent="-28733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 b="0" i="0">
          <a:solidFill>
            <a:srgbClr val="000000"/>
          </a:solidFill>
          <a:latin typeface="Calibri Regular" charset="0"/>
          <a:ea typeface="ＭＳ Ｐゴシック" charset="-128"/>
        </a:defRPr>
      </a:lvl2pPr>
      <a:lvl3pPr marL="1023938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000" b="0" i="0">
          <a:solidFill>
            <a:srgbClr val="000000"/>
          </a:solidFill>
          <a:latin typeface="Calibri Regular" charset="0"/>
          <a:ea typeface="ＭＳ Ｐゴシック" charset="-128"/>
        </a:defRPr>
      </a:lvl3pPr>
      <a:lvl4pPr marL="1365250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b="0" i="0">
          <a:solidFill>
            <a:srgbClr val="000000"/>
          </a:solidFill>
          <a:latin typeface="Calibri Regular" charset="0"/>
          <a:ea typeface="ＭＳ Ｐゴシック" charset="-128"/>
        </a:defRPr>
      </a:lvl4pPr>
      <a:lvl5pPr marL="1706563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 b="0" i="0">
          <a:solidFill>
            <a:srgbClr val="000000"/>
          </a:solidFill>
          <a:latin typeface="Calibri Regular" charset="0"/>
          <a:ea typeface="ＭＳ Ｐゴシック" charset="-128"/>
        </a:defRPr>
      </a:lvl5pPr>
      <a:lvl6pPr marL="21637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2"/>
        <a:buChar char="l"/>
        <a:defRPr>
          <a:solidFill>
            <a:srgbClr val="000000"/>
          </a:solidFill>
          <a:latin typeface="+mn-lt"/>
          <a:ea typeface="ＭＳ Ｐゴシック" charset="-128"/>
        </a:defRPr>
      </a:lvl6pPr>
      <a:lvl7pPr marL="26209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2"/>
        <a:buChar char="l"/>
        <a:defRPr>
          <a:solidFill>
            <a:srgbClr val="000000"/>
          </a:solidFill>
          <a:latin typeface="+mn-lt"/>
          <a:ea typeface="ＭＳ Ｐゴシック" charset="-128"/>
        </a:defRPr>
      </a:lvl7pPr>
      <a:lvl8pPr marL="30781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2"/>
        <a:buChar char="l"/>
        <a:defRPr>
          <a:solidFill>
            <a:srgbClr val="000000"/>
          </a:solidFill>
          <a:latin typeface="+mn-lt"/>
          <a:ea typeface="ＭＳ Ｐゴシック" charset="-128"/>
        </a:defRPr>
      </a:lvl8pPr>
      <a:lvl9pPr marL="35353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2"/>
        <a:buChar char="l"/>
        <a:defRPr>
          <a:solidFill>
            <a:srgbClr val="000000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w3.org/TR/xmlschema-2/#facets" TargetMode="External"/><Relationship Id="rId3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oeg-lia3.dia.fi.upm.es/webOOPS/index-content.jsp" TargetMode="External"/><Relationship Id="rId3" Type="http://schemas.openxmlformats.org/officeDocument/2006/relationships/hyperlink" Target="http://www.w3.org/TR/void/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topquadrant.com/tools/modeling-topbraid-composer-standard-edition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protegewiki.stanford.edu/wiki/ProtegeDesktopUserDocs" TargetMode="External"/><Relationship Id="rId3" Type="http://schemas.openxmlformats.org/officeDocument/2006/relationships/hyperlink" Target="https://protegewiki.stanford.edu/wiki/WebProtege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bit.ly/manSyn" TargetMode="External"/><Relationship Id="rId3" Type="http://schemas.openxmlformats.org/officeDocument/2006/relationships/hyperlink" Target="http://bit.ly/OWL2Pri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AutoShape 2"/>
          <p:cNvSpPr>
            <a:spLocks noGrp="1" noChangeArrowheads="1"/>
          </p:cNvSpPr>
          <p:nvPr>
            <p:ph type="ctrTitle"/>
          </p:nvPr>
        </p:nvSpPr>
        <p:spPr>
          <a:xfrm>
            <a:off x="533400" y="1371600"/>
            <a:ext cx="8280400" cy="40386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E1F4FF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sz="9100" b="1" dirty="0" smtClean="0"/>
              <a:t>Ontology</a:t>
            </a:r>
            <a:br>
              <a:rPr lang="en-US" sz="9100" b="1" dirty="0" smtClean="0"/>
            </a:br>
            <a:r>
              <a:rPr lang="en-US" sz="9100" b="1" dirty="0" smtClean="0"/>
              <a:t>Editors</a:t>
            </a:r>
            <a:endParaRPr lang="en-US" sz="91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cs typeface="Calibri Regular" charset="0"/>
              </a:rPr>
              <a:t>Example</a:t>
            </a:r>
          </a:p>
        </p:txBody>
      </p:sp>
      <p:sp>
        <p:nvSpPr>
          <p:cNvPr id="16388" name="Rectangle 6"/>
          <p:cNvSpPr>
            <a:spLocks noChangeArrowheads="1"/>
          </p:cNvSpPr>
          <p:nvPr/>
        </p:nvSpPr>
        <p:spPr bwMode="auto">
          <a:xfrm>
            <a:off x="467544" y="1484784"/>
            <a:ext cx="8153400" cy="2455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10000"/>
              </a:lnSpc>
            </a:pPr>
            <a:r>
              <a:rPr lang="en-US" sz="2800" b="1" dirty="0">
                <a:solidFill>
                  <a:srgbClr val="000000"/>
                </a:solidFill>
                <a:latin typeface="Courier New" charset="0"/>
              </a:rPr>
              <a:t>Person </a:t>
            </a:r>
            <a:r>
              <a:rPr lang="en-US" sz="2800" b="1" dirty="0">
                <a:solidFill>
                  <a:srgbClr val="00B2B2"/>
                </a:solidFill>
                <a:latin typeface="Courier New" charset="0"/>
              </a:rPr>
              <a:t>and</a:t>
            </a:r>
            <a:r>
              <a:rPr lang="en-US" sz="2800" b="1" dirty="0">
                <a:solidFill>
                  <a:srgbClr val="000000"/>
                </a:solidFill>
                <a:latin typeface="Courier New" charset="0"/>
              </a:rPr>
              <a:t> </a:t>
            </a:r>
            <a:endParaRPr lang="en-US" sz="2800" b="1" dirty="0" smtClean="0">
              <a:solidFill>
                <a:srgbClr val="000000"/>
              </a:solidFill>
              <a:latin typeface="Courier New" charset="0"/>
            </a:endParaRPr>
          </a:p>
          <a:p>
            <a:pPr eaLnBrk="0" hangingPunct="0">
              <a:lnSpc>
                <a:spcPct val="110000"/>
              </a:lnSpc>
            </a:pPr>
            <a:r>
              <a:rPr lang="en-US" sz="2800" b="1" dirty="0" smtClean="0">
                <a:solidFill>
                  <a:srgbClr val="000000"/>
                </a:solidFill>
                <a:latin typeface="Courier New" charset="0"/>
              </a:rPr>
              <a:t>  </a:t>
            </a:r>
            <a:r>
              <a:rPr lang="en-US" sz="2800" b="1" dirty="0" err="1" smtClean="0">
                <a:solidFill>
                  <a:srgbClr val="000000"/>
                </a:solidFill>
                <a:latin typeface="Courier New" charset="0"/>
              </a:rPr>
              <a:t>hasChild</a:t>
            </a:r>
            <a:r>
              <a:rPr lang="en-US" sz="2800" b="1" dirty="0">
                <a:solidFill>
                  <a:srgbClr val="000000"/>
                </a:solidFill>
                <a:latin typeface="Courier New" charset="0"/>
              </a:rPr>
              <a:t> </a:t>
            </a:r>
            <a:r>
              <a:rPr lang="en-US" sz="2800" b="1" dirty="0">
                <a:solidFill>
                  <a:srgbClr val="B200B2"/>
                </a:solidFill>
                <a:latin typeface="Courier New" charset="0"/>
              </a:rPr>
              <a:t>some</a:t>
            </a:r>
            <a:r>
              <a:rPr lang="en-US" sz="2800" b="1" dirty="0">
                <a:solidFill>
                  <a:srgbClr val="000000"/>
                </a:solidFill>
                <a:latin typeface="Courier New" charset="0"/>
              </a:rPr>
              <a:t> </a:t>
            </a:r>
            <a:endParaRPr lang="en-US" sz="2800" b="1" dirty="0" smtClean="0">
              <a:solidFill>
                <a:srgbClr val="000000"/>
              </a:solidFill>
              <a:latin typeface="Courier New" charset="0"/>
            </a:endParaRPr>
          </a:p>
          <a:p>
            <a:pPr eaLnBrk="0" hangingPunct="0">
              <a:lnSpc>
                <a:spcPct val="110000"/>
              </a:lnSpc>
            </a:pPr>
            <a:r>
              <a:rPr lang="en-US" sz="2800" b="1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Courier New" charset="0"/>
              </a:rPr>
              <a:t>   (</a:t>
            </a:r>
            <a:r>
              <a:rPr lang="en-US" sz="2800" b="1" dirty="0">
                <a:solidFill>
                  <a:srgbClr val="000000"/>
                </a:solidFill>
                <a:latin typeface="Courier New" charset="0"/>
              </a:rPr>
              <a:t>Person </a:t>
            </a:r>
            <a:r>
              <a:rPr lang="en-US" sz="2800" b="1" dirty="0">
                <a:solidFill>
                  <a:srgbClr val="00B2B2"/>
                </a:solidFill>
                <a:latin typeface="Courier New" charset="0"/>
              </a:rPr>
              <a:t>and</a:t>
            </a:r>
            <a:r>
              <a:rPr lang="en-US" sz="2800" b="1" dirty="0">
                <a:solidFill>
                  <a:srgbClr val="000000"/>
                </a:solidFill>
                <a:latin typeface="Courier New" charset="0"/>
              </a:rPr>
              <a:t> </a:t>
            </a:r>
            <a:endParaRPr lang="en-US" sz="2800" b="1" dirty="0" smtClean="0">
              <a:solidFill>
                <a:srgbClr val="000000"/>
              </a:solidFill>
              <a:latin typeface="Courier New" charset="0"/>
            </a:endParaRPr>
          </a:p>
          <a:p>
            <a:pPr eaLnBrk="0" hangingPunct="0">
              <a:lnSpc>
                <a:spcPct val="110000"/>
              </a:lnSpc>
            </a:pPr>
            <a:r>
              <a:rPr lang="en-US" sz="2800" b="1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Courier New" charset="0"/>
              </a:rPr>
              <a:t>      (</a:t>
            </a:r>
            <a:r>
              <a:rPr lang="en-US" sz="2800" b="1" dirty="0" err="1">
                <a:solidFill>
                  <a:srgbClr val="000000"/>
                </a:solidFill>
                <a:latin typeface="Courier New" charset="0"/>
              </a:rPr>
              <a:t>hasChild</a:t>
            </a:r>
            <a:r>
              <a:rPr lang="en-US" sz="2800" b="1" dirty="0">
                <a:solidFill>
                  <a:srgbClr val="000000"/>
                </a:solidFill>
                <a:latin typeface="Courier New" charset="0"/>
              </a:rPr>
              <a:t> </a:t>
            </a:r>
            <a:r>
              <a:rPr lang="en-US" sz="2800" b="1" dirty="0">
                <a:solidFill>
                  <a:srgbClr val="B200B2"/>
                </a:solidFill>
                <a:latin typeface="Courier New" charset="0"/>
              </a:rPr>
              <a:t>only</a:t>
            </a:r>
            <a:r>
              <a:rPr lang="en-US" sz="2800" b="1" dirty="0">
                <a:solidFill>
                  <a:srgbClr val="000000"/>
                </a:solidFill>
                <a:latin typeface="Courier New" charset="0"/>
              </a:rPr>
              <a:t> Man) </a:t>
            </a:r>
            <a:r>
              <a:rPr lang="en-US" sz="2800" b="1" dirty="0">
                <a:solidFill>
                  <a:srgbClr val="00B2B2"/>
                </a:solidFill>
                <a:latin typeface="Courier New" charset="0"/>
              </a:rPr>
              <a:t>and</a:t>
            </a:r>
            <a:r>
              <a:rPr lang="en-US" sz="2800" b="1" dirty="0">
                <a:solidFill>
                  <a:srgbClr val="000000"/>
                </a:solidFill>
                <a:latin typeface="Courier New" charset="0"/>
              </a:rPr>
              <a:t> </a:t>
            </a:r>
            <a:endParaRPr lang="en-US" sz="2800" b="1" dirty="0" smtClean="0">
              <a:solidFill>
                <a:srgbClr val="000000"/>
              </a:solidFill>
              <a:latin typeface="Courier New" charset="0"/>
            </a:endParaRPr>
          </a:p>
          <a:p>
            <a:pPr eaLnBrk="0" hangingPunct="0">
              <a:lnSpc>
                <a:spcPct val="110000"/>
              </a:lnSpc>
            </a:pPr>
            <a:r>
              <a:rPr lang="en-US" sz="2800" b="1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Courier New" charset="0"/>
              </a:rPr>
              <a:t>        (</a:t>
            </a:r>
            <a:r>
              <a:rPr lang="en-US" sz="2800" b="1" dirty="0" err="1">
                <a:solidFill>
                  <a:srgbClr val="000000"/>
                </a:solidFill>
                <a:latin typeface="Courier New" charset="0"/>
              </a:rPr>
              <a:t>hasChild</a:t>
            </a:r>
            <a:r>
              <a:rPr lang="en-US" sz="2800" b="1" dirty="0">
                <a:solidFill>
                  <a:srgbClr val="000000"/>
                </a:solidFill>
                <a:latin typeface="Courier New" charset="0"/>
              </a:rPr>
              <a:t> </a:t>
            </a:r>
            <a:r>
              <a:rPr lang="en-US" sz="2800" b="1" dirty="0">
                <a:solidFill>
                  <a:srgbClr val="B200B2"/>
                </a:solidFill>
                <a:latin typeface="Courier New" charset="0"/>
              </a:rPr>
              <a:t>some</a:t>
            </a:r>
            <a:r>
              <a:rPr lang="en-US" sz="2800" b="1" dirty="0">
                <a:solidFill>
                  <a:srgbClr val="000000"/>
                </a:solidFill>
                <a:latin typeface="Courier New" charset="0"/>
              </a:rPr>
              <a:t> Person))</a:t>
            </a:r>
            <a:endParaRPr lang="en-US" sz="2800" b="1" dirty="0">
              <a:latin typeface="Calibri Regular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67544" y="4365104"/>
            <a:ext cx="81534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sz="3200" dirty="0">
                <a:solidFill>
                  <a:srgbClr val="000000"/>
                </a:solidFill>
                <a:latin typeface="Calibri Regular" charset="0"/>
              </a:rPr>
              <a:t>T</a:t>
            </a:r>
            <a:r>
              <a:rPr lang="en-US" sz="3200" dirty="0" smtClean="0">
                <a:solidFill>
                  <a:srgbClr val="000000"/>
                </a:solidFill>
                <a:latin typeface="Calibri Regular" charset="0"/>
              </a:rPr>
              <a:t>he </a:t>
            </a:r>
            <a:r>
              <a:rPr lang="en-US" sz="3200" dirty="0">
                <a:solidFill>
                  <a:srgbClr val="000000"/>
                </a:solidFill>
                <a:latin typeface="Calibri Regular" charset="0"/>
              </a:rPr>
              <a:t>set of people who have at least one child that has some children that are only men (i.e</a:t>
            </a:r>
            <a:r>
              <a:rPr lang="en-US" sz="3200" dirty="0" smtClean="0">
                <a:solidFill>
                  <a:srgbClr val="000000"/>
                </a:solidFill>
                <a:latin typeface="Calibri Regular" charset="0"/>
              </a:rPr>
              <a:t>., </a:t>
            </a:r>
            <a:r>
              <a:rPr lang="en-US" sz="3200" dirty="0">
                <a:solidFill>
                  <a:srgbClr val="000000"/>
                </a:solidFill>
                <a:latin typeface="Calibri Regular" charset="0"/>
              </a:rPr>
              <a:t>grandparents that only have grandsons)</a:t>
            </a:r>
          </a:p>
        </p:txBody>
      </p:sp>
      <p:sp>
        <p:nvSpPr>
          <p:cNvPr id="16391" name="Slide Number Placeholder 9"/>
          <p:cNvSpPr>
            <a:spLocks noGrp="1"/>
          </p:cNvSpPr>
          <p:nvPr>
            <p:ph type="sldNum" sz="quarter" idx="4294967295"/>
          </p:nvPr>
        </p:nvSpPr>
        <p:spPr>
          <a:xfrm>
            <a:off x="6705600" y="6477000"/>
            <a:ext cx="1905000" cy="228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F629D9C0-C22E-F44B-A6AF-27613754447D}" type="slidenum">
              <a:rPr lang="en-US" sz="1400">
                <a:solidFill>
                  <a:schemeClr val="bg1"/>
                </a:solidFill>
                <a:latin typeface="Calibri Regular" charset="0"/>
                <a:cs typeface="Calibri Regular" charset="0"/>
              </a:rPr>
              <a:pPr/>
              <a:t>10</a:t>
            </a:fld>
            <a:endParaRPr lang="en-US" sz="1400" dirty="0">
              <a:solidFill>
                <a:schemeClr val="bg1"/>
              </a:solidFill>
              <a:latin typeface="Calibri Regular" charset="0"/>
              <a:cs typeface="Calibri Regula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219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v</a:t>
            </a:r>
            <a:r>
              <a:rPr lang="en-US" dirty="0" smtClean="0"/>
              <a:t>alues </a:t>
            </a:r>
            <a:r>
              <a:rPr lang="en-US" dirty="0"/>
              <a:t>and </a:t>
            </a:r>
            <a:r>
              <a:rPr lang="en-US" dirty="0" err="1" smtClean="0"/>
              <a:t>datatypes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95536" y="1340769"/>
            <a:ext cx="8568952" cy="2448272"/>
          </a:xfrm>
        </p:spPr>
        <p:txBody>
          <a:bodyPr/>
          <a:lstStyle/>
          <a:p>
            <a:pPr marL="228600" indent="-228600"/>
            <a:r>
              <a:rPr lang="en-US" dirty="0"/>
              <a:t>Data </a:t>
            </a:r>
            <a:r>
              <a:rPr lang="en-US" dirty="0" smtClean="0"/>
              <a:t>values typed or </a:t>
            </a:r>
            <a:r>
              <a:rPr lang="en-US" dirty="0" err="1" smtClean="0"/>
              <a:t>untyped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smtClean="0"/>
              <a:t>e.g., </a:t>
            </a:r>
            <a:r>
              <a:rPr lang="en-US" dirty="0" err="1"/>
              <a:t>int</a:t>
            </a:r>
            <a:r>
              <a:rPr lang="en-US" dirty="0"/>
              <a:t>, </a:t>
            </a:r>
            <a:r>
              <a:rPr lang="en-US" dirty="0" err="1"/>
              <a:t>boolean</a:t>
            </a:r>
            <a:r>
              <a:rPr lang="en-US" dirty="0"/>
              <a:t>, </a:t>
            </a:r>
            <a:r>
              <a:rPr lang="en-US" dirty="0" smtClean="0"/>
              <a:t>float)</a:t>
            </a:r>
            <a:endParaRPr lang="en-US" dirty="0"/>
          </a:p>
          <a:p>
            <a:pPr marL="228600" indent="-228600"/>
            <a:r>
              <a:rPr lang="en-US" dirty="0" smtClean="0"/>
              <a:t>Constants with or w/o type, e.g.: </a:t>
            </a:r>
            <a:r>
              <a:rPr lang="en-US" dirty="0" err="1"/>
              <a:t>hasAge</a:t>
            </a:r>
            <a:r>
              <a:rPr lang="en-US" dirty="0"/>
              <a:t> value "21"^^long</a:t>
            </a:r>
          </a:p>
          <a:p>
            <a:pPr marL="228600" indent="-228600"/>
            <a:r>
              <a:rPr lang="en-US" dirty="0" smtClean="0"/>
              <a:t>Use </a:t>
            </a:r>
            <a:r>
              <a:rPr lang="en-US" dirty="0" err="1" smtClean="0"/>
              <a:t>datatype</a:t>
            </a:r>
            <a:r>
              <a:rPr lang="en-US" dirty="0" smtClean="0"/>
              <a:t> names as classes: </a:t>
            </a:r>
            <a:r>
              <a:rPr lang="en-US" dirty="0" err="1" smtClean="0"/>
              <a:t>hasAge</a:t>
            </a:r>
            <a:r>
              <a:rPr lang="en-US" dirty="0" smtClean="0"/>
              <a:t> </a:t>
            </a:r>
            <a:r>
              <a:rPr lang="en-US" dirty="0"/>
              <a:t>some </a:t>
            </a:r>
            <a:r>
              <a:rPr lang="en-US" dirty="0" err="1"/>
              <a:t>int</a:t>
            </a:r>
            <a:endParaRPr lang="en-US" dirty="0"/>
          </a:p>
          <a:p>
            <a:pPr marL="228600" indent="-228600"/>
            <a:r>
              <a:rPr lang="en-US" dirty="0" smtClean="0">
                <a:hlinkClick r:id="rId2"/>
              </a:rPr>
              <a:t>XSD facets</a:t>
            </a:r>
            <a:r>
              <a:rPr lang="en-US" dirty="0" smtClean="0"/>
              <a:t>, e.g.: Person </a:t>
            </a:r>
            <a:r>
              <a:rPr lang="en-US" dirty="0"/>
              <a:t>and </a:t>
            </a:r>
            <a:r>
              <a:rPr lang="en-US" dirty="0" err="1"/>
              <a:t>hasAge</a:t>
            </a:r>
            <a:r>
              <a:rPr lang="en-US" dirty="0"/>
              <a:t> some </a:t>
            </a:r>
            <a:r>
              <a:rPr lang="en-US" dirty="0" err="1"/>
              <a:t>int</a:t>
            </a:r>
            <a:r>
              <a:rPr lang="en-US" dirty="0"/>
              <a:t>[&gt;= 65]</a:t>
            </a:r>
          </a:p>
          <a:p>
            <a:pPr marL="228600" indent="-228600"/>
            <a:r>
              <a:rPr lang="en-US" dirty="0"/>
              <a:t>R</a:t>
            </a:r>
            <a:r>
              <a:rPr lang="en-US" dirty="0" smtClean="0"/>
              <a:t>anges: </a:t>
            </a:r>
            <a:r>
              <a:rPr lang="en-US" dirty="0"/>
              <a:t>Person and </a:t>
            </a:r>
            <a:r>
              <a:rPr lang="en-US" dirty="0" err="1"/>
              <a:t>hasAge</a:t>
            </a:r>
            <a:r>
              <a:rPr lang="en-US" dirty="0"/>
              <a:t> some </a:t>
            </a:r>
            <a:r>
              <a:rPr lang="en-US" dirty="0" err="1"/>
              <a:t>int</a:t>
            </a:r>
            <a:r>
              <a:rPr lang="en-US" dirty="0"/>
              <a:t>[&gt;= 18, &lt;= 30</a:t>
            </a:r>
            <a:r>
              <a:rPr lang="en-US" dirty="0" smtClean="0"/>
              <a:t>]</a:t>
            </a:r>
            <a:endParaRPr lang="en-US" dirty="0"/>
          </a:p>
        </p:txBody>
      </p:sp>
      <p:pic>
        <p:nvPicPr>
          <p:cNvPr id="6" name="Picture 5" descr="Screen Shot 2013-03-24 at 10.12.3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933056"/>
            <a:ext cx="8234326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55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Demonstration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We’ll use Protégé OWL </a:t>
            </a:r>
            <a:r>
              <a:rPr lang="en-US" sz="3200" dirty="0" smtClean="0"/>
              <a:t>v5.2 </a:t>
            </a:r>
            <a:r>
              <a:rPr lang="en-US" sz="3200" dirty="0" smtClean="0"/>
              <a:t>to implement a tiny ontology for people</a:t>
            </a:r>
          </a:p>
          <a:p>
            <a:r>
              <a:rPr lang="en-US" sz="3200" dirty="0" smtClean="0"/>
              <a:t>Start by downloading and installing Protégé </a:t>
            </a:r>
            <a:r>
              <a:rPr lang="en-US" sz="3200" dirty="0" smtClean="0"/>
              <a:t>5.2(</a:t>
            </a:r>
            <a:r>
              <a:rPr lang="en-US" sz="2800" dirty="0" smtClean="0"/>
              <a:t>You </a:t>
            </a:r>
            <a:r>
              <a:rPr lang="en-US" sz="2800" dirty="0" smtClean="0"/>
              <a:t>will need Java)</a:t>
            </a:r>
          </a:p>
          <a:p>
            <a:r>
              <a:rPr lang="en-US" sz="3200" dirty="0" smtClean="0"/>
              <a:t>You may want to install </a:t>
            </a:r>
            <a:r>
              <a:rPr lang="en-US" sz="3200" dirty="0" err="1" smtClean="0"/>
              <a:t>Graphviz</a:t>
            </a:r>
            <a:endParaRPr lang="en-US" sz="3200" dirty="0" smtClean="0"/>
          </a:p>
          <a:p>
            <a:r>
              <a:rPr lang="en-US" sz="3200" dirty="0" smtClean="0"/>
              <a:t>Configure Protégé </a:t>
            </a:r>
          </a:p>
          <a:p>
            <a:pPr lvl="1"/>
            <a:r>
              <a:rPr lang="en-US" sz="3200" dirty="0" smtClean="0"/>
              <a:t>E.g., select a reasoner to use (e.g., </a:t>
            </a:r>
            <a:r>
              <a:rPr lang="en-US" sz="3200" dirty="0" err="1" smtClean="0"/>
              <a:t>HermiT</a:t>
            </a:r>
            <a:r>
              <a:rPr lang="en-US" sz="3200" dirty="0" smtClean="0"/>
              <a:t>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9046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US" dirty="0" smtClean="0"/>
              <a:t> basic workflow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496943" cy="5184576"/>
          </a:xfrm>
        </p:spPr>
        <p:txBody>
          <a:bodyPr/>
          <a:lstStyle/>
          <a:p>
            <a:r>
              <a:rPr lang="en-US" dirty="0" smtClean="0"/>
              <a:t>Think about </a:t>
            </a:r>
            <a:r>
              <a:rPr lang="en-US" dirty="0" err="1" smtClean="0"/>
              <a:t>usecases</a:t>
            </a:r>
            <a:endParaRPr lang="en-US" dirty="0" smtClean="0"/>
          </a:p>
          <a:p>
            <a:r>
              <a:rPr lang="en-US" dirty="0" smtClean="0"/>
              <a:t>Preliminaries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hoose namespace URL, import other ontologies used</a:t>
            </a:r>
          </a:p>
          <a:p>
            <a:r>
              <a:rPr lang="en-US" dirty="0" smtClean="0"/>
              <a:t>Identify and define classes</a:t>
            </a:r>
          </a:p>
          <a:p>
            <a:pPr lvl="1"/>
            <a:r>
              <a:rPr lang="en-US" dirty="0" smtClean="0"/>
              <a:t>Place in hierarchy, add </a:t>
            </a:r>
            <a:r>
              <a:rPr lang="en-US" b="1" dirty="0" smtClean="0"/>
              <a:t>axioms</a:t>
            </a:r>
            <a:r>
              <a:rPr lang="en-US" dirty="0" smtClean="0"/>
              <a:t> and run reasoner to check for errors or omissions</a:t>
            </a:r>
          </a:p>
          <a:p>
            <a:r>
              <a:rPr lang="en-US" dirty="0" smtClean="0"/>
              <a:t>Identify and define properties</a:t>
            </a:r>
          </a:p>
          <a:p>
            <a:pPr lvl="1"/>
            <a:r>
              <a:rPr lang="en-US" dirty="0"/>
              <a:t>Place in </a:t>
            </a:r>
            <a:r>
              <a:rPr lang="en-US" dirty="0" smtClean="0"/>
              <a:t>hierarchy, add </a:t>
            </a:r>
            <a:r>
              <a:rPr lang="en-US" b="1" dirty="0" smtClean="0"/>
              <a:t>axioms</a:t>
            </a:r>
            <a:r>
              <a:rPr lang="en-US" dirty="0" smtClean="0"/>
              <a:t>, run reasoner</a:t>
            </a:r>
          </a:p>
          <a:p>
            <a:r>
              <a:rPr lang="en-US" dirty="0" smtClean="0"/>
              <a:t>Add individuals &amp; reasoner to check for problems</a:t>
            </a:r>
          </a:p>
          <a:p>
            <a:r>
              <a:rPr lang="en-US" dirty="0" smtClean="0"/>
              <a:t>Add comments and labels</a:t>
            </a:r>
          </a:p>
          <a:p>
            <a:r>
              <a:rPr lang="en-US" dirty="0" smtClean="0"/>
              <a:t>Export in desired formats, maybe upload to Web</a:t>
            </a:r>
            <a:endParaRPr lang="en-US" dirty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1410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workflow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496943" cy="5184576"/>
          </a:xfrm>
        </p:spPr>
        <p:txBody>
          <a:bodyPr/>
          <a:lstStyle/>
          <a:p>
            <a:r>
              <a:rPr lang="en-US" sz="3200" dirty="0" smtClean="0"/>
              <a:t>Use </a:t>
            </a:r>
            <a:r>
              <a:rPr lang="en-US" sz="3200" dirty="0" smtClean="0">
                <a:hlinkClick r:id="rId2"/>
              </a:rPr>
              <a:t>OOPS</a:t>
            </a:r>
            <a:r>
              <a:rPr lang="en-US" sz="3200" dirty="0" smtClean="0"/>
              <a:t> to find common ontology pitfalls</a:t>
            </a:r>
          </a:p>
          <a:p>
            <a:r>
              <a:rPr lang="en-US" sz="3200" dirty="0" smtClean="0"/>
              <a:t>Link </a:t>
            </a:r>
            <a:r>
              <a:rPr lang="en-US" sz="3200" dirty="0"/>
              <a:t>concepts </a:t>
            </a:r>
            <a:r>
              <a:rPr lang="en-US" sz="3200" dirty="0" smtClean="0"/>
              <a:t>(and individuals) to </a:t>
            </a:r>
            <a:r>
              <a:rPr lang="en-US" sz="3200" dirty="0"/>
              <a:t>common ontologies (e.g., </a:t>
            </a:r>
            <a:r>
              <a:rPr lang="en-US" sz="3200" dirty="0" smtClean="0"/>
              <a:t>DBpedia, Freebase, foaf)</a:t>
            </a:r>
          </a:p>
          <a:p>
            <a:pPr lvl="1"/>
            <a:r>
              <a:rPr lang="en-US" dirty="0" smtClean="0"/>
              <a:t>Use owl:sameAs</a:t>
            </a:r>
            <a:endParaRPr lang="en-US" dirty="0"/>
          </a:p>
          <a:p>
            <a:r>
              <a:rPr lang="en-US" sz="3200" dirty="0" smtClean="0"/>
              <a:t>Generate visualizations</a:t>
            </a:r>
          </a:p>
          <a:p>
            <a:r>
              <a:rPr lang="en-US" sz="3200" dirty="0" smtClean="0"/>
              <a:t>Produce documentation</a:t>
            </a:r>
          </a:p>
          <a:p>
            <a:r>
              <a:rPr lang="en-US" sz="3200" dirty="0" smtClean="0"/>
              <a:t>Develop examples with your use case(s)</a:t>
            </a:r>
          </a:p>
          <a:p>
            <a:r>
              <a:rPr lang="en-US" sz="3200" dirty="0" smtClean="0"/>
              <a:t>Encode data, describe in </a:t>
            </a:r>
            <a:r>
              <a:rPr lang="en-US" sz="3200" dirty="0" smtClean="0">
                <a:hlinkClick r:id="rId3"/>
              </a:rPr>
              <a:t>VoID</a:t>
            </a:r>
            <a:r>
              <a:rPr lang="en-US" sz="3200" dirty="0"/>
              <a:t> (</a:t>
            </a:r>
            <a:r>
              <a:rPr lang="en-US" sz="3200" dirty="0" smtClean="0"/>
              <a:t>Vocabulary </a:t>
            </a:r>
            <a:r>
              <a:rPr lang="en-US" sz="3200" dirty="0"/>
              <a:t>of Interlinked Datasets)</a:t>
            </a:r>
            <a:r>
              <a:rPr lang="en-US" sz="3200" dirty="0" smtClean="0"/>
              <a:t>,  add to LOD cloud</a:t>
            </a:r>
          </a:p>
        </p:txBody>
      </p:sp>
    </p:spTree>
    <p:extLst>
      <p:ext uri="{BB962C8B-B14F-4D97-AF65-F5344CB8AC3E}">
        <p14:creationId xmlns:p14="http://schemas.microsoft.com/office/powerpoint/2010/main" val="205290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Demonstration/HW4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9" y="1412874"/>
            <a:ext cx="8353176" cy="532849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</a:t>
            </a:r>
            <a:r>
              <a:rPr lang="en-US" dirty="0" smtClean="0"/>
              <a:t>se Protégé OWL (</a:t>
            </a:r>
            <a:r>
              <a:rPr lang="en-US" dirty="0" smtClean="0"/>
              <a:t>v5.2) </a:t>
            </a:r>
            <a:r>
              <a:rPr lang="en-US" dirty="0" smtClean="0"/>
              <a:t>to build a simple ontology for people based on the following</a:t>
            </a:r>
          </a:p>
          <a:p>
            <a:pPr marL="457200" lvl="1" indent="-228600"/>
            <a:r>
              <a:rPr lang="en-US" dirty="0"/>
              <a:t>People have </a:t>
            </a:r>
            <a:r>
              <a:rPr lang="en-US" dirty="0" smtClean="0"/>
              <a:t>just one sex that’s </a:t>
            </a:r>
            <a:r>
              <a:rPr lang="en-US" dirty="0"/>
              <a:t>either </a:t>
            </a:r>
            <a:r>
              <a:rPr lang="en-US" i="1" dirty="0" smtClean="0"/>
              <a:t>male</a:t>
            </a:r>
            <a:r>
              <a:rPr lang="en-US" dirty="0" smtClean="0"/>
              <a:t> </a:t>
            </a:r>
            <a:r>
              <a:rPr lang="en-US" dirty="0"/>
              <a:t>or </a:t>
            </a:r>
            <a:r>
              <a:rPr lang="en-US" i="1" dirty="0" smtClean="0"/>
              <a:t>female</a:t>
            </a:r>
            <a:r>
              <a:rPr lang="en-US" dirty="0" smtClean="0"/>
              <a:t>, an integer age, and two parents, one male, one female</a:t>
            </a:r>
          </a:p>
          <a:p>
            <a:pPr marL="457200" lvl="1" indent="-228600"/>
            <a:r>
              <a:rPr lang="en-US" dirty="0" smtClean="0"/>
              <a:t>A person’s grandparent is the parent of their parent</a:t>
            </a:r>
            <a:endParaRPr lang="en-US" dirty="0"/>
          </a:p>
          <a:p>
            <a:pPr marL="457200" lvl="1" indent="-228600"/>
            <a:r>
              <a:rPr lang="en-US" dirty="0"/>
              <a:t>Every person is either a man or a woman but not </a:t>
            </a:r>
            <a:r>
              <a:rPr lang="en-US" dirty="0" smtClean="0"/>
              <a:t>both</a:t>
            </a:r>
            <a:endParaRPr lang="en-US" dirty="0"/>
          </a:p>
          <a:p>
            <a:pPr marL="457200" lvl="1" indent="-228600"/>
            <a:r>
              <a:rPr lang="en-US" dirty="0"/>
              <a:t>A man is defined as any person whose </a:t>
            </a:r>
            <a:r>
              <a:rPr lang="en-US" dirty="0" smtClean="0"/>
              <a:t>sex </a:t>
            </a:r>
            <a:r>
              <a:rPr lang="en-US" dirty="0"/>
              <a:t>is </a:t>
            </a:r>
            <a:r>
              <a:rPr lang="en-US" dirty="0" smtClean="0"/>
              <a:t>male </a:t>
            </a:r>
            <a:r>
              <a:rPr lang="en-US" dirty="0"/>
              <a:t>and a woman as any person </a:t>
            </a:r>
            <a:r>
              <a:rPr lang="en-US" dirty="0" smtClean="0"/>
              <a:t>whose sex </a:t>
            </a:r>
            <a:r>
              <a:rPr lang="en-US" dirty="0"/>
              <a:t>is </a:t>
            </a:r>
            <a:r>
              <a:rPr lang="en-US" dirty="0" smtClean="0"/>
              <a:t>female</a:t>
            </a:r>
            <a:endParaRPr lang="en-US" dirty="0"/>
          </a:p>
          <a:p>
            <a:pPr marL="457200" lvl="1" indent="-228600"/>
            <a:r>
              <a:rPr lang="en-US" dirty="0"/>
              <a:t>A boy is defined as a person </a:t>
            </a:r>
            <a:r>
              <a:rPr lang="en-US" dirty="0" smtClean="0"/>
              <a:t>whose sex </a:t>
            </a:r>
            <a:r>
              <a:rPr lang="en-US" dirty="0"/>
              <a:t>is </a:t>
            </a:r>
            <a:r>
              <a:rPr lang="en-US" dirty="0" smtClean="0"/>
              <a:t>male </a:t>
            </a:r>
            <a:r>
              <a:rPr lang="en-US" dirty="0"/>
              <a:t>and whose age is less than </a:t>
            </a:r>
            <a:r>
              <a:rPr lang="en-US" dirty="0" smtClean="0"/>
              <a:t>18, a girl is …</a:t>
            </a:r>
          </a:p>
          <a:p>
            <a:pPr marL="457200" lvl="1" indent="-228600"/>
            <a:r>
              <a:rPr lang="en-US" dirty="0" smtClean="0"/>
              <a:t>A person is either an adult or (age &gt;18), minor (age &lt;18), </a:t>
            </a:r>
            <a:r>
              <a:rPr lang="is-IS" dirty="0" smtClean="0"/>
              <a:t>…</a:t>
            </a:r>
            <a:endParaRPr lang="en-US" dirty="0"/>
          </a:p>
          <a:p>
            <a:pPr marL="2286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33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288" y="1412875"/>
            <a:ext cx="3312616" cy="4967288"/>
          </a:xfrm>
          <a:ln>
            <a:solidFill>
              <a:schemeClr val="bg2">
                <a:lumMod val="20000"/>
                <a:lumOff val="80000"/>
              </a:schemeClr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b="1" dirty="0" err="1" smtClean="0"/>
              <a:t>AllDifferent</a:t>
            </a:r>
            <a:r>
              <a:rPr lang="en-US" b="1" dirty="0" smtClean="0"/>
              <a:t> </a:t>
            </a:r>
            <a:r>
              <a:rPr lang="en-US" b="1" dirty="0"/>
              <a:t>p</a:t>
            </a:r>
            <a:r>
              <a:rPr lang="en-US" b="1" dirty="0" smtClean="0"/>
              <a:t>eople</a:t>
            </a:r>
          </a:p>
          <a:p>
            <a:pPr marL="114300" lvl="1" indent="0">
              <a:buNone/>
            </a:pPr>
            <a:r>
              <a:rPr lang="en-US" b="1" dirty="0" smtClean="0"/>
              <a:t>Alice F</a:t>
            </a:r>
          </a:p>
          <a:p>
            <a:pPr marL="114300" lvl="1" indent="0">
              <a:buNone/>
            </a:pPr>
            <a:r>
              <a:rPr lang="en-US" b="1" dirty="0" smtClean="0"/>
              <a:t>Bob M</a:t>
            </a:r>
          </a:p>
          <a:p>
            <a:pPr marL="114300" lvl="1" indent="0">
              <a:buNone/>
            </a:pPr>
            <a:r>
              <a:rPr lang="en-US" b="1" dirty="0" smtClean="0"/>
              <a:t>Carol F</a:t>
            </a:r>
          </a:p>
          <a:p>
            <a:pPr marL="114300" lvl="1" indent="0">
              <a:buNone/>
            </a:pPr>
            <a:r>
              <a:rPr lang="en-US" b="1" dirty="0" smtClean="0"/>
              <a:t>Don M</a:t>
            </a:r>
          </a:p>
          <a:p>
            <a:pPr marL="114300" lvl="1" indent="0">
              <a:buNone/>
            </a:pPr>
            <a:r>
              <a:rPr lang="en-US" b="1" dirty="0" smtClean="0"/>
              <a:t>Edith F</a:t>
            </a:r>
          </a:p>
          <a:p>
            <a:pPr marL="114300" lvl="1" indent="0">
              <a:buNone/>
            </a:pPr>
            <a:r>
              <a:rPr lang="en-US" b="1" dirty="0" smtClean="0"/>
              <a:t>Pat ?</a:t>
            </a:r>
          </a:p>
          <a:p>
            <a:pPr marL="0" indent="-287337">
              <a:buNone/>
            </a:pPr>
            <a:r>
              <a:rPr lang="en-US" b="1" dirty="0" smtClean="0"/>
              <a:t>Other people</a:t>
            </a:r>
          </a:p>
          <a:p>
            <a:pPr marL="114300" lvl="1" indent="0">
              <a:buNone/>
            </a:pPr>
            <a:r>
              <a:rPr lang="en-US" b="1" dirty="0" smtClean="0"/>
              <a:t>Frank M</a:t>
            </a:r>
          </a:p>
          <a:p>
            <a:pPr marL="114300" lvl="1" indent="0">
              <a:buNone/>
            </a:pPr>
            <a:r>
              <a:rPr lang="en-US" b="1" dirty="0" smtClean="0"/>
              <a:t>Gwen F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39952" y="1412776"/>
            <a:ext cx="4536504" cy="4967288"/>
          </a:xfrm>
          <a:ln>
            <a:solidFill>
              <a:schemeClr val="bg1">
                <a:lumMod val="85000"/>
              </a:schemeClr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Some possible test cases</a:t>
            </a:r>
          </a:p>
          <a:p>
            <a:r>
              <a:rPr lang="en-US" sz="2400" dirty="0" smtClean="0"/>
              <a:t>Alice parent Bob . Bob parent Carol</a:t>
            </a:r>
          </a:p>
          <a:p>
            <a:pPr lvl="1"/>
            <a:r>
              <a:rPr lang="en-US" sz="2000" dirty="0" smtClean="0"/>
              <a:t>Alice grandparent Carol</a:t>
            </a:r>
          </a:p>
          <a:p>
            <a:r>
              <a:rPr lang="en-US" sz="2400" dirty="0" smtClean="0"/>
              <a:t>Alice parent Bob . Alice parent Don.</a:t>
            </a:r>
          </a:p>
          <a:p>
            <a:pPr lvl="1"/>
            <a:r>
              <a:rPr lang="en-US" sz="2000" dirty="0" smtClean="0"/>
              <a:t>Contradiction</a:t>
            </a:r>
          </a:p>
          <a:p>
            <a:r>
              <a:rPr lang="en-US" sz="2400" dirty="0" smtClean="0"/>
              <a:t>Alice parent Bob . Pat parent Bob</a:t>
            </a:r>
          </a:p>
          <a:p>
            <a:pPr lvl="1"/>
            <a:r>
              <a:rPr lang="en-US" sz="2000" dirty="0" smtClean="0"/>
              <a:t>Pat a female</a:t>
            </a:r>
          </a:p>
          <a:p>
            <a:r>
              <a:rPr lang="en-US" sz="2400" dirty="0" smtClean="0"/>
              <a:t>Alice parent Bob . Gwen parent Bob .</a:t>
            </a:r>
          </a:p>
          <a:p>
            <a:pPr lvl="1"/>
            <a:r>
              <a:rPr lang="en-US" sz="2000" dirty="0" smtClean="0"/>
              <a:t>Alice owl:sameAs Gwen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4240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IDEs for Ontologies</a:t>
            </a:r>
            <a:endParaRPr lang="en-US" dirty="0"/>
          </a:p>
        </p:txBody>
      </p:sp>
      <p:sp>
        <p:nvSpPr>
          <p:cNvPr id="64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340768"/>
            <a:ext cx="8424614" cy="5111750"/>
          </a:xfrm>
        </p:spPr>
        <p:txBody>
          <a:bodyPr/>
          <a:lstStyle/>
          <a:p>
            <a:pPr marL="342900" indent="-342900" eaLnBrk="1" hangingPunct="1">
              <a:defRPr/>
            </a:pPr>
            <a:r>
              <a:rPr lang="en-US" sz="3200" dirty="0" smtClean="0"/>
              <a:t>Some people use simple text editors</a:t>
            </a:r>
            <a:endParaRPr lang="en-US" sz="3200" dirty="0"/>
          </a:p>
          <a:p>
            <a:pPr marL="455613" lvl="1" indent="-228600" eaLnBrk="1" hangingPunct="1">
              <a:defRPr/>
            </a:pPr>
            <a:r>
              <a:rPr lang="en-US" sz="2800" dirty="0" smtClean="0">
                <a:ea typeface="ＭＳ Ｐゴシック" charset="0"/>
              </a:rPr>
              <a:t>Working </a:t>
            </a:r>
            <a:r>
              <a:rPr lang="en-US" sz="2800" dirty="0" smtClean="0">
                <a:ea typeface="ＭＳ Ｐゴシック" charset="0"/>
              </a:rPr>
              <a:t>with </a:t>
            </a:r>
            <a:r>
              <a:rPr lang="en-US" sz="2800" dirty="0" smtClean="0">
                <a:ea typeface="ＭＳ Ｐゴシック" charset="0"/>
              </a:rPr>
              <a:t>XML serialization will drive you crazy</a:t>
            </a:r>
          </a:p>
          <a:p>
            <a:pPr marL="455613" lvl="1" indent="-228600" eaLnBrk="1" hangingPunct="1">
              <a:defRPr/>
            </a:pPr>
            <a:r>
              <a:rPr lang="en-US" sz="2800" dirty="0" smtClean="0">
                <a:ea typeface="ＭＳ Ｐゴシック" charset="0"/>
              </a:rPr>
              <a:t>Using Turtle or an abstract syntax works well</a:t>
            </a:r>
            <a:endParaRPr lang="en-US" sz="2800" dirty="0">
              <a:ea typeface="ＭＳ Ｐゴシック" charset="0"/>
            </a:endParaRPr>
          </a:p>
          <a:p>
            <a:pPr marL="342900" indent="-342900" eaLnBrk="1" hangingPunct="1">
              <a:defRPr/>
            </a:pPr>
            <a:r>
              <a:rPr lang="en-US" sz="3200" dirty="0" smtClean="0"/>
              <a:t>Others prefer an IDE</a:t>
            </a:r>
          </a:p>
          <a:p>
            <a:pPr marL="457200" lvl="1" indent="-228600" eaLnBrk="1" hangingPunct="1">
              <a:defRPr/>
            </a:pPr>
            <a:r>
              <a:rPr lang="en-US" sz="2800" dirty="0" smtClean="0"/>
              <a:t>Good IDEs include support for reasoning, visualization, and more</a:t>
            </a:r>
            <a:endParaRPr lang="en-US" sz="2800" dirty="0"/>
          </a:p>
          <a:p>
            <a:pPr marL="342900" indent="-342900" eaLnBrk="1" hangingPunct="1">
              <a:defRPr/>
            </a:pPr>
            <a:r>
              <a:rPr lang="en-US" sz="3200" dirty="0" smtClean="0"/>
              <a:t>Protégé </a:t>
            </a:r>
            <a:r>
              <a:rPr lang="en-US" sz="3200" dirty="0" smtClean="0"/>
              <a:t>is </a:t>
            </a:r>
            <a:r>
              <a:rPr lang="en-US" sz="3200" dirty="0" smtClean="0"/>
              <a:t>a very popular IDE</a:t>
            </a:r>
          </a:p>
          <a:p>
            <a:pPr marL="457200" lvl="1" indent="-228600" eaLnBrk="1" hangingPunct="1">
              <a:defRPr/>
            </a:pPr>
            <a:r>
              <a:rPr lang="en-US" sz="2800" dirty="0" smtClean="0"/>
              <a:t>From Stanford, free, lots of plugins</a:t>
            </a:r>
          </a:p>
          <a:p>
            <a:pPr marL="342900" indent="-342900" eaLnBrk="1" hangingPunct="1">
              <a:defRPr/>
            </a:pPr>
            <a:r>
              <a:rPr lang="en-US" sz="3200" dirty="0" smtClean="0"/>
              <a:t>TopQuadrant </a:t>
            </a:r>
            <a:r>
              <a:rPr lang="en-US" sz="3200" dirty="0" smtClean="0">
                <a:hlinkClick r:id="rId3"/>
              </a:rPr>
              <a:t>Composer</a:t>
            </a:r>
            <a:r>
              <a:rPr lang="en-US" sz="3200" dirty="0" smtClean="0"/>
              <a:t> is also good</a:t>
            </a:r>
          </a:p>
          <a:p>
            <a:pPr marL="457200" lvl="1" indent="-228600" eaLnBrk="1" hangingPunct="1">
              <a:defRPr/>
            </a:pPr>
            <a:r>
              <a:rPr lang="en-US" sz="2800" dirty="0" smtClean="0"/>
              <a:t>Feature rich but expensive ($600 for a </a:t>
            </a:r>
            <a:r>
              <a:rPr lang="en-US" sz="2800" dirty="0" smtClean="0"/>
              <a:t>single license)</a:t>
            </a:r>
            <a:endParaRPr lang="en-US" sz="2800" dirty="0" smtClean="0"/>
          </a:p>
          <a:p>
            <a:pPr marL="342900" indent="-342900" eaLnBrk="1" hangingPunct="1">
              <a:defRPr/>
            </a:pPr>
            <a:endParaRPr lang="en-US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0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205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Protégé 5.1</a:t>
            </a:r>
            <a:endParaRPr lang="en-US" dirty="0"/>
          </a:p>
        </p:txBody>
      </p:sp>
      <p:pic>
        <p:nvPicPr>
          <p:cNvPr id="3" name="Picture 2" descr="Screen Shot 2016-10-26 at 3.30.2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212" y="980728"/>
            <a:ext cx="9144000" cy="621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24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Protégé </a:t>
            </a:r>
            <a:r>
              <a:rPr lang="en-US" dirty="0" smtClean="0"/>
              <a:t>5.2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sz="3200" dirty="0" smtClean="0"/>
              <a:t>http://</a:t>
            </a:r>
            <a:r>
              <a:rPr lang="en-US" sz="3200" dirty="0" err="1" smtClean="0"/>
              <a:t>protege.stanford.edu</a:t>
            </a:r>
            <a:r>
              <a:rPr lang="en-US" sz="3200" dirty="0" smtClean="0"/>
              <a:t>/</a:t>
            </a:r>
          </a:p>
          <a:p>
            <a:pPr>
              <a:spcAft>
                <a:spcPts val="600"/>
              </a:spcAft>
            </a:pPr>
            <a:r>
              <a:rPr lang="en-US" sz="3200" dirty="0" smtClean="0"/>
              <a:t>Free, open source ontology editor and KB </a:t>
            </a:r>
            <a:r>
              <a:rPr lang="en-US" sz="3200" dirty="0" smtClean="0"/>
              <a:t>framework </a:t>
            </a:r>
            <a:endParaRPr lang="en-US" sz="3200" dirty="0" smtClean="0"/>
          </a:p>
          <a:p>
            <a:pPr>
              <a:spcAft>
                <a:spcPts val="600"/>
              </a:spcAft>
            </a:pPr>
            <a:r>
              <a:rPr lang="en-US" sz="3200" dirty="0" smtClean="0"/>
              <a:t>Predates OWL, still supports earlier Frames representation</a:t>
            </a:r>
          </a:p>
          <a:p>
            <a:pPr>
              <a:spcAft>
                <a:spcPts val="600"/>
              </a:spcAft>
            </a:pPr>
            <a:r>
              <a:rPr lang="en-US" sz="3200" dirty="0" smtClean="0"/>
              <a:t>In Java, extensible, large community of </a:t>
            </a:r>
            <a:r>
              <a:rPr lang="en-US" sz="3200" dirty="0" smtClean="0"/>
              <a:t>users</a:t>
            </a:r>
          </a:p>
          <a:p>
            <a:pPr>
              <a:spcAft>
                <a:spcPts val="600"/>
              </a:spcAft>
            </a:pPr>
            <a:r>
              <a:rPr lang="en-US" sz="3200" dirty="0" smtClean="0">
                <a:hlinkClick r:id="rId2"/>
              </a:rPr>
              <a:t>Desktop</a:t>
            </a:r>
            <a:r>
              <a:rPr lang="en-US" sz="3200" dirty="0" smtClean="0"/>
              <a:t> and </a:t>
            </a:r>
            <a:r>
              <a:rPr lang="en-US" sz="3200" dirty="0" smtClean="0">
                <a:hlinkClick r:id="rId3"/>
              </a:rPr>
              <a:t>Web</a:t>
            </a:r>
            <a:r>
              <a:rPr lang="en-US" sz="3200" dirty="0" smtClean="0"/>
              <a:t> versions</a:t>
            </a:r>
            <a:endParaRPr lang="en-US" sz="3200" dirty="0" smtClean="0"/>
          </a:p>
          <a:p>
            <a:pPr lvl="1">
              <a:spcAft>
                <a:spcPts val="600"/>
              </a:spcAft>
            </a:pPr>
            <a:r>
              <a:rPr lang="en-US" sz="2800" dirty="0" smtClean="0"/>
              <a:t>Works will under </a:t>
            </a:r>
            <a:r>
              <a:rPr lang="en-US" sz="2800" dirty="0"/>
              <a:t>L</a:t>
            </a:r>
            <a:r>
              <a:rPr lang="en-US" sz="2800" dirty="0" smtClean="0"/>
              <a:t>inux, Mac OS X and Windows</a:t>
            </a:r>
          </a:p>
        </p:txBody>
      </p:sp>
    </p:spTree>
    <p:extLst>
      <p:ext uri="{BB962C8B-B14F-4D97-AF65-F5344CB8AC3E}">
        <p14:creationId xmlns:p14="http://schemas.microsoft.com/office/powerpoint/2010/main" val="251854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Desktop </a:t>
            </a:r>
            <a:r>
              <a:rPr lang="en-US" dirty="0"/>
              <a:t>Protégé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52" y="1044575"/>
            <a:ext cx="9971156" cy="6174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323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</a:t>
            </a:r>
            <a:r>
              <a:rPr lang="en-US" dirty="0"/>
              <a:t>Protégé </a:t>
            </a:r>
            <a:endParaRPr lang="en-US" dirty="0"/>
          </a:p>
        </p:txBody>
      </p:sp>
      <p:pic>
        <p:nvPicPr>
          <p:cNvPr id="6" name="Picture 5" descr="Screen Shot 2014-04-09 at 11.19.4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4" y="908720"/>
            <a:ext cx="9144000" cy="64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355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YAS: Yet Another Syntax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Neither OWL's official abstract syntax nor XML serialization is easy to read or use</a:t>
            </a:r>
          </a:p>
          <a:p>
            <a:r>
              <a:rPr lang="en-US" dirty="0"/>
              <a:t>Protégé uses the Manchester </a:t>
            </a:r>
            <a:r>
              <a:rPr lang="en-US" dirty="0" smtClean="0"/>
              <a:t>syntax</a:t>
            </a:r>
            <a:endParaRPr lang="en-US" dirty="0"/>
          </a:p>
          <a:p>
            <a:r>
              <a:rPr lang="en-US" dirty="0"/>
              <a:t>S</a:t>
            </a:r>
            <a:r>
              <a:rPr lang="en-US" dirty="0" smtClean="0"/>
              <a:t>impler </a:t>
            </a:r>
            <a:r>
              <a:rPr lang="en-US" dirty="0"/>
              <a:t>and more compact: “some” and “only”, not “</a:t>
            </a:r>
            <a:r>
              <a:rPr lang="en-US" dirty="0" err="1"/>
              <a:t>someValuesFrom</a:t>
            </a:r>
            <a:r>
              <a:rPr lang="en-US" dirty="0"/>
              <a:t>” and “</a:t>
            </a:r>
            <a:r>
              <a:rPr lang="en-US" dirty="0" err="1"/>
              <a:t>allValuesFrom</a:t>
            </a:r>
            <a:r>
              <a:rPr lang="en-US" dirty="0"/>
              <a:t>”</a:t>
            </a:r>
          </a:p>
          <a:p>
            <a:r>
              <a:rPr lang="en-US" dirty="0"/>
              <a:t>A W3C recommendation (</a:t>
            </a:r>
            <a:r>
              <a:rPr lang="en-US" dirty="0">
                <a:hlinkClick r:id="rId2"/>
              </a:rPr>
              <a:t>http://bit.ly/manSyn</a:t>
            </a:r>
            <a:r>
              <a:rPr lang="en-US" dirty="0" smtClean="0"/>
              <a:t>),  </a:t>
            </a:r>
            <a:r>
              <a:rPr lang="en-US" dirty="0"/>
              <a:t>used in the OWL 2 Primer (</a:t>
            </a:r>
            <a:r>
              <a:rPr lang="en-US" dirty="0">
                <a:hlinkClick r:id="rId3"/>
              </a:rPr>
              <a:t>http://bit.ly/</a:t>
            </a:r>
            <a:r>
              <a:rPr lang="en-US" dirty="0" smtClean="0">
                <a:hlinkClick r:id="rId3"/>
              </a:rPr>
              <a:t>OWL2Pri</a:t>
            </a:r>
            <a:r>
              <a:rPr lang="en-US" dirty="0" smtClean="0"/>
              <a:t>)</a:t>
            </a:r>
          </a:p>
          <a:p>
            <a:pPr marL="395287" lvl="1" indent="0">
              <a:buNone/>
            </a:pPr>
            <a:r>
              <a:rPr lang="en-US" sz="2800" dirty="0"/>
              <a:t>Class: man</a:t>
            </a:r>
          </a:p>
          <a:p>
            <a:pPr marL="395287" lvl="1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Annotations</a:t>
            </a:r>
            <a:r>
              <a:rPr lang="en-US" sz="2800" dirty="0"/>
              <a:t>: </a:t>
            </a:r>
            <a:r>
              <a:rPr lang="en-US" sz="2800" dirty="0" err="1"/>
              <a:t>rdfs:label</a:t>
            </a:r>
            <a:r>
              <a:rPr lang="en-US" sz="2800" dirty="0"/>
              <a:t> "man"</a:t>
            </a:r>
          </a:p>
          <a:p>
            <a:pPr marL="395287" lvl="1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</a:t>
            </a:r>
            <a:r>
              <a:rPr lang="en-US" sz="2800" dirty="0" err="1" smtClean="0"/>
              <a:t>EquivalentTo</a:t>
            </a:r>
            <a:r>
              <a:rPr lang="en-US" sz="2800" dirty="0"/>
              <a:t>: </a:t>
            </a:r>
            <a:r>
              <a:rPr lang="en-US" sz="2800" dirty="0" smtClean="0"/>
              <a:t>adult </a:t>
            </a:r>
            <a:r>
              <a:rPr lang="en-US" sz="2800" dirty="0"/>
              <a:t>and male and person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5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Regular" charset="0"/>
              </a:rPr>
              <a:t>Manchester OWL syntax</a:t>
            </a:r>
          </a:p>
        </p:txBody>
      </p:sp>
      <p:pic>
        <p:nvPicPr>
          <p:cNvPr id="1434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0"/>
            <a:ext cx="82581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Slide Number Placeholder 7"/>
          <p:cNvSpPr>
            <a:spLocks noGrp="1"/>
          </p:cNvSpPr>
          <p:nvPr>
            <p:ph type="sldNum" sz="quarter" idx="4294967295"/>
          </p:nvPr>
        </p:nvSpPr>
        <p:spPr>
          <a:xfrm>
            <a:off x="6705600" y="6477000"/>
            <a:ext cx="1905000" cy="228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B6E33267-FC3F-334E-98DC-07C897B24439}" type="slidenum">
              <a:rPr lang="en-US" sz="1400">
                <a:solidFill>
                  <a:schemeClr val="bg1"/>
                </a:solidFill>
                <a:latin typeface="Calibri Regular" charset="0"/>
                <a:cs typeface="Calibri Regular" charset="0"/>
              </a:rPr>
              <a:pPr/>
              <a:t>8</a:t>
            </a:fld>
            <a:endParaRPr lang="en-US" sz="1400" dirty="0">
              <a:solidFill>
                <a:schemeClr val="bg1"/>
              </a:solidFill>
              <a:latin typeface="Calibri Regular" charset="0"/>
              <a:cs typeface="Calibri Regula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89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Regular" charset="0"/>
              </a:rPr>
              <a:t>Manchester OWL syntax</a:t>
            </a: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333625"/>
            <a:ext cx="8483600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Slide Number Placeholder 7"/>
          <p:cNvSpPr>
            <a:spLocks noGrp="1"/>
          </p:cNvSpPr>
          <p:nvPr>
            <p:ph type="sldNum" sz="quarter" idx="4294967295"/>
          </p:nvPr>
        </p:nvSpPr>
        <p:spPr>
          <a:xfrm>
            <a:off x="6705600" y="6477000"/>
            <a:ext cx="1905000" cy="228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07D8215A-C64F-7A42-9122-C1D1515C23A8}" type="slidenum">
              <a:rPr lang="en-US" sz="1400">
                <a:solidFill>
                  <a:schemeClr val="bg1"/>
                </a:solidFill>
                <a:latin typeface="Calibri Regular" charset="0"/>
                <a:cs typeface="Calibri Regular" charset="0"/>
              </a:rPr>
              <a:pPr/>
              <a:t>9</a:t>
            </a:fld>
            <a:endParaRPr lang="en-US" sz="1400" dirty="0">
              <a:solidFill>
                <a:schemeClr val="bg1"/>
              </a:solidFill>
              <a:latin typeface="Calibri Regular" charset="0"/>
              <a:cs typeface="Calibri Regula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42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10890</TotalTime>
  <Words>672</Words>
  <Application>Microsoft Macintosh PowerPoint</Application>
  <PresentationFormat>On-screen Show (4:3)</PresentationFormat>
  <Paragraphs>102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Calibri Regular</vt:lpstr>
      <vt:lpstr>Courier New</vt:lpstr>
      <vt:lpstr>ＭＳ Ｐゴシック</vt:lpstr>
      <vt:lpstr>Wingdings</vt:lpstr>
      <vt:lpstr>Arial</vt:lpstr>
      <vt:lpstr>Capsules</vt:lpstr>
      <vt:lpstr>Ontology Editors</vt:lpstr>
      <vt:lpstr>IDEs for Ontologies</vt:lpstr>
      <vt:lpstr>Protégé 5.1</vt:lpstr>
      <vt:lpstr>Protégé 5.2</vt:lpstr>
      <vt:lpstr>Desktop Protégé </vt:lpstr>
      <vt:lpstr>Web Protégé </vt:lpstr>
      <vt:lpstr>YAS: Yet Another Syntax</vt:lpstr>
      <vt:lpstr>Manchester OWL syntax</vt:lpstr>
      <vt:lpstr>Manchester OWL syntax</vt:lpstr>
      <vt:lpstr>Example</vt:lpstr>
      <vt:lpstr>Data values and datatypes</vt:lpstr>
      <vt:lpstr>Demonstration</vt:lpstr>
      <vt:lpstr>A basic workflow</vt:lpstr>
      <vt:lpstr>More workflow steps</vt:lpstr>
      <vt:lpstr>Demonstration/HW4</vt:lpstr>
      <vt:lpstr>Test cases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Discussion of Some Intuitions of Defeasible Reasoning</dc:title>
  <dc:creator>ics</dc:creator>
  <cp:lastModifiedBy>Tim Finin</cp:lastModifiedBy>
  <cp:revision>143</cp:revision>
  <cp:lastPrinted>2014-04-09T17:55:53Z</cp:lastPrinted>
  <dcterms:created xsi:type="dcterms:W3CDTF">2009-03-04T21:38:52Z</dcterms:created>
  <dcterms:modified xsi:type="dcterms:W3CDTF">2017-10-30T19:43:56Z</dcterms:modified>
</cp:coreProperties>
</file>