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109"/>
  </p:notesMasterIdLst>
  <p:handoutMasterIdLst>
    <p:handoutMasterId r:id="rId110"/>
  </p:handoutMasterIdLst>
  <p:sldIdLst>
    <p:sldId id="256" r:id="rId2"/>
    <p:sldId id="551" r:id="rId3"/>
    <p:sldId id="505" r:id="rId4"/>
    <p:sldId id="511" r:id="rId5"/>
    <p:sldId id="512" r:id="rId6"/>
    <p:sldId id="522" r:id="rId7"/>
    <p:sldId id="521" r:id="rId8"/>
    <p:sldId id="513" r:id="rId9"/>
    <p:sldId id="514" r:id="rId10"/>
    <p:sldId id="515" r:id="rId11"/>
    <p:sldId id="525" r:id="rId12"/>
    <p:sldId id="507" r:id="rId13"/>
    <p:sldId id="536" r:id="rId14"/>
    <p:sldId id="406" r:id="rId15"/>
    <p:sldId id="407" r:id="rId16"/>
    <p:sldId id="408" r:id="rId17"/>
    <p:sldId id="410" r:id="rId18"/>
    <p:sldId id="411" r:id="rId19"/>
    <p:sldId id="412" r:id="rId20"/>
    <p:sldId id="413" r:id="rId21"/>
    <p:sldId id="414" r:id="rId22"/>
    <p:sldId id="415" r:id="rId23"/>
    <p:sldId id="416" r:id="rId24"/>
    <p:sldId id="417" r:id="rId25"/>
    <p:sldId id="526" r:id="rId26"/>
    <p:sldId id="418" r:id="rId27"/>
    <p:sldId id="419" r:id="rId28"/>
    <p:sldId id="420" r:id="rId29"/>
    <p:sldId id="421" r:id="rId30"/>
    <p:sldId id="422" r:id="rId31"/>
    <p:sldId id="516" r:id="rId32"/>
    <p:sldId id="424" r:id="rId33"/>
    <p:sldId id="541" r:id="rId34"/>
    <p:sldId id="426" r:id="rId35"/>
    <p:sldId id="427" r:id="rId36"/>
    <p:sldId id="542" r:id="rId37"/>
    <p:sldId id="523" r:id="rId38"/>
    <p:sldId id="428" r:id="rId39"/>
    <p:sldId id="429" r:id="rId40"/>
    <p:sldId id="430" r:id="rId41"/>
    <p:sldId id="431" r:id="rId42"/>
    <p:sldId id="432" r:id="rId43"/>
    <p:sldId id="433" r:id="rId44"/>
    <p:sldId id="434" r:id="rId45"/>
    <p:sldId id="435" r:id="rId46"/>
    <p:sldId id="553" r:id="rId47"/>
    <p:sldId id="552" r:id="rId48"/>
    <p:sldId id="437" r:id="rId49"/>
    <p:sldId id="530" r:id="rId50"/>
    <p:sldId id="554" r:id="rId51"/>
    <p:sldId id="537" r:id="rId52"/>
    <p:sldId id="538" r:id="rId53"/>
    <p:sldId id="438" r:id="rId54"/>
    <p:sldId id="543" r:id="rId55"/>
    <p:sldId id="539" r:id="rId56"/>
    <p:sldId id="555" r:id="rId57"/>
    <p:sldId id="540" r:id="rId58"/>
    <p:sldId id="544" r:id="rId59"/>
    <p:sldId id="440" r:id="rId60"/>
    <p:sldId id="545" r:id="rId61"/>
    <p:sldId id="546" r:id="rId62"/>
    <p:sldId id="532" r:id="rId63"/>
    <p:sldId id="442" r:id="rId64"/>
    <p:sldId id="443" r:id="rId65"/>
    <p:sldId id="547" r:id="rId66"/>
    <p:sldId id="445" r:id="rId67"/>
    <p:sldId id="548" r:id="rId68"/>
    <p:sldId id="447" r:id="rId69"/>
    <p:sldId id="448" r:id="rId70"/>
    <p:sldId id="449" r:id="rId71"/>
    <p:sldId id="450" r:id="rId72"/>
    <p:sldId id="451" r:id="rId73"/>
    <p:sldId id="549" r:id="rId74"/>
    <p:sldId id="453" r:id="rId75"/>
    <p:sldId id="454" r:id="rId76"/>
    <p:sldId id="455" r:id="rId77"/>
    <p:sldId id="456" r:id="rId78"/>
    <p:sldId id="457" r:id="rId79"/>
    <p:sldId id="458" r:id="rId80"/>
    <p:sldId id="459" r:id="rId81"/>
    <p:sldId id="460" r:id="rId82"/>
    <p:sldId id="517" r:id="rId83"/>
    <p:sldId id="463" r:id="rId84"/>
    <p:sldId id="464" r:id="rId85"/>
    <p:sldId id="465" r:id="rId86"/>
    <p:sldId id="466" r:id="rId87"/>
    <p:sldId id="467" r:id="rId88"/>
    <p:sldId id="468" r:id="rId89"/>
    <p:sldId id="469" r:id="rId90"/>
    <p:sldId id="535" r:id="rId91"/>
    <p:sldId id="470" r:id="rId92"/>
    <p:sldId id="550" r:id="rId93"/>
    <p:sldId id="471" r:id="rId94"/>
    <p:sldId id="472" r:id="rId95"/>
    <p:sldId id="473" r:id="rId96"/>
    <p:sldId id="534" r:id="rId97"/>
    <p:sldId id="518" r:id="rId98"/>
    <p:sldId id="519" r:id="rId99"/>
    <p:sldId id="498" r:id="rId100"/>
    <p:sldId id="499" r:id="rId101"/>
    <p:sldId id="500" r:id="rId102"/>
    <p:sldId id="501" r:id="rId103"/>
    <p:sldId id="502" r:id="rId104"/>
    <p:sldId id="503" r:id="rId105"/>
    <p:sldId id="504" r:id="rId106"/>
    <p:sldId id="520" r:id="rId107"/>
    <p:sldId id="403" r:id="rId108"/>
  </p:sldIdLst>
  <p:sldSz cx="9144000" cy="6858000" type="screen4x3"/>
  <p:notesSz cx="9601200" cy="73152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887">
          <p15:clr>
            <a:srgbClr val="A4A3A4"/>
          </p15:clr>
        </p15:guide>
        <p15:guide id="2" pos="93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clrMru>
    <a:srgbClr val="0000CC"/>
    <a:srgbClr val="000000"/>
    <a:srgbClr val="333333"/>
    <a:srgbClr val="FF0000"/>
    <a:srgbClr val="3366FF"/>
    <a:srgbClr val="E1F4FF"/>
    <a:srgbClr val="5F5F5F"/>
    <a:srgbClr val="CCEC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25"/>
    <p:restoredTop sz="84754" autoAdjust="0"/>
  </p:normalViewPr>
  <p:slideViewPr>
    <p:cSldViewPr showGuides="1">
      <p:cViewPr varScale="1">
        <p:scale>
          <a:sx n="83" d="100"/>
          <a:sy n="83" d="100"/>
        </p:scale>
        <p:origin x="1616" y="200"/>
      </p:cViewPr>
      <p:guideLst>
        <p:guide orient="horz" pos="1887"/>
        <p:guide pos="931"/>
      </p:guideLst>
    </p:cSldViewPr>
  </p:slideViewPr>
  <p:outlineViewPr>
    <p:cViewPr>
      <p:scale>
        <a:sx n="33" d="100"/>
        <a:sy n="33" d="100"/>
      </p:scale>
      <p:origin x="0" y="-55344"/>
    </p:cViewPr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100" d="100"/>
        <a:sy n="100" d="100"/>
      </p:scale>
      <p:origin x="0" y="2816"/>
    </p:cViewPr>
  </p:sorterViewPr>
  <p:notesViewPr>
    <p:cSldViewPr showGuides="1">
      <p:cViewPr varScale="1">
        <p:scale>
          <a:sx n="114" d="100"/>
          <a:sy n="114" d="100"/>
        </p:scale>
        <p:origin x="408" y="160"/>
      </p:cViewPr>
      <p:guideLst>
        <p:guide orient="horz" pos="2304"/>
        <p:guide pos="30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8" Type="http://schemas.openxmlformats.org/officeDocument/2006/relationships/slide" Target="slides/slide107.xml"/><Relationship Id="rId10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10" Type="http://schemas.openxmlformats.org/officeDocument/2006/relationships/handoutMaster" Target="handoutMasters/handoutMaster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11" Type="http://schemas.openxmlformats.org/officeDocument/2006/relationships/presProps" Target="presProps.xml"/><Relationship Id="rId112" Type="http://schemas.openxmlformats.org/officeDocument/2006/relationships/viewProps" Target="viewProps.xml"/><Relationship Id="rId113" Type="http://schemas.openxmlformats.org/officeDocument/2006/relationships/theme" Target="theme/theme1.xml"/><Relationship Id="rId114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slide" Target="slides/slide99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270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270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348EF23-D537-344F-B0E0-76CC2E21E7B7}" type="slidenum">
              <a:rPr lang="en-US">
                <a:latin typeface="Calibri"/>
              </a:rPr>
              <a:pPr>
                <a:defRPr/>
              </a:pPr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89550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>
            <a:lvl1pPr defTabSz="966788">
              <a:defRPr sz="1400" smtClean="0">
                <a:latin typeface="Calibri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>
            <a:lvl1pPr algn="r" defTabSz="966788">
              <a:defRPr sz="1400" smtClean="0">
                <a:latin typeface="Calibri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dirty="0"/>
              <a:t>Click to edit Master text styles</a:t>
            </a:r>
          </a:p>
          <a:p>
            <a:pPr lvl="1"/>
            <a:r>
              <a:rPr lang="el-GR" noProof="0" dirty="0"/>
              <a:t>Second level</a:t>
            </a:r>
          </a:p>
          <a:p>
            <a:pPr lvl="2"/>
            <a:r>
              <a:rPr lang="el-GR" noProof="0" dirty="0"/>
              <a:t>Third level</a:t>
            </a:r>
          </a:p>
          <a:p>
            <a:pPr lvl="3"/>
            <a:r>
              <a:rPr lang="el-GR" noProof="0" dirty="0"/>
              <a:t>Fourth level</a:t>
            </a:r>
          </a:p>
          <a:p>
            <a:pPr lvl="4"/>
            <a:r>
              <a:rPr lang="el-GR" noProof="0" dirty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8" rIns="96655" bIns="48328" numCol="1" anchor="b" anchorCtr="0" compatLnSpc="1">
            <a:prstTxWarp prst="textNoShape">
              <a:avLst/>
            </a:prstTxWarp>
          </a:bodyPr>
          <a:lstStyle>
            <a:lvl1pPr defTabSz="966788">
              <a:defRPr sz="1400" smtClean="0">
                <a:latin typeface="Calibri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5" tIns="48328" rIns="96655" bIns="48328" numCol="1" anchor="b" anchorCtr="0" compatLnSpc="1">
            <a:prstTxWarp prst="textNoShape">
              <a:avLst/>
            </a:prstTxWarp>
          </a:bodyPr>
          <a:lstStyle>
            <a:lvl1pPr algn="r" defTabSz="966788">
              <a:defRPr sz="1400" smtClean="0">
                <a:latin typeface="Calibri"/>
              </a:defRPr>
            </a:lvl1pPr>
          </a:lstStyle>
          <a:p>
            <a:pPr>
              <a:defRPr/>
            </a:pPr>
            <a:fld id="{C32BB8F8-AAB5-9F4F-8025-B87FB79EEA69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4833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6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6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7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7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7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7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7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7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7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7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7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8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8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8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8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4.xml"/></Relationships>
</file>

<file path=ppt/notesSlides/_rels/notesSlide8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_rels/notesSlide8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8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7.xml"/></Relationships>
</file>

<file path=ppt/notesSlides/_rels/notesSlide8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8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0.xml"/></Relationships>
</file>

<file path=ppt/notesSlides/_rels/notesSlide9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1.xml"/></Relationships>
</file>

<file path=ppt/notesSlides/_rels/notesSlide9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2.xml"/></Relationships>
</file>

<file path=ppt/notesSlides/_rels/notesSlide9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3.xml"/></Relationships>
</file>

<file path=ppt/notesSlides/_rels/notesSlide9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4.xml"/></Relationships>
</file>

<file path=ppt/notesSlides/_rels/notesSlide9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5.xml"/></Relationships>
</file>

<file path=ppt/notesSlides/_rels/notesSlide9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6.xml"/></Relationships>
</file>

<file path=ppt/notesSlides/_rels/notesSlide9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D3BB733-A2FE-1A41-9344-DF13D5CBA1E4}" type="slidenum">
              <a:rPr lang="el-GR" sz="1400">
                <a:latin typeface="Calibri"/>
              </a:rPr>
              <a:pPr eaLnBrk="1" hangingPunct="1"/>
              <a:t>1</a:t>
            </a:fld>
            <a:endParaRPr lang="el-GR" sz="1400" dirty="0">
              <a:latin typeface="Calibri"/>
            </a:endParaRPr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CF8C5D-3645-A344-BD88-5670B0423DC9}" type="slidenum">
              <a:rPr lang="en-GB" sz="1400">
                <a:latin typeface="Calibri"/>
              </a:rPr>
              <a:pPr eaLnBrk="1" hangingPunct="1"/>
              <a:t>11</a:t>
            </a:fld>
            <a:endParaRPr lang="en-GB" sz="1400" dirty="0">
              <a:latin typeface="Calibri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D340B61-0A46-D14A-BB53-72E625A6491A}" type="slidenum">
              <a:rPr lang="el-GR" sz="1400">
                <a:latin typeface="Calibri"/>
              </a:rPr>
              <a:pPr eaLnBrk="1" hangingPunct="1"/>
              <a:t>12</a:t>
            </a:fld>
            <a:endParaRPr lang="el-GR" sz="1400" dirty="0">
              <a:latin typeface="Calibri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A59D32A-77E8-3B42-8E25-E57AF22D1C39}" type="slidenum">
              <a:rPr lang="el-GR" sz="1400">
                <a:latin typeface="Calibri"/>
              </a:rPr>
              <a:pPr eaLnBrk="1" hangingPunct="1"/>
              <a:t>14</a:t>
            </a:fld>
            <a:endParaRPr lang="el-GR" sz="1400" dirty="0">
              <a:latin typeface="Calibri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E0BB5B7-F8D2-1640-BE61-911ED8D830F2}" type="slidenum">
              <a:rPr lang="el-GR" sz="1400">
                <a:latin typeface="Calibri"/>
              </a:rPr>
              <a:pPr eaLnBrk="1" hangingPunct="1"/>
              <a:t>15</a:t>
            </a:fld>
            <a:endParaRPr lang="el-GR" sz="1400" dirty="0">
              <a:latin typeface="Calibri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EB17806-5185-D843-BA4B-C3F2E4CF4EFE}" type="slidenum">
              <a:rPr lang="el-GR" sz="1400">
                <a:latin typeface="Calibri"/>
              </a:rPr>
              <a:pPr eaLnBrk="1" hangingPunct="1"/>
              <a:t>16</a:t>
            </a:fld>
            <a:endParaRPr lang="el-GR" sz="1400" dirty="0">
              <a:latin typeface="Calibri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E1BEB94-F14B-E14D-A487-E70D6CDE7335}" type="slidenum">
              <a:rPr lang="el-GR" sz="1400">
                <a:latin typeface="Calibri"/>
              </a:rPr>
              <a:pPr eaLnBrk="1" hangingPunct="1"/>
              <a:t>17</a:t>
            </a:fld>
            <a:endParaRPr lang="el-GR" sz="1400" dirty="0">
              <a:latin typeface="Calibri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1D180FC-2A0E-094E-A841-0FD65FF7CC59}" type="slidenum">
              <a:rPr lang="el-GR" sz="1400">
                <a:latin typeface="Calibri"/>
              </a:rPr>
              <a:pPr eaLnBrk="1" hangingPunct="1"/>
              <a:t>18</a:t>
            </a:fld>
            <a:endParaRPr lang="el-GR" sz="1400" dirty="0">
              <a:latin typeface="Calibri"/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AFC8BAF-F248-0A49-B2D2-B53A54B55529}" type="slidenum">
              <a:rPr lang="el-GR" sz="1400">
                <a:latin typeface="Calibri"/>
              </a:rPr>
              <a:pPr eaLnBrk="1" hangingPunct="1"/>
              <a:t>19</a:t>
            </a:fld>
            <a:endParaRPr lang="el-GR" sz="1400" dirty="0">
              <a:latin typeface="Calibri"/>
            </a:endParaRPr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76B521F-0EAD-6C49-A4C8-C49B508AFA5A}" type="slidenum">
              <a:rPr lang="el-GR" sz="1400">
                <a:latin typeface="Calibri"/>
              </a:rPr>
              <a:pPr eaLnBrk="1" hangingPunct="1"/>
              <a:t>20</a:t>
            </a:fld>
            <a:endParaRPr lang="el-GR" sz="1400" dirty="0">
              <a:latin typeface="Calibri"/>
            </a:endParaRPr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FF5DFF7-142F-754C-87E9-A0A7C07547B4}" type="slidenum">
              <a:rPr lang="el-GR" sz="1400">
                <a:latin typeface="Calibri"/>
              </a:rPr>
              <a:pPr eaLnBrk="1" hangingPunct="1"/>
              <a:t>21</a:t>
            </a:fld>
            <a:endParaRPr lang="el-GR" sz="1400" dirty="0">
              <a:latin typeface="Calibri"/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34C6526-E255-4A4C-AC82-CA9D98A82B33}" type="slidenum">
              <a:rPr lang="el-GR" sz="1400">
                <a:latin typeface="Calibri"/>
              </a:rPr>
              <a:pPr eaLnBrk="1" hangingPunct="1"/>
              <a:t>3</a:t>
            </a:fld>
            <a:endParaRPr lang="el-GR" sz="1400" dirty="0">
              <a:latin typeface="Calibri"/>
            </a:endParaRPr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74DBD84-3B12-1148-9E70-F4AC8B83FD3A}" type="slidenum">
              <a:rPr lang="el-GR" sz="1400">
                <a:latin typeface="Calibri"/>
              </a:rPr>
              <a:pPr eaLnBrk="1" hangingPunct="1"/>
              <a:t>22</a:t>
            </a:fld>
            <a:endParaRPr lang="el-GR" sz="1400" dirty="0">
              <a:latin typeface="Calibri"/>
            </a:endParaRPr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9A8E982-9D60-B149-8955-E11CFD865139}" type="slidenum">
              <a:rPr lang="el-GR" sz="1400">
                <a:latin typeface="Calibri"/>
              </a:rPr>
              <a:pPr eaLnBrk="1" hangingPunct="1"/>
              <a:t>23</a:t>
            </a:fld>
            <a:endParaRPr lang="el-GR" sz="1400" dirty="0">
              <a:latin typeface="Calibri"/>
            </a:endParaRPr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A18894C-E2C0-7A49-A251-678AB989936D}" type="slidenum">
              <a:rPr lang="el-GR" sz="1400">
                <a:latin typeface="Calibri"/>
              </a:rPr>
              <a:pPr eaLnBrk="1" hangingPunct="1"/>
              <a:t>24</a:t>
            </a:fld>
            <a:endParaRPr lang="el-GR" sz="1400" dirty="0">
              <a:latin typeface="Calibri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676150F-CFA5-E048-9F1C-5DD6CDEFD215}" type="slidenum">
              <a:rPr lang="el-GR" sz="1400">
                <a:latin typeface="Calibri"/>
              </a:rPr>
              <a:pPr eaLnBrk="1" hangingPunct="1"/>
              <a:t>26</a:t>
            </a:fld>
            <a:endParaRPr lang="el-GR" sz="1400" dirty="0">
              <a:latin typeface="Calibri"/>
            </a:endParaRPr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A5AFB11-E952-1B48-9417-1B6E95837F7F}" type="slidenum">
              <a:rPr lang="el-GR" sz="1400">
                <a:latin typeface="Calibri"/>
              </a:rPr>
              <a:pPr eaLnBrk="1" hangingPunct="1"/>
              <a:t>27</a:t>
            </a:fld>
            <a:endParaRPr lang="el-GR" sz="1400" dirty="0">
              <a:latin typeface="Calibri"/>
            </a:endParaRPr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D8320E3-2971-A146-9457-EED6A2865D9A}" type="slidenum">
              <a:rPr lang="el-GR" sz="1400">
                <a:latin typeface="Calibri"/>
              </a:rPr>
              <a:pPr eaLnBrk="1" hangingPunct="1"/>
              <a:t>28</a:t>
            </a:fld>
            <a:endParaRPr lang="el-GR" sz="1400" dirty="0">
              <a:latin typeface="Calibri"/>
            </a:endParaRPr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107CBEF-EB40-A449-8DF4-770CAB2610C3}" type="slidenum">
              <a:rPr lang="el-GR" sz="1400">
                <a:latin typeface="Calibri"/>
              </a:rPr>
              <a:pPr eaLnBrk="1" hangingPunct="1"/>
              <a:t>29</a:t>
            </a:fld>
            <a:endParaRPr lang="el-GR" sz="1400" dirty="0">
              <a:latin typeface="Calibri"/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432A102-7992-C947-A483-AA5A08F6E145}" type="slidenum">
              <a:rPr lang="el-GR" sz="1400">
                <a:latin typeface="Calibri"/>
              </a:rPr>
              <a:pPr eaLnBrk="1" hangingPunct="1"/>
              <a:t>30</a:t>
            </a:fld>
            <a:endParaRPr lang="el-GR" sz="1400" dirty="0">
              <a:latin typeface="Calibri"/>
            </a:endParaRPr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0151282-8DDA-014D-A541-AF467D7A997B}" type="slidenum">
              <a:rPr lang="el-GR" sz="1400">
                <a:latin typeface="Calibri"/>
              </a:rPr>
              <a:pPr eaLnBrk="1" hangingPunct="1"/>
              <a:t>31</a:t>
            </a:fld>
            <a:endParaRPr lang="el-GR" sz="1400" dirty="0">
              <a:latin typeface="Calibri"/>
            </a:endParaRPr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FA79CE4-5299-CE40-ADD7-11C577164292}" type="slidenum">
              <a:rPr lang="el-GR" sz="1400">
                <a:latin typeface="Calibri"/>
              </a:rPr>
              <a:pPr eaLnBrk="1" hangingPunct="1"/>
              <a:t>32</a:t>
            </a:fld>
            <a:endParaRPr lang="el-GR" sz="1400" dirty="0">
              <a:latin typeface="Calibri"/>
            </a:endParaRPr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A49ECF7-1871-2748-B7C1-B8856C56B13F}" type="slidenum">
              <a:rPr lang="el-GR" sz="1400">
                <a:latin typeface="Calibri"/>
              </a:rPr>
              <a:pPr eaLnBrk="1" hangingPunct="1"/>
              <a:t>4</a:t>
            </a:fld>
            <a:endParaRPr lang="el-GR" sz="1400" dirty="0">
              <a:latin typeface="Calibri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48075" y="434975"/>
            <a:ext cx="2306638" cy="1730375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1113" y="2336800"/>
            <a:ext cx="7038975" cy="4430713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CEC9410-1D99-FD4E-8B55-30F83B868078}" type="slidenum">
              <a:rPr lang="el-GR" sz="1400">
                <a:latin typeface="Calibri"/>
              </a:rPr>
              <a:pPr eaLnBrk="1" hangingPunct="1"/>
              <a:t>33</a:t>
            </a:fld>
            <a:endParaRPr lang="el-GR" sz="1400" dirty="0">
              <a:latin typeface="Calibri"/>
            </a:endParaRPr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9F80BE3-13B1-374B-88CB-0E6B49A0300E}" type="slidenum">
              <a:rPr lang="el-GR" sz="1400">
                <a:latin typeface="Calibri"/>
              </a:rPr>
              <a:pPr eaLnBrk="1" hangingPunct="1"/>
              <a:t>34</a:t>
            </a:fld>
            <a:endParaRPr lang="el-GR" sz="1400" dirty="0">
              <a:latin typeface="Calibri"/>
            </a:endParaRPr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E85207A-A0A2-5C42-8F47-827F13F62236}" type="slidenum">
              <a:rPr lang="el-GR" sz="1400">
                <a:latin typeface="Calibri"/>
              </a:rPr>
              <a:pPr eaLnBrk="1" hangingPunct="1"/>
              <a:t>35</a:t>
            </a:fld>
            <a:endParaRPr lang="el-GR" sz="1400" dirty="0">
              <a:latin typeface="Calibri"/>
            </a:endParaRPr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1500" dirty="0" err="1" smtClean="0"/>
              <a:t>Ravi</a:t>
            </a:r>
            <a:r>
              <a:rPr lang="tr-TR" sz="11500" dirty="0" smtClean="0"/>
              <a:t> </a:t>
            </a:r>
            <a:r>
              <a:rPr lang="tr-TR" sz="11500" dirty="0" err="1" smtClean="0"/>
              <a:t>Chandan</a:t>
            </a:r>
            <a:r>
              <a:rPr lang="tr-TR" sz="11500" dirty="0" smtClean="0"/>
              <a:t>, </a:t>
            </a:r>
            <a:r>
              <a:rPr lang="tr-TR" sz="11500" dirty="0" err="1" smtClean="0"/>
              <a:t>Darshan</a:t>
            </a:r>
            <a:r>
              <a:rPr lang="tr-TR" sz="11500" dirty="0" smtClean="0"/>
              <a:t>  3000604290  CG40779</a:t>
            </a:r>
            <a:endParaRPr lang="en-US" sz="11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BB8F8-AAB5-9F4F-8025-B87FB79EEA69}" type="slidenum">
              <a:rPr lang="el-GR" smtClean="0"/>
              <a:pPr>
                <a:defRPr/>
              </a:pPr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26471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FA07E45-51C6-4A4F-84B5-35139172BFCE}" type="slidenum">
              <a:rPr lang="el-GR" sz="1400">
                <a:latin typeface="Calibri"/>
              </a:rPr>
              <a:pPr eaLnBrk="1" hangingPunct="1"/>
              <a:t>37</a:t>
            </a:fld>
            <a:endParaRPr lang="el-GR" sz="1400" dirty="0">
              <a:latin typeface="Calibri"/>
            </a:endParaRPr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68CB19B-3589-EA45-BA97-3B3A35A9B29E}" type="slidenum">
              <a:rPr lang="el-GR" sz="1400">
                <a:latin typeface="Calibri"/>
              </a:rPr>
              <a:pPr eaLnBrk="1" hangingPunct="1"/>
              <a:t>38</a:t>
            </a:fld>
            <a:endParaRPr lang="el-GR" sz="1400" dirty="0">
              <a:latin typeface="Calibri"/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E2E8195-35B3-9848-931F-0D3ADFA212B6}" type="slidenum">
              <a:rPr lang="el-GR" sz="1400">
                <a:latin typeface="Calibri"/>
              </a:rPr>
              <a:pPr eaLnBrk="1" hangingPunct="1"/>
              <a:t>39</a:t>
            </a:fld>
            <a:endParaRPr lang="el-GR" sz="1400" dirty="0">
              <a:latin typeface="Calibri"/>
            </a:endParaRPr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10CF4A9-1E73-8845-ACCA-E32B6A1BB121}" type="slidenum">
              <a:rPr lang="el-GR" sz="1400">
                <a:latin typeface="Calibri"/>
              </a:rPr>
              <a:pPr eaLnBrk="1" hangingPunct="1"/>
              <a:t>40</a:t>
            </a:fld>
            <a:endParaRPr lang="el-GR" sz="1400" dirty="0">
              <a:latin typeface="Calibri"/>
            </a:endParaRPr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C1BDAC-E6F7-5E40-9C57-7D5667A34448}" type="slidenum">
              <a:rPr lang="el-GR" sz="1400">
                <a:latin typeface="Calibri"/>
              </a:rPr>
              <a:pPr eaLnBrk="1" hangingPunct="1"/>
              <a:t>41</a:t>
            </a:fld>
            <a:endParaRPr lang="el-GR" sz="1400" dirty="0">
              <a:latin typeface="Calibri"/>
            </a:endParaRPr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281DA0C-1F2C-3A44-8855-E6FB89E75E43}" type="slidenum">
              <a:rPr lang="el-GR" sz="1400">
                <a:latin typeface="Calibri"/>
              </a:rPr>
              <a:pPr eaLnBrk="1" hangingPunct="1"/>
              <a:t>42</a:t>
            </a:fld>
            <a:endParaRPr lang="el-GR" sz="1400" dirty="0">
              <a:latin typeface="Calibri"/>
            </a:endParaRPr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7C7F34C-6FDD-7141-B55B-AB32D71D16BC}" type="slidenum">
              <a:rPr lang="el-GR" sz="1400">
                <a:latin typeface="Calibri"/>
              </a:rPr>
              <a:pPr eaLnBrk="1" hangingPunct="1"/>
              <a:t>5</a:t>
            </a:fld>
            <a:endParaRPr lang="el-GR" sz="1400" dirty="0">
              <a:latin typeface="Calibri"/>
            </a:endParaRPr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48075" y="434975"/>
            <a:ext cx="2306638" cy="1730375"/>
          </a:xfrm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1113" y="2336800"/>
            <a:ext cx="7038975" cy="4430713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88E6846-CB20-D243-9B9E-1F50454F59CB}" type="slidenum">
              <a:rPr lang="el-GR" sz="1400">
                <a:latin typeface="Calibri"/>
              </a:rPr>
              <a:pPr eaLnBrk="1" hangingPunct="1"/>
              <a:t>43</a:t>
            </a:fld>
            <a:endParaRPr lang="el-GR" sz="1400" dirty="0">
              <a:latin typeface="Calibri"/>
            </a:endParaRPr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5A2C910-6BF5-AB4E-9482-90E64F407E5D}" type="slidenum">
              <a:rPr lang="el-GR" sz="1400">
                <a:latin typeface="Calibri"/>
              </a:rPr>
              <a:pPr eaLnBrk="1" hangingPunct="1"/>
              <a:t>44</a:t>
            </a:fld>
            <a:endParaRPr lang="el-GR" sz="1400" dirty="0">
              <a:latin typeface="Calibri"/>
            </a:endParaRPr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F51A99F-A729-094C-B343-1672AFB1B863}" type="slidenum">
              <a:rPr lang="el-GR" sz="1400">
                <a:latin typeface="Calibri"/>
              </a:rPr>
              <a:pPr eaLnBrk="1" hangingPunct="1"/>
              <a:t>45</a:t>
            </a:fld>
            <a:endParaRPr lang="el-GR" sz="1400" dirty="0">
              <a:latin typeface="Calibri"/>
            </a:endParaRPr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F51A99F-A729-094C-B343-1672AFB1B863}" type="slidenum">
              <a:rPr lang="el-GR" sz="1400">
                <a:latin typeface="Calibri"/>
              </a:rPr>
              <a:pPr eaLnBrk="1" hangingPunct="1"/>
              <a:t>46</a:t>
            </a:fld>
            <a:endParaRPr lang="el-GR" sz="1400" dirty="0">
              <a:latin typeface="Calibri"/>
            </a:endParaRPr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F51A99F-A729-094C-B343-1672AFB1B863}" type="slidenum">
              <a:rPr lang="el-GR" sz="1400">
                <a:latin typeface="Calibri"/>
              </a:rPr>
              <a:pPr eaLnBrk="1" hangingPunct="1"/>
              <a:t>47</a:t>
            </a:fld>
            <a:endParaRPr lang="el-GR" sz="1400" dirty="0">
              <a:latin typeface="Calibri"/>
            </a:endParaRPr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302DE67-941E-244B-9946-95CB2690329F}" type="slidenum">
              <a:rPr lang="el-GR" sz="1400">
                <a:latin typeface="Calibri"/>
              </a:rPr>
              <a:pPr eaLnBrk="1" hangingPunct="1"/>
              <a:t>48</a:t>
            </a:fld>
            <a:endParaRPr lang="el-GR" sz="1400" dirty="0">
              <a:latin typeface="Calibri"/>
            </a:endParaRPr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???1 = noting</a:t>
            </a:r>
          </a:p>
          <a:p>
            <a:r>
              <a:rPr lang="en-US" sz="2800" dirty="0" smtClean="0"/>
              <a:t>???2 = </a:t>
            </a:r>
            <a:r>
              <a:rPr lang="en-US" sz="2800" dirty="0" err="1" smtClean="0"/>
              <a:t>foaf:Person</a:t>
            </a:r>
            <a:r>
              <a:rPr lang="en-US" sz="2800" dirty="0" smtClean="0"/>
              <a:t> </a:t>
            </a:r>
            <a:r>
              <a:rPr lang="en-US" sz="2800" dirty="0" err="1" smtClean="0"/>
              <a:t>subClassOf</a:t>
            </a:r>
            <a:r>
              <a:rPr lang="en-US" sz="2800" dirty="0" smtClean="0"/>
              <a:t> </a:t>
            </a:r>
            <a:r>
              <a:rPr lang="en-US" sz="2800" dirty="0" err="1" smtClean="0"/>
              <a:t>bio:animal</a:t>
            </a:r>
            <a:endParaRPr lang="en-US" sz="2800" dirty="0" smtClean="0"/>
          </a:p>
          <a:p>
            <a:r>
              <a:rPr lang="en-US" sz="2800" dirty="0" smtClean="0"/>
              <a:t>???3 = :don a :animal.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BB8F8-AAB5-9F4F-8025-B87FB79EEA69}" type="slidenum">
              <a:rPr lang="el-GR" smtClean="0"/>
              <a:pPr>
                <a:defRPr/>
              </a:pPr>
              <a:t>51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853487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:don a </a:t>
            </a:r>
            <a:r>
              <a:rPr lang="en-US" dirty="0" err="1" smtClean="0"/>
              <a:t>foaf:Person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2BB8F8-AAB5-9F4F-8025-B87FB79EEA69}" type="slidenum">
              <a:rPr lang="el-GR" smtClean="0"/>
              <a:pPr>
                <a:defRPr/>
              </a:pPr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730556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A1C0876-0EDD-3141-A954-4669185A621A}" type="slidenum">
              <a:rPr lang="el-GR" sz="1400">
                <a:latin typeface="Calibri"/>
              </a:rPr>
              <a:pPr eaLnBrk="1" hangingPunct="1"/>
              <a:t>53</a:t>
            </a:fld>
            <a:endParaRPr lang="el-GR" sz="1400" dirty="0">
              <a:latin typeface="Calibri"/>
            </a:endParaRPr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A1C0876-0EDD-3141-A954-4669185A621A}" type="slidenum">
              <a:rPr lang="el-GR" sz="1400">
                <a:latin typeface="Calibri"/>
              </a:rPr>
              <a:pPr eaLnBrk="1" hangingPunct="1"/>
              <a:t>54</a:t>
            </a:fld>
            <a:endParaRPr lang="el-GR" sz="1400" dirty="0">
              <a:latin typeface="Calibri"/>
            </a:endParaRPr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5B13136-9DC2-7C4B-BE45-338059ED7971}" type="slidenum">
              <a:rPr lang="el-GR" sz="1400">
                <a:latin typeface="Calibri"/>
              </a:rPr>
              <a:pPr eaLnBrk="1" hangingPunct="1"/>
              <a:t>6</a:t>
            </a:fld>
            <a:endParaRPr lang="el-GR" sz="1400" dirty="0">
              <a:latin typeface="Calibri"/>
            </a:endParaRPr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48075" y="434975"/>
            <a:ext cx="2306638" cy="1730375"/>
          </a:xfrm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1113" y="2336800"/>
            <a:ext cx="7038975" cy="4430713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101B13B-5CE1-6B4E-8BBD-E01CB1F10B34}" type="slidenum">
              <a:rPr lang="el-GR" sz="1400">
                <a:latin typeface="Calibri"/>
              </a:rPr>
              <a:pPr eaLnBrk="1" hangingPunct="1"/>
              <a:t>58</a:t>
            </a:fld>
            <a:endParaRPr lang="el-GR" sz="1400" dirty="0">
              <a:latin typeface="Calibri"/>
            </a:endParaRPr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Where did the “a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owl:Restriction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” go?</a:t>
            </a:r>
          </a:p>
          <a:p>
            <a:pPr eaLnBrk="1" hangingPunct="1"/>
            <a:endParaRPr lang="en-US" dirty="0"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AF3FD82-BDD5-584E-B9AC-8B32637A4A2C}" type="slidenum">
              <a:rPr lang="el-GR" sz="1400">
                <a:latin typeface="Calibri"/>
              </a:rPr>
              <a:pPr eaLnBrk="1" hangingPunct="1"/>
              <a:t>59</a:t>
            </a:fld>
            <a:endParaRPr lang="el-GR" sz="1400" dirty="0">
              <a:latin typeface="Calibri"/>
            </a:endParaRPr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EFE9DF4-BFCC-284C-9509-26F47CFD946E}" type="slidenum">
              <a:rPr lang="el-GR" sz="1400">
                <a:latin typeface="Calibri"/>
              </a:rPr>
              <a:pPr eaLnBrk="1" hangingPunct="1"/>
              <a:t>60</a:t>
            </a:fld>
            <a:endParaRPr lang="el-GR" sz="1400" dirty="0">
              <a:latin typeface="Calibri"/>
            </a:endParaRPr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CDF40AB-AAD1-B541-B1F3-4EC514EE75F4}" type="slidenum">
              <a:rPr lang="el-GR" sz="1400">
                <a:latin typeface="Calibri"/>
              </a:rPr>
              <a:pPr eaLnBrk="1" hangingPunct="1"/>
              <a:t>63</a:t>
            </a:fld>
            <a:endParaRPr lang="el-GR" sz="1400" dirty="0">
              <a:latin typeface="Calibri"/>
            </a:endParaRPr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2D46914-9841-AD43-BD73-973AD4DD2AE3}" type="slidenum">
              <a:rPr lang="el-GR" sz="1400">
                <a:latin typeface="Calibri"/>
              </a:rPr>
              <a:pPr eaLnBrk="1" hangingPunct="1"/>
              <a:t>64</a:t>
            </a:fld>
            <a:endParaRPr lang="el-GR" sz="1400" dirty="0">
              <a:latin typeface="Calibri"/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C200B75-9B2B-9F48-BC36-F736950C9956}" type="slidenum">
              <a:rPr lang="el-GR" sz="1400">
                <a:latin typeface="Calibri"/>
              </a:rPr>
              <a:pPr eaLnBrk="1" hangingPunct="1"/>
              <a:t>65</a:t>
            </a:fld>
            <a:endParaRPr lang="el-GR" sz="1400" dirty="0">
              <a:latin typeface="Calibri"/>
            </a:endParaRPr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AD0B7F6-5E69-8043-A43C-D70768D72616}" type="slidenum">
              <a:rPr lang="el-GR" sz="1400">
                <a:latin typeface="Calibri"/>
              </a:rPr>
              <a:pPr eaLnBrk="1" hangingPunct="1"/>
              <a:t>66</a:t>
            </a:fld>
            <a:endParaRPr lang="el-GR" sz="1400" dirty="0">
              <a:latin typeface="Calibri"/>
            </a:endParaRPr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B4861B3-B372-0846-B749-D4F40CCD1645}" type="slidenum">
              <a:rPr lang="el-GR" sz="1400">
                <a:latin typeface="Calibri"/>
              </a:rPr>
              <a:pPr eaLnBrk="1" hangingPunct="1"/>
              <a:t>67</a:t>
            </a:fld>
            <a:endParaRPr lang="el-GR" sz="1400" dirty="0">
              <a:latin typeface="Calibri"/>
            </a:endParaRPr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C340573-4A77-3746-9F32-4130A7AD133C}" type="slidenum">
              <a:rPr lang="el-GR" sz="1400">
                <a:latin typeface="Calibri"/>
              </a:rPr>
              <a:pPr eaLnBrk="1" hangingPunct="1"/>
              <a:t>68</a:t>
            </a:fld>
            <a:endParaRPr lang="el-GR" sz="1400" dirty="0">
              <a:latin typeface="Calibri"/>
            </a:endParaRPr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396CF65-3503-B94E-A4A2-962D6E0C1B52}" type="slidenum">
              <a:rPr lang="el-GR" sz="1400">
                <a:latin typeface="Calibri"/>
              </a:rPr>
              <a:pPr eaLnBrk="1" hangingPunct="1"/>
              <a:t>69</a:t>
            </a:fld>
            <a:endParaRPr lang="el-GR" sz="1400" dirty="0">
              <a:latin typeface="Calibri"/>
            </a:endParaRPr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D6B9FEC-3F8E-4C4F-B7AA-0069BA19D71A}" type="slidenum">
              <a:rPr lang="el-GR" sz="1400">
                <a:latin typeface="Calibri"/>
              </a:rPr>
              <a:pPr eaLnBrk="1" hangingPunct="1"/>
              <a:t>7</a:t>
            </a:fld>
            <a:endParaRPr lang="el-GR" sz="1400" dirty="0">
              <a:latin typeface="Calibri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48075" y="434975"/>
            <a:ext cx="2306638" cy="1730375"/>
          </a:xfrm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1113" y="2336800"/>
            <a:ext cx="7038975" cy="4430713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16FBA9D-5BAA-F848-9DEA-D84300F9C107}" type="slidenum">
              <a:rPr lang="el-GR" sz="1400">
                <a:latin typeface="Calibri"/>
              </a:rPr>
              <a:pPr eaLnBrk="1" hangingPunct="1"/>
              <a:t>70</a:t>
            </a:fld>
            <a:endParaRPr lang="el-GR" sz="1400" dirty="0">
              <a:latin typeface="Calibri"/>
            </a:endParaRPr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BA80049-2D01-A64C-AEF7-DB3DFD999823}" type="slidenum">
              <a:rPr lang="el-GR" sz="1400">
                <a:latin typeface="Calibri"/>
              </a:rPr>
              <a:pPr eaLnBrk="1" hangingPunct="1"/>
              <a:t>71</a:t>
            </a:fld>
            <a:endParaRPr lang="el-GR" sz="1400" dirty="0">
              <a:latin typeface="Calibri"/>
            </a:endParaRPr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96221B7-7DAE-944D-A966-0703490ADB51}" type="slidenum">
              <a:rPr lang="el-GR" sz="1400">
                <a:latin typeface="Calibri"/>
              </a:rPr>
              <a:pPr eaLnBrk="1" hangingPunct="1"/>
              <a:t>72</a:t>
            </a:fld>
            <a:endParaRPr lang="el-GR" sz="1400" dirty="0">
              <a:latin typeface="Calibri"/>
            </a:endParaRPr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254024F-A28E-744A-AAAA-5273FCB6668F}" type="slidenum">
              <a:rPr lang="el-GR" sz="1400">
                <a:latin typeface="Calibri"/>
              </a:rPr>
              <a:pPr eaLnBrk="1" hangingPunct="1"/>
              <a:t>73</a:t>
            </a:fld>
            <a:endParaRPr lang="el-GR" sz="1400" dirty="0">
              <a:latin typeface="Calibri"/>
            </a:endParaRPr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2B15D65-9482-DC43-86D8-60C59519683B}" type="slidenum">
              <a:rPr lang="el-GR" sz="1400">
                <a:latin typeface="Calibri"/>
              </a:rPr>
              <a:pPr eaLnBrk="1" hangingPunct="1"/>
              <a:t>74</a:t>
            </a:fld>
            <a:endParaRPr lang="el-GR" sz="1400" dirty="0">
              <a:latin typeface="Calibri"/>
            </a:endParaRPr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7B46166-1329-304B-80CE-66F26495BB0A}" type="slidenum">
              <a:rPr lang="el-GR" sz="1400">
                <a:latin typeface="Calibri"/>
              </a:rPr>
              <a:pPr eaLnBrk="1" hangingPunct="1"/>
              <a:t>75</a:t>
            </a:fld>
            <a:endParaRPr lang="el-GR" sz="1400" dirty="0">
              <a:latin typeface="Calibri"/>
            </a:endParaRPr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1EE5747-5F30-154A-B5DE-C6FF84994095}" type="slidenum">
              <a:rPr lang="el-GR" sz="1400">
                <a:latin typeface="Calibri"/>
              </a:rPr>
              <a:pPr eaLnBrk="1" hangingPunct="1"/>
              <a:t>76</a:t>
            </a:fld>
            <a:endParaRPr lang="el-GR" sz="1400" dirty="0">
              <a:latin typeface="Calibri"/>
            </a:endParaRPr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A54A4E5-5421-7C45-A60B-751B0028D6D4}" type="slidenum">
              <a:rPr lang="el-GR" sz="1400">
                <a:latin typeface="Calibri"/>
              </a:rPr>
              <a:pPr eaLnBrk="1" hangingPunct="1"/>
              <a:t>77</a:t>
            </a:fld>
            <a:endParaRPr lang="el-GR" sz="1400" dirty="0">
              <a:latin typeface="Calibri"/>
            </a:endParaRPr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61EF30E-4D1F-5C43-8A59-08D30FEBFA8D}" type="slidenum">
              <a:rPr lang="el-GR" sz="1400">
                <a:latin typeface="Calibri"/>
              </a:rPr>
              <a:pPr eaLnBrk="1" hangingPunct="1"/>
              <a:t>78</a:t>
            </a:fld>
            <a:endParaRPr lang="el-GR" sz="1400" dirty="0">
              <a:latin typeface="Calibri"/>
            </a:endParaRPr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0AFED75-418F-7646-9060-BCEF9845965B}" type="slidenum">
              <a:rPr lang="el-GR" sz="1400">
                <a:latin typeface="Calibri"/>
              </a:rPr>
              <a:pPr eaLnBrk="1" hangingPunct="1"/>
              <a:t>79</a:t>
            </a:fld>
            <a:endParaRPr lang="el-GR" sz="1400" dirty="0">
              <a:latin typeface="Calibri"/>
            </a:endParaRPr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57AF770-F9AF-5F44-8E01-DFBBD1C7C86D}" type="slidenum">
              <a:rPr lang="el-GR" sz="1400">
                <a:latin typeface="Calibri"/>
              </a:rPr>
              <a:pPr eaLnBrk="1" hangingPunct="1"/>
              <a:t>8</a:t>
            </a:fld>
            <a:endParaRPr lang="el-GR" sz="1400" dirty="0">
              <a:latin typeface="Calibri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48075" y="434975"/>
            <a:ext cx="2306638" cy="1730375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1113" y="2336800"/>
            <a:ext cx="7038975" cy="4430713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D89041D-640D-9D45-8474-5850EC8CD8FD}" type="slidenum">
              <a:rPr lang="el-GR" sz="1400">
                <a:latin typeface="Calibri"/>
              </a:rPr>
              <a:pPr eaLnBrk="1" hangingPunct="1"/>
              <a:t>80</a:t>
            </a:fld>
            <a:endParaRPr lang="el-GR" sz="1400" dirty="0">
              <a:latin typeface="Calibri"/>
            </a:endParaRPr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471A42A-1A11-0A4C-83AF-5FD8FE59F4FD}" type="slidenum">
              <a:rPr lang="el-GR" sz="1400">
                <a:latin typeface="Calibri"/>
              </a:rPr>
              <a:pPr eaLnBrk="1" hangingPunct="1"/>
              <a:t>81</a:t>
            </a:fld>
            <a:endParaRPr lang="el-GR" sz="1400" dirty="0">
              <a:latin typeface="Calibri"/>
            </a:endParaRPr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8C97A8D-4CBF-6F4C-8CB0-E7F0A59F7F63}" type="slidenum">
              <a:rPr lang="el-GR" sz="1400">
                <a:latin typeface="Calibri"/>
              </a:rPr>
              <a:pPr eaLnBrk="1" hangingPunct="1"/>
              <a:t>82</a:t>
            </a:fld>
            <a:endParaRPr lang="el-GR" sz="1400" dirty="0">
              <a:latin typeface="Calibri"/>
            </a:endParaRPr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DF9942F-6E59-E24D-A5A8-3DD6184C330A}" type="slidenum">
              <a:rPr lang="el-GR" sz="1400">
                <a:latin typeface="Calibri"/>
              </a:rPr>
              <a:pPr eaLnBrk="1" hangingPunct="1"/>
              <a:t>83</a:t>
            </a:fld>
            <a:endParaRPr lang="el-GR" sz="1400" dirty="0">
              <a:latin typeface="Calibri"/>
            </a:endParaRPr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17306D9-C06C-4942-905F-B89B27EDAEE0}" type="slidenum">
              <a:rPr lang="el-GR" sz="1400">
                <a:latin typeface="Calibri"/>
              </a:rPr>
              <a:pPr eaLnBrk="1" hangingPunct="1"/>
              <a:t>84</a:t>
            </a:fld>
            <a:endParaRPr lang="el-GR" sz="1400" dirty="0">
              <a:latin typeface="Calibri"/>
            </a:endParaRPr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8ED5574-A85F-D246-93B1-1BEACFE51A26}" type="slidenum">
              <a:rPr lang="el-GR" sz="1400">
                <a:latin typeface="Calibri"/>
              </a:rPr>
              <a:pPr eaLnBrk="1" hangingPunct="1"/>
              <a:t>85</a:t>
            </a:fld>
            <a:endParaRPr lang="el-GR" sz="1400" dirty="0">
              <a:latin typeface="Calibri"/>
            </a:endParaRPr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54FE41F-1DD2-7B43-8DEF-C64A3230A8A9}" type="slidenum">
              <a:rPr lang="el-GR" sz="1400">
                <a:latin typeface="Calibri"/>
              </a:rPr>
              <a:pPr eaLnBrk="1" hangingPunct="1"/>
              <a:t>86</a:t>
            </a:fld>
            <a:endParaRPr lang="el-GR" sz="1400" dirty="0">
              <a:latin typeface="Calibri"/>
            </a:endParaRPr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6335719-7F4C-B64F-BE2F-23F91D63022E}" type="slidenum">
              <a:rPr lang="el-GR" sz="1400">
                <a:latin typeface="Calibri"/>
              </a:rPr>
              <a:pPr eaLnBrk="1" hangingPunct="1"/>
              <a:t>87</a:t>
            </a:fld>
            <a:endParaRPr lang="el-GR" sz="1400" dirty="0">
              <a:latin typeface="Calibri"/>
            </a:endParaRPr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6339275-1473-A04C-BB84-F7560DA0A569}" type="slidenum">
              <a:rPr lang="el-GR" sz="1400">
                <a:latin typeface="Calibri"/>
              </a:rPr>
              <a:pPr eaLnBrk="1" hangingPunct="1"/>
              <a:t>88</a:t>
            </a:fld>
            <a:endParaRPr lang="el-GR" sz="1400" dirty="0">
              <a:latin typeface="Calibri"/>
            </a:endParaRPr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9D5C717-C7C0-FF48-9A34-3A8FD3C536C2}" type="slidenum">
              <a:rPr lang="el-GR" sz="1400">
                <a:latin typeface="Calibri"/>
              </a:rPr>
              <a:pPr eaLnBrk="1" hangingPunct="1"/>
              <a:t>89</a:t>
            </a:fld>
            <a:endParaRPr lang="el-GR" sz="1400" dirty="0">
              <a:latin typeface="Calibri"/>
            </a:endParaRPr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1B6B87E-0197-BC45-B067-B6B31174CE46}" type="slidenum">
              <a:rPr lang="el-GR" sz="1400">
                <a:latin typeface="Calibri"/>
              </a:rPr>
              <a:pPr eaLnBrk="1" hangingPunct="1"/>
              <a:t>9</a:t>
            </a:fld>
            <a:endParaRPr lang="el-GR" sz="1400" dirty="0">
              <a:latin typeface="Calibri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48075" y="434975"/>
            <a:ext cx="2306638" cy="1730375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1113" y="2336800"/>
            <a:ext cx="7038975" cy="4430713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5C877B2-823F-394F-9332-8C967BE0A2E8}" type="slidenum">
              <a:rPr lang="el-GR" sz="1400">
                <a:latin typeface="Calibri"/>
              </a:rPr>
              <a:pPr eaLnBrk="1" hangingPunct="1"/>
              <a:t>90</a:t>
            </a:fld>
            <a:endParaRPr lang="el-GR" sz="1400" dirty="0">
              <a:latin typeface="Calibri"/>
            </a:endParaRPr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5C877B2-823F-394F-9332-8C967BE0A2E8}" type="slidenum">
              <a:rPr lang="el-GR" sz="1400">
                <a:latin typeface="Calibri"/>
              </a:rPr>
              <a:pPr eaLnBrk="1" hangingPunct="1"/>
              <a:t>91</a:t>
            </a:fld>
            <a:endParaRPr lang="el-GR" sz="1400" dirty="0">
              <a:latin typeface="Calibri"/>
            </a:endParaRPr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5C877B2-823F-394F-9332-8C967BE0A2E8}" type="slidenum">
              <a:rPr lang="el-GR" sz="1400">
                <a:latin typeface="Calibri"/>
              </a:rPr>
              <a:pPr eaLnBrk="1" hangingPunct="1"/>
              <a:t>92</a:t>
            </a:fld>
            <a:endParaRPr lang="el-GR" sz="1400" dirty="0">
              <a:latin typeface="Calibri"/>
            </a:endParaRPr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2B4E22B-21C3-1442-9B64-9B96461AD68F}" type="slidenum">
              <a:rPr lang="el-GR" sz="1400">
                <a:latin typeface="Calibri"/>
              </a:rPr>
              <a:pPr eaLnBrk="1" hangingPunct="1"/>
              <a:t>93</a:t>
            </a:fld>
            <a:endParaRPr lang="el-GR" sz="1400" dirty="0">
              <a:latin typeface="Calibri"/>
            </a:endParaRPr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BB07292-30C7-C946-AA49-7E374D6431D5}" type="slidenum">
              <a:rPr lang="el-GR" sz="1400">
                <a:latin typeface="Calibri"/>
              </a:rPr>
              <a:pPr eaLnBrk="1" hangingPunct="1"/>
              <a:t>94</a:t>
            </a:fld>
            <a:endParaRPr lang="el-GR" sz="1400" dirty="0">
              <a:latin typeface="Calibri"/>
            </a:endParaRPr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6E76D50-0865-9248-A349-41C4013E94A7}" type="slidenum">
              <a:rPr lang="el-GR" sz="1400">
                <a:latin typeface="Calibri"/>
              </a:rPr>
              <a:pPr eaLnBrk="1" hangingPunct="1"/>
              <a:t>95</a:t>
            </a:fld>
            <a:endParaRPr lang="el-GR" sz="1400" dirty="0">
              <a:latin typeface="Calibri"/>
            </a:endParaRPr>
          </a:p>
        </p:txBody>
      </p:sp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F798C24-5F1A-F14E-B1C2-22B9FB5BE2DA}" type="slidenum">
              <a:rPr lang="el-GR" sz="1400">
                <a:latin typeface="Calibri"/>
              </a:rPr>
              <a:pPr eaLnBrk="1" hangingPunct="1"/>
              <a:t>96</a:t>
            </a:fld>
            <a:endParaRPr lang="el-GR" sz="1400" dirty="0">
              <a:latin typeface="Calibri"/>
            </a:endParaRPr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1D0A9E0-300E-F04B-974B-3CC2DF6E976F}" type="slidenum">
              <a:rPr lang="el-GR" sz="1400">
                <a:latin typeface="Calibri"/>
              </a:rPr>
              <a:pPr eaLnBrk="1" hangingPunct="1"/>
              <a:t>97</a:t>
            </a:fld>
            <a:endParaRPr lang="el-GR" sz="1400" dirty="0">
              <a:latin typeface="Calibri"/>
            </a:endParaRPr>
          </a:p>
        </p:txBody>
      </p:sp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D70E8BE-7A6E-A047-9F92-CDED0C4EA039}" type="slidenum">
              <a:rPr lang="el-GR" sz="1400">
                <a:latin typeface="Calibri"/>
              </a:rPr>
              <a:pPr eaLnBrk="1" hangingPunct="1"/>
              <a:t>98</a:t>
            </a:fld>
            <a:endParaRPr lang="el-GR" sz="1400" dirty="0">
              <a:latin typeface="Calibri"/>
            </a:endParaRPr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172CE72-A740-D243-8AC2-D0D079F92166}" type="slidenum">
              <a:rPr lang="el-GR" sz="1400">
                <a:latin typeface="Calibri"/>
              </a:rPr>
              <a:pPr eaLnBrk="1" hangingPunct="1"/>
              <a:t>99</a:t>
            </a:fld>
            <a:endParaRPr lang="el-GR" sz="1400" dirty="0">
              <a:latin typeface="Calibri"/>
            </a:endParaRPr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E5364EC-9589-2140-A44D-CECB70FFAD01}" type="slidenum">
              <a:rPr lang="el-GR" sz="1400">
                <a:latin typeface="Calibri"/>
              </a:rPr>
              <a:pPr eaLnBrk="1" hangingPunct="1"/>
              <a:t>10</a:t>
            </a:fld>
            <a:endParaRPr lang="el-GR" sz="1400" dirty="0">
              <a:latin typeface="Calibri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48075" y="434975"/>
            <a:ext cx="2306638" cy="1730375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1113" y="2336800"/>
            <a:ext cx="7038975" cy="4430713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DA764BD-04C2-B14B-A06D-947BE94251FD}" type="slidenum">
              <a:rPr lang="el-GR" sz="1400">
                <a:latin typeface="Calibri"/>
              </a:rPr>
              <a:pPr eaLnBrk="1" hangingPunct="1"/>
              <a:t>100</a:t>
            </a:fld>
            <a:endParaRPr lang="el-GR" sz="1400" dirty="0">
              <a:latin typeface="Calibri"/>
            </a:endParaRPr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25B025B-6ABB-294D-B110-53F487CD3D2E}" type="slidenum">
              <a:rPr lang="el-GR" sz="1400">
                <a:latin typeface="Calibri"/>
              </a:rPr>
              <a:pPr eaLnBrk="1" hangingPunct="1"/>
              <a:t>101</a:t>
            </a:fld>
            <a:endParaRPr lang="el-GR" sz="1400" dirty="0">
              <a:latin typeface="Calibri"/>
            </a:endParaRPr>
          </a:p>
        </p:txBody>
      </p:sp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BADC294-FE98-EB41-91C0-988E9054640F}" type="slidenum">
              <a:rPr lang="el-GR" sz="1400">
                <a:latin typeface="Calibri"/>
              </a:rPr>
              <a:pPr eaLnBrk="1" hangingPunct="1"/>
              <a:t>102</a:t>
            </a:fld>
            <a:endParaRPr lang="el-GR" sz="1400" dirty="0">
              <a:latin typeface="Calibri"/>
            </a:endParaRPr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4AD2104-F3AC-F84F-AF4D-869C8F9D184C}" type="slidenum">
              <a:rPr lang="el-GR" sz="1400">
                <a:latin typeface="Calibri"/>
              </a:rPr>
              <a:pPr eaLnBrk="1" hangingPunct="1"/>
              <a:t>103</a:t>
            </a:fld>
            <a:endParaRPr lang="el-GR" sz="1400" dirty="0">
              <a:latin typeface="Calibri"/>
            </a:endParaRPr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D18A60A-A04C-8A46-B80E-402ABB471DA2}" type="slidenum">
              <a:rPr lang="el-GR" sz="1400">
                <a:latin typeface="Calibri"/>
              </a:rPr>
              <a:pPr eaLnBrk="1" hangingPunct="1"/>
              <a:t>104</a:t>
            </a:fld>
            <a:endParaRPr lang="el-GR" sz="1400" dirty="0">
              <a:latin typeface="Calibri"/>
            </a:endParaRPr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1735DFE-FDF5-B944-AE44-640BA1AEC20D}" type="slidenum">
              <a:rPr lang="el-GR" sz="1400">
                <a:latin typeface="Calibri"/>
              </a:rPr>
              <a:pPr eaLnBrk="1" hangingPunct="1"/>
              <a:t>105</a:t>
            </a:fld>
            <a:endParaRPr lang="el-GR" sz="1400" dirty="0">
              <a:latin typeface="Calibri"/>
            </a:endParaRPr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705D6E5-70A5-F745-A2C3-01C014DE7DE8}" type="slidenum">
              <a:rPr lang="el-GR" sz="1400">
                <a:latin typeface="Calibri"/>
              </a:rPr>
              <a:pPr eaLnBrk="1" hangingPunct="1"/>
              <a:t>106</a:t>
            </a:fld>
            <a:endParaRPr lang="el-GR" sz="1400" dirty="0">
              <a:latin typeface="Calibri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F7C13E9-99D6-1147-99DB-7AFDFD2E0716}" type="slidenum">
              <a:rPr lang="el-GR" sz="1400">
                <a:latin typeface="Calibri"/>
              </a:rPr>
              <a:pPr eaLnBrk="1" hangingPunct="1"/>
              <a:t>107</a:t>
            </a:fld>
            <a:endParaRPr lang="el-GR" sz="1400" dirty="0">
              <a:latin typeface="Calibri"/>
            </a:endParaRPr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3789363"/>
            <a:ext cx="6119813" cy="1249362"/>
          </a:xfrm>
        </p:spPr>
        <p:txBody>
          <a:bodyPr anchor="ctr"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l-GR"/>
              <a:t>Click to edit Master subtitle style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990600"/>
            <a:ext cx="8447087" cy="1905000"/>
          </a:xfrm>
          <a:prstGeom prst="roundRect">
            <a:avLst>
              <a:gd name="adj" fmla="val 50000"/>
            </a:avLst>
          </a:prstGeom>
          <a:noFill/>
        </p:spPr>
        <p:txBody>
          <a:bodyPr anchorCtr="0"/>
          <a:lstStyle>
            <a:lvl1pPr>
              <a:defRPr sz="4000"/>
            </a:lvl1pPr>
          </a:lstStyle>
          <a:p>
            <a:r>
              <a:rPr lang="el-GR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80091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3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260350"/>
            <a:ext cx="2124075" cy="6119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219825" cy="6119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32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437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2943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1412875"/>
            <a:ext cx="4100512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100513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48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58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69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8783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8350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7244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60350"/>
            <a:ext cx="8496300" cy="784225"/>
          </a:xfrm>
          <a:prstGeom prst="roundRect">
            <a:avLst>
              <a:gd name="adj" fmla="val 21667"/>
            </a:avLst>
          </a:prstGeom>
          <a:solidFill>
            <a:srgbClr val="E1F4FF"/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 dirty="0"/>
              <a:t>Click to edit Master title style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12875"/>
            <a:ext cx="8353425" cy="4967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dirty="0"/>
              <a:t>Click to edit Master text styles</a:t>
            </a:r>
          </a:p>
          <a:p>
            <a:pPr lvl="1"/>
            <a:r>
              <a:rPr lang="el-GR" dirty="0"/>
              <a:t>Second level</a:t>
            </a:r>
          </a:p>
          <a:p>
            <a:pPr lvl="2"/>
            <a:r>
              <a:rPr lang="el-GR" dirty="0"/>
              <a:t>Third level</a:t>
            </a:r>
          </a:p>
          <a:p>
            <a:pPr lvl="3"/>
            <a:r>
              <a:rPr lang="el-GR" dirty="0"/>
              <a:t>Fourth level</a:t>
            </a:r>
          </a:p>
          <a:p>
            <a:pPr lvl="4"/>
            <a:r>
              <a:rPr lang="el-GR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9pPr>
    </p:titleStyle>
    <p:bodyStyle>
      <a:lvl1pPr marL="280988" indent="-2809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800">
          <a:solidFill>
            <a:srgbClr val="000000"/>
          </a:solidFill>
          <a:latin typeface="Calibri"/>
          <a:ea typeface="ＭＳ Ｐゴシック" pitchFamily="-65" charset="-128"/>
          <a:cs typeface="ＭＳ Ｐゴシック" pitchFamily="-65" charset="-128"/>
        </a:defRPr>
      </a:lvl1pPr>
      <a:lvl2pPr marL="682625" indent="-2873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rgbClr val="000000"/>
          </a:solidFill>
          <a:latin typeface="Calibri"/>
          <a:ea typeface="ＭＳ Ｐゴシック" charset="-128"/>
        </a:defRPr>
      </a:lvl2pPr>
      <a:lvl3pPr marL="1023938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000">
          <a:solidFill>
            <a:srgbClr val="000000"/>
          </a:solidFill>
          <a:latin typeface="Calibri"/>
          <a:ea typeface="ＭＳ Ｐゴシック" charset="-128"/>
        </a:defRPr>
      </a:lvl3pPr>
      <a:lvl4pPr marL="1365250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rgbClr val="000000"/>
          </a:solidFill>
          <a:latin typeface="Calibri"/>
          <a:ea typeface="ＭＳ Ｐゴシック" charset="-128"/>
        </a:defRPr>
      </a:lvl4pPr>
      <a:lvl5pPr marL="17065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Calibri"/>
          <a:ea typeface="ＭＳ Ｐゴシック" charset="-128"/>
        </a:defRPr>
      </a:lvl5pPr>
      <a:lvl6pPr marL="21637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6pPr>
      <a:lvl7pPr marL="26209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7pPr>
      <a:lvl8pPr marL="30781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8pPr>
      <a:lvl9pPr marL="35353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2"/>
        <a:buChar char="l"/>
        <a:defRPr>
          <a:solidFill>
            <a:srgbClr val="000000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.org/2007/OWL/wiki/OWL_Working_Group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n.wikipedia.org/wiki/Ontology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en.wikipedia.org/wiki/Undecidable_problem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.org/2002/07/owl" TargetMode="External"/><Relationship Id="rId4" Type="http://schemas.openxmlformats.org/officeDocument/2006/relationships/hyperlink" Target="http://www.w3.org/1999/02/22-rdf-syntax-ns" TargetMode="External"/><Relationship Id="rId5" Type="http://schemas.openxmlformats.org/officeDocument/2006/relationships/hyperlink" Target="http://www.w3.org/2000/01/rdf-schema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rame_language" TargetMode="External"/><Relationship Id="rId4" Type="http://schemas.openxmlformats.org/officeDocument/2006/relationships/hyperlink" Target="http://en.wikipedia.org/wiki/Description_logic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5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6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7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8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8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5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9.pn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10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2"/>
          <p:cNvSpPr>
            <a:spLocks noGrp="1" noChangeArrowheads="1"/>
          </p:cNvSpPr>
          <p:nvPr>
            <p:ph type="ctrTitle"/>
          </p:nvPr>
        </p:nvSpPr>
        <p:spPr>
          <a:xfrm>
            <a:off x="468313" y="692150"/>
            <a:ext cx="8447087" cy="259238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E1F4FF"/>
                </a:solidFill>
              </a14:hiddenFill>
            </a:ext>
          </a:extLst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60000"/>
              </a:spcBef>
            </a:pPr>
            <a:r>
              <a:rPr lang="en-US" sz="9800" dirty="0">
                <a:ea typeface="ＭＳ Ｐゴシック" charset="0"/>
                <a:cs typeface="ＭＳ Ｐゴシック" charset="0"/>
              </a:rPr>
              <a:t>Chapter 4</a:t>
            </a:r>
            <a:r>
              <a:rPr lang="en-US" sz="7400" dirty="0">
                <a:ea typeface="ＭＳ Ｐゴシック" charset="0"/>
                <a:cs typeface="ＭＳ Ｐゴシック" charset="0"/>
              </a:rPr>
              <a:t/>
            </a:r>
            <a:br>
              <a:rPr lang="en-US" sz="7400" dirty="0">
                <a:ea typeface="ＭＳ Ｐゴシック" charset="0"/>
                <a:cs typeface="ＭＳ Ｐゴシック" charset="0"/>
              </a:rPr>
            </a:br>
            <a:r>
              <a:rPr lang="en-US" sz="6800" dirty="0">
                <a:ea typeface="ＭＳ Ｐゴシック" charset="0"/>
                <a:cs typeface="ＭＳ Ｐゴシック" charset="0"/>
              </a:rPr>
              <a:t>OWL </a:t>
            </a:r>
            <a:r>
              <a:rPr lang="en-US" sz="4400" dirty="0">
                <a:ea typeface="ＭＳ Ｐゴシック" charset="0"/>
                <a:cs typeface="ＭＳ Ｐゴシック" charset="0"/>
              </a:rPr>
              <a:t/>
            </a:r>
            <a:br>
              <a:rPr lang="en-US" sz="4400" dirty="0">
                <a:ea typeface="ＭＳ Ｐゴシック" charset="0"/>
                <a:cs typeface="ＭＳ Ｐゴシック" charset="0"/>
              </a:rPr>
            </a:br>
            <a:endParaRPr lang="el-GR" sz="44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4098" name="Text Box 9"/>
          <p:cNvSpPr txBox="1">
            <a:spLocks noChangeArrowheads="1"/>
          </p:cNvSpPr>
          <p:nvPr/>
        </p:nvSpPr>
        <p:spPr bwMode="auto">
          <a:xfrm>
            <a:off x="673100" y="5949950"/>
            <a:ext cx="77962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>
                <a:latin typeface="Calibri"/>
              </a:rPr>
              <a:t>Based on slides from </a:t>
            </a:r>
            <a:r>
              <a:rPr lang="en-US" sz="1800" dirty="0" err="1">
                <a:solidFill>
                  <a:srgbClr val="000000"/>
                </a:solidFill>
                <a:latin typeface="Calibri"/>
              </a:rPr>
              <a:t>Grigoris</a:t>
            </a:r>
            <a:r>
              <a:rPr lang="en-US" sz="1800" dirty="0">
                <a:solidFill>
                  <a:srgbClr val="000000"/>
                </a:solidFill>
                <a:latin typeface="Calibri"/>
              </a:rPr>
              <a:t> Antoniou and Frank van </a:t>
            </a:r>
            <a:r>
              <a:rPr lang="en-US" sz="1800" dirty="0" err="1">
                <a:solidFill>
                  <a:srgbClr val="000000"/>
                </a:solidFill>
                <a:latin typeface="Calibri"/>
              </a:rPr>
              <a:t>Harmelen</a:t>
            </a:r>
            <a:endParaRPr lang="en-US" sz="1800" dirty="0">
              <a:latin typeface="Calibri"/>
            </a:endParaRPr>
          </a:p>
        </p:txBody>
      </p:sp>
      <p:pic>
        <p:nvPicPr>
          <p:cNvPr id="4099" name="Picture 1" descr="wtf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5" y="3406775"/>
            <a:ext cx="2952750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ChangeArrowheads="1"/>
          </p:cNvSpPr>
          <p:nvPr/>
        </p:nvSpPr>
        <p:spPr bwMode="auto">
          <a:xfrm>
            <a:off x="7467600" y="5416034"/>
            <a:ext cx="1600200" cy="369332"/>
          </a:xfrm>
          <a:prstGeom prst="rect">
            <a:avLst/>
          </a:prstGeom>
          <a:solidFill>
            <a:srgbClr val="FF6600">
              <a:alpha val="43137"/>
            </a:srgbClr>
          </a:solidFill>
          <a:ln w="12700">
            <a:solidFill>
              <a:srgbClr val="6666CC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 dirty="0">
              <a:latin typeface="Calibri"/>
            </a:endParaRPr>
          </a:p>
        </p:txBody>
      </p:sp>
      <p:sp>
        <p:nvSpPr>
          <p:cNvPr id="20482" name="AutoShap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A Brief History of OWL: OWL </a:t>
            </a:r>
          </a:p>
        </p:txBody>
      </p:sp>
      <p:grpSp>
        <p:nvGrpSpPr>
          <p:cNvPr id="20483" name="Group 5"/>
          <p:cNvGrpSpPr>
            <a:grpSpLocks/>
          </p:cNvGrpSpPr>
          <p:nvPr/>
        </p:nvGrpSpPr>
        <p:grpSpPr bwMode="auto">
          <a:xfrm>
            <a:off x="5770563" y="5030788"/>
            <a:ext cx="3146425" cy="1401762"/>
            <a:chOff x="3635" y="3169"/>
            <a:chExt cx="1982" cy="883"/>
          </a:xfrm>
        </p:grpSpPr>
        <p:sp>
          <p:nvSpPr>
            <p:cNvPr id="20485" name="Rectangle 6"/>
            <p:cNvSpPr>
              <a:spLocks noChangeArrowheads="1"/>
            </p:cNvSpPr>
            <p:nvPr/>
          </p:nvSpPr>
          <p:spPr bwMode="auto">
            <a:xfrm>
              <a:off x="3740" y="3584"/>
              <a:ext cx="226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Frames</a:t>
              </a:r>
            </a:p>
          </p:txBody>
        </p:sp>
        <p:sp>
          <p:nvSpPr>
            <p:cNvPr id="20486" name="Rectangle 7"/>
            <p:cNvSpPr>
              <a:spLocks noChangeArrowheads="1"/>
            </p:cNvSpPr>
            <p:nvPr/>
          </p:nvSpPr>
          <p:spPr bwMode="auto">
            <a:xfrm>
              <a:off x="3665" y="3892"/>
              <a:ext cx="282" cy="160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Description </a:t>
              </a:r>
            </a:p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Logics</a:t>
              </a:r>
            </a:p>
          </p:txBody>
        </p:sp>
        <p:sp>
          <p:nvSpPr>
            <p:cNvPr id="20487" name="Rectangle 8"/>
            <p:cNvSpPr>
              <a:spLocks noChangeArrowheads="1"/>
            </p:cNvSpPr>
            <p:nvPr/>
          </p:nvSpPr>
          <p:spPr bwMode="auto">
            <a:xfrm>
              <a:off x="3635" y="3169"/>
              <a:ext cx="314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RDF/RDF(S)</a:t>
              </a:r>
            </a:p>
          </p:txBody>
        </p:sp>
        <p:sp>
          <p:nvSpPr>
            <p:cNvPr id="20488" name="Rectangle 9"/>
            <p:cNvSpPr>
              <a:spLocks noChangeArrowheads="1"/>
            </p:cNvSpPr>
            <p:nvPr/>
          </p:nvSpPr>
          <p:spPr bwMode="auto">
            <a:xfrm>
              <a:off x="4328" y="3606"/>
              <a:ext cx="170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OIL</a:t>
              </a:r>
            </a:p>
          </p:txBody>
        </p:sp>
        <p:sp>
          <p:nvSpPr>
            <p:cNvPr id="20489" name="Rectangle 10"/>
            <p:cNvSpPr>
              <a:spLocks noChangeArrowheads="1"/>
            </p:cNvSpPr>
            <p:nvPr/>
          </p:nvSpPr>
          <p:spPr bwMode="auto">
            <a:xfrm>
              <a:off x="4314" y="3189"/>
              <a:ext cx="290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DAML-ONT</a:t>
              </a:r>
            </a:p>
          </p:txBody>
        </p:sp>
        <p:sp>
          <p:nvSpPr>
            <p:cNvPr id="20490" name="Rectangle 11"/>
            <p:cNvSpPr>
              <a:spLocks noChangeArrowheads="1"/>
            </p:cNvSpPr>
            <p:nvPr/>
          </p:nvSpPr>
          <p:spPr bwMode="auto">
            <a:xfrm>
              <a:off x="4879" y="3496"/>
              <a:ext cx="274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DAML+OIL</a:t>
              </a:r>
            </a:p>
          </p:txBody>
        </p:sp>
        <p:sp>
          <p:nvSpPr>
            <p:cNvPr id="20491" name="Rectangle 12"/>
            <p:cNvSpPr>
              <a:spLocks noChangeArrowheads="1"/>
            </p:cNvSpPr>
            <p:nvPr/>
          </p:nvSpPr>
          <p:spPr bwMode="auto">
            <a:xfrm>
              <a:off x="5423" y="3496"/>
              <a:ext cx="194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OWL</a:t>
              </a:r>
            </a:p>
          </p:txBody>
        </p:sp>
        <p:cxnSp>
          <p:nvCxnSpPr>
            <p:cNvPr id="20492" name="AutoShape 13"/>
            <p:cNvCxnSpPr>
              <a:cxnSpLocks noChangeShapeType="1"/>
              <a:stCxn id="20486" idx="3"/>
              <a:endCxn id="20488" idx="1"/>
            </p:cNvCxnSpPr>
            <p:nvPr/>
          </p:nvCxnSpPr>
          <p:spPr bwMode="auto">
            <a:xfrm flipV="1">
              <a:off x="3946" y="3662"/>
              <a:ext cx="381" cy="31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493" name="AutoShape 14"/>
            <p:cNvCxnSpPr>
              <a:cxnSpLocks noChangeShapeType="1"/>
              <a:stCxn id="20485" idx="3"/>
              <a:endCxn id="20488" idx="1"/>
            </p:cNvCxnSpPr>
            <p:nvPr/>
          </p:nvCxnSpPr>
          <p:spPr bwMode="auto">
            <a:xfrm>
              <a:off x="3965" y="3640"/>
              <a:ext cx="362" cy="2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494" name="AutoShape 15"/>
            <p:cNvCxnSpPr>
              <a:cxnSpLocks noChangeShapeType="1"/>
              <a:stCxn id="20485" idx="3"/>
              <a:endCxn id="20489" idx="1"/>
            </p:cNvCxnSpPr>
            <p:nvPr/>
          </p:nvCxnSpPr>
          <p:spPr bwMode="auto">
            <a:xfrm flipV="1">
              <a:off x="3965" y="3245"/>
              <a:ext cx="348" cy="39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495" name="AutoShape 16"/>
            <p:cNvCxnSpPr>
              <a:cxnSpLocks noChangeShapeType="1"/>
              <a:stCxn id="20487" idx="3"/>
              <a:endCxn id="20489" idx="1"/>
            </p:cNvCxnSpPr>
            <p:nvPr/>
          </p:nvCxnSpPr>
          <p:spPr bwMode="auto">
            <a:xfrm>
              <a:off x="3949" y="3225"/>
              <a:ext cx="364" cy="2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496" name="AutoShape 17"/>
            <p:cNvCxnSpPr>
              <a:cxnSpLocks noChangeShapeType="1"/>
              <a:stCxn id="20487" idx="3"/>
              <a:endCxn id="20488" idx="1"/>
            </p:cNvCxnSpPr>
            <p:nvPr/>
          </p:nvCxnSpPr>
          <p:spPr bwMode="auto">
            <a:xfrm>
              <a:off x="3949" y="3225"/>
              <a:ext cx="378" cy="43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497" name="AutoShape 18"/>
            <p:cNvCxnSpPr>
              <a:cxnSpLocks noChangeShapeType="1"/>
              <a:stCxn id="20488" idx="3"/>
              <a:endCxn id="20490" idx="1"/>
            </p:cNvCxnSpPr>
            <p:nvPr/>
          </p:nvCxnSpPr>
          <p:spPr bwMode="auto">
            <a:xfrm flipV="1">
              <a:off x="4497" y="3552"/>
              <a:ext cx="381" cy="11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498" name="AutoShape 19"/>
            <p:cNvCxnSpPr>
              <a:cxnSpLocks noChangeShapeType="1"/>
              <a:stCxn id="20489" idx="3"/>
              <a:endCxn id="20490" idx="1"/>
            </p:cNvCxnSpPr>
            <p:nvPr/>
          </p:nvCxnSpPr>
          <p:spPr bwMode="auto">
            <a:xfrm>
              <a:off x="4603" y="3245"/>
              <a:ext cx="275" cy="30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499" name="AutoShape 20"/>
            <p:cNvCxnSpPr>
              <a:cxnSpLocks noChangeShapeType="1"/>
              <a:stCxn id="20490" idx="3"/>
              <a:endCxn id="20491" idx="1"/>
            </p:cNvCxnSpPr>
            <p:nvPr/>
          </p:nvCxnSpPr>
          <p:spPr bwMode="auto">
            <a:xfrm>
              <a:off x="5152" y="3552"/>
              <a:ext cx="27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048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W3C Recommendation (February 2004)</a:t>
            </a:r>
          </a:p>
          <a:p>
            <a:pPr marL="342900" indent="-342900" eaLnBrk="1" hangingPunct="1"/>
            <a:r>
              <a:rPr lang="en-GB" sz="3200" dirty="0" smtClean="0">
                <a:ea typeface="ＭＳ Ｐゴシック" charset="0"/>
                <a:cs typeface="ＭＳ Ｐゴシック" charset="0"/>
              </a:rPr>
              <a:t>Based 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on 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March 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2001 DAML+OIL specification</a:t>
            </a: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Well defined RDF/XML serializations</a:t>
            </a: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Formal semantics</a:t>
            </a: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First </a:t>
            </a:r>
            <a:r>
              <a:rPr lang="en-GB" sz="2800" dirty="0" smtClean="0">
                <a:ea typeface="ＭＳ Ｐゴシック" charset="0"/>
              </a:rPr>
              <a:t>order logic</a:t>
            </a:r>
            <a:endParaRPr lang="en-GB" sz="2800" dirty="0">
              <a:ea typeface="ＭＳ Ｐゴシック" charset="0"/>
            </a:endParaRP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Relationship with RDF</a:t>
            </a: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Comprehensive test cases for</a:t>
            </a:r>
            <a:br>
              <a:rPr lang="en-GB" sz="3200" dirty="0">
                <a:ea typeface="ＭＳ Ｐゴシック" charset="0"/>
                <a:cs typeface="ＭＳ Ｐゴシック" charset="0"/>
              </a:rPr>
            </a:br>
            <a:r>
              <a:rPr lang="en-GB" sz="3200" dirty="0">
                <a:ea typeface="ＭＳ Ｐゴシック" charset="0"/>
                <a:cs typeface="ＭＳ Ｐゴシック" charset="0"/>
              </a:rPr>
              <a:t>tools/implementations</a:t>
            </a:r>
          </a:p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Growing industrial take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up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Modules and Imports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232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The importing facility of OWL is very trivial: </a:t>
            </a:r>
            <a:endParaRPr lang="el-GR" sz="3200" dirty="0">
              <a:ea typeface="ＭＳ Ｐゴシック" charset="0"/>
              <a:cs typeface="ＭＳ Ｐゴシック" charset="0"/>
            </a:endParaRPr>
          </a:p>
          <a:p>
            <a:pPr marL="742950" lvl="1" indent="-285750" eaLnBrk="1" hangingPunct="1"/>
            <a:r>
              <a:rPr lang="el-GR" sz="3200" dirty="0">
                <a:ea typeface="ＭＳ Ｐゴシック" charset="0"/>
              </a:rPr>
              <a:t>It only allows importing of an entire ontology</a:t>
            </a:r>
            <a:r>
              <a:rPr lang="en-US" sz="3200" dirty="0">
                <a:ea typeface="ＭＳ Ｐゴシック" charset="0"/>
              </a:rPr>
              <a:t>, not parts of it</a:t>
            </a:r>
          </a:p>
          <a:p>
            <a:pPr marL="342900" indent="-342900" eaLnBrk="1" hangingPunct="1"/>
            <a:r>
              <a:rPr lang="el-GR" sz="3200" dirty="0">
                <a:ea typeface="ＭＳ Ｐゴシック" charset="0"/>
                <a:cs typeface="ＭＳ Ｐゴシック" charset="0"/>
              </a:rPr>
              <a:t>Modules in programming languages based on </a:t>
            </a:r>
            <a:r>
              <a:rPr lang="el-GR" sz="3200" b="1" dirty="0">
                <a:ea typeface="ＭＳ Ｐゴシック" charset="0"/>
                <a:cs typeface="ＭＳ Ｐゴシック" charset="0"/>
              </a:rPr>
              <a:t>information hiding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: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state functionality, hide implementation details</a:t>
            </a:r>
          </a:p>
          <a:p>
            <a:pPr marL="742950" lvl="1" indent="-285750" eaLnBrk="1" hangingPunct="1"/>
            <a:r>
              <a:rPr lang="en-US" sz="3200" dirty="0">
                <a:ea typeface="ＭＳ Ｐゴシック" charset="0"/>
              </a:rPr>
              <a:t>Open question how to define appropriate module mechanism for Web ontology languages</a:t>
            </a:r>
            <a:r>
              <a:rPr lang="el-GR" sz="3200" dirty="0">
                <a:ea typeface="ＭＳ Ｐゴシック" charset="0"/>
              </a:rPr>
              <a:t> 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Defaults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252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Many practical knowledge representation systems allow inherited values to be overridden by more specific classes in the hierarchy</a:t>
            </a:r>
          </a:p>
          <a:p>
            <a:pPr marL="742950" lvl="1" indent="-285750" eaLnBrk="1" hangingPunct="1"/>
            <a:r>
              <a:rPr lang="en-US" sz="2800" dirty="0">
                <a:ea typeface="ＭＳ Ｐゴシック" charset="0"/>
              </a:rPr>
              <a:t>treat inherited values as defaults </a:t>
            </a:r>
            <a:endParaRPr lang="el-GR" sz="2800" dirty="0">
              <a:ea typeface="ＭＳ Ｐゴシック" charset="0"/>
            </a:endParaRPr>
          </a:p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N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o consensus has been reached on the right formalization for the nonmonotonic behaviour of default values 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2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Closed World Assumption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2733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OWL currently adopts the 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open-world assumption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: 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838200" lvl="1" indent="-381000" eaLnBrk="1" hangingPunct="1"/>
            <a:r>
              <a:rPr lang="en-GB" sz="2800" dirty="0">
                <a:ea typeface="ＭＳ Ｐゴシック" charset="0"/>
              </a:rPr>
              <a:t>A statement cannot be assumed true on the basis of a failure to prove it</a:t>
            </a:r>
            <a:endParaRPr lang="en-US" sz="2800" dirty="0">
              <a:ea typeface="ＭＳ Ｐゴシック" charset="0"/>
            </a:endParaRPr>
          </a:p>
          <a:p>
            <a:pPr marL="838200" lvl="1" indent="-381000" eaLnBrk="1" hangingPunct="1"/>
            <a:r>
              <a:rPr lang="en-US" sz="2800" dirty="0">
                <a:ea typeface="ＭＳ Ｐゴシック" charset="0"/>
              </a:rPr>
              <a:t>On the huge and only partially knowable WWW, this is a correct assumption</a:t>
            </a:r>
          </a:p>
          <a:p>
            <a:pPr marL="457200" indent="-457200" eaLnBrk="1" hangingPunct="1"/>
            <a:r>
              <a:rPr lang="en-GB" sz="3200" b="1" dirty="0">
                <a:ea typeface="ＭＳ Ｐゴシック" charset="0"/>
                <a:cs typeface="ＭＳ Ｐゴシック" charset="0"/>
              </a:rPr>
              <a:t>Closed-world assumption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: a statement is true when its negation cannot be proved</a:t>
            </a:r>
          </a:p>
          <a:p>
            <a:pPr marL="838200" lvl="1" indent="-381000" eaLnBrk="1" hangingPunct="1"/>
            <a:r>
              <a:rPr lang="el-GR" sz="2800" dirty="0">
                <a:ea typeface="ＭＳ Ｐゴシック" charset="0"/>
              </a:rPr>
              <a:t>tied to the notion of defaults</a:t>
            </a:r>
            <a:r>
              <a:rPr lang="en-US" sz="2800" dirty="0">
                <a:ea typeface="ＭＳ Ｐゴシック" charset="0"/>
              </a:rPr>
              <a:t>, leads to </a:t>
            </a:r>
            <a:r>
              <a:rPr lang="en-US" sz="2800" dirty="0" err="1">
                <a:ea typeface="ＭＳ Ｐゴシック" charset="0"/>
              </a:rPr>
              <a:t>nonmonotonic</a:t>
            </a:r>
            <a:r>
              <a:rPr lang="en-US" sz="2800" dirty="0">
                <a:ea typeface="ＭＳ Ｐゴシック" charset="0"/>
              </a:rPr>
              <a:t> </a:t>
            </a:r>
            <a:r>
              <a:rPr lang="en-US" sz="2800" dirty="0" err="1">
                <a:ea typeface="ＭＳ Ｐゴシック" charset="0"/>
              </a:rPr>
              <a:t>behaviour</a:t>
            </a:r>
            <a:endParaRPr lang="el-GR" sz="2800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Unique Names Assumption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293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Typical database applications assume that individuals with different names are indeed different individuals </a:t>
            </a:r>
            <a:endParaRPr lang="el-GR" sz="3200" dirty="0">
              <a:ea typeface="ＭＳ Ｐゴシック" charset="0"/>
              <a:cs typeface="ＭＳ Ｐゴシック" charset="0"/>
            </a:endParaRPr>
          </a:p>
          <a:p>
            <a:pPr marL="342900" indent="-342900" eaLnBrk="1" hangingPunct="1"/>
            <a:r>
              <a:rPr lang="el-GR" sz="3200" dirty="0">
                <a:ea typeface="ＭＳ Ｐゴシック" charset="0"/>
                <a:cs typeface="ＭＳ Ｐゴシック" charset="0"/>
              </a:rPr>
              <a:t>OWL follows the usual logical paradigm where this is not the case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742950" lvl="1" indent="-285750" eaLnBrk="1" hangingPunct="1"/>
            <a:r>
              <a:rPr lang="en-US" sz="2800" dirty="0">
                <a:ea typeface="ＭＳ Ｐゴシック" charset="0"/>
              </a:rPr>
              <a:t>Plausible on the WWW</a:t>
            </a:r>
            <a:r>
              <a:rPr lang="el-GR" sz="2800" dirty="0">
                <a:ea typeface="ＭＳ Ｐゴシック" charset="0"/>
              </a:rPr>
              <a:t> </a:t>
            </a:r>
            <a:endParaRPr lang="en-US" sz="2800" dirty="0">
              <a:ea typeface="ＭＳ Ｐゴシック" charset="0"/>
            </a:endParaRP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One may want to indicate portions of the ontology for which the assumption does or does not hold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>
                <a:ea typeface="ＭＳ Ｐゴシック" charset="0"/>
                <a:cs typeface="ＭＳ Ｐゴシック" charset="0"/>
              </a:rPr>
              <a:t>Procedural Attachment</a:t>
            </a:r>
            <a:r>
              <a:rPr lang="en-US" dirty="0">
                <a:ea typeface="ＭＳ Ｐゴシック" charset="0"/>
                <a:cs typeface="ＭＳ Ｐゴシック" charset="0"/>
              </a:rPr>
              <a:t>s</a:t>
            </a:r>
            <a:r>
              <a:rPr lang="el-GR" dirty="0">
                <a:ea typeface="ＭＳ Ｐゴシック" charset="0"/>
                <a:cs typeface="ＭＳ Ｐゴシック" charset="0"/>
              </a:rPr>
              <a:t> </a:t>
            </a:r>
          </a:p>
        </p:txBody>
      </p:sp>
      <p:sp>
        <p:nvSpPr>
          <p:cNvPr id="2314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12875"/>
            <a:ext cx="7910513" cy="5040313"/>
          </a:xfrm>
        </p:spPr>
        <p:txBody>
          <a:bodyPr/>
          <a:lstStyle/>
          <a:p>
            <a:pPr marL="342900" indent="-342900" defTabSz="825500" eaLnBrk="1" hangingPunct="1">
              <a:tabLst>
                <a:tab pos="1257300" algn="l"/>
                <a:tab pos="2870200" algn="l"/>
              </a:tabLst>
            </a:pPr>
            <a:r>
              <a:rPr lang="en-US" sz="3200" dirty="0">
                <a:ea typeface="ＭＳ Ｐゴシック" charset="0"/>
                <a:cs typeface="ＭＳ Ｐゴシック" charset="0"/>
              </a:rPr>
              <a:t>A common concept in knowledge representation is to define the meaning of a term by attaching a piece of code to be executed for computing the meaning of the term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742950" lvl="1" indent="-285750" defTabSz="825500" eaLnBrk="1" hangingPunct="1">
              <a:tabLst>
                <a:tab pos="1257300" algn="l"/>
                <a:tab pos="2870200" algn="l"/>
              </a:tabLst>
            </a:pPr>
            <a:r>
              <a:rPr lang="en-GB" sz="2800" dirty="0">
                <a:ea typeface="ＭＳ Ｐゴシック" charset="0"/>
              </a:rPr>
              <a:t>Not through explicit definitions in the language </a:t>
            </a:r>
          </a:p>
          <a:p>
            <a:pPr marL="342900" indent="-342900" defTabSz="825500" eaLnBrk="1" hangingPunct="1">
              <a:tabLst>
                <a:tab pos="1257300" algn="l"/>
                <a:tab pos="2870200" algn="l"/>
              </a:tabLst>
            </a:pPr>
            <a:r>
              <a:rPr lang="el-GR" sz="3200" dirty="0">
                <a:ea typeface="ＭＳ Ｐゴシック" charset="0"/>
                <a:cs typeface="ＭＳ Ｐゴシック" charset="0"/>
              </a:rPr>
              <a:t>Although widely used, this concept does not lend itself very well to integration in a system with a formal semantics, and it has not been included in OWL 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Rules for Property Chaining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334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341438"/>
            <a:ext cx="8126288" cy="5183187"/>
          </a:xfrm>
        </p:spPr>
        <p:txBody>
          <a:bodyPr/>
          <a:lstStyle/>
          <a:p>
            <a:pPr marL="533400" indent="-5334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OWL does not allow the composition of properties for reasons of decidability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In many applications this is a useful operation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One may want to define properties as general rules (Horn or otherwise) over other properties </a:t>
            </a:r>
            <a:endParaRPr lang="el-GR" sz="3200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/>
            <a:r>
              <a:rPr lang="el-GR" sz="3200" dirty="0">
                <a:ea typeface="ＭＳ Ｐゴシック" charset="0"/>
                <a:cs typeface="ＭＳ Ｐゴシック" charset="0"/>
              </a:rPr>
              <a:t>Integration of rule-based knowledge representation and DL-style knowledge representation is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an</a:t>
            </a:r>
            <a:r>
              <a:rPr lang="el-GR" sz="32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area of research 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OWL 2 adds</a:t>
            </a:r>
          </a:p>
        </p:txBody>
      </p:sp>
      <p:sp>
        <p:nvSpPr>
          <p:cNvPr id="2355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19200"/>
            <a:ext cx="8353425" cy="4967288"/>
          </a:xfrm>
        </p:spPr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Qualified cardinality</a:t>
            </a:r>
          </a:p>
          <a:p>
            <a:pPr lvl="1" eaLnBrk="1" hangingPunct="1"/>
            <a:r>
              <a:rPr lang="en-US" dirty="0">
                <a:ea typeface="ＭＳ Ｐゴシック" charset="0"/>
                <a:cs typeface="ＭＳ Ｐゴシック" charset="0"/>
              </a:rPr>
              <a:t>A hand has five digits, one of which is a thumb and four of which are fingers</a:t>
            </a:r>
          </a:p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Stronger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datatype</a:t>
            </a:r>
            <a:r>
              <a:rPr lang="en-US" dirty="0">
                <a:ea typeface="ＭＳ Ｐゴシック" charset="0"/>
                <a:cs typeface="ＭＳ Ｐゴシック" charset="0"/>
              </a:rPr>
              <a:t>/range support</a:t>
            </a:r>
          </a:p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Additional property characteristics</a:t>
            </a:r>
          </a:p>
          <a:p>
            <a:pPr lvl="1" eaLnBrk="1" hangingPunct="1"/>
            <a:r>
              <a:rPr lang="en-US" dirty="0">
                <a:ea typeface="ＭＳ Ｐゴシック" charset="0"/>
                <a:cs typeface="ＭＳ Ｐゴシック" charset="0"/>
              </a:rPr>
              <a:t>E.g., reflexivity</a:t>
            </a:r>
          </a:p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Role chains</a:t>
            </a:r>
          </a:p>
          <a:p>
            <a:pPr lvl="1" eaLnBrk="1" hangingPunct="1"/>
            <a:r>
              <a:rPr lang="en-US" dirty="0">
                <a:ea typeface="ＭＳ Ｐゴシック" charset="0"/>
                <a:cs typeface="ＭＳ Ｐゴシック" charset="0"/>
              </a:rPr>
              <a:t>E.g.,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hasParent.hasSibling.hasChild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A better defined model for punning within DL</a:t>
            </a:r>
          </a:p>
          <a:p>
            <a:pPr lvl="1" eaLnBrk="1" hangingPunct="1"/>
            <a:r>
              <a:rPr lang="en-US" dirty="0">
                <a:ea typeface="ＭＳ Ｐゴシック" charset="0"/>
                <a:cs typeface="ＭＳ Ｐゴシック" charset="0"/>
              </a:rPr>
              <a:t>Allows a term to name both a concept and an individual</a:t>
            </a:r>
          </a:p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More powerful annotations</a:t>
            </a:r>
          </a:p>
          <a:p>
            <a:pPr eaLnBrk="1" hangingPunct="1"/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6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Conclusions</a:t>
            </a:r>
          </a:p>
        </p:txBody>
      </p:sp>
      <p:sp>
        <p:nvSpPr>
          <p:cNvPr id="2375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497887" cy="4897437"/>
          </a:xfrm>
        </p:spPr>
        <p:txBody>
          <a:bodyPr/>
          <a:lstStyle/>
          <a:p>
            <a:pPr eaLnBrk="1" hangingPunct="1"/>
            <a:r>
              <a:rPr lang="el-GR" sz="2600" dirty="0">
                <a:ea typeface="ＭＳ Ｐゴシック" charset="0"/>
                <a:cs typeface="ＭＳ Ｐゴシック" charset="0"/>
              </a:rPr>
              <a:t>OWL is the proposed standard for Web ontologies </a:t>
            </a:r>
            <a:endParaRPr lang="en-US" sz="2600" dirty="0"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600" dirty="0">
                <a:ea typeface="ＭＳ Ｐゴシック" charset="0"/>
                <a:cs typeface="ＭＳ Ｐゴシック" charset="0"/>
              </a:rPr>
              <a:t>OWL builds upon RDF and RDF Schema: </a:t>
            </a:r>
            <a:endParaRPr lang="en-GB" sz="2600" dirty="0"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GB" sz="2600" dirty="0">
                <a:ea typeface="ＭＳ Ｐゴシック" charset="0"/>
              </a:rPr>
              <a:t>(XML-based) RDF syntax is used</a:t>
            </a:r>
          </a:p>
          <a:p>
            <a:pPr lvl="1" eaLnBrk="1" hangingPunct="1"/>
            <a:r>
              <a:rPr lang="en-GB" sz="2600" dirty="0">
                <a:ea typeface="ＭＳ Ｐゴシック" charset="0"/>
              </a:rPr>
              <a:t>Instances are defined using RDF descriptions</a:t>
            </a:r>
          </a:p>
          <a:p>
            <a:pPr lvl="1" eaLnBrk="1" hangingPunct="1"/>
            <a:r>
              <a:rPr lang="en-GB" sz="2600" dirty="0">
                <a:ea typeface="ＭＳ Ｐゴシック" charset="0"/>
              </a:rPr>
              <a:t>Most </a:t>
            </a:r>
            <a:r>
              <a:rPr lang="en-GB" sz="2600">
                <a:ea typeface="ＭＳ Ｐゴシック" charset="0"/>
              </a:rPr>
              <a:t>RDFS </a:t>
            </a:r>
            <a:r>
              <a:rPr lang="en-GB" sz="2600" smtClean="0">
                <a:ea typeface="ＭＳ Ｐゴシック" charset="0"/>
              </a:rPr>
              <a:t>modelling </a:t>
            </a:r>
            <a:r>
              <a:rPr lang="en-GB" sz="2600" dirty="0">
                <a:ea typeface="ＭＳ Ｐゴシック" charset="0"/>
              </a:rPr>
              <a:t>primitives are used</a:t>
            </a:r>
          </a:p>
          <a:p>
            <a:pPr eaLnBrk="1" hangingPunct="1"/>
            <a:r>
              <a:rPr lang="en-US" sz="2600" dirty="0">
                <a:ea typeface="ＭＳ Ｐゴシック" charset="0"/>
                <a:cs typeface="ＭＳ Ｐゴシック" charset="0"/>
              </a:rPr>
              <a:t>Formal semantics and reasoning support is provided through the mapping of OWL on logics</a:t>
            </a:r>
            <a:endParaRPr lang="en-GB" sz="2600" dirty="0"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GB" sz="2600" dirty="0">
                <a:ea typeface="ＭＳ Ｐゴシック" charset="0"/>
              </a:rPr>
              <a:t>Predicate logic and description logics have been used for this purpose</a:t>
            </a:r>
            <a:endParaRPr lang="en-US" sz="2600" dirty="0">
              <a:ea typeface="ＭＳ Ｐゴシック" charset="0"/>
            </a:endParaRPr>
          </a:p>
          <a:p>
            <a:pPr eaLnBrk="1" hangingPunct="1"/>
            <a:r>
              <a:rPr lang="en-US" sz="2600" dirty="0">
                <a:ea typeface="ＭＳ Ｐゴシック" charset="0"/>
                <a:cs typeface="ＭＳ Ｐゴシック" charset="0"/>
              </a:rPr>
              <a:t>While OWL is sufficiently rich to be used in practice, extensions are in the making</a:t>
            </a:r>
            <a:endParaRPr lang="el-GR" sz="2600" dirty="0"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l-GR" sz="2600" dirty="0">
                <a:ea typeface="ＭＳ Ｐゴシック" charset="0"/>
              </a:rPr>
              <a:t>They will provide further logical features, including rules </a:t>
            </a:r>
            <a:endParaRPr lang="en-US" sz="2600" dirty="0"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OWL 2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353425" cy="53054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A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n </a:t>
            </a:r>
            <a:r>
              <a:rPr lang="en-US" sz="3200" b="1" dirty="0">
                <a:solidFill>
                  <a:srgbClr val="0034CF"/>
                </a:solidFill>
                <a:ea typeface="ＭＳ Ｐゴシック" charset="0"/>
                <a:cs typeface="ＭＳ Ｐゴシック" charset="0"/>
              </a:rPr>
              <a:t>extension of OWL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>
                <a:ea typeface="ＭＳ Ｐゴシック" charset="0"/>
              </a:rPr>
              <a:t>Addressed </a:t>
            </a:r>
            <a:r>
              <a:rPr lang="en-US" sz="2800" dirty="0">
                <a:ea typeface="ＭＳ Ｐゴシック" charset="0"/>
              </a:rPr>
              <a:t>deficiencies identified by users and developers (at </a:t>
            </a:r>
            <a:r>
              <a:rPr lang="en-US" sz="2800" b="1" dirty="0">
                <a:solidFill>
                  <a:srgbClr val="0034CF"/>
                </a:solidFill>
                <a:ea typeface="ＭＳ Ｐゴシック" charset="0"/>
              </a:rPr>
              <a:t>OWLED workshop</a:t>
            </a:r>
            <a:r>
              <a:rPr lang="en-US" sz="2800" dirty="0">
                <a:ea typeface="ＭＳ Ｐゴシック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B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ased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on more expressive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DL subset:</a:t>
            </a:r>
            <a:r>
              <a:rPr lang="en-US" sz="3200" b="1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>
                <a:solidFill>
                  <a:srgbClr val="0033CC"/>
                </a:solidFill>
                <a:latin typeface="cmsy10" charset="0"/>
                <a:ea typeface="ＭＳ Ｐゴシック" charset="0"/>
                <a:cs typeface="ＭＳ Ｐゴシック" charset="0"/>
              </a:rPr>
              <a:t>SROIQ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200" dirty="0" smtClean="0">
                <a:ea typeface="ＭＳ Ｐゴシック" charset="0"/>
                <a:cs typeface="ＭＳ Ｐゴシック" charset="0"/>
              </a:rPr>
              <a:t>W3C </a:t>
            </a:r>
            <a:r>
              <a:rPr lang="en-US" sz="3200" b="1" dirty="0">
                <a:solidFill>
                  <a:srgbClr val="0034CF"/>
                </a:solidFill>
                <a:ea typeface="ＭＳ Ｐゴシック" charset="0"/>
                <a:cs typeface="ＭＳ Ｐゴシック" charset="0"/>
              </a:rPr>
              <a:t>working group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chartered</a:t>
            </a:r>
          </a:p>
          <a:p>
            <a:pPr lvl="1" eaLnBrk="1" hangingPunct="1"/>
            <a:r>
              <a:rPr lang="en-US" sz="2800" dirty="0">
                <a:ea typeface="ＭＳ Ｐゴシック" charset="0"/>
                <a:hlinkClick r:id="rId3"/>
              </a:rPr>
              <a:t>http://www.w3.org/2007/OWL/wiki/OWL_Working_Group</a:t>
            </a:r>
            <a:endParaRPr lang="en-US" sz="2800" dirty="0">
              <a:ea typeface="ＭＳ Ｐゴシック" charset="0"/>
            </a:endParaRPr>
          </a:p>
          <a:p>
            <a:pPr lvl="1" eaLnBrk="1" hangingPunct="1"/>
            <a:r>
              <a:rPr lang="en-US" sz="2800" dirty="0">
                <a:ea typeface="ＭＳ Ｐゴシック" charset="0"/>
              </a:rPr>
              <a:t>Became </a:t>
            </a:r>
            <a:r>
              <a:rPr lang="en-US" sz="2800" dirty="0" smtClean="0">
                <a:ea typeface="ＭＳ Ｐゴシック" charset="0"/>
              </a:rPr>
              <a:t>W3C </a:t>
            </a:r>
            <a:r>
              <a:rPr lang="en-US" sz="2800" dirty="0">
                <a:ea typeface="ＭＳ Ｐゴシック" charset="0"/>
              </a:rPr>
              <a:t>recommendation </a:t>
            </a:r>
            <a:r>
              <a:rPr lang="en-US" sz="2800" dirty="0" smtClean="0">
                <a:ea typeface="ＭＳ Ｐゴシック" charset="0"/>
              </a:rPr>
              <a:t>Oct.</a:t>
            </a:r>
            <a:r>
              <a:rPr lang="en-US" sz="2800" dirty="0">
                <a:ea typeface="ＭＳ Ｐゴシック" charset="0"/>
              </a:rPr>
              <a:t> </a:t>
            </a:r>
            <a:r>
              <a:rPr lang="en-US" sz="2800" b="1" dirty="0" smtClean="0">
                <a:ea typeface="ＭＳ Ｐゴシック" charset="0"/>
              </a:rPr>
              <a:t>2009</a:t>
            </a:r>
            <a:endParaRPr lang="en-US" sz="2800" b="1" dirty="0">
              <a:ea typeface="ＭＳ Ｐゴシック" charset="0"/>
            </a:endParaRPr>
          </a:p>
          <a:p>
            <a:pPr eaLnBrk="1" hangingPunct="1"/>
            <a:r>
              <a:rPr lang="en-US" sz="3200" b="1" dirty="0">
                <a:solidFill>
                  <a:srgbClr val="0034CF"/>
                </a:solidFill>
                <a:ea typeface="ＭＳ Ｐゴシック" charset="0"/>
                <a:cs typeface="ＭＳ Ｐゴシック" charset="0"/>
              </a:rPr>
              <a:t>Supported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by popular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OWL tools</a:t>
            </a:r>
          </a:p>
          <a:p>
            <a:pPr lvl="1" eaLnBrk="1" hangingPunct="1"/>
            <a:r>
              <a:rPr lang="en-US" sz="2800" dirty="0">
                <a:ea typeface="ＭＳ Ｐゴシック" charset="0"/>
              </a:rPr>
              <a:t>Protégé, </a:t>
            </a:r>
            <a:r>
              <a:rPr lang="en-US" sz="2800" dirty="0" err="1">
                <a:ea typeface="ＭＳ Ｐゴシック" charset="0"/>
              </a:rPr>
              <a:t>TopBraid</a:t>
            </a:r>
            <a:r>
              <a:rPr lang="en-US" sz="2800" dirty="0">
                <a:ea typeface="ＭＳ Ｐゴシック" charset="0"/>
              </a:rPr>
              <a:t>, </a:t>
            </a:r>
            <a:r>
              <a:rPr lang="en-US" sz="2800" dirty="0" err="1">
                <a:ea typeface="ＭＳ Ｐゴシック" charset="0"/>
              </a:rPr>
              <a:t>FaCT</a:t>
            </a:r>
            <a:r>
              <a:rPr lang="en-US" sz="2800" dirty="0">
                <a:ea typeface="ＭＳ Ｐゴシック" charset="0"/>
              </a:rPr>
              <a:t>++, </a:t>
            </a:r>
            <a:r>
              <a:rPr lang="en-US" sz="2800" dirty="0" smtClean="0">
                <a:ea typeface="ＭＳ Ｐゴシック" charset="0"/>
              </a:rPr>
              <a:t>Pellet, </a:t>
            </a:r>
            <a:r>
              <a:rPr lang="mr-IN" sz="2800" dirty="0" smtClean="0">
                <a:ea typeface="ＭＳ Ｐゴシック" charset="0"/>
              </a:rPr>
              <a:t>…</a:t>
            </a:r>
            <a:endParaRPr lang="en-US" sz="2800" dirty="0">
              <a:ea typeface="ＭＳ Ｐゴシック" charset="0"/>
            </a:endParaRPr>
          </a:p>
          <a:p>
            <a:pPr eaLnBrk="1" hangingPunct="1"/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22531" name="Picture 4" descr="ow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736084"/>
            <a:ext cx="1296144" cy="2077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Outline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2638" y="1773238"/>
            <a:ext cx="5040312" cy="4103687"/>
          </a:xfrm>
        </p:spPr>
        <p:txBody>
          <a:bodyPr/>
          <a:lstStyle/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A bit of history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b="1" dirty="0">
                <a:ea typeface="ＭＳ Ｐゴシック" charset="0"/>
                <a:cs typeface="ＭＳ Ｐゴシック" charset="0"/>
              </a:rPr>
              <a:t>Basic Ideas of OWL</a:t>
            </a: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 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The OWL Language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Examples</a:t>
            </a:r>
            <a:endParaRPr lang="el-GR" sz="3200" dirty="0">
              <a:solidFill>
                <a:srgbClr val="5F5F5F"/>
              </a:solidFill>
              <a:ea typeface="ＭＳ Ｐゴシック" charset="0"/>
              <a:cs typeface="ＭＳ Ｐゴシック" charset="0"/>
            </a:endParaRP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The OWL Namespace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OWL 2</a:t>
            </a:r>
          </a:p>
          <a:p>
            <a:pPr marL="457200" indent="-457200" eaLnBrk="1" hangingPunct="1">
              <a:buFont typeface="Wingdings" charset="0"/>
              <a:buNone/>
            </a:pPr>
            <a:endParaRPr lang="el-GR" sz="3200" dirty="0">
              <a:solidFill>
                <a:srgbClr val="5F5F5F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24579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191000"/>
            <a:ext cx="2133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Ontology and Data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569200" cy="4967288"/>
          </a:xfrm>
        </p:spPr>
        <p:txBody>
          <a:bodyPr/>
          <a:lstStyle/>
          <a:p>
            <a:r>
              <a:rPr lang="en-US" sz="3200" dirty="0"/>
              <a:t>P</a:t>
            </a:r>
            <a:r>
              <a:rPr lang="en-US" sz="3200" dirty="0" smtClean="0"/>
              <a:t>hilosophy: </a:t>
            </a:r>
            <a:r>
              <a:rPr lang="en-US" sz="3200" dirty="0" smtClean="0">
                <a:hlinkClick r:id="rId2"/>
              </a:rPr>
              <a:t>Ontologies</a:t>
            </a:r>
            <a:r>
              <a:rPr lang="en-US" sz="3200" dirty="0" smtClean="0"/>
              <a:t> are models of what exists in the world (kinds of things, relations, events, properties, etc.)</a:t>
            </a:r>
          </a:p>
          <a:p>
            <a:pPr marL="460375" lvl="1" indent="-169863"/>
            <a:r>
              <a:rPr lang="en-US" sz="2800" dirty="0" smtClean="0"/>
              <a:t>Information systems: a schema for info. or data</a:t>
            </a:r>
          </a:p>
          <a:p>
            <a:pPr marL="460375" lvl="1" indent="-169863"/>
            <a:r>
              <a:rPr lang="en-US" sz="2800" dirty="0" smtClean="0"/>
              <a:t>KR languages: model of classes &amp; relations/properties </a:t>
            </a:r>
            <a:r>
              <a:rPr lang="en-US" sz="2800" dirty="0"/>
              <a:t>&amp;</a:t>
            </a:r>
            <a:r>
              <a:rPr lang="en-US" sz="2800" dirty="0" smtClean="0"/>
              <a:t> associated axioms, e.g., </a:t>
            </a:r>
            <a:r>
              <a:rPr lang="en-US" sz="2800" dirty="0" err="1" smtClean="0"/>
              <a:t>subPropertyOf</a:t>
            </a:r>
            <a:r>
              <a:rPr lang="en-US" sz="2800" dirty="0" smtClean="0"/>
              <a:t> is transitive</a:t>
            </a:r>
          </a:p>
          <a:p>
            <a:r>
              <a:rPr lang="en-US" sz="3200" dirty="0" smtClean="0"/>
              <a:t>Data is information about individual instances expressed with terms in the ontology</a:t>
            </a:r>
          </a:p>
          <a:p>
            <a:pPr marL="460375" lvl="1" indent="-169863"/>
            <a:r>
              <a:rPr lang="en-US" sz="2800" dirty="0" smtClean="0"/>
              <a:t>Some instances might be considered part of the ontology (e.g., God, George Washington, Baltimore)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883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>
                <a:ea typeface="ＭＳ Ｐゴシック" charset="0"/>
                <a:cs typeface="ＭＳ Ｐゴシック" charset="0"/>
              </a:rPr>
              <a:t>Requirements for Ontology Languages</a:t>
            </a:r>
            <a:endParaRPr lang="el-GR" sz="36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en-US" sz="3200" b="1" dirty="0">
                <a:ea typeface="ＭＳ Ｐゴシック" charset="0"/>
                <a:cs typeface="ＭＳ Ｐゴシック" charset="0"/>
              </a:rPr>
              <a:t>Ontology languages </a:t>
            </a:r>
            <a:r>
              <a:rPr lang="en-US" sz="3200" b="1" dirty="0" smtClean="0">
                <a:ea typeface="ＭＳ Ｐゴシック" charset="0"/>
                <a:cs typeface="ＭＳ Ｐゴシック" charset="0"/>
              </a:rPr>
              <a:t>let users 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write explicit, formal conceptualizations of domain </a:t>
            </a:r>
            <a:r>
              <a:rPr lang="en-US" sz="3200" b="1" dirty="0" smtClean="0">
                <a:ea typeface="ＭＳ Ｐゴシック" charset="0"/>
                <a:cs typeface="ＭＳ Ｐゴシック" charset="0"/>
              </a:rPr>
              <a:t>models</a:t>
            </a:r>
          </a:p>
          <a:p>
            <a:pPr marL="342900" indent="-342900" eaLnBrk="1" hangingPunct="1"/>
            <a:r>
              <a:rPr lang="en-US" sz="3200" dirty="0" smtClean="0">
                <a:ea typeface="ＭＳ Ｐゴシック" charset="0"/>
                <a:cs typeface="ＭＳ Ｐゴシック" charset="0"/>
              </a:rPr>
              <a:t>Requirements: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742950" lvl="1" indent="-285750" eaLnBrk="1" hangingPunct="1"/>
            <a:r>
              <a:rPr lang="en-GB" sz="3200" dirty="0" smtClean="0">
                <a:ea typeface="ＭＳ Ｐゴシック" charset="0"/>
              </a:rPr>
              <a:t>well-defined </a:t>
            </a:r>
            <a:r>
              <a:rPr lang="en-GB" sz="3200" dirty="0">
                <a:ea typeface="ＭＳ Ｐゴシック" charset="0"/>
              </a:rPr>
              <a:t>syntax </a:t>
            </a:r>
          </a:p>
          <a:p>
            <a:pPr marL="742950" lvl="1" indent="-285750" eaLnBrk="1" hangingPunct="1"/>
            <a:r>
              <a:rPr lang="en-GB" sz="3200" dirty="0">
                <a:ea typeface="ＭＳ Ｐゴシック" charset="0"/>
              </a:rPr>
              <a:t>efficient reasoning support </a:t>
            </a:r>
          </a:p>
          <a:p>
            <a:pPr marL="742950" lvl="1" indent="-285750" eaLnBrk="1" hangingPunct="1"/>
            <a:r>
              <a:rPr lang="en-GB" sz="3200" dirty="0" smtClean="0">
                <a:ea typeface="ＭＳ Ｐゴシック" charset="0"/>
              </a:rPr>
              <a:t>formal </a:t>
            </a:r>
            <a:r>
              <a:rPr lang="en-GB" sz="3200" dirty="0">
                <a:ea typeface="ＭＳ Ｐゴシック" charset="0"/>
              </a:rPr>
              <a:t>semantics </a:t>
            </a:r>
          </a:p>
          <a:p>
            <a:pPr marL="742950" lvl="1" indent="-285750" eaLnBrk="1" hangingPunct="1"/>
            <a:r>
              <a:rPr lang="en-GB" sz="3200" dirty="0">
                <a:ea typeface="ＭＳ Ｐゴシック" charset="0"/>
              </a:rPr>
              <a:t>sufficient expressive power </a:t>
            </a:r>
          </a:p>
          <a:p>
            <a:pPr marL="742950" lvl="1" indent="-285750" eaLnBrk="1" hangingPunct="1"/>
            <a:r>
              <a:rPr lang="en-GB" sz="3200" dirty="0">
                <a:ea typeface="ＭＳ Ｐゴシック" charset="0"/>
              </a:rPr>
              <a:t>convenience of expression</a:t>
            </a:r>
            <a:endParaRPr lang="el-GR" sz="3200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>
                <a:ea typeface="ＭＳ Ｐゴシック" charset="0"/>
                <a:cs typeface="ＭＳ Ｐゴシック" charset="0"/>
              </a:rPr>
              <a:t>Expressive Power </a:t>
            </a:r>
            <a:r>
              <a:rPr lang="en-US" sz="3600" dirty="0" smtClean="0">
                <a:ea typeface="ＭＳ Ｐゴシック" charset="0"/>
                <a:cs typeface="ＭＳ Ｐゴシック" charset="0"/>
              </a:rPr>
              <a:t>vs. </a:t>
            </a:r>
            <a:r>
              <a:rPr lang="en-US" sz="3600" dirty="0">
                <a:ea typeface="ＭＳ Ｐゴシック" charset="0"/>
                <a:cs typeface="ＭＳ Ｐゴシック" charset="0"/>
              </a:rPr>
              <a:t>Efficient Reasoning</a:t>
            </a:r>
            <a:endParaRPr lang="el-GR" sz="36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641208" cy="4967288"/>
          </a:xfrm>
        </p:spPr>
        <p:txBody>
          <a:bodyPr/>
          <a:lstStyle/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A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lways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a tradeoff between expressive power and efficient reasoning support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The richer the 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language, 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the more inefficient the reasoning support 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becomes (in general)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342900" indent="-342900" eaLnBrk="1" hangingPunct="1"/>
            <a:r>
              <a:rPr lang="en-GB" sz="3200" dirty="0" smtClean="0">
                <a:ea typeface="ＭＳ Ｐゴシック" charset="0"/>
                <a:cs typeface="ＭＳ Ｐゴシック" charset="0"/>
              </a:rPr>
              <a:t>Reasoning can be </a:t>
            </a:r>
            <a:r>
              <a:rPr lang="en-GB" sz="3200" dirty="0" smtClean="0">
                <a:ea typeface="ＭＳ Ｐゴシック" charset="0"/>
                <a:cs typeface="ＭＳ Ｐゴシック" charset="0"/>
                <a:hlinkClick r:id="rId3"/>
              </a:rPr>
              <a:t>undecidable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 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or semi-decidable and even if decidable can be exponentially hard</a:t>
            </a:r>
            <a:endParaRPr lang="en-US" sz="3200" b="1" i="1" dirty="0">
              <a:solidFill>
                <a:schemeClr val="accent1"/>
              </a:solidFill>
              <a:ea typeface="ＭＳ Ｐゴシック" charset="0"/>
              <a:cs typeface="ＭＳ Ｐゴシック" charset="0"/>
            </a:endParaRPr>
          </a:p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We need a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compromise between: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454025" lvl="1" indent="-227013" eaLnBrk="1" hangingPunct="1"/>
            <a:r>
              <a:rPr lang="en-GB" sz="2800" dirty="0">
                <a:ea typeface="ＭＳ Ｐゴシック" charset="0"/>
              </a:rPr>
              <a:t>L</a:t>
            </a:r>
            <a:r>
              <a:rPr lang="en-GB" sz="2800" dirty="0" smtClean="0">
                <a:ea typeface="ＭＳ Ｐゴシック" charset="0"/>
              </a:rPr>
              <a:t>anguage </a:t>
            </a:r>
            <a:r>
              <a:rPr lang="en-GB" sz="2800" dirty="0">
                <a:ea typeface="ＭＳ Ｐゴシック" charset="0"/>
              </a:rPr>
              <a:t>supported by reasonably efficient reasoners </a:t>
            </a:r>
          </a:p>
          <a:p>
            <a:pPr marL="454025" lvl="1" indent="-227013" eaLnBrk="1" hangingPunct="1"/>
            <a:r>
              <a:rPr lang="en-GB" sz="2800" dirty="0">
                <a:ea typeface="ＭＳ Ｐゴシック" charset="0"/>
              </a:rPr>
              <a:t>L</a:t>
            </a:r>
            <a:r>
              <a:rPr lang="en-GB" sz="2800" dirty="0" smtClean="0">
                <a:ea typeface="ＭＳ Ｐゴシック" charset="0"/>
              </a:rPr>
              <a:t>anguage </a:t>
            </a:r>
            <a:r>
              <a:rPr lang="en-GB" sz="2800" dirty="0">
                <a:ea typeface="ＭＳ Ｐゴシック" charset="0"/>
              </a:rPr>
              <a:t>that can express large classes of ontologies and </a:t>
            </a:r>
            <a:r>
              <a:rPr lang="en-GB" sz="2800" dirty="0" smtClean="0">
                <a:ea typeface="ＭＳ Ｐゴシック" charset="0"/>
              </a:rPr>
              <a:t>knowledge</a:t>
            </a:r>
            <a:endParaRPr lang="el-GR" sz="2800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>
                <a:ea typeface="ＭＳ Ｐゴシック" charset="0"/>
                <a:cs typeface="ＭＳ Ｐゴシック" charset="0"/>
              </a:rPr>
              <a:t>Kinds of Reasoning about Knowledge</a:t>
            </a:r>
            <a:endParaRPr lang="el-GR" sz="36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124744"/>
            <a:ext cx="8353425" cy="5184775"/>
          </a:xfrm>
        </p:spPr>
        <p:txBody>
          <a:bodyPr/>
          <a:lstStyle/>
          <a:p>
            <a:pPr marL="342900" indent="-342900" eaLnBrk="1" hangingPunct="1"/>
            <a:r>
              <a:rPr lang="en-US" b="1" dirty="0">
                <a:ea typeface="ＭＳ Ｐゴシック" charset="0"/>
                <a:cs typeface="ＭＳ Ｐゴシック" charset="0"/>
              </a:rPr>
              <a:t>Class membership </a:t>
            </a:r>
            <a:endParaRPr lang="en-GB" b="1" dirty="0">
              <a:ea typeface="ＭＳ Ｐゴシック" charset="0"/>
              <a:cs typeface="ＭＳ Ｐゴシック" charset="0"/>
            </a:endParaRPr>
          </a:p>
          <a:p>
            <a:pPr marL="457200" lvl="1" indent="0" eaLnBrk="1" hangingPunct="1">
              <a:buNone/>
            </a:pPr>
            <a:r>
              <a:rPr lang="en-GB" dirty="0">
                <a:ea typeface="ＭＳ Ｐゴシック" charset="0"/>
              </a:rPr>
              <a:t>If x is an instance of a class C, and C is a subclass of D, then we can infer that x is an instance of D</a:t>
            </a:r>
            <a:endParaRPr lang="en-US" dirty="0">
              <a:ea typeface="ＭＳ Ｐゴシック" charset="0"/>
            </a:endParaRPr>
          </a:p>
          <a:p>
            <a:pPr marL="342900" indent="-342900" eaLnBrk="1" hangingPunct="1"/>
            <a:r>
              <a:rPr lang="en-US" b="1" dirty="0">
                <a:ea typeface="ＭＳ Ｐゴシック" charset="0"/>
                <a:cs typeface="ＭＳ Ｐゴシック" charset="0"/>
              </a:rPr>
              <a:t>Equivalence of classes </a:t>
            </a:r>
            <a:endParaRPr lang="en-GB" b="1" dirty="0">
              <a:ea typeface="ＭＳ Ｐゴシック" charset="0"/>
              <a:cs typeface="ＭＳ Ｐゴシック" charset="0"/>
            </a:endParaRPr>
          </a:p>
          <a:p>
            <a:pPr marL="457200" lvl="1" indent="0" eaLnBrk="1" hangingPunct="1">
              <a:buNone/>
            </a:pPr>
            <a:r>
              <a:rPr lang="en-GB" dirty="0">
                <a:ea typeface="ＭＳ Ｐゴシック" charset="0"/>
              </a:rPr>
              <a:t>If class A is equivalent to class B, and class B is equivalent to class C, then A is equivalent to C, too</a:t>
            </a:r>
          </a:p>
          <a:p>
            <a:pPr marL="342900" indent="-342900" eaLnBrk="1" hangingPunct="1"/>
            <a:r>
              <a:rPr lang="en-US" b="1" dirty="0">
                <a:ea typeface="ＭＳ Ｐゴシック" charset="0"/>
                <a:cs typeface="ＭＳ Ｐゴシック" charset="0"/>
                <a:sym typeface="Symbol" charset="0"/>
              </a:rPr>
              <a:t>Consistency</a:t>
            </a:r>
            <a:endParaRPr lang="en-GB" b="1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742950" lvl="1" indent="-285750" eaLnBrk="1" hangingPunct="1"/>
            <a:r>
              <a:rPr lang="en-GB" dirty="0">
                <a:ea typeface="ＭＳ Ｐゴシック" charset="0"/>
                <a:sym typeface="Symbol" charset="0"/>
              </a:rPr>
              <a:t>X instance of classes A and B, but A and B are disjoint</a:t>
            </a:r>
          </a:p>
          <a:p>
            <a:pPr marL="742950" lvl="1" indent="-285750" eaLnBrk="1" hangingPunct="1"/>
            <a:r>
              <a:rPr lang="en-GB" dirty="0">
                <a:ea typeface="ＭＳ Ｐゴシック" charset="0"/>
                <a:sym typeface="Symbol" charset="0"/>
              </a:rPr>
              <a:t>This is an indication of an error in the </a:t>
            </a:r>
            <a:r>
              <a:rPr lang="en-GB" dirty="0" smtClean="0">
                <a:ea typeface="ＭＳ Ｐゴシック" charset="0"/>
                <a:sym typeface="Symbol" charset="0"/>
              </a:rPr>
              <a:t>ontology or data</a:t>
            </a:r>
            <a:endParaRPr lang="en-US" dirty="0">
              <a:ea typeface="ＭＳ Ｐゴシック" charset="0"/>
              <a:sym typeface="Symbol" charset="0"/>
            </a:endParaRPr>
          </a:p>
          <a:p>
            <a:pPr marL="342900" indent="-342900" eaLnBrk="1" hangingPunct="1"/>
            <a:r>
              <a:rPr lang="en-US" b="1" dirty="0">
                <a:ea typeface="ＭＳ Ｐゴシック" charset="0"/>
                <a:cs typeface="ＭＳ Ｐゴシック" charset="0"/>
                <a:sym typeface="Symbol" charset="0"/>
              </a:rPr>
              <a:t>Classification</a:t>
            </a:r>
            <a:endParaRPr lang="el-GR" b="1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457200" lvl="1" indent="0" eaLnBrk="1" hangingPunct="1">
              <a:buNone/>
            </a:pPr>
            <a:r>
              <a:rPr lang="en-US" dirty="0">
                <a:ea typeface="ＭＳ Ｐゴシック" charset="0"/>
                <a:sym typeface="Symbol" charset="0"/>
              </a:rPr>
              <a:t>C</a:t>
            </a:r>
            <a:r>
              <a:rPr lang="el-GR" dirty="0">
                <a:ea typeface="ＭＳ Ｐゴシック" charset="0"/>
                <a:sym typeface="Symbol" charset="0"/>
              </a:rPr>
              <a:t>ertain property-value pairs are a sufficient condition for membership in a class A</a:t>
            </a:r>
            <a:r>
              <a:rPr lang="en-US" dirty="0">
                <a:ea typeface="ＭＳ Ｐゴシック" charset="0"/>
                <a:sym typeface="Symbol" charset="0"/>
              </a:rPr>
              <a:t>;</a:t>
            </a:r>
            <a:r>
              <a:rPr lang="el-GR" dirty="0">
                <a:ea typeface="ＭＳ Ｐゴシック" charset="0"/>
                <a:sym typeface="Symbol" charset="0"/>
              </a:rPr>
              <a:t> if an individual x satisfies such conditions, we can conclude that x must be an instance of A</a:t>
            </a:r>
            <a:endParaRPr lang="en-US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Uses for Reasoning 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196752"/>
            <a:ext cx="8568952" cy="5472608"/>
          </a:xfrm>
        </p:spPr>
        <p:txBody>
          <a:bodyPr/>
          <a:lstStyle/>
          <a:p>
            <a:pPr marL="342900" indent="-342900" eaLnBrk="1" hangingPunct="1"/>
            <a:r>
              <a:rPr lang="en-US" sz="3200" b="1" dirty="0">
                <a:ea typeface="ＭＳ Ｐゴシック" charset="0"/>
                <a:cs typeface="ＭＳ Ｐゴシック" charset="0"/>
              </a:rPr>
              <a:t>Reasoning support is important for</a:t>
            </a:r>
            <a:endParaRPr lang="en-GB" sz="3200" b="1" dirty="0">
              <a:ea typeface="ＭＳ Ｐゴシック" charset="0"/>
              <a:cs typeface="ＭＳ Ｐゴシック" charset="0"/>
            </a:endParaRPr>
          </a:p>
          <a:p>
            <a:pPr marL="508000" lvl="1" indent="-280988" eaLnBrk="1" hangingPunct="1"/>
            <a:r>
              <a:rPr lang="en-GB" sz="2800" dirty="0" smtClean="0">
                <a:ea typeface="ＭＳ Ｐゴシック" charset="0"/>
              </a:rPr>
              <a:t>Deriving new relations and properties</a:t>
            </a:r>
          </a:p>
          <a:p>
            <a:pPr marL="508000" lvl="1" indent="-280988" eaLnBrk="1" hangingPunct="1"/>
            <a:r>
              <a:rPr lang="en-GB" sz="2800" dirty="0">
                <a:ea typeface="ＭＳ Ｐゴシック" charset="0"/>
              </a:rPr>
              <a:t>A</a:t>
            </a:r>
            <a:r>
              <a:rPr lang="en-GB" sz="2800" dirty="0" smtClean="0">
                <a:ea typeface="ＭＳ Ｐゴシック" charset="0"/>
              </a:rPr>
              <a:t>utomatically </a:t>
            </a:r>
            <a:r>
              <a:rPr lang="en-GB" sz="2800" dirty="0">
                <a:ea typeface="ＭＳ Ｐゴシック" charset="0"/>
              </a:rPr>
              <a:t>classifying instances in </a:t>
            </a:r>
            <a:r>
              <a:rPr lang="en-GB" sz="2800" dirty="0" smtClean="0">
                <a:ea typeface="ＭＳ Ｐゴシック" charset="0"/>
              </a:rPr>
              <a:t>classes</a:t>
            </a:r>
          </a:p>
          <a:p>
            <a:pPr marL="508000" lvl="1" indent="-280988" eaLnBrk="1" hangingPunct="1"/>
            <a:r>
              <a:rPr lang="en-GB" sz="2800" dirty="0" smtClean="0">
                <a:ea typeface="ＭＳ Ｐゴシック" charset="0"/>
              </a:rPr>
              <a:t>Checking </a:t>
            </a:r>
            <a:r>
              <a:rPr lang="en-GB" sz="2800" dirty="0">
                <a:ea typeface="ＭＳ Ｐゴシック" charset="0"/>
              </a:rPr>
              <a:t>consistency </a:t>
            </a:r>
            <a:r>
              <a:rPr lang="en-GB" sz="2800" dirty="0" smtClean="0">
                <a:ea typeface="ＭＳ Ｐゴシック" charset="0"/>
              </a:rPr>
              <a:t>of </a:t>
            </a:r>
            <a:r>
              <a:rPr lang="en-GB" sz="2800" dirty="0">
                <a:ea typeface="ＭＳ Ｐゴシック" charset="0"/>
              </a:rPr>
              <a:t>ontology </a:t>
            </a:r>
            <a:r>
              <a:rPr lang="en-GB" sz="2800" dirty="0" smtClean="0">
                <a:ea typeface="ＭＳ Ｐゴシック" charset="0"/>
              </a:rPr>
              <a:t>and </a:t>
            </a:r>
            <a:r>
              <a:rPr lang="en-GB" sz="2800" dirty="0">
                <a:ea typeface="ＭＳ Ｐゴシック" charset="0"/>
              </a:rPr>
              <a:t>knowledge</a:t>
            </a:r>
          </a:p>
          <a:p>
            <a:pPr marL="508000" lvl="1" indent="-280988" eaLnBrk="1" hangingPunct="1"/>
            <a:r>
              <a:rPr lang="en-GB" sz="2800" dirty="0">
                <a:ea typeface="ＭＳ Ｐゴシック" charset="0"/>
              </a:rPr>
              <a:t>checking for unintended relationships between classes</a:t>
            </a:r>
          </a:p>
          <a:p>
            <a:pPr marL="342900" indent="-342900" eaLnBrk="1" hangingPunct="1"/>
            <a:r>
              <a:rPr lang="en-US" sz="3200" b="1" dirty="0" smtClean="0">
                <a:ea typeface="ＭＳ Ｐゴシック" charset="0"/>
                <a:cs typeface="ＭＳ Ｐゴシック" charset="0"/>
              </a:rPr>
              <a:t>Checks 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like these are valuable for </a:t>
            </a:r>
            <a:endParaRPr lang="en-GB" sz="3200" b="1" dirty="0">
              <a:ea typeface="ＭＳ Ｐゴシック" charset="0"/>
              <a:cs typeface="ＭＳ Ｐゴシック" charset="0"/>
            </a:endParaRPr>
          </a:p>
          <a:p>
            <a:pPr marL="454025" lvl="1" indent="-227013" eaLnBrk="1" hangingPunct="1"/>
            <a:r>
              <a:rPr lang="en-GB" sz="2800" dirty="0">
                <a:ea typeface="ＭＳ Ｐゴシック" charset="0"/>
              </a:rPr>
              <a:t>designing large ontologies, where multiple authors are involved</a:t>
            </a:r>
          </a:p>
          <a:p>
            <a:pPr marL="454025" lvl="1" indent="-227013" eaLnBrk="1" hangingPunct="1"/>
            <a:r>
              <a:rPr lang="en-GB" sz="2800" dirty="0">
                <a:ea typeface="ＭＳ Ｐゴシック" charset="0"/>
              </a:rPr>
              <a:t>integrating and sharing ontologies from various sources</a:t>
            </a:r>
            <a:endParaRPr lang="el-GR" sz="2800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Reasoning Support for OWL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268760"/>
            <a:ext cx="8568952" cy="5472608"/>
          </a:xfrm>
        </p:spPr>
        <p:txBody>
          <a:bodyPr/>
          <a:lstStyle/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Semantics is a prerequisite for reasoning support</a:t>
            </a:r>
          </a:p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Formal semantics and reasoning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support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usually provided by 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mapping an ontology language </a:t>
            </a:r>
            <a:r>
              <a:rPr lang="en-GB" sz="2800" dirty="0" smtClean="0">
                <a:ea typeface="ＭＳ Ｐゴシック" charset="0"/>
              </a:rPr>
              <a:t>to </a:t>
            </a:r>
            <a:r>
              <a:rPr lang="en-GB" sz="2800" dirty="0">
                <a:ea typeface="ＭＳ Ｐゴシック" charset="0"/>
              </a:rPr>
              <a:t>known logical formalism</a:t>
            </a: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using automated reasoners that already exist for those formalisms</a:t>
            </a:r>
            <a:endParaRPr lang="en-US" sz="2800" dirty="0">
              <a:ea typeface="ＭＳ Ｐゴシック" charset="0"/>
            </a:endParaRPr>
          </a:p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OWL is (partially) mapped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to a </a:t>
            </a:r>
            <a:r>
              <a:rPr lang="en-US" sz="3200" i="1" dirty="0">
                <a:ea typeface="ＭＳ Ｐゴシック" charset="0"/>
                <a:cs typeface="ＭＳ Ｐゴシック" charset="0"/>
              </a:rPr>
              <a:t>description </a:t>
            </a:r>
            <a:r>
              <a:rPr lang="en-US" sz="3200" i="1" dirty="0" smtClean="0">
                <a:ea typeface="ＭＳ Ｐゴシック" charset="0"/>
                <a:cs typeface="ＭＳ Ｐゴシック" charset="0"/>
              </a:rPr>
              <a:t>logic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401637" lvl="1" indent="0" eaLnBrk="1" hangingPunct="1">
              <a:buNone/>
            </a:pPr>
            <a:r>
              <a:rPr lang="en-GB" sz="2800" dirty="0" smtClean="0">
                <a:ea typeface="ＭＳ Ｐゴシック" charset="0"/>
                <a:cs typeface="ＭＳ Ｐゴシック" charset="0"/>
              </a:rPr>
              <a:t>DLs </a:t>
            </a:r>
            <a:r>
              <a:rPr lang="en-GB" sz="2800" dirty="0">
                <a:ea typeface="ＭＳ Ｐゴシック" charset="0"/>
                <a:cs typeface="ＭＳ Ｐゴシック" charset="0"/>
              </a:rPr>
              <a:t>are a subset </a:t>
            </a:r>
            <a:r>
              <a:rPr lang="en-GB" sz="2800" dirty="0" smtClean="0">
                <a:ea typeface="ＭＳ Ｐゴシック" charset="0"/>
                <a:cs typeface="ＭＳ Ｐゴシック" charset="0"/>
              </a:rPr>
              <a:t>of </a:t>
            </a:r>
            <a:r>
              <a:rPr lang="en-GB" sz="2800" dirty="0">
                <a:ea typeface="ＭＳ Ｐゴシック" charset="0"/>
                <a:cs typeface="ＭＳ Ｐゴシック" charset="0"/>
              </a:rPr>
              <a:t>logic for which efficient reasoning support is possible</a:t>
            </a:r>
            <a:endParaRPr lang="el-GR" sz="28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 RDFS’s Expressive Power Limitations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en-US" sz="3600" b="1" dirty="0">
                <a:ea typeface="ＭＳ Ｐゴシック" charset="0"/>
                <a:cs typeface="ＭＳ Ｐゴシック" charset="0"/>
              </a:rPr>
              <a:t>Local scope of properties </a:t>
            </a:r>
            <a:endParaRPr lang="en-GB" sz="3600" b="1" dirty="0">
              <a:ea typeface="ＭＳ Ｐゴシック" charset="0"/>
              <a:cs typeface="ＭＳ Ｐゴシック" charset="0"/>
            </a:endParaRPr>
          </a:p>
          <a:p>
            <a:pPr marL="684213" lvl="1" indent="-228600" eaLnBrk="1" hangingPunct="1"/>
            <a:r>
              <a:rPr lang="en-GB" sz="3200" b="1" dirty="0" err="1">
                <a:ea typeface="ＭＳ Ｐゴシック" charset="0"/>
              </a:rPr>
              <a:t>rdfs:range</a:t>
            </a:r>
            <a:r>
              <a:rPr lang="en-GB" sz="3200" dirty="0">
                <a:ea typeface="ＭＳ Ｐゴシック" charset="0"/>
              </a:rPr>
              <a:t> </a:t>
            </a:r>
            <a:r>
              <a:rPr lang="en-GB" sz="3200" dirty="0" smtClean="0">
                <a:ea typeface="ＭＳ Ｐゴシック" charset="0"/>
              </a:rPr>
              <a:t>defines </a:t>
            </a:r>
            <a:r>
              <a:rPr lang="en-GB" sz="3200" dirty="0">
                <a:ea typeface="ＭＳ Ｐゴシック" charset="0"/>
              </a:rPr>
              <a:t>range of a property (e.g</a:t>
            </a:r>
            <a:r>
              <a:rPr lang="en-GB" sz="3200" dirty="0" smtClean="0">
                <a:ea typeface="ＭＳ Ｐゴシック" charset="0"/>
              </a:rPr>
              <a:t>., </a:t>
            </a:r>
            <a:r>
              <a:rPr lang="en-GB" sz="3200" dirty="0">
                <a:ea typeface="ＭＳ Ｐゴシック" charset="0"/>
              </a:rPr>
              <a:t>eats) for </a:t>
            </a:r>
            <a:r>
              <a:rPr lang="en-GB" sz="3200" b="1" dirty="0">
                <a:ea typeface="ＭＳ Ｐゴシック" charset="0"/>
              </a:rPr>
              <a:t>all</a:t>
            </a:r>
            <a:r>
              <a:rPr lang="en-GB" sz="3200" dirty="0">
                <a:ea typeface="ＭＳ Ｐゴシック" charset="0"/>
              </a:rPr>
              <a:t> </a:t>
            </a:r>
            <a:r>
              <a:rPr lang="en-GB" sz="3200" dirty="0" smtClean="0">
                <a:ea typeface="ＭＳ Ｐゴシック" charset="0"/>
              </a:rPr>
              <a:t>instances of a class </a:t>
            </a:r>
            <a:endParaRPr lang="en-GB" sz="3200" dirty="0">
              <a:ea typeface="ＭＳ Ｐゴシック" charset="0"/>
            </a:endParaRPr>
          </a:p>
          <a:p>
            <a:pPr marL="684213" lvl="1" indent="-228600" eaLnBrk="1" hangingPunct="1"/>
            <a:r>
              <a:rPr lang="en-GB" sz="3200" dirty="0">
                <a:ea typeface="ＭＳ Ｐゴシック" charset="0"/>
              </a:rPr>
              <a:t>In RDF Schema we </a:t>
            </a:r>
            <a:r>
              <a:rPr lang="en-GB" sz="3200" dirty="0" smtClean="0">
                <a:ea typeface="ＭＳ Ｐゴシック" charset="0"/>
              </a:rPr>
              <a:t>can’t </a:t>
            </a:r>
            <a:r>
              <a:rPr lang="en-GB" sz="3200" dirty="0">
                <a:ea typeface="ＭＳ Ｐゴシック" charset="0"/>
              </a:rPr>
              <a:t>declare range restrictions that apply </a:t>
            </a:r>
            <a:r>
              <a:rPr lang="en-GB" sz="3200" dirty="0" smtClean="0">
                <a:ea typeface="ＭＳ Ｐゴシック" charset="0"/>
              </a:rPr>
              <a:t>to only some</a:t>
            </a:r>
            <a:endParaRPr lang="en-GB" sz="3200" dirty="0">
              <a:ea typeface="ＭＳ Ｐゴシック" charset="0"/>
            </a:endParaRPr>
          </a:p>
          <a:p>
            <a:pPr marL="684213" lvl="1" indent="-228600" eaLnBrk="1" hangingPunct="1"/>
            <a:r>
              <a:rPr lang="en-GB" sz="3200" dirty="0" smtClean="0">
                <a:ea typeface="ＭＳ Ｐゴシック" charset="0"/>
              </a:rPr>
              <a:t>E.g., animals eat </a:t>
            </a:r>
            <a:r>
              <a:rPr lang="en-GB" sz="3200" dirty="0" err="1" smtClean="0">
                <a:ea typeface="ＭＳ Ｐゴシック" charset="0"/>
              </a:rPr>
              <a:t>living_things</a:t>
            </a:r>
            <a:r>
              <a:rPr lang="en-GB" sz="3200" dirty="0" smtClean="0">
                <a:ea typeface="ＭＳ Ｐゴシック" charset="0"/>
              </a:rPr>
              <a:t> but cows only eat plants</a:t>
            </a:r>
          </a:p>
          <a:p>
            <a:pPr marL="684213" lvl="1" indent="-228600" eaLnBrk="1" hangingPunct="1"/>
            <a:r>
              <a:rPr lang="en-GB" sz="2800" dirty="0" smtClean="0">
                <a:ea typeface="ＭＳ Ｐゴシック" charset="0"/>
              </a:rPr>
              <a:t>:eat </a:t>
            </a:r>
            <a:r>
              <a:rPr lang="en-GB" sz="2800" dirty="0" err="1" smtClean="0">
                <a:ea typeface="ＭＳ Ｐゴシック" charset="0"/>
              </a:rPr>
              <a:t>rdfs:domain</a:t>
            </a:r>
            <a:r>
              <a:rPr lang="en-GB" sz="2800" dirty="0" smtClean="0">
                <a:ea typeface="ＭＳ Ｐゴシック" charset="0"/>
              </a:rPr>
              <a:t> :animal; range :</a:t>
            </a:r>
            <a:r>
              <a:rPr lang="en-GB" sz="2800" dirty="0" err="1" smtClean="0">
                <a:ea typeface="ＭＳ Ｐゴシック" charset="0"/>
              </a:rPr>
              <a:t>living_thing</a:t>
            </a:r>
            <a:endParaRPr lang="en-GB" sz="2800" dirty="0" smtClean="0">
              <a:ea typeface="ＭＳ Ｐゴシック" charset="0"/>
            </a:endParaRPr>
          </a:p>
          <a:p>
            <a:pPr marL="796926" lvl="2" indent="0" eaLnBrk="1" hangingPunct="1">
              <a:buNone/>
            </a:pPr>
            <a:r>
              <a:rPr lang="en-GB" sz="2800" dirty="0">
                <a:ea typeface="ＭＳ Ｐゴシック" charset="0"/>
              </a:rPr>
              <a:t>:eat </a:t>
            </a:r>
            <a:r>
              <a:rPr lang="en-GB" sz="2800" dirty="0" err="1">
                <a:ea typeface="ＭＳ Ｐゴシック" charset="0"/>
              </a:rPr>
              <a:t>rdfs:domain</a:t>
            </a:r>
            <a:r>
              <a:rPr lang="en-GB" sz="2800" dirty="0">
                <a:ea typeface="ＭＳ Ｐゴシック" charset="0"/>
              </a:rPr>
              <a:t> </a:t>
            </a:r>
            <a:r>
              <a:rPr lang="en-GB" sz="2800" dirty="0" smtClean="0">
                <a:ea typeface="ＭＳ Ｐゴシック" charset="0"/>
              </a:rPr>
              <a:t>:cow; </a:t>
            </a:r>
            <a:r>
              <a:rPr lang="en-GB" sz="2800" dirty="0">
                <a:ea typeface="ＭＳ Ｐゴシック" charset="0"/>
              </a:rPr>
              <a:t>range </a:t>
            </a:r>
            <a:r>
              <a:rPr lang="en-GB" sz="2800" dirty="0" smtClean="0">
                <a:ea typeface="ＭＳ Ｐゴシック" charset="0"/>
              </a:rPr>
              <a:t>:plant</a:t>
            </a:r>
            <a:endParaRPr lang="en-GB" sz="2800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TL;DR: What is OWL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7" y="2780927"/>
            <a:ext cx="7056784" cy="1728193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smtClean="0"/>
              <a:t>OWL defines new RDF predicates to RDF making it more expressive A  knowledge representation language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58053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 RDFS’s Expressive Power Limitations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en-US" sz="3200" b="1" dirty="0" err="1">
                <a:ea typeface="ＭＳ Ｐゴシック" charset="0"/>
                <a:cs typeface="ＭＳ Ｐゴシック" charset="0"/>
              </a:rPr>
              <a:t>Disjointness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 of classes</a:t>
            </a:r>
            <a:endParaRPr lang="en-GB" sz="3200" b="1" dirty="0">
              <a:ea typeface="ＭＳ Ｐゴシック" charset="0"/>
              <a:cs typeface="ＭＳ Ｐゴシック" charset="0"/>
            </a:endParaRP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Sometimes we wish to say that classes are disjoint (e.g. </a:t>
            </a:r>
            <a:r>
              <a:rPr lang="en-GB" sz="2800" b="1" dirty="0">
                <a:ea typeface="ＭＳ Ｐゴシック" charset="0"/>
              </a:rPr>
              <a:t>male </a:t>
            </a:r>
            <a:r>
              <a:rPr lang="en-GB" sz="2800" dirty="0">
                <a:ea typeface="ＭＳ Ｐゴシック" charset="0"/>
              </a:rPr>
              <a:t>and </a:t>
            </a:r>
            <a:r>
              <a:rPr lang="en-GB" sz="2800" b="1" dirty="0">
                <a:ea typeface="ＭＳ Ｐゴシック" charset="0"/>
              </a:rPr>
              <a:t>female</a:t>
            </a:r>
            <a:r>
              <a:rPr lang="en-GB" sz="2800" dirty="0">
                <a:ea typeface="ＭＳ Ｐゴシック" charset="0"/>
              </a:rPr>
              <a:t>)</a:t>
            </a:r>
          </a:p>
          <a:p>
            <a:pPr marL="342900" indent="-342900" eaLnBrk="1" hangingPunct="1"/>
            <a:r>
              <a:rPr lang="en-US" sz="3200" b="1" dirty="0">
                <a:ea typeface="ＭＳ Ｐゴシック" charset="0"/>
                <a:cs typeface="ＭＳ Ｐゴシック" charset="0"/>
              </a:rPr>
              <a:t>Boolean combinations of classes</a:t>
            </a:r>
            <a:endParaRPr lang="en-GB" sz="3200" b="1" dirty="0">
              <a:ea typeface="ＭＳ Ｐゴシック" charset="0"/>
              <a:cs typeface="ＭＳ Ｐゴシック" charset="0"/>
            </a:endParaRP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Sometimes we </a:t>
            </a:r>
            <a:r>
              <a:rPr lang="en-GB" sz="2800" dirty="0" smtClean="0">
                <a:ea typeface="ＭＳ Ｐゴシック" charset="0"/>
              </a:rPr>
              <a:t>want </a:t>
            </a:r>
            <a:r>
              <a:rPr lang="en-GB" sz="2800" dirty="0">
                <a:ea typeface="ＭＳ Ｐゴシック" charset="0"/>
              </a:rPr>
              <a:t>to </a:t>
            </a:r>
            <a:r>
              <a:rPr lang="en-GB" sz="2800" dirty="0" smtClean="0">
                <a:ea typeface="ＭＳ Ｐゴシック" charset="0"/>
              </a:rPr>
              <a:t>define </a:t>
            </a:r>
            <a:r>
              <a:rPr lang="en-GB" sz="2800" dirty="0">
                <a:ea typeface="ＭＳ Ｐゴシック" charset="0"/>
              </a:rPr>
              <a:t>new classes by combining other classes using union, intersection, and complement</a:t>
            </a: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E.g</a:t>
            </a:r>
            <a:r>
              <a:rPr lang="en-GB" sz="2800" dirty="0" smtClean="0">
                <a:ea typeface="ＭＳ Ｐゴシック" charset="0"/>
              </a:rPr>
              <a:t>.,</a:t>
            </a:r>
            <a:r>
              <a:rPr lang="en-GB" sz="2800" b="1" dirty="0" smtClean="0">
                <a:ea typeface="ＭＳ Ｐゴシック" charset="0"/>
              </a:rPr>
              <a:t> </a:t>
            </a:r>
            <a:r>
              <a:rPr lang="en-GB" sz="2800" b="1" dirty="0">
                <a:ea typeface="ＭＳ Ｐゴシック" charset="0"/>
              </a:rPr>
              <a:t>person </a:t>
            </a:r>
            <a:r>
              <a:rPr lang="en-GB" sz="2800" dirty="0" smtClean="0">
                <a:ea typeface="ＭＳ Ｐゴシック" charset="0"/>
              </a:rPr>
              <a:t>equals disjoint union of </a:t>
            </a:r>
            <a:r>
              <a:rPr lang="en-GB" sz="2800" b="1" dirty="0">
                <a:ea typeface="ＭＳ Ｐゴシック" charset="0"/>
              </a:rPr>
              <a:t>male </a:t>
            </a:r>
            <a:r>
              <a:rPr lang="en-GB" sz="2800" dirty="0">
                <a:ea typeface="ＭＳ Ｐゴシック" charset="0"/>
              </a:rPr>
              <a:t>and </a:t>
            </a:r>
            <a:r>
              <a:rPr lang="en-GB" sz="2800" b="1" dirty="0" smtClean="0">
                <a:ea typeface="ＭＳ Ｐゴシック" charset="0"/>
              </a:rPr>
              <a:t>female </a:t>
            </a:r>
            <a:r>
              <a:rPr lang="en-GB" sz="2800" dirty="0" smtClean="0">
                <a:ea typeface="ＭＳ Ｐゴシック" charset="0"/>
              </a:rPr>
              <a:t>classes</a:t>
            </a:r>
          </a:p>
          <a:p>
            <a:pPr marL="742950" lvl="1" indent="-285750" eaLnBrk="1" hangingPunct="1"/>
            <a:r>
              <a:rPr lang="en-GB" sz="2800" dirty="0" smtClean="0">
                <a:ea typeface="ＭＳ Ｐゴシック" charset="0"/>
              </a:rPr>
              <a:t>E.g., weekdays equals set {:Monday, </a:t>
            </a:r>
            <a:r>
              <a:rPr lang="mr-IN" sz="2800" dirty="0" smtClean="0">
                <a:ea typeface="ＭＳ Ｐゴシック" charset="0"/>
              </a:rPr>
              <a:t>…</a:t>
            </a:r>
            <a:r>
              <a:rPr lang="en-US" sz="2800" dirty="0" smtClean="0">
                <a:ea typeface="ＭＳ Ｐゴシック" charset="0"/>
              </a:rPr>
              <a:t> :Sunday}</a:t>
            </a:r>
            <a:endParaRPr lang="en-US" sz="2800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 RDFS’s Expressive Power Limitations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en-US" sz="3200" b="1" dirty="0">
                <a:ea typeface="ＭＳ Ｐゴシック" charset="0"/>
                <a:cs typeface="ＭＳ Ｐゴシック" charset="0"/>
              </a:rPr>
              <a:t>Cardinality restrictions</a:t>
            </a:r>
            <a:endParaRPr lang="en-GB" sz="3200" b="1" dirty="0">
              <a:ea typeface="ＭＳ Ｐゴシック" charset="0"/>
              <a:cs typeface="ＭＳ Ｐゴシック" charset="0"/>
            </a:endParaRP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E.g</a:t>
            </a:r>
            <a:r>
              <a:rPr lang="en-GB" sz="2800" dirty="0" smtClean="0">
                <a:ea typeface="ＭＳ Ｐゴシック" charset="0"/>
              </a:rPr>
              <a:t>., </a:t>
            </a:r>
            <a:r>
              <a:rPr lang="en-GB" sz="2800" dirty="0">
                <a:ea typeface="ＭＳ Ｐゴシック" charset="0"/>
              </a:rPr>
              <a:t>a person has </a:t>
            </a:r>
            <a:r>
              <a:rPr lang="en-GB" sz="2800" b="1" dirty="0">
                <a:ea typeface="ＭＳ Ｐゴシック" charset="0"/>
              </a:rPr>
              <a:t>exactly two </a:t>
            </a:r>
            <a:r>
              <a:rPr lang="en-GB" sz="2800" dirty="0">
                <a:ea typeface="ＭＳ Ｐゴシック" charset="0"/>
              </a:rPr>
              <a:t>parents, a course is taught by </a:t>
            </a:r>
            <a:r>
              <a:rPr lang="en-GB" sz="2800" b="1" dirty="0">
                <a:ea typeface="ＭＳ Ｐゴシック" charset="0"/>
              </a:rPr>
              <a:t>at least one </a:t>
            </a:r>
            <a:r>
              <a:rPr lang="en-GB" sz="2800" dirty="0">
                <a:ea typeface="ＭＳ Ｐゴシック" charset="0"/>
              </a:rPr>
              <a:t>lecturer</a:t>
            </a:r>
            <a:endParaRPr lang="en-US" sz="2800" i="1" dirty="0">
              <a:ea typeface="ＭＳ Ｐゴシック" charset="0"/>
            </a:endParaRPr>
          </a:p>
          <a:p>
            <a:pPr marL="342900" indent="-342900" eaLnBrk="1" hangingPunct="1"/>
            <a:r>
              <a:rPr lang="en-US" sz="3200" b="1" dirty="0">
                <a:ea typeface="ＭＳ Ｐゴシック" charset="0"/>
                <a:cs typeface="ＭＳ Ｐゴシック" charset="0"/>
              </a:rPr>
              <a:t>Special characteristics of properties</a:t>
            </a:r>
            <a:endParaRPr lang="en-GB" sz="3200" b="1" dirty="0">
              <a:ea typeface="ＭＳ Ｐゴシック" charset="0"/>
              <a:cs typeface="ＭＳ Ｐゴシック" charset="0"/>
            </a:endParaRP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Transitive property (like “greater than”)</a:t>
            </a: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Unique property (like “is mother of”)</a:t>
            </a: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A property is the inverse of another property (like “eats” and “is eaten by</a:t>
            </a:r>
            <a:r>
              <a:rPr lang="en-GB" sz="2800" dirty="0" smtClean="0">
                <a:ea typeface="ＭＳ Ｐゴシック" charset="0"/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Combining OWL with RDF Schema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Ideally, OWL would extend RDF Schema</a:t>
            </a:r>
          </a:p>
          <a:p>
            <a:pPr marL="742950" lvl="1" indent="-285750" eaLnBrk="1" hangingPunct="1"/>
            <a:r>
              <a:rPr lang="en-US" sz="2800" dirty="0">
                <a:ea typeface="ＭＳ Ｐゴシック" charset="0"/>
              </a:rPr>
              <a:t>Consistent with the layered architecture of the Semantic Web</a:t>
            </a:r>
          </a:p>
          <a:p>
            <a:pPr marL="342900" indent="-342900" eaLnBrk="1" hangingPunct="1"/>
            <a:r>
              <a:rPr lang="en-US" sz="3200" b="1" dirty="0">
                <a:ea typeface="ＭＳ Ｐゴシック" charset="0"/>
                <a:cs typeface="ＭＳ Ｐゴシック" charset="0"/>
              </a:rPr>
              <a:t>But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 simply extending RDF </a:t>
            </a:r>
            <a:r>
              <a:rPr lang="el-GR" sz="3200" dirty="0" err="1" smtClean="0">
                <a:ea typeface="ＭＳ Ｐゴシック" charset="0"/>
                <a:cs typeface="ＭＳ Ｐゴシック" charset="0"/>
              </a:rPr>
              <a:t>Schema</a:t>
            </a:r>
            <a:r>
              <a:rPr lang="el-GR" sz="32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 err="1" smtClean="0">
                <a:ea typeface="ＭＳ Ｐゴシック" charset="0"/>
                <a:cs typeface="ＭＳ Ｐゴシック" charset="0"/>
              </a:rPr>
              <a:t>work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s</a:t>
            </a:r>
            <a:r>
              <a:rPr lang="el-GR" sz="32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against obtaining expressive power and efficient reasoning 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742950" lvl="1" indent="-285750" eaLnBrk="1" hangingPunct="1"/>
            <a:r>
              <a:rPr lang="en-US" sz="2800" dirty="0">
                <a:ea typeface="ＭＳ Ｐゴシック" charset="0"/>
              </a:rPr>
              <a:t>Combining RDF Schema with logic leads to </a:t>
            </a:r>
            <a:r>
              <a:rPr lang="el-GR" sz="2800" dirty="0">
                <a:ea typeface="ＭＳ Ｐゴシック" charset="0"/>
              </a:rPr>
              <a:t>uncontrollable computational properties </a:t>
            </a:r>
            <a:endParaRPr lang="en-US" sz="2800" dirty="0" smtClean="0">
              <a:ea typeface="ＭＳ Ｐゴシック" charset="0"/>
            </a:endParaRPr>
          </a:p>
          <a:p>
            <a:pPr marL="512763" indent="-457200" eaLnBrk="1" hangingPunct="1"/>
            <a:r>
              <a:rPr lang="en-US" sz="3200" dirty="0" smtClean="0">
                <a:ea typeface="ＭＳ Ｐゴシック" charset="0"/>
              </a:rPr>
              <a:t>OWL uses RDF and most of RDFS</a:t>
            </a:r>
            <a:endParaRPr lang="el-GR" sz="3200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Three Species of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OWL 1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  <a:sym typeface="Symbol" charset="0"/>
              </a:rPr>
              <a:t>W3C’sWeb Ontology Working Group defined OWL as three different sublanguages:</a:t>
            </a:r>
            <a:endParaRPr lang="en-GB" sz="3200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742950" lvl="1" indent="-285750" eaLnBrk="1" hangingPunct="1"/>
            <a:r>
              <a:rPr lang="en-GB" sz="3200" dirty="0">
                <a:ea typeface="ＭＳ Ｐゴシック" charset="0"/>
                <a:sym typeface="Symbol" charset="0"/>
              </a:rPr>
              <a:t>OWL Full</a:t>
            </a:r>
          </a:p>
          <a:p>
            <a:pPr marL="742950" lvl="1" indent="-285750" eaLnBrk="1" hangingPunct="1"/>
            <a:r>
              <a:rPr lang="en-GB" sz="3200" dirty="0">
                <a:ea typeface="ＭＳ Ｐゴシック" charset="0"/>
                <a:sym typeface="Symbol" charset="0"/>
              </a:rPr>
              <a:t>OWL DL</a:t>
            </a:r>
          </a:p>
          <a:p>
            <a:pPr marL="742950" lvl="1" indent="-285750" eaLnBrk="1" hangingPunct="1"/>
            <a:r>
              <a:rPr lang="en-GB" sz="3200" dirty="0">
                <a:ea typeface="ＭＳ Ｐゴシック" charset="0"/>
                <a:sym typeface="Symbol" charset="0"/>
              </a:rPr>
              <a:t>OWL </a:t>
            </a:r>
            <a:r>
              <a:rPr lang="en-GB" sz="3200" dirty="0" err="1">
                <a:ea typeface="ＭＳ Ｐゴシック" charset="0"/>
                <a:sym typeface="Symbol" charset="0"/>
              </a:rPr>
              <a:t>Lite</a:t>
            </a:r>
            <a:endParaRPr lang="en-US" sz="3200" dirty="0">
              <a:ea typeface="ＭＳ Ｐゴシック" charset="0"/>
              <a:sym typeface="Symbol" charset="0"/>
            </a:endParaRPr>
          </a:p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  <a:sym typeface="Symbol" charset="0"/>
              </a:rPr>
              <a:t>Each sublanguage geared toward fulfilling different aspects of requirements</a:t>
            </a:r>
            <a:endParaRPr lang="el-GR" sz="3200" dirty="0">
              <a:ea typeface="ＭＳ Ｐゴシック" charset="0"/>
              <a:cs typeface="ＭＳ Ｐゴシック" charset="0"/>
              <a:sym typeface="Symbo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OWL Full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  <a:sym typeface="Symbol" charset="0"/>
              </a:rPr>
              <a:t>It uses all the OWL languages primitives</a:t>
            </a: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  <a:sym typeface="Symbol" charset="0"/>
              </a:rPr>
              <a:t>It allows the combination of these primitives in arbitrary ways with RDF and RDF Schema</a:t>
            </a:r>
          </a:p>
          <a:p>
            <a:pPr marL="342900" indent="-342900" eaLnBrk="1" hangingPunct="1"/>
            <a:r>
              <a:rPr lang="el-GR" sz="3200" dirty="0">
                <a:ea typeface="ＭＳ Ｐゴシック" charset="0"/>
                <a:cs typeface="ＭＳ Ｐゴシック" charset="0"/>
                <a:sym typeface="Symbol" charset="0"/>
              </a:rPr>
              <a:t>OWL Full is fully upward-compatible with RDF, both syntactically and semantically</a:t>
            </a:r>
            <a:endParaRPr lang="en-US" sz="3200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  <a:sym typeface="Symbol" charset="0"/>
              </a:rPr>
              <a:t>OWL Full is so powerful that it’s </a:t>
            </a:r>
            <a:r>
              <a:rPr lang="en-US" sz="3200" dirty="0" err="1">
                <a:ea typeface="ＭＳ Ｐゴシック" charset="0"/>
                <a:cs typeface="ＭＳ Ｐゴシック" charset="0"/>
                <a:sym typeface="Symbol" charset="0"/>
              </a:rPr>
              <a:t>undecidable</a:t>
            </a:r>
            <a:endParaRPr lang="en-GB" sz="3200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  <a:sym typeface="Symbol" charset="0"/>
              </a:rPr>
              <a:t>No </a:t>
            </a:r>
            <a:r>
              <a:rPr lang="en-GB" sz="2800" dirty="0" smtClean="0">
                <a:ea typeface="ＭＳ Ｐゴシック" charset="0"/>
                <a:sym typeface="Symbol" charset="0"/>
              </a:rPr>
              <a:t>complete </a:t>
            </a:r>
            <a:r>
              <a:rPr lang="en-GB" sz="2800" dirty="0">
                <a:ea typeface="ＭＳ Ｐゴシック" charset="0"/>
                <a:sym typeface="Symbol" charset="0"/>
              </a:rPr>
              <a:t>reasoning support</a:t>
            </a:r>
            <a:endParaRPr lang="el-GR" sz="2800" dirty="0">
              <a:ea typeface="ＭＳ Ｐゴシック" charset="0"/>
              <a:sym typeface="Symbo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Soundness and completeness</a:t>
            </a:r>
          </a:p>
        </p:txBody>
      </p:sp>
      <p:sp>
        <p:nvSpPr>
          <p:cNvPr id="491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A sound reasoner only makes conclusions that logically follow from the input, i.e., all of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its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conclusions are correct</a:t>
            </a:r>
          </a:p>
          <a:p>
            <a:pPr lvl="1" eaLnBrk="1" hangingPunct="1"/>
            <a:r>
              <a:rPr lang="en-US" sz="2800" dirty="0">
                <a:ea typeface="ＭＳ Ｐゴシック" charset="0"/>
              </a:rPr>
              <a:t>We </a:t>
            </a:r>
            <a:r>
              <a:rPr lang="en-US" sz="2800" dirty="0" smtClean="0">
                <a:ea typeface="ＭＳ Ｐゴシック" charset="0"/>
              </a:rPr>
              <a:t>typically </a:t>
            </a:r>
            <a:r>
              <a:rPr lang="en-US" sz="2800" dirty="0">
                <a:ea typeface="ＭＳ Ｐゴシック" charset="0"/>
              </a:rPr>
              <a:t>require our reasoners to be sound</a:t>
            </a:r>
          </a:p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A complete reasoner can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make all conclusions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that logically follow from the input</a:t>
            </a:r>
          </a:p>
          <a:p>
            <a:pPr lvl="1" eaLnBrk="1" hangingPunct="1"/>
            <a:r>
              <a:rPr lang="en-US" sz="2800" dirty="0">
                <a:ea typeface="ＭＳ Ｐゴシック" charset="0"/>
              </a:rPr>
              <a:t>We </a:t>
            </a:r>
            <a:r>
              <a:rPr lang="en-US" sz="2800" dirty="0" smtClean="0">
                <a:ea typeface="ＭＳ Ｐゴシック" charset="0"/>
              </a:rPr>
              <a:t>cannot </a:t>
            </a:r>
            <a:r>
              <a:rPr lang="en-US" sz="2800" dirty="0">
                <a:ea typeface="ＭＳ Ｐゴシック" charset="0"/>
              </a:rPr>
              <a:t>guarantee complete reasoners for full FOL and many </a:t>
            </a:r>
            <a:r>
              <a:rPr lang="en-US" sz="2800" dirty="0" smtClean="0">
                <a:ea typeface="ＭＳ Ｐゴシック" charset="0"/>
              </a:rPr>
              <a:t>subsets</a:t>
            </a:r>
          </a:p>
          <a:p>
            <a:pPr lvl="1" eaLnBrk="1" hangingPunct="1"/>
            <a:r>
              <a:rPr lang="en-US" sz="2800" dirty="0" smtClean="0">
                <a:ea typeface="ＭＳ Ｐゴシック" charset="0"/>
              </a:rPr>
              <a:t>So, we can’t do it for OWL Full</a:t>
            </a:r>
            <a:endParaRPr lang="en-US" sz="2800" dirty="0">
              <a:ea typeface="ＭＳ Ｐゴシック" charset="0"/>
            </a:endParaRPr>
          </a:p>
          <a:p>
            <a:pPr eaLnBrk="1" hangingPunct="1"/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OWL DL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268760"/>
            <a:ext cx="8568952" cy="4967288"/>
          </a:xfrm>
        </p:spPr>
        <p:txBody>
          <a:bodyPr/>
          <a:lstStyle/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  <a:sym typeface="Symbol" charset="0"/>
              </a:rPr>
              <a:t>OWL DL (Description Logic) is a sublanguage of OWL Full that restricts application of the constructors from OWL and RDF</a:t>
            </a:r>
            <a:endParaRPr lang="en-GB" sz="3200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454025" lvl="1" indent="-227013" eaLnBrk="1" hangingPunct="1"/>
            <a:r>
              <a:rPr lang="en-GB" sz="2800" dirty="0">
                <a:ea typeface="ＭＳ Ｐゴシック" charset="0"/>
                <a:sym typeface="Symbol" charset="0"/>
              </a:rPr>
              <a:t>Application of OWL’s </a:t>
            </a:r>
            <a:r>
              <a:rPr lang="en-GB" sz="2800" dirty="0" smtClean="0">
                <a:ea typeface="ＭＳ Ｐゴシック" charset="0"/>
                <a:sym typeface="Symbol" charset="0"/>
              </a:rPr>
              <a:t>constructors </a:t>
            </a:r>
            <a:r>
              <a:rPr lang="en-GB" sz="2800" dirty="0">
                <a:ea typeface="ＭＳ Ｐゴシック" charset="0"/>
                <a:sym typeface="Symbol" charset="0"/>
              </a:rPr>
              <a:t>to each other is disallowed</a:t>
            </a:r>
          </a:p>
          <a:p>
            <a:pPr marL="454025" lvl="1" indent="-227013" eaLnBrk="1" hangingPunct="1"/>
            <a:r>
              <a:rPr lang="en-GB" sz="2800" dirty="0">
                <a:ea typeface="ＭＳ Ｐゴシック" charset="0"/>
                <a:sym typeface="Symbol" charset="0"/>
              </a:rPr>
              <a:t>I</a:t>
            </a:r>
            <a:r>
              <a:rPr lang="en-GB" sz="2800" dirty="0" smtClean="0">
                <a:ea typeface="ＭＳ Ｐゴシック" charset="0"/>
                <a:sym typeface="Symbol" charset="0"/>
              </a:rPr>
              <a:t>t </a:t>
            </a:r>
            <a:r>
              <a:rPr lang="en-GB" sz="2800" dirty="0">
                <a:ea typeface="ＭＳ Ｐゴシック" charset="0"/>
                <a:sym typeface="Symbol" charset="0"/>
              </a:rPr>
              <a:t>corresponds to a well studied description logic</a:t>
            </a:r>
            <a:endParaRPr lang="en-US" sz="2800" dirty="0">
              <a:ea typeface="ＭＳ Ｐゴシック" charset="0"/>
              <a:sym typeface="Symbol" charset="0"/>
            </a:endParaRPr>
          </a:p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  <a:sym typeface="Symbol" charset="0"/>
              </a:rPr>
              <a:t>OWL DL permits efficient reasoning support</a:t>
            </a:r>
          </a:p>
          <a:p>
            <a:pPr marL="342900" indent="-342900" eaLnBrk="1" hangingPunct="1"/>
            <a:r>
              <a:rPr lang="en-US" sz="3200" b="1" dirty="0">
                <a:ea typeface="ＭＳ Ｐゴシック" charset="0"/>
                <a:cs typeface="ＭＳ Ｐゴシック" charset="0"/>
                <a:sym typeface="Symbol" charset="0"/>
              </a:rPr>
              <a:t>But</a:t>
            </a:r>
            <a:r>
              <a:rPr lang="en-US" sz="3200" dirty="0">
                <a:ea typeface="ＭＳ Ｐゴシック" charset="0"/>
                <a:cs typeface="ＭＳ Ｐゴシック" charset="0"/>
                <a:sym typeface="Symbol" charset="0"/>
              </a:rPr>
              <a:t> we lose full compatibility with </a:t>
            </a:r>
            <a:r>
              <a:rPr lang="en-US" sz="3200" dirty="0" smtClean="0">
                <a:ea typeface="ＭＳ Ｐゴシック" charset="0"/>
                <a:cs typeface="ＭＳ Ｐゴシック" charset="0"/>
                <a:sym typeface="Symbol" charset="0"/>
              </a:rPr>
              <a:t>RDF</a:t>
            </a:r>
            <a:endParaRPr lang="en-GB" sz="3200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454025" lvl="1" indent="-227013" eaLnBrk="1" hangingPunct="1"/>
            <a:r>
              <a:rPr lang="en-GB" sz="2800" dirty="0">
                <a:ea typeface="ＭＳ Ｐゴシック" charset="0"/>
                <a:sym typeface="Symbol" charset="0"/>
              </a:rPr>
              <a:t>Not every RDF document is a legal OWL DL </a:t>
            </a:r>
            <a:r>
              <a:rPr lang="en-GB" sz="2800" dirty="0" smtClean="0">
                <a:ea typeface="ＭＳ Ｐゴシック" charset="0"/>
                <a:sym typeface="Symbol" charset="0"/>
              </a:rPr>
              <a:t>document</a:t>
            </a:r>
            <a:endParaRPr lang="en-GB" sz="2800" dirty="0">
              <a:ea typeface="ＭＳ Ｐゴシック" charset="0"/>
              <a:sym typeface="Symbol" charset="0"/>
            </a:endParaRPr>
          </a:p>
          <a:p>
            <a:pPr marL="454025" lvl="1" indent="-227013" eaLnBrk="1" hangingPunct="1"/>
            <a:r>
              <a:rPr lang="en-GB" sz="2800" dirty="0">
                <a:ea typeface="ＭＳ Ｐゴシック" charset="0"/>
                <a:sym typeface="Symbol" charset="0"/>
              </a:rPr>
              <a:t>Every legal OWL DL document is a legal RDF </a:t>
            </a:r>
            <a:r>
              <a:rPr lang="en-GB" sz="2800" dirty="0" smtClean="0">
                <a:ea typeface="ＭＳ Ｐゴシック" charset="0"/>
                <a:sym typeface="Symbol" charset="0"/>
              </a:rPr>
              <a:t>document</a:t>
            </a:r>
            <a:endParaRPr lang="en-US" sz="2800" dirty="0">
              <a:ea typeface="ＭＳ Ｐゴシック" charset="0"/>
              <a:sym typeface="Symbo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OWL Lite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7356" y="1200200"/>
            <a:ext cx="8311108" cy="5181128"/>
          </a:xfrm>
        </p:spPr>
        <p:txBody>
          <a:bodyPr/>
          <a:lstStyle/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An even further restriction limits OWL DL to a subset of the language constructors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E.g., OWL </a:t>
            </a:r>
            <a:r>
              <a:rPr lang="en-GB" sz="2800" dirty="0" err="1">
                <a:ea typeface="ＭＳ Ｐゴシック" charset="0"/>
              </a:rPr>
              <a:t>Lite</a:t>
            </a:r>
            <a:r>
              <a:rPr lang="en-GB" sz="2800" dirty="0">
                <a:ea typeface="ＭＳ Ｐゴシック" charset="0"/>
              </a:rPr>
              <a:t> excludes enumerated classes, </a:t>
            </a:r>
            <a:r>
              <a:rPr lang="en-GB" sz="2800" dirty="0" err="1">
                <a:ea typeface="ＭＳ Ｐゴシック" charset="0"/>
              </a:rPr>
              <a:t>disjointness</a:t>
            </a:r>
            <a:r>
              <a:rPr lang="en-GB" sz="2800" dirty="0">
                <a:ea typeface="ＭＳ Ｐゴシック" charset="0"/>
              </a:rPr>
              <a:t> statements, and arbitrary </a:t>
            </a:r>
            <a:r>
              <a:rPr lang="en-GB" sz="2800" dirty="0" smtClean="0">
                <a:ea typeface="ＭＳ Ｐゴシック" charset="0"/>
              </a:rPr>
              <a:t>cardinality</a:t>
            </a:r>
            <a:endParaRPr lang="en-US" sz="2800" dirty="0">
              <a:ea typeface="ＭＳ Ｐゴシック" charset="0"/>
            </a:endParaRPr>
          </a:p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The advantage of this is a language that is easier to</a:t>
            </a: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grasp, for users</a:t>
            </a: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implement, for tool builders</a:t>
            </a:r>
            <a:endParaRPr lang="en-US" sz="2800" dirty="0">
              <a:ea typeface="ＭＳ Ｐゴシック" charset="0"/>
            </a:endParaRPr>
          </a:p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The disadvantage is restricted expressivity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Upward Compatibility for OWL Species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844675"/>
            <a:ext cx="8054975" cy="3724275"/>
          </a:xfrm>
        </p:spPr>
        <p:txBody>
          <a:bodyPr/>
          <a:lstStyle/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Every legal OWL </a:t>
            </a:r>
            <a:r>
              <a:rPr lang="en-GB" sz="3200" dirty="0" err="1">
                <a:ea typeface="ＭＳ Ｐゴシック" charset="0"/>
                <a:cs typeface="ＭＳ Ｐゴシック" charset="0"/>
              </a:rPr>
              <a:t>Lite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 ontology is a legal OWL DL ontology</a:t>
            </a: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Every legal OWL DL ontology is a legal OWL Full ontology</a:t>
            </a: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Every valid OWL </a:t>
            </a:r>
            <a:r>
              <a:rPr lang="en-GB" sz="3200" dirty="0" err="1">
                <a:ea typeface="ＭＳ Ｐゴシック" charset="0"/>
                <a:cs typeface="ＭＳ Ｐゴシック" charset="0"/>
              </a:rPr>
              <a:t>Lite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 conclusion is a valid OWL DL conclusion</a:t>
            </a: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Every valid OWL DL conclusion is a valid OWL Full conclusion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OWL 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Compatibility with RDF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S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chema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412875"/>
            <a:ext cx="4639816" cy="4967288"/>
          </a:xfrm>
        </p:spPr>
        <p:txBody>
          <a:bodyPr/>
          <a:lstStyle/>
          <a:p>
            <a:pPr marL="233363" indent="-233363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All varieties of OWL use RDF for their syntax</a:t>
            </a:r>
          </a:p>
          <a:p>
            <a:pPr marL="233363" indent="-233363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Instances are declared </a:t>
            </a:r>
          </a:p>
          <a:p>
            <a:pPr marL="233363" indent="-233363" eaLnBrk="1" hangingPunct="1">
              <a:lnSpc>
                <a:spcPct val="65000"/>
              </a:lnSpc>
              <a:buFont typeface="Wingdings" charset="0"/>
              <a:buNone/>
            </a:pPr>
            <a:r>
              <a:rPr lang="en-GB" sz="3200" dirty="0">
                <a:ea typeface="ＭＳ Ｐゴシック" charset="0"/>
                <a:cs typeface="ＭＳ Ｐゴシック" charset="0"/>
              </a:rPr>
              <a:t>	as in RDF, using RDF </a:t>
            </a:r>
          </a:p>
          <a:p>
            <a:pPr marL="233363" indent="-233363" eaLnBrk="1" hangingPunct="1">
              <a:lnSpc>
                <a:spcPct val="65000"/>
              </a:lnSpc>
              <a:buFont typeface="Wingdings" charset="0"/>
              <a:buNone/>
            </a:pPr>
            <a:r>
              <a:rPr lang="en-GB" sz="3200" dirty="0">
                <a:ea typeface="ＭＳ Ｐゴシック" charset="0"/>
                <a:cs typeface="ＭＳ Ｐゴシック" charset="0"/>
              </a:rPr>
              <a:t>	descriptions </a:t>
            </a:r>
          </a:p>
          <a:p>
            <a:pPr marL="233363" indent="-233363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T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yping 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information</a:t>
            </a:r>
            <a:endParaRPr lang="el-GR" sz="3200" dirty="0">
              <a:ea typeface="ＭＳ Ｐゴシック" charset="0"/>
              <a:cs typeface="ＭＳ Ｐゴシック" charset="0"/>
            </a:endParaRPr>
          </a:p>
          <a:p>
            <a:pPr marL="233363" indent="-233363" eaLnBrk="1" hangingPunct="1">
              <a:lnSpc>
                <a:spcPct val="65000"/>
              </a:lnSpc>
              <a:buFont typeface="Wingdings" charset="0"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	OWL constructors</a:t>
            </a:r>
            <a:r>
              <a:rPr lang="el-GR" sz="3200" b="1" dirty="0"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are 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233363" indent="-233363" eaLnBrk="1" hangingPunct="1">
              <a:lnSpc>
                <a:spcPct val="65000"/>
              </a:lnSpc>
              <a:buFont typeface="Wingdings" charset="0"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	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specialisations of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their</a:t>
            </a:r>
          </a:p>
          <a:p>
            <a:pPr marL="233363" indent="-233363" eaLnBrk="1" hangingPunct="1">
              <a:lnSpc>
                <a:spcPct val="65000"/>
              </a:lnSpc>
              <a:buFont typeface="Wingdings" charset="0"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	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RDF counterparts</a:t>
            </a:r>
            <a:r>
              <a:rPr lang="el-GR" sz="3600" dirty="0">
                <a:ea typeface="ＭＳ Ｐゴシック" charset="0"/>
                <a:cs typeface="ＭＳ Ｐゴシック" charset="0"/>
              </a:rPr>
              <a:t> </a:t>
            </a:r>
            <a:endParaRPr lang="en-US" sz="3600" dirty="0">
              <a:ea typeface="ＭＳ Ｐゴシック" charset="0"/>
              <a:cs typeface="ＭＳ Ｐゴシック" charset="0"/>
            </a:endParaRPr>
          </a:p>
          <a:p>
            <a:pPr marL="233363" indent="-233363" eaLnBrk="1" hangingPunct="1"/>
            <a:endParaRPr lang="el-GR" sz="36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422917" name="Oval 5"/>
          <p:cNvSpPr>
            <a:spLocks noChangeArrowheads="1"/>
          </p:cNvSpPr>
          <p:nvPr/>
        </p:nvSpPr>
        <p:spPr bwMode="auto">
          <a:xfrm>
            <a:off x="5292725" y="1557338"/>
            <a:ext cx="1871663" cy="93503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dirty="0" err="1">
                <a:latin typeface="Calibri"/>
              </a:rPr>
              <a:t>rdfs:Resource</a:t>
            </a:r>
            <a:endParaRPr lang="en-US" dirty="0">
              <a:latin typeface="Calibri"/>
            </a:endParaRPr>
          </a:p>
        </p:txBody>
      </p:sp>
      <p:sp>
        <p:nvSpPr>
          <p:cNvPr id="422918" name="Oval 6"/>
          <p:cNvSpPr>
            <a:spLocks noChangeArrowheads="1"/>
          </p:cNvSpPr>
          <p:nvPr/>
        </p:nvSpPr>
        <p:spPr bwMode="auto">
          <a:xfrm>
            <a:off x="4140200" y="2960688"/>
            <a:ext cx="1871663" cy="93503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dirty="0" err="1">
                <a:latin typeface="Calibri"/>
              </a:rPr>
              <a:t>rdfs:Class</a:t>
            </a:r>
            <a:endParaRPr lang="en-US" dirty="0">
              <a:latin typeface="Calibri"/>
            </a:endParaRPr>
          </a:p>
        </p:txBody>
      </p:sp>
      <p:sp>
        <p:nvSpPr>
          <p:cNvPr id="422919" name="Oval 7"/>
          <p:cNvSpPr>
            <a:spLocks noChangeArrowheads="1"/>
          </p:cNvSpPr>
          <p:nvPr/>
        </p:nvSpPr>
        <p:spPr bwMode="auto">
          <a:xfrm>
            <a:off x="7164388" y="5157788"/>
            <a:ext cx="1871662" cy="935037"/>
          </a:xfrm>
          <a:prstGeom prst="ellipse">
            <a:avLst/>
          </a:prstGeom>
          <a:solidFill>
            <a:srgbClr val="DDDDDD"/>
          </a:solidFill>
          <a:ln w="12700">
            <a:solidFill>
              <a:srgbClr val="FF0000"/>
            </a:solidFill>
            <a:round/>
            <a:headEnd/>
            <a:tailEnd/>
          </a:ln>
          <a:effectLst>
            <a:outerShdw blurRad="63500" dist="38099" dir="2700000" algn="ctr" rotWithShape="0">
              <a:srgbClr val="FF0000">
                <a:alpha val="75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400" dirty="0" err="1">
                <a:latin typeface="Calibri"/>
              </a:rPr>
              <a:t>owl:DatatypeProperty</a:t>
            </a:r>
            <a:endParaRPr lang="en-US" sz="1400" dirty="0">
              <a:latin typeface="Calibri"/>
            </a:endParaRPr>
          </a:p>
        </p:txBody>
      </p:sp>
      <p:sp>
        <p:nvSpPr>
          <p:cNvPr id="422920" name="Oval 8"/>
          <p:cNvSpPr>
            <a:spLocks noChangeArrowheads="1"/>
          </p:cNvSpPr>
          <p:nvPr/>
        </p:nvSpPr>
        <p:spPr bwMode="auto">
          <a:xfrm>
            <a:off x="5003800" y="5157788"/>
            <a:ext cx="1871663" cy="935037"/>
          </a:xfrm>
          <a:prstGeom prst="ellipse">
            <a:avLst/>
          </a:prstGeom>
          <a:solidFill>
            <a:srgbClr val="DDDDDD"/>
          </a:solidFill>
          <a:ln w="12700">
            <a:solidFill>
              <a:srgbClr val="FF0000"/>
            </a:solidFill>
            <a:round/>
            <a:headEnd/>
            <a:tailEnd/>
          </a:ln>
          <a:effectLst>
            <a:outerShdw blurRad="63500" dist="38099" dir="2700000" algn="ctr" rotWithShape="0">
              <a:srgbClr val="FF0000">
                <a:alpha val="75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600" dirty="0" err="1">
                <a:latin typeface="Calibri"/>
              </a:rPr>
              <a:t>owl:ObjectProperty</a:t>
            </a:r>
            <a:endParaRPr lang="en-US" sz="1600" dirty="0">
              <a:latin typeface="Calibri"/>
            </a:endParaRPr>
          </a:p>
        </p:txBody>
      </p:sp>
      <p:sp>
        <p:nvSpPr>
          <p:cNvPr id="422921" name="Oval 9"/>
          <p:cNvSpPr>
            <a:spLocks noChangeArrowheads="1"/>
          </p:cNvSpPr>
          <p:nvPr/>
        </p:nvSpPr>
        <p:spPr bwMode="auto">
          <a:xfrm>
            <a:off x="6516688" y="2960688"/>
            <a:ext cx="1871662" cy="93503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dirty="0" err="1">
                <a:latin typeface="Calibri"/>
              </a:rPr>
              <a:t>rdf:Property</a:t>
            </a:r>
            <a:endParaRPr lang="en-US" dirty="0">
              <a:latin typeface="Calibri"/>
            </a:endParaRPr>
          </a:p>
        </p:txBody>
      </p:sp>
      <p:cxnSp>
        <p:nvCxnSpPr>
          <p:cNvPr id="56328" name="AutoShape 10"/>
          <p:cNvCxnSpPr>
            <a:cxnSpLocks noChangeShapeType="1"/>
            <a:stCxn id="422918" idx="0"/>
            <a:endCxn id="422917" idx="4"/>
          </p:cNvCxnSpPr>
          <p:nvPr/>
        </p:nvCxnSpPr>
        <p:spPr bwMode="auto">
          <a:xfrm flipV="1">
            <a:off x="5076825" y="2492375"/>
            <a:ext cx="1152525" cy="46831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6329" name="AutoShape 11"/>
          <p:cNvCxnSpPr>
            <a:cxnSpLocks noChangeShapeType="1"/>
            <a:stCxn id="422921" idx="0"/>
            <a:endCxn id="422917" idx="4"/>
          </p:cNvCxnSpPr>
          <p:nvPr/>
        </p:nvCxnSpPr>
        <p:spPr bwMode="auto">
          <a:xfrm flipH="1" flipV="1">
            <a:off x="6229350" y="2492375"/>
            <a:ext cx="1223963" cy="46831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6330" name="AutoShape 12"/>
          <p:cNvCxnSpPr>
            <a:cxnSpLocks noChangeShapeType="1"/>
            <a:stCxn id="422920" idx="0"/>
          </p:cNvCxnSpPr>
          <p:nvPr/>
        </p:nvCxnSpPr>
        <p:spPr bwMode="auto">
          <a:xfrm flipV="1">
            <a:off x="5940425" y="3933825"/>
            <a:ext cx="1512888" cy="122396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6331" name="AutoShape 13"/>
          <p:cNvCxnSpPr>
            <a:cxnSpLocks noChangeShapeType="1"/>
            <a:stCxn id="422919" idx="0"/>
            <a:endCxn id="422921" idx="4"/>
          </p:cNvCxnSpPr>
          <p:nvPr/>
        </p:nvCxnSpPr>
        <p:spPr bwMode="auto">
          <a:xfrm flipH="1" flipV="1">
            <a:off x="7453313" y="3895725"/>
            <a:ext cx="647700" cy="126206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Outline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2638" y="1773238"/>
            <a:ext cx="5040312" cy="4103687"/>
          </a:xfrm>
        </p:spPr>
        <p:txBody>
          <a:bodyPr/>
          <a:lstStyle/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b="1" dirty="0">
                <a:ea typeface="ＭＳ Ｐゴシック" charset="0"/>
                <a:cs typeface="ＭＳ Ｐゴシック" charset="0"/>
              </a:rPr>
              <a:t>A bit of history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Basic Ideas of OWL 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The OWL Language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Examples</a:t>
            </a:r>
            <a:endParaRPr lang="el-GR" sz="3200" dirty="0">
              <a:solidFill>
                <a:srgbClr val="5F5F5F"/>
              </a:solidFill>
              <a:ea typeface="ＭＳ Ｐゴシック" charset="0"/>
              <a:cs typeface="ＭＳ Ｐゴシック" charset="0"/>
            </a:endParaRP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The OWL Namespace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OWL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AutoShap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382000" cy="1143000"/>
          </a:xfrm>
        </p:spPr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OWL 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Compatibility with RDF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S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chema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Semantic Web design aims at 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downward compatibility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with corresponding reuse of software across the various layers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The advantage of full downward compatibility for OWL is only achieved for OWL Full, at the cost of computational intractability</a:t>
            </a:r>
            <a:endParaRPr lang="en-GB" sz="3200" i="1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Outline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2638" y="1773238"/>
            <a:ext cx="5040312" cy="4103687"/>
          </a:xfrm>
        </p:spPr>
        <p:txBody>
          <a:bodyPr/>
          <a:lstStyle/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A bit of history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Basic Ideas of OWL 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b="1" dirty="0">
                <a:ea typeface="ＭＳ Ｐゴシック" charset="0"/>
                <a:cs typeface="ＭＳ Ｐゴシック" charset="0"/>
              </a:rPr>
              <a:t>The OWL Language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Examples</a:t>
            </a:r>
            <a:endParaRPr lang="el-GR" sz="3200" dirty="0">
              <a:solidFill>
                <a:srgbClr val="5F5F5F"/>
              </a:solidFill>
              <a:ea typeface="ＭＳ Ｐゴシック" charset="0"/>
              <a:cs typeface="ＭＳ Ｐゴシック" charset="0"/>
            </a:endParaRP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The OWL Namespace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Future Extensions</a:t>
            </a:r>
          </a:p>
          <a:p>
            <a:pPr marL="457200" indent="-457200" eaLnBrk="1" hangingPunct="1">
              <a:buFont typeface="Wingdings" charset="0"/>
              <a:buNone/>
            </a:pPr>
            <a:endParaRPr lang="el-GR" sz="3200" dirty="0">
              <a:solidFill>
                <a:srgbClr val="5F5F5F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60419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338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OWL Syntactic Varieties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275637" cy="4967288"/>
          </a:xfrm>
        </p:spPr>
        <p:txBody>
          <a:bodyPr/>
          <a:lstStyle/>
          <a:p>
            <a:pPr marL="533400" indent="-5334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OWL builds on RDF and uses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RDF’s serializations</a:t>
            </a:r>
          </a:p>
          <a:p>
            <a:pPr marL="533400" indent="-533400" eaLnBrk="1" hangingPunct="1"/>
            <a:r>
              <a:rPr lang="en-US" sz="3200" dirty="0" smtClean="0">
                <a:ea typeface="ＭＳ Ｐゴシック" charset="0"/>
                <a:cs typeface="ＭＳ Ｐゴシック" charset="0"/>
              </a:rPr>
              <a:t>Other syntactic forms for OWL have also been defined:</a:t>
            </a:r>
            <a:endParaRPr lang="en-GB" sz="3200" dirty="0" smtClean="0">
              <a:ea typeface="ＭＳ Ｐゴシック" charset="0"/>
              <a:cs typeface="ＭＳ Ｐゴシック" charset="0"/>
            </a:endParaRPr>
          </a:p>
          <a:p>
            <a:pPr marL="454025" lvl="1" indent="-227013" eaLnBrk="1" hangingPunct="1"/>
            <a:r>
              <a:rPr lang="en-GB" sz="3200" dirty="0" smtClean="0">
                <a:ea typeface="ＭＳ Ｐゴシック" charset="0"/>
              </a:rPr>
              <a:t>Alternative, more readable serializations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>
                <a:ea typeface="ＭＳ Ｐゴシック" charset="0"/>
                <a:cs typeface="ＭＳ Ｐゴシック" charset="0"/>
              </a:rPr>
              <a:t>OWL XML/RDF Syntax: </a:t>
            </a:r>
            <a:r>
              <a:rPr lang="en-US" sz="3600" dirty="0" smtClean="0">
                <a:ea typeface="ＭＳ Ｐゴシック" charset="0"/>
                <a:cs typeface="ＭＳ Ｐゴシック" charset="0"/>
              </a:rPr>
              <a:t>Header in Turtle</a:t>
            </a:r>
            <a:endParaRPr lang="el-GR" sz="36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84313"/>
            <a:ext cx="8569325" cy="4926012"/>
          </a:xfrm>
        </p:spPr>
        <p:txBody>
          <a:bodyPr/>
          <a:lstStyle/>
          <a:p>
            <a:pPr marL="342900" indent="-342900" eaLnBrk="1" hangingPunct="1">
              <a:buFont typeface="Wingdings" charset="0"/>
              <a:buNone/>
            </a:pP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</a:rPr>
              <a:t>@prefix</a:t>
            </a:r>
            <a:r>
              <a:rPr lang="en-US" sz="2400" dirty="0"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</a:rPr>
              <a:t>owl: &lt;</a:t>
            </a: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  <a:hlinkClick r:id="rId3"/>
              </a:rPr>
              <a:t>http</a:t>
            </a:r>
            <a:r>
              <a:rPr lang="en-US" sz="2400" dirty="0">
                <a:ea typeface="ＭＳ Ｐゴシック" charset="0"/>
                <a:cs typeface="ＭＳ Ｐゴシック" charset="0"/>
                <a:sym typeface="Symbol" charset="0"/>
                <a:hlinkClick r:id="rId3"/>
              </a:rPr>
              <a:t>://www.w3.org/2002/07/owl</a:t>
            </a: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  <a:hlinkClick r:id="rId3"/>
              </a:rPr>
              <a:t>#</a:t>
            </a: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</a:rPr>
              <a:t>&gt; .</a:t>
            </a:r>
            <a:endParaRPr lang="en-US" sz="2400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342900" indent="-342900" eaLnBrk="1" hangingPunct="1">
              <a:buFont typeface="Wingdings" charset="0"/>
              <a:buNone/>
            </a:pP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</a:rPr>
              <a:t>@prefix </a:t>
            </a:r>
            <a:r>
              <a:rPr lang="en-US" sz="2400" dirty="0" err="1" smtClean="0">
                <a:ea typeface="ＭＳ Ｐゴシック" charset="0"/>
                <a:cs typeface="ＭＳ Ｐゴシック" charset="0"/>
                <a:sym typeface="Symbol" charset="0"/>
              </a:rPr>
              <a:t>rdf</a:t>
            </a: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</a:rPr>
              <a:t>: &lt;</a:t>
            </a: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  <a:hlinkClick r:id="rId4"/>
              </a:rPr>
              <a:t>http</a:t>
            </a:r>
            <a:r>
              <a:rPr lang="en-US" sz="2400" dirty="0">
                <a:ea typeface="ＭＳ Ｐゴシック" charset="0"/>
                <a:cs typeface="ＭＳ Ｐゴシック" charset="0"/>
                <a:sym typeface="Symbol" charset="0"/>
                <a:hlinkClick r:id="rId4"/>
              </a:rPr>
              <a:t>://www.w3.org/1999/02/22-rdf-syntax-ns</a:t>
            </a: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  <a:hlinkClick r:id="rId4"/>
              </a:rPr>
              <a:t>#</a:t>
            </a: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</a:rPr>
              <a:t>&gt; .</a:t>
            </a:r>
            <a:endParaRPr lang="en-US" sz="2400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342900" indent="-342900" eaLnBrk="1" hangingPunct="1">
              <a:buFont typeface="Wingdings" charset="0"/>
              <a:buNone/>
            </a:pP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</a:rPr>
              <a:t>@prefix </a:t>
            </a:r>
            <a:r>
              <a:rPr lang="en-US" sz="2400" dirty="0" err="1" smtClean="0">
                <a:ea typeface="ＭＳ Ｐゴシック" charset="0"/>
                <a:cs typeface="ＭＳ Ｐゴシック" charset="0"/>
                <a:sym typeface="Symbol" charset="0"/>
              </a:rPr>
              <a:t>rdfs</a:t>
            </a: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</a:rPr>
              <a:t>: &lt;</a:t>
            </a: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  <a:hlinkClick r:id="rId5"/>
              </a:rPr>
              <a:t>http</a:t>
            </a:r>
            <a:r>
              <a:rPr lang="en-US" sz="2400" dirty="0">
                <a:ea typeface="ＭＳ Ｐゴシック" charset="0"/>
                <a:cs typeface="ＭＳ Ｐゴシック" charset="0"/>
                <a:sym typeface="Symbol" charset="0"/>
                <a:hlinkClick r:id="rId5"/>
              </a:rPr>
              <a:t>://www.w3.org/2000/01/rdf-schema</a:t>
            </a: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  <a:hlinkClick r:id="rId5"/>
              </a:rPr>
              <a:t>#</a:t>
            </a: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</a:rPr>
              <a:t>&gt; .</a:t>
            </a:r>
            <a:endParaRPr lang="en-US" sz="2400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342900" indent="-342900" eaLnBrk="1" hangingPunct="1">
              <a:spcAft>
                <a:spcPct val="30000"/>
              </a:spcAft>
              <a:buFont typeface="Wingdings" charset="0"/>
              <a:buNone/>
            </a:pP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</a:rPr>
              <a:t>@prefix </a:t>
            </a:r>
            <a:r>
              <a:rPr lang="fr-FR" sz="2400" dirty="0" err="1" smtClean="0">
                <a:ea typeface="ＭＳ Ｐゴシック" charset="0"/>
                <a:cs typeface="ＭＳ Ｐゴシック" charset="0"/>
                <a:sym typeface="Symbol" charset="0"/>
              </a:rPr>
              <a:t>xsd</a:t>
            </a:r>
            <a:r>
              <a:rPr lang="fr-FR" sz="2400" dirty="0" smtClean="0">
                <a:ea typeface="ＭＳ Ｐゴシック" charset="0"/>
                <a:cs typeface="ＭＳ Ｐゴシック" charset="0"/>
                <a:sym typeface="Symbol" charset="0"/>
              </a:rPr>
              <a:t>: &lt;http</a:t>
            </a:r>
            <a:r>
              <a:rPr lang="fr-FR" sz="2400" dirty="0">
                <a:ea typeface="ＭＳ Ｐゴシック" charset="0"/>
                <a:cs typeface="ＭＳ Ｐゴシック" charset="0"/>
                <a:sym typeface="Symbol" charset="0"/>
              </a:rPr>
              <a:t>://www.w3.org/2001/ </a:t>
            </a:r>
            <a:r>
              <a:rPr lang="fr-FR" sz="2400" dirty="0" err="1" smtClean="0">
                <a:ea typeface="ＭＳ Ｐゴシック" charset="0"/>
                <a:cs typeface="ＭＳ Ｐゴシック" charset="0"/>
                <a:sym typeface="Symbol" charset="0"/>
              </a:rPr>
              <a:t>XLMSchema</a:t>
            </a:r>
            <a:r>
              <a:rPr lang="fr-FR" sz="2400" dirty="0" smtClean="0">
                <a:ea typeface="ＭＳ Ｐゴシック" charset="0"/>
                <a:cs typeface="ＭＳ Ｐゴシック" charset="0"/>
                <a:sym typeface="Symbol" charset="0"/>
              </a:rPr>
              <a:t>#</a:t>
            </a:r>
            <a:r>
              <a:rPr lang="fr-FR" sz="2400" dirty="0">
                <a:ea typeface="ＭＳ Ｐゴシック" charset="0"/>
                <a:cs typeface="ＭＳ Ｐゴシック" charset="0"/>
                <a:sym typeface="Symbol" charset="0"/>
              </a:rPr>
              <a:t>&gt;</a:t>
            </a:r>
            <a:r>
              <a:rPr lang="fr-FR" sz="2400" dirty="0" smtClean="0">
                <a:ea typeface="ＭＳ Ｐゴシック" charset="0"/>
                <a:cs typeface="ＭＳ Ｐゴシック" charset="0"/>
                <a:sym typeface="Symbol" charset="0"/>
              </a:rPr>
              <a:t> .</a:t>
            </a:r>
            <a:endParaRPr lang="fr-FR" sz="2400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342900" indent="-342900" eaLnBrk="1" hangingPunct="1">
              <a:spcAft>
                <a:spcPct val="30000"/>
              </a:spcAft>
            </a:pPr>
            <a:r>
              <a:rPr lang="en-US" sz="2400" dirty="0">
                <a:ea typeface="ＭＳ Ｐゴシック" charset="0"/>
                <a:cs typeface="ＭＳ Ｐゴシック" charset="0"/>
                <a:sym typeface="Symbol" charset="0"/>
              </a:rPr>
              <a:t>OWL documents are RDF documents</a:t>
            </a:r>
          </a:p>
          <a:p>
            <a:pPr marL="342900" indent="-342900" eaLnBrk="1" hangingPunct="1">
              <a:spcAft>
                <a:spcPct val="30000"/>
              </a:spcAft>
            </a:pPr>
            <a:r>
              <a:rPr lang="en-US" sz="2400" dirty="0">
                <a:ea typeface="ＭＳ Ｐゴシック" charset="0"/>
                <a:cs typeface="ＭＳ Ｐゴシック" charset="0"/>
                <a:sym typeface="Symbol" charset="0"/>
              </a:rPr>
              <a:t>and start with a typical declaration of namespaces</a:t>
            </a:r>
          </a:p>
          <a:p>
            <a:pPr marL="342900" indent="-342900" eaLnBrk="1" hangingPunct="1">
              <a:spcAft>
                <a:spcPct val="30000"/>
              </a:spcAft>
            </a:pPr>
            <a:r>
              <a:rPr lang="en-US" sz="2400" dirty="0">
                <a:ea typeface="ＭＳ Ｐゴシック" charset="0"/>
                <a:cs typeface="ＭＳ Ｐゴシック" charset="0"/>
                <a:sym typeface="Symbol" charset="0"/>
              </a:rPr>
              <a:t>The W3C recommendation for owl has the namespace </a:t>
            </a: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</a:rPr>
              <a:t/>
            </a:r>
            <a:b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</a:rPr>
            </a:br>
            <a:r>
              <a:rPr lang="en-US" sz="2400" dirty="0" smtClean="0">
                <a:ea typeface="ＭＳ Ｐゴシック" charset="0"/>
                <a:cs typeface="ＭＳ Ｐゴシック" charset="0"/>
                <a:sym typeface="Symbol" charset="0"/>
              </a:rPr>
              <a:t>http</a:t>
            </a:r>
            <a:r>
              <a:rPr lang="en-US" sz="2400" dirty="0">
                <a:ea typeface="ＭＳ Ｐゴシック" charset="0"/>
                <a:cs typeface="ＭＳ Ｐゴシック" charset="0"/>
                <a:sym typeface="Symbol" charset="0"/>
              </a:rPr>
              <a:t>://www.w3.org/2002/07/owl#"</a:t>
            </a:r>
            <a:endParaRPr lang="el-GR" dirty="0">
              <a:ea typeface="ＭＳ Ｐゴシック" charset="0"/>
              <a:cs typeface="ＭＳ Ｐゴシック" charset="0"/>
              <a:sym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1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>
                <a:ea typeface="ＭＳ Ｐゴシック" charset="0"/>
                <a:cs typeface="ＭＳ Ｐゴシック" charset="0"/>
              </a:rPr>
              <a:t>owl:Ontology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68413"/>
            <a:ext cx="8820150" cy="5329237"/>
          </a:xfrm>
        </p:spPr>
        <p:txBody>
          <a:bodyPr/>
          <a:lstStyle/>
          <a:p>
            <a:pPr marL="117475" indent="-117475" eaLnBrk="1" hangingPunct="1">
              <a:buNone/>
            </a:pPr>
            <a:r>
              <a:rPr lang="en-US" sz="2400" dirty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&lt;&gt; a </a:t>
            </a:r>
            <a:r>
              <a:rPr lang="en-US" sz="2400" dirty="0" err="1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owl:Ontology</a:t>
            </a:r>
            <a:r>
              <a:rPr lang="en-US" sz="2400" dirty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 ;</a:t>
            </a:r>
          </a:p>
          <a:p>
            <a:pPr marL="117475" indent="-117475" eaLnBrk="1" hangingPunct="1">
              <a:buNone/>
            </a:pPr>
            <a:r>
              <a:rPr lang="en-US" sz="2400" dirty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  </a:t>
            </a:r>
            <a:r>
              <a:rPr lang="en-US" sz="2400" dirty="0" err="1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rdfs:comment</a:t>
            </a:r>
            <a:r>
              <a:rPr lang="en-US" sz="2400" dirty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 "Example OWL ontology" ;</a:t>
            </a:r>
          </a:p>
          <a:p>
            <a:pPr marL="117475" indent="-117475" eaLnBrk="1" hangingPunct="1">
              <a:buNone/>
            </a:pPr>
            <a:r>
              <a:rPr lang="en-US" sz="2400" dirty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  </a:t>
            </a:r>
            <a:r>
              <a:rPr lang="en-US" sz="2400" dirty="0" err="1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owl:priorVersion</a:t>
            </a:r>
            <a:r>
              <a:rPr lang="en-US" sz="2400" dirty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 &lt;http</a:t>
            </a:r>
            <a:r>
              <a:rPr lang="en-US" sz="2400" dirty="0" smtClean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://</a:t>
            </a:r>
            <a:r>
              <a:rPr lang="en-US" sz="2400" dirty="0" err="1" smtClean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example.org</a:t>
            </a:r>
            <a:r>
              <a:rPr lang="en-US" sz="2400" dirty="0" smtClean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/</a:t>
            </a:r>
            <a:r>
              <a:rPr lang="en-US" sz="2400" dirty="0" err="1" smtClean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uni</a:t>
            </a:r>
            <a:r>
              <a:rPr lang="en-US" sz="2400" dirty="0" smtClean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-ns-old</a:t>
            </a:r>
            <a:r>
              <a:rPr lang="en-US" sz="2400" dirty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&gt; ;</a:t>
            </a:r>
          </a:p>
          <a:p>
            <a:pPr marL="117475" indent="-117475" eaLnBrk="1" hangingPunct="1">
              <a:buNone/>
            </a:pPr>
            <a:r>
              <a:rPr lang="en-US" sz="2400" dirty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  </a:t>
            </a:r>
            <a:r>
              <a:rPr lang="en-US" sz="2400" dirty="0" err="1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owl:imports</a:t>
            </a:r>
            <a:r>
              <a:rPr lang="en-US" sz="2400" dirty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 &lt;http</a:t>
            </a:r>
            <a:r>
              <a:rPr lang="en-US" sz="2400" dirty="0" smtClean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://</a:t>
            </a:r>
            <a:r>
              <a:rPr lang="en-US" sz="2400" dirty="0" err="1" smtClean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example.org</a:t>
            </a:r>
            <a:r>
              <a:rPr lang="en-US" sz="2400" dirty="0" smtClean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/persons</a:t>
            </a:r>
            <a:r>
              <a:rPr lang="en-US" sz="2400" dirty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&gt; ;</a:t>
            </a:r>
          </a:p>
          <a:p>
            <a:pPr marL="117475" indent="-117475" eaLnBrk="1" hangingPunct="1">
              <a:buNone/>
            </a:pPr>
            <a:r>
              <a:rPr lang="en-US" sz="2400" dirty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  </a:t>
            </a:r>
            <a:r>
              <a:rPr lang="en-US" sz="2400" dirty="0" err="1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rdfs:label</a:t>
            </a:r>
            <a:r>
              <a:rPr lang="en-US" sz="2400" dirty="0">
                <a:solidFill>
                  <a:srgbClr val="333333"/>
                </a:solidFill>
                <a:ea typeface="ＭＳ Ｐゴシック" charset="0"/>
                <a:cs typeface="ＭＳ Ｐゴシック" charset="0"/>
                <a:sym typeface="Symbol" charset="0"/>
              </a:rPr>
              <a:t> "University Ontology" .</a:t>
            </a:r>
          </a:p>
          <a:p>
            <a:pPr marL="117475" indent="-117475" eaLnBrk="1" hangingPunct="1"/>
            <a:endParaRPr lang="en-US" sz="800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238125" indent="-238125" eaLnBrk="1" hangingPunct="1"/>
            <a:r>
              <a:rPr lang="en-US" sz="2400" b="1" dirty="0"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l-GR" sz="3200" b="1" dirty="0">
                <a:ea typeface="ＭＳ Ｐゴシック" charset="0"/>
                <a:cs typeface="ＭＳ Ｐゴシック" charset="0"/>
                <a:sym typeface="Symbol" charset="0"/>
              </a:rPr>
              <a:t>owl:imports</a:t>
            </a:r>
            <a:r>
              <a:rPr lang="en-US" sz="3200" b="1" dirty="0">
                <a:ea typeface="ＭＳ Ｐゴシック" charset="0"/>
                <a:cs typeface="ＭＳ Ｐゴシック" charset="0"/>
                <a:sym typeface="Symbol" charset="0"/>
              </a:rPr>
              <a:t>, </a:t>
            </a:r>
            <a:r>
              <a:rPr lang="el-GR" sz="3200" dirty="0">
                <a:ea typeface="ＭＳ Ｐゴシック" charset="0"/>
                <a:cs typeface="ＭＳ Ｐゴシック" charset="0"/>
                <a:sym typeface="Symbol" charset="0"/>
              </a:rPr>
              <a:t>a transitive property</a:t>
            </a:r>
            <a:r>
              <a:rPr lang="en-US" sz="3200" dirty="0">
                <a:ea typeface="ＭＳ Ｐゴシック" charset="0"/>
                <a:cs typeface="ＭＳ Ｐゴシック" charset="0"/>
                <a:sym typeface="Symbol" charset="0"/>
              </a:rPr>
              <a:t>, indicates that the document commits to all of the terms as defined in its </a:t>
            </a:r>
            <a:r>
              <a:rPr lang="en-US" sz="3200" dirty="0" smtClean="0">
                <a:ea typeface="ＭＳ Ｐゴシック" charset="0"/>
                <a:cs typeface="ＭＳ Ｐゴシック" charset="0"/>
                <a:sym typeface="Symbol" charset="0"/>
              </a:rPr>
              <a:t>target</a:t>
            </a:r>
            <a:endParaRPr lang="en-US" sz="3200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238125" indent="-238125" eaLnBrk="1" hangingPunct="1"/>
            <a:r>
              <a:rPr lang="en-US" sz="3200" b="1" dirty="0"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n-US" sz="3200" b="1" dirty="0" err="1">
                <a:ea typeface="ＭＳ Ｐゴシック" charset="0"/>
                <a:cs typeface="ＭＳ Ｐゴシック" charset="0"/>
                <a:sym typeface="Symbol" charset="0"/>
              </a:rPr>
              <a:t>owl:priorVersion</a:t>
            </a:r>
            <a:r>
              <a:rPr lang="en-US" sz="3200" dirty="0">
                <a:ea typeface="ＭＳ Ｐゴシック" charset="0"/>
                <a:cs typeface="ＭＳ Ｐゴシック" charset="0"/>
                <a:sym typeface="Symbol" charset="0"/>
              </a:rPr>
              <a:t> points to an earlier version of this document</a:t>
            </a:r>
            <a:endParaRPr lang="en-US" sz="3600" dirty="0">
              <a:ea typeface="ＭＳ Ｐゴシック" charset="0"/>
              <a:cs typeface="ＭＳ Ｐゴシック" charset="0"/>
              <a:sym typeface="Symbo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OWL Classes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86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497887" cy="5102225"/>
          </a:xfrm>
        </p:spPr>
        <p:txBody>
          <a:bodyPr/>
          <a:lstStyle/>
          <a:p>
            <a:pPr marL="117475" indent="-117475" eaLnBrk="1" hangingPunct="1">
              <a:buNone/>
            </a:pPr>
            <a:r>
              <a:rPr lang="en-US" sz="3200" dirty="0" smtClean="0">
                <a:ea typeface="ＭＳ Ｐゴシック" charset="0"/>
                <a:cs typeface="ＭＳ Ｐゴシック" charset="0"/>
                <a:sym typeface="Symbol" charset="0"/>
              </a:rPr>
              <a:t>:</a:t>
            </a:r>
            <a:r>
              <a:rPr lang="en-US" sz="3200" dirty="0" err="1">
                <a:ea typeface="ＭＳ Ｐゴシック" charset="0"/>
                <a:cs typeface="ＭＳ Ｐゴシック" charset="0"/>
                <a:sym typeface="Symbol" charset="0"/>
              </a:rPr>
              <a:t>A</a:t>
            </a:r>
            <a:r>
              <a:rPr lang="en-US" sz="3200" dirty="0" err="1" smtClean="0">
                <a:ea typeface="ＭＳ Ｐゴシック" charset="0"/>
                <a:cs typeface="ＭＳ Ｐゴシック" charset="0"/>
                <a:sym typeface="Symbol" charset="0"/>
              </a:rPr>
              <a:t>ssociateProfessor</a:t>
            </a:r>
            <a:r>
              <a:rPr lang="en-US" sz="3200" dirty="0" smtClean="0"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n-US" sz="3200" dirty="0">
                <a:ea typeface="ＭＳ Ｐゴシック" charset="0"/>
                <a:cs typeface="ＭＳ Ｐゴシック" charset="0"/>
                <a:sym typeface="Symbol" charset="0"/>
              </a:rPr>
              <a:t>a </a:t>
            </a:r>
            <a:r>
              <a:rPr lang="en-US" sz="3200" dirty="0" err="1">
                <a:ea typeface="ＭＳ Ｐゴシック" charset="0"/>
                <a:cs typeface="ＭＳ Ｐゴシック" charset="0"/>
                <a:sym typeface="Symbol" charset="0"/>
              </a:rPr>
              <a:t>owl:Class</a:t>
            </a:r>
            <a:r>
              <a:rPr lang="en-US" sz="3200" dirty="0">
                <a:ea typeface="ＭＳ Ｐゴシック" charset="0"/>
                <a:cs typeface="ＭＳ Ｐゴシック" charset="0"/>
                <a:sym typeface="Symbol" charset="0"/>
              </a:rPr>
              <a:t> ;</a:t>
            </a:r>
          </a:p>
          <a:p>
            <a:pPr marL="117475" indent="-117475" eaLnBrk="1" hangingPunct="1">
              <a:buNone/>
            </a:pPr>
            <a:r>
              <a:rPr lang="en-US" sz="3200" dirty="0">
                <a:ea typeface="ＭＳ Ｐゴシック" charset="0"/>
                <a:cs typeface="ＭＳ Ｐゴシック" charset="0"/>
                <a:sym typeface="Symbol" charset="0"/>
              </a:rPr>
              <a:t>  </a:t>
            </a:r>
            <a:r>
              <a:rPr lang="en-US" sz="3200" dirty="0" smtClean="0">
                <a:ea typeface="ＭＳ Ｐゴシック" charset="0"/>
                <a:cs typeface="ＭＳ Ｐゴシック" charset="0"/>
                <a:sym typeface="Symbol" charset="0"/>
              </a:rPr>
              <a:t>  </a:t>
            </a:r>
            <a:r>
              <a:rPr lang="en-US" sz="3200" dirty="0" err="1" smtClean="0">
                <a:ea typeface="ＭＳ Ｐゴシック" charset="0"/>
                <a:cs typeface="ＭＳ Ｐゴシック" charset="0"/>
                <a:sym typeface="Symbol" charset="0"/>
              </a:rPr>
              <a:t>owl:disjointWith</a:t>
            </a:r>
            <a:r>
              <a:rPr lang="en-US" sz="3200" dirty="0" smtClean="0">
                <a:ea typeface="ＭＳ Ｐゴシック" charset="0"/>
                <a:cs typeface="ＭＳ Ｐゴシック" charset="0"/>
                <a:sym typeface="Symbol" charset="0"/>
              </a:rPr>
              <a:t> :Professor</a:t>
            </a:r>
            <a:r>
              <a:rPr lang="en-US" sz="3200" dirty="0">
                <a:ea typeface="ＭＳ Ｐゴシック" charset="0"/>
                <a:cs typeface="ＭＳ Ｐゴシック" charset="0"/>
                <a:sym typeface="Symbol" charset="0"/>
              </a:rPr>
              <a:t>,</a:t>
            </a:r>
          </a:p>
          <a:p>
            <a:pPr marL="117475" indent="-117475" eaLnBrk="1" hangingPunct="1">
              <a:buNone/>
            </a:pPr>
            <a:r>
              <a:rPr lang="en-US" sz="3200" dirty="0">
                <a:ea typeface="ＭＳ Ｐゴシック" charset="0"/>
                <a:cs typeface="ＭＳ Ｐゴシック" charset="0"/>
                <a:sym typeface="Symbol" charset="0"/>
              </a:rPr>
              <a:t>                   </a:t>
            </a:r>
            <a:r>
              <a:rPr lang="en-US" sz="3200" dirty="0" smtClean="0">
                <a:ea typeface="ＭＳ Ｐゴシック" charset="0"/>
                <a:cs typeface="ＭＳ Ｐゴシック" charset="0"/>
                <a:sym typeface="Symbol" charset="0"/>
              </a:rPr>
              <a:t>                :</a:t>
            </a:r>
            <a:r>
              <a:rPr lang="en-US" sz="3200" dirty="0" err="1">
                <a:ea typeface="ＭＳ Ｐゴシック" charset="0"/>
                <a:cs typeface="ＭＳ Ｐゴシック" charset="0"/>
                <a:sym typeface="Symbol" charset="0"/>
              </a:rPr>
              <a:t>A</a:t>
            </a:r>
            <a:r>
              <a:rPr lang="en-US" sz="3200" dirty="0" err="1" smtClean="0">
                <a:ea typeface="ＭＳ Ｐゴシック" charset="0"/>
                <a:cs typeface="ＭＳ Ｐゴシック" charset="0"/>
                <a:sym typeface="Symbol" charset="0"/>
              </a:rPr>
              <a:t>ssistantProfessor</a:t>
            </a:r>
            <a:r>
              <a:rPr lang="en-US" sz="3200" dirty="0" smtClean="0">
                <a:ea typeface="ＭＳ Ｐゴシック" charset="0"/>
                <a:cs typeface="ＭＳ Ｐゴシック" charset="0"/>
                <a:sym typeface="Symbol" charset="0"/>
              </a:rPr>
              <a:t> .</a:t>
            </a:r>
          </a:p>
          <a:p>
            <a:pPr marL="117475" indent="-117475" eaLnBrk="1" hangingPunct="1">
              <a:buNone/>
            </a:pPr>
            <a:endParaRPr lang="en-US" sz="1000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117475" indent="-117475" eaLnBrk="1" hangingPunct="1"/>
            <a:r>
              <a:rPr lang="en-US" sz="3200" dirty="0">
                <a:ea typeface="ＭＳ Ｐゴシック" charset="0"/>
                <a:cs typeface="ＭＳ Ｐゴシック" charset="0"/>
                <a:sym typeface="Symbol" charset="0"/>
              </a:rPr>
              <a:t>Classes are defined using </a:t>
            </a:r>
            <a:r>
              <a:rPr lang="en-US" sz="3200" b="1" dirty="0" err="1">
                <a:ea typeface="ＭＳ Ｐゴシック" charset="0"/>
                <a:cs typeface="ＭＳ Ｐゴシック" charset="0"/>
                <a:sym typeface="Symbol" charset="0"/>
              </a:rPr>
              <a:t>owl:Class</a:t>
            </a:r>
            <a:endParaRPr lang="en-US" sz="3200" b="1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457200" lvl="1" indent="-225425" eaLnBrk="1" hangingPunct="1"/>
            <a:r>
              <a:rPr lang="en-US" sz="3200" b="1" dirty="0" err="1">
                <a:ea typeface="ＭＳ Ｐゴシック" charset="0"/>
                <a:sym typeface="Symbol" charset="0"/>
              </a:rPr>
              <a:t>owl:Class</a:t>
            </a:r>
            <a:r>
              <a:rPr lang="en-GB" sz="3200" dirty="0">
                <a:ea typeface="ＭＳ Ｐゴシック" charset="0"/>
                <a:sym typeface="Symbol" charset="0"/>
              </a:rPr>
              <a:t> is a subclass of </a:t>
            </a:r>
            <a:r>
              <a:rPr lang="en-US" sz="3200" b="1" dirty="0" err="1">
                <a:ea typeface="ＭＳ Ｐゴシック" charset="0"/>
                <a:sym typeface="Symbol" charset="0"/>
              </a:rPr>
              <a:t>rdfs:Class</a:t>
            </a:r>
            <a:endParaRPr lang="en-US" sz="3200" b="1" dirty="0">
              <a:ea typeface="ＭＳ Ｐゴシック" charset="0"/>
              <a:sym typeface="Symbol" charset="0"/>
            </a:endParaRPr>
          </a:p>
          <a:p>
            <a:pPr marL="117475" indent="-117475" eaLnBrk="1" hangingPunct="1"/>
            <a:r>
              <a:rPr lang="en-US" sz="3200" dirty="0" err="1">
                <a:ea typeface="ＭＳ Ｐゴシック" charset="0"/>
                <a:cs typeface="ＭＳ Ｐゴシック" charset="0"/>
                <a:sym typeface="Symbol" charset="0"/>
              </a:rPr>
              <a:t>Owl:Class</a:t>
            </a:r>
            <a:r>
              <a:rPr lang="en-US" sz="3200" dirty="0">
                <a:ea typeface="ＭＳ Ｐゴシック" charset="0"/>
                <a:cs typeface="ＭＳ Ｐゴシック" charset="0"/>
                <a:sym typeface="Symbol" charset="0"/>
              </a:rPr>
              <a:t> is disjoint with </a:t>
            </a:r>
            <a:r>
              <a:rPr lang="en-US" sz="3200" dirty="0" err="1" smtClean="0">
                <a:ea typeface="ＭＳ Ｐゴシック" charset="0"/>
                <a:cs typeface="ＭＳ Ｐゴシック" charset="0"/>
                <a:sym typeface="Symbol" charset="0"/>
              </a:rPr>
              <a:t>datatypes</a:t>
            </a:r>
            <a:r>
              <a:rPr lang="en-US" sz="3200" dirty="0" smtClean="0">
                <a:ea typeface="ＭＳ Ｐゴシック" charset="0"/>
                <a:cs typeface="ＭＳ Ｐゴシック" charset="0"/>
                <a:sym typeface="Symbol" charset="0"/>
              </a:rPr>
              <a:t> (aka literals)</a:t>
            </a:r>
            <a:endParaRPr lang="en-US" sz="3200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117475" indent="-117475" eaLnBrk="1" hangingPunct="1"/>
            <a:r>
              <a:rPr lang="en-US" sz="3200" dirty="0" err="1">
                <a:ea typeface="ＭＳ Ｐゴシック" charset="0"/>
                <a:cs typeface="ＭＳ Ｐゴシック" charset="0"/>
                <a:sym typeface="Symbol" charset="0"/>
              </a:rPr>
              <a:t>Disjointness</a:t>
            </a:r>
            <a:r>
              <a:rPr lang="en-US" sz="3200" dirty="0">
                <a:ea typeface="ＭＳ Ｐゴシック" charset="0"/>
                <a:cs typeface="ＭＳ Ｐゴシック" charset="0"/>
                <a:sym typeface="Symbol" charset="0"/>
              </a:rPr>
              <a:t> is defined using</a:t>
            </a:r>
            <a:r>
              <a:rPr lang="en-US" sz="3200" b="1" dirty="0"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l-GR" sz="3200" b="1" dirty="0">
                <a:ea typeface="ＭＳ Ｐゴシック" charset="0"/>
                <a:cs typeface="ＭＳ Ｐゴシック" charset="0"/>
                <a:sym typeface="Symbol" charset="0"/>
              </a:rPr>
              <a:t>owl:disjointWith</a:t>
            </a:r>
            <a:endParaRPr lang="en-US" sz="3200" b="1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457200" lvl="1" indent="-225425" eaLnBrk="1" hangingPunct="1"/>
            <a:r>
              <a:rPr lang="en-US" sz="3200" dirty="0">
                <a:ea typeface="ＭＳ Ｐゴシック" charset="0"/>
                <a:sym typeface="Symbol" charset="0"/>
              </a:rPr>
              <a:t>Two disjoint classes are can share no instances</a:t>
            </a:r>
            <a:endParaRPr lang="en-US" sz="3200" b="1" dirty="0">
              <a:ea typeface="ＭＳ Ｐゴシック" charset="0"/>
              <a:sym typeface="Symbol" charset="0"/>
            </a:endParaRPr>
          </a:p>
          <a:p>
            <a:pPr marL="117475" indent="-117475" eaLnBrk="1" hangingPunct="1">
              <a:buFont typeface="Wingdings" charset="0"/>
              <a:buNone/>
            </a:pPr>
            <a:endParaRPr lang="el-GR" sz="3200" dirty="0">
              <a:ea typeface="ＭＳ Ｐゴシック" charset="0"/>
              <a:cs typeface="ＭＳ Ｐゴシック" charset="0"/>
              <a:sym typeface="Symbo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 smtClean="0"/>
              <a:t>:Man </a:t>
            </a:r>
            <a:r>
              <a:rPr lang="en-US" sz="3200" dirty="0" err="1" smtClean="0"/>
              <a:t>rdfs:subClassOf</a:t>
            </a:r>
            <a:r>
              <a:rPr lang="en-US" sz="3200" dirty="0" smtClean="0"/>
              <a:t> </a:t>
            </a:r>
            <a:r>
              <a:rPr lang="en-US" sz="3200" dirty="0" err="1" smtClean="0"/>
              <a:t>foaf:Person</a:t>
            </a:r>
            <a:r>
              <a:rPr lang="en-US" sz="3200" dirty="0" smtClean="0"/>
              <a:t> .</a:t>
            </a:r>
          </a:p>
          <a:p>
            <a:pPr marL="0" indent="0">
              <a:buNone/>
            </a:pPr>
            <a:r>
              <a:rPr lang="en-US" sz="3200" dirty="0" smtClean="0"/>
              <a:t>:Woman </a:t>
            </a:r>
            <a:r>
              <a:rPr lang="en-US" sz="3200" dirty="0" err="1"/>
              <a:t>rdfs:subClassOf</a:t>
            </a:r>
            <a:r>
              <a:rPr lang="en-US" sz="3200" dirty="0"/>
              <a:t> </a:t>
            </a:r>
            <a:r>
              <a:rPr lang="en-US" sz="3200" dirty="0" err="1" smtClean="0"/>
              <a:t>foaf:Person</a:t>
            </a:r>
            <a:r>
              <a:rPr lang="en-US" sz="3200" dirty="0"/>
              <a:t> 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 smtClean="0"/>
              <a:t>:Man </a:t>
            </a:r>
            <a:r>
              <a:rPr lang="en-US" sz="3200" dirty="0" err="1" smtClean="0"/>
              <a:t>owl:</a:t>
            </a:r>
            <a:r>
              <a:rPr lang="en-US" sz="3200" dirty="0" err="1" smtClean="0">
                <a:ea typeface="ＭＳ Ｐゴシック" charset="0"/>
                <a:cs typeface="ＭＳ Ｐゴシック" charset="0"/>
                <a:sym typeface="Symbol" charset="0"/>
              </a:rPr>
              <a:t>disjointWith</a:t>
            </a:r>
            <a:r>
              <a:rPr lang="en-US" sz="3200" dirty="0" smtClean="0">
                <a:ea typeface="ＭＳ Ｐゴシック" charset="0"/>
                <a:cs typeface="ＭＳ Ｐゴシック" charset="0"/>
                <a:sym typeface="Symbol" charset="0"/>
              </a:rPr>
              <a:t> :Woman .</a:t>
            </a:r>
          </a:p>
          <a:p>
            <a:pPr marL="0" indent="0">
              <a:buNone/>
            </a:pPr>
            <a:endParaRPr lang="en-US" sz="1200" dirty="0">
              <a:ea typeface="ＭＳ Ｐゴシック" charset="0"/>
              <a:cs typeface="ＭＳ Ｐゴシック" charset="0"/>
              <a:sym typeface="Symbol" charset="0"/>
            </a:endParaRPr>
          </a:p>
          <a:p>
            <a:pPr marL="0" indent="0">
              <a:buNone/>
            </a:pPr>
            <a:r>
              <a:rPr lang="en-US" dirty="0" smtClean="0">
                <a:ea typeface="ＭＳ Ｐゴシック" charset="0"/>
                <a:cs typeface="ＭＳ Ｐゴシック" charset="0"/>
                <a:sym typeface="Symbol" charset="0"/>
              </a:rPr>
              <a:t>Questions:</a:t>
            </a:r>
          </a:p>
          <a:p>
            <a:r>
              <a:rPr lang="en-US" dirty="0" smtClean="0">
                <a:ea typeface="ＭＳ Ｐゴシック" charset="0"/>
                <a:cs typeface="ＭＳ Ｐゴシック" charset="0"/>
                <a:sym typeface="Symbol" charset="0"/>
              </a:rPr>
              <a:t>Is :Man an </a:t>
            </a:r>
            <a:r>
              <a:rPr lang="en-US" dirty="0" err="1" smtClean="0">
                <a:ea typeface="ＭＳ Ｐゴシック" charset="0"/>
                <a:cs typeface="ＭＳ Ｐゴシック" charset="0"/>
                <a:sym typeface="Symbol" charset="0"/>
              </a:rPr>
              <a:t>rdfs:Class</a:t>
            </a:r>
            <a:r>
              <a:rPr lang="en-US" dirty="0" smtClean="0">
                <a:ea typeface="ＭＳ Ｐゴシック" charset="0"/>
                <a:cs typeface="ＭＳ Ｐゴシック" charset="0"/>
                <a:sym typeface="Symbol" charset="0"/>
              </a:rPr>
              <a:t> or a </a:t>
            </a:r>
            <a:r>
              <a:rPr lang="en-US" dirty="0" err="1" smtClean="0">
                <a:ea typeface="ＭＳ Ｐゴシック" charset="0"/>
                <a:cs typeface="ＭＳ Ｐゴシック" charset="0"/>
                <a:sym typeface="Symbol" charset="0"/>
              </a:rPr>
              <a:t>owl:Class</a:t>
            </a:r>
            <a:r>
              <a:rPr lang="en-US" dirty="0" smtClean="0">
                <a:ea typeface="ＭＳ Ｐゴシック" charset="0"/>
                <a:cs typeface="ＭＳ Ｐゴシック" charset="0"/>
                <a:sym typeface="Symbol" charset="0"/>
              </a:rPr>
              <a:t>?</a:t>
            </a:r>
          </a:p>
          <a:p>
            <a:r>
              <a:rPr lang="en-US" dirty="0" smtClean="0">
                <a:ea typeface="ＭＳ Ｐゴシック" charset="0"/>
                <a:cs typeface="ＭＳ Ｐゴシック" charset="0"/>
                <a:sym typeface="Symbol" charset="0"/>
              </a:rPr>
              <a:t>Why don’t we need to assert that :Man is some </a:t>
            </a:r>
            <a:r>
              <a:rPr lang="en-US" dirty="0">
                <a:ea typeface="ＭＳ Ｐゴシック" charset="0"/>
                <a:cs typeface="ＭＳ Ｐゴシック" charset="0"/>
                <a:sym typeface="Symbol" charset="0"/>
              </a:rPr>
              <a:t>k</a:t>
            </a:r>
            <a:r>
              <a:rPr lang="en-US" dirty="0" smtClean="0">
                <a:ea typeface="ＭＳ Ｐゴシック" charset="0"/>
                <a:cs typeface="ＭＳ Ｐゴシック" charset="0"/>
                <a:sym typeface="Symbol" charset="0"/>
              </a:rPr>
              <a:t>ind of class? </a:t>
            </a:r>
          </a:p>
          <a:p>
            <a:r>
              <a:rPr lang="en-US" dirty="0" smtClean="0">
                <a:ea typeface="ＭＳ Ｐゴシック" charset="0"/>
                <a:cs typeface="ＭＳ Ｐゴシック" charset="0"/>
                <a:sym typeface="Symbol" charset="0"/>
              </a:rPr>
              <a:t>Do we need to assert the </a:t>
            </a:r>
            <a:r>
              <a:rPr lang="en-US" dirty="0" err="1" smtClean="0">
                <a:ea typeface="ＭＳ Ｐゴシック" charset="0"/>
                <a:cs typeface="ＭＳ Ｐゴシック" charset="0"/>
                <a:sym typeface="Symbol" charset="0"/>
              </a:rPr>
              <a:t>disjointness</a:t>
            </a:r>
            <a:r>
              <a:rPr lang="en-US" dirty="0" smtClean="0">
                <a:ea typeface="ＭＳ Ｐゴシック" charset="0"/>
                <a:cs typeface="ＭＳ Ｐゴシック" charset="0"/>
                <a:sym typeface="Symbol" charset="0"/>
              </a:rPr>
              <a:t> both ways?</a:t>
            </a:r>
          </a:p>
          <a:p>
            <a:r>
              <a:rPr lang="en-US" dirty="0" smtClean="0">
                <a:ea typeface="ＭＳ Ｐゴシック" charset="0"/>
                <a:cs typeface="ＭＳ Ｐゴシック" charset="0"/>
                <a:sym typeface="Symbol" charset="0"/>
              </a:rPr>
              <a:t>What happens of we assert :bob a :Man; a :Woman?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7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>
                <a:ea typeface="ＭＳ Ｐゴシック" charset="0"/>
                <a:cs typeface="ＭＳ Ｐゴシック" charset="0"/>
              </a:rPr>
              <a:t>Separate Objects </a:t>
            </a:r>
            <a:r>
              <a:rPr lang="en-GB" dirty="0">
                <a:ea typeface="ＭＳ Ｐゴシック" charset="0"/>
                <a:cs typeface="ＭＳ Ｐゴシック" charset="0"/>
              </a:rPr>
              <a:t>&amp; </a:t>
            </a:r>
            <a:r>
              <a:rPr lang="en-GB" dirty="0" err="1">
                <a:ea typeface="ＭＳ Ｐゴシック" charset="0"/>
                <a:cs typeface="ＭＳ Ｐゴシック" charset="0"/>
              </a:rPr>
              <a:t>Datatypes</a:t>
            </a:r>
            <a:r>
              <a:rPr lang="en-GB" dirty="0">
                <a:ea typeface="ＭＳ Ｐゴシック" charset="0"/>
                <a:cs typeface="ＭＳ Ｐゴシック" charset="0"/>
              </a:rPr>
              <a:t>?</a:t>
            </a:r>
          </a:p>
        </p:txBody>
      </p:sp>
      <p:sp>
        <p:nvSpPr>
          <p:cNvPr id="637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569200" cy="5111750"/>
          </a:xfrm>
        </p:spPr>
        <p:txBody>
          <a:bodyPr/>
          <a:lstStyle/>
          <a:p>
            <a:pPr marL="228600" indent="-228600" eaLnBrk="1" hangingPunct="1">
              <a:lnSpc>
                <a:spcPct val="110000"/>
              </a:lnSpc>
            </a:pPr>
            <a:r>
              <a:rPr lang="en-GB" sz="2400" b="1" dirty="0">
                <a:ea typeface="ＭＳ Ｐゴシック" charset="0"/>
                <a:cs typeface="ＭＳ Ｐゴシック" charset="0"/>
              </a:rPr>
              <a:t>Philosophical reasons:</a:t>
            </a:r>
          </a:p>
          <a:p>
            <a:pPr marL="514350" lvl="1" indent="-171450" eaLnBrk="1" hangingPunct="1">
              <a:lnSpc>
                <a:spcPct val="110000"/>
              </a:lnSpc>
            </a:pPr>
            <a:r>
              <a:rPr lang="en-GB" dirty="0" err="1">
                <a:ea typeface="ＭＳ Ｐゴシック" charset="0"/>
              </a:rPr>
              <a:t>Datatypes</a:t>
            </a:r>
            <a:r>
              <a:rPr lang="en-GB" dirty="0">
                <a:ea typeface="ＭＳ Ｐゴシック" charset="0"/>
              </a:rPr>
              <a:t> structured by </a:t>
            </a:r>
            <a:r>
              <a:rPr lang="en-GB" dirty="0">
                <a:solidFill>
                  <a:srgbClr val="000073"/>
                </a:solidFill>
                <a:ea typeface="ＭＳ Ｐゴシック" charset="0"/>
              </a:rPr>
              <a:t>built-in predicates</a:t>
            </a:r>
          </a:p>
          <a:p>
            <a:pPr marL="514350" lvl="1" indent="-171450" eaLnBrk="1" hangingPunct="1">
              <a:lnSpc>
                <a:spcPct val="110000"/>
              </a:lnSpc>
            </a:pPr>
            <a:r>
              <a:rPr lang="en-GB" dirty="0" smtClean="0">
                <a:ea typeface="ＭＳ Ｐゴシック" charset="0"/>
              </a:rPr>
              <a:t>Inappropriate </a:t>
            </a:r>
            <a:r>
              <a:rPr lang="en-GB" dirty="0">
                <a:ea typeface="ＭＳ Ｐゴシック" charset="0"/>
              </a:rPr>
              <a:t>to form new </a:t>
            </a:r>
            <a:r>
              <a:rPr lang="en-GB" dirty="0" err="1">
                <a:ea typeface="ＭＳ Ｐゴシック" charset="0"/>
              </a:rPr>
              <a:t>datatypes</a:t>
            </a:r>
            <a:r>
              <a:rPr lang="en-GB" dirty="0">
                <a:ea typeface="ＭＳ Ｐゴシック" charset="0"/>
              </a:rPr>
              <a:t> using ontology language</a:t>
            </a:r>
          </a:p>
          <a:p>
            <a:pPr marL="228600" indent="-228600" eaLnBrk="1" hangingPunct="1">
              <a:lnSpc>
                <a:spcPct val="110000"/>
              </a:lnSpc>
            </a:pPr>
            <a:r>
              <a:rPr lang="en-GB" sz="2400" b="1" dirty="0">
                <a:ea typeface="ＭＳ Ｐゴシック" charset="0"/>
                <a:cs typeface="ＭＳ Ｐゴシック" charset="0"/>
              </a:rPr>
              <a:t>Practical reasons:</a:t>
            </a:r>
          </a:p>
          <a:p>
            <a:pPr marL="514350" lvl="1" indent="-171450" eaLnBrk="1" hangingPunct="1">
              <a:lnSpc>
                <a:spcPct val="110000"/>
              </a:lnSpc>
            </a:pPr>
            <a:r>
              <a:rPr lang="en-GB" dirty="0">
                <a:ea typeface="ＭＳ Ｐゴシック" charset="0"/>
              </a:rPr>
              <a:t>Note: Java does this, distinguishing classes from primitive </a:t>
            </a:r>
            <a:r>
              <a:rPr lang="en-GB" dirty="0" err="1">
                <a:ea typeface="ＭＳ Ｐゴシック" charset="0"/>
              </a:rPr>
              <a:t>datatypes</a:t>
            </a:r>
            <a:endParaRPr lang="en-GB" dirty="0">
              <a:ea typeface="ＭＳ Ｐゴシック" charset="0"/>
            </a:endParaRPr>
          </a:p>
          <a:p>
            <a:pPr marL="514350" lvl="1" indent="-171450" eaLnBrk="1" hangingPunct="1">
              <a:lnSpc>
                <a:spcPct val="110000"/>
              </a:lnSpc>
            </a:pPr>
            <a:r>
              <a:rPr lang="en-GB" dirty="0">
                <a:ea typeface="ＭＳ Ｐゴシック" charset="0"/>
              </a:rPr>
              <a:t>Ontology language remains </a:t>
            </a:r>
            <a:r>
              <a:rPr lang="en-GB" dirty="0">
                <a:solidFill>
                  <a:srgbClr val="000073"/>
                </a:solidFill>
                <a:ea typeface="ＭＳ Ｐゴシック" charset="0"/>
              </a:rPr>
              <a:t>simple and compact</a:t>
            </a:r>
          </a:p>
          <a:p>
            <a:pPr marL="514350" lvl="1" indent="-171450" eaLnBrk="1" hangingPunct="1">
              <a:lnSpc>
                <a:spcPct val="110000"/>
              </a:lnSpc>
            </a:pPr>
            <a:r>
              <a:rPr lang="en-GB" dirty="0">
                <a:solidFill>
                  <a:srgbClr val="000073"/>
                </a:solidFill>
                <a:ea typeface="ＭＳ Ｐゴシック" charset="0"/>
              </a:rPr>
              <a:t>Semantic integrity </a:t>
            </a:r>
            <a:r>
              <a:rPr lang="en-GB" dirty="0">
                <a:ea typeface="ＭＳ Ｐゴシック" charset="0"/>
              </a:rPr>
              <a:t>of ontology language not compromised</a:t>
            </a:r>
          </a:p>
          <a:p>
            <a:pPr marL="514350" lvl="1" indent="-171450" eaLnBrk="1" hangingPunct="1">
              <a:lnSpc>
                <a:spcPct val="110000"/>
              </a:lnSpc>
            </a:pPr>
            <a:r>
              <a:rPr lang="en-GB" dirty="0" err="1">
                <a:solidFill>
                  <a:srgbClr val="000073"/>
                </a:solidFill>
                <a:ea typeface="ＭＳ Ｐゴシック" charset="0"/>
              </a:rPr>
              <a:t>Implementability</a:t>
            </a:r>
            <a:r>
              <a:rPr lang="en-GB" dirty="0">
                <a:solidFill>
                  <a:srgbClr val="000073"/>
                </a:solidFill>
                <a:ea typeface="ＭＳ Ｐゴシック" charset="0"/>
              </a:rPr>
              <a:t> </a:t>
            </a:r>
            <a:r>
              <a:rPr lang="en-GB" dirty="0">
                <a:ea typeface="ＭＳ Ｐゴシック" charset="0"/>
              </a:rPr>
              <a:t>not compromised — can use hybrid reasoner</a:t>
            </a:r>
          </a:p>
          <a:p>
            <a:pPr marL="742950" lvl="2" indent="-114300" eaLnBrk="1" hangingPunct="1">
              <a:lnSpc>
                <a:spcPct val="110000"/>
              </a:lnSpc>
            </a:pPr>
            <a:r>
              <a:rPr lang="en-GB" sz="2400" dirty="0">
                <a:ea typeface="ＭＳ Ｐゴシック" charset="0"/>
              </a:rPr>
              <a:t>Only need sound and complete decision procedure for: </a:t>
            </a:r>
          </a:p>
          <a:p>
            <a:pPr marL="742950" lvl="2" indent="-114300" eaLnBrk="1" hangingPunct="1">
              <a:lnSpc>
                <a:spcPct val="110000"/>
              </a:lnSpc>
              <a:buFont typeface="Wingdings" charset="0"/>
              <a:buNone/>
            </a:pPr>
            <a:r>
              <a:rPr lang="en-GB" sz="2400" dirty="0">
                <a:latin typeface="Modern No. 20" charset="0"/>
                <a:ea typeface="ＭＳ Ｐゴシック" charset="0"/>
              </a:rPr>
              <a:t>	d</a:t>
            </a:r>
            <a:r>
              <a:rPr lang="en-GB" sz="2400" b="1" baseline="30000" dirty="0">
                <a:latin typeface="cmsy10" charset="0"/>
                <a:ea typeface="ＭＳ Ｐゴシック" charset="0"/>
              </a:rPr>
              <a:t>I</a:t>
            </a:r>
            <a:r>
              <a:rPr lang="en-GB" sz="2400" baseline="-25000" dirty="0">
                <a:ea typeface="ＭＳ Ｐゴシック" charset="0"/>
              </a:rPr>
              <a:t>1</a:t>
            </a:r>
            <a:r>
              <a:rPr lang="en-GB" sz="2400" dirty="0">
                <a:latin typeface="Arial Narrow" charset="0"/>
                <a:ea typeface="ＭＳ Ｐゴシック" charset="0"/>
              </a:rPr>
              <a:t> </a:t>
            </a:r>
            <a:r>
              <a:rPr lang="en-GB" sz="2400" dirty="0" err="1">
                <a:latin typeface="cmsy10" charset="0"/>
                <a:ea typeface="ＭＳ Ｐゴシック" charset="0"/>
              </a:rPr>
              <a:t>Å</a:t>
            </a:r>
            <a:r>
              <a:rPr lang="en-GB" sz="2400" b="1" dirty="0">
                <a:latin typeface="Arial Narrow" charset="0"/>
                <a:ea typeface="ＭＳ Ｐゴシック" charset="0"/>
              </a:rPr>
              <a:t> </a:t>
            </a:r>
            <a:r>
              <a:rPr lang="en-GB" sz="2400" dirty="0">
                <a:ea typeface="ＭＳ Ｐゴシック" charset="0"/>
              </a:rPr>
              <a:t>… </a:t>
            </a:r>
            <a:r>
              <a:rPr lang="en-GB" sz="2400" dirty="0" err="1">
                <a:latin typeface="cmsy10" charset="0"/>
                <a:ea typeface="ＭＳ Ｐゴシック" charset="0"/>
              </a:rPr>
              <a:t>Å</a:t>
            </a:r>
            <a:r>
              <a:rPr lang="en-GB" sz="2400" dirty="0">
                <a:ea typeface="ＭＳ Ｐゴシック" charset="0"/>
              </a:rPr>
              <a:t> </a:t>
            </a:r>
            <a:r>
              <a:rPr lang="en-GB" sz="2400" dirty="0" err="1">
                <a:latin typeface="Modern No. 20" charset="0"/>
                <a:ea typeface="ＭＳ Ｐゴシック" charset="0"/>
              </a:rPr>
              <a:t>d</a:t>
            </a:r>
            <a:r>
              <a:rPr lang="en-GB" sz="2400" b="1" baseline="30000" dirty="0" err="1">
                <a:latin typeface="cmsy10" charset="0"/>
                <a:ea typeface="ＭＳ Ｐゴシック" charset="0"/>
              </a:rPr>
              <a:t>I</a:t>
            </a:r>
            <a:r>
              <a:rPr lang="en-GB" sz="2400" baseline="-25000" dirty="0" err="1">
                <a:latin typeface="Modern No. 20" charset="0"/>
                <a:ea typeface="ＭＳ Ｐゴシック" charset="0"/>
              </a:rPr>
              <a:t>n</a:t>
            </a:r>
            <a:r>
              <a:rPr lang="en-GB" sz="2400" dirty="0">
                <a:ea typeface="ＭＳ Ｐゴシック" charset="0"/>
              </a:rPr>
              <a:t>,   where </a:t>
            </a:r>
            <a:r>
              <a:rPr lang="en-GB" sz="2400" dirty="0">
                <a:latin typeface="Modern No. 20" charset="0"/>
                <a:ea typeface="ＭＳ Ｐゴシック" charset="0"/>
              </a:rPr>
              <a:t>d</a:t>
            </a:r>
            <a:r>
              <a:rPr lang="en-GB" sz="2400" dirty="0">
                <a:ea typeface="ＭＳ Ｐゴシック" charset="0"/>
              </a:rPr>
              <a:t> is a (possibly negated) </a:t>
            </a:r>
            <a:r>
              <a:rPr lang="en-GB" sz="2400" dirty="0" err="1">
                <a:ea typeface="ＭＳ Ｐゴシック" charset="0"/>
              </a:rPr>
              <a:t>datatype</a:t>
            </a:r>
            <a:endParaRPr lang="en-GB" sz="2400" dirty="0"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795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OWL Classes</a:t>
            </a:r>
            <a:r>
              <a:rPr lang="el-GR" dirty="0">
                <a:ea typeface="ＭＳ Ｐゴシック" charset="0"/>
                <a:cs typeface="ＭＳ Ｐゴシック" charset="0"/>
              </a:rPr>
              <a:t> </a:t>
            </a:r>
          </a:p>
        </p:txBody>
      </p:sp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41438"/>
            <a:ext cx="8640763" cy="5040312"/>
          </a:xfrm>
        </p:spPr>
        <p:txBody>
          <a:bodyPr/>
          <a:lstStyle/>
          <a:p>
            <a:pPr marL="117475" indent="-117475" eaLnBrk="1" hangingPunct="1">
              <a:lnSpc>
                <a:spcPct val="90000"/>
              </a:lnSpc>
              <a:spcAft>
                <a:spcPct val="30000"/>
              </a:spcAft>
              <a:buNone/>
            </a:pPr>
            <a:r>
              <a:rPr lang="en-US" sz="3200" dirty="0" smtClean="0">
                <a:solidFill>
                  <a:srgbClr val="333333"/>
                </a:solidFill>
                <a:ea typeface="ＭＳ Ｐゴシック" charset="0"/>
                <a:cs typeface="ＭＳ Ｐゴシック" charset="0"/>
              </a:rPr>
              <a:t>:Faculty a </a:t>
            </a:r>
            <a:r>
              <a:rPr lang="en-US" sz="3200" dirty="0" err="1" smtClean="0">
                <a:solidFill>
                  <a:srgbClr val="333333"/>
                </a:solidFill>
                <a:ea typeface="ＭＳ Ｐゴシック" charset="0"/>
                <a:cs typeface="ＭＳ Ｐゴシック" charset="0"/>
              </a:rPr>
              <a:t>owl:Class</a:t>
            </a:r>
            <a:r>
              <a:rPr lang="en-US" sz="3200" dirty="0" smtClean="0">
                <a:solidFill>
                  <a:srgbClr val="333333"/>
                </a:solidFill>
                <a:ea typeface="ＭＳ Ｐゴシック" charset="0"/>
                <a:cs typeface="ＭＳ Ｐゴシック" charset="0"/>
              </a:rPr>
              <a:t>;</a:t>
            </a:r>
            <a:br>
              <a:rPr lang="en-US" sz="3200" dirty="0" smtClean="0">
                <a:solidFill>
                  <a:srgbClr val="333333"/>
                </a:solidFill>
                <a:ea typeface="ＭＳ Ｐゴシック" charset="0"/>
                <a:cs typeface="ＭＳ Ｐゴシック" charset="0"/>
              </a:rPr>
            </a:br>
            <a:r>
              <a:rPr lang="en-US" sz="3200" dirty="0" smtClean="0">
                <a:solidFill>
                  <a:srgbClr val="333333"/>
                </a:solidFill>
                <a:ea typeface="ＭＳ Ｐゴシック" charset="0"/>
                <a:cs typeface="ＭＳ Ｐゴシック" charset="0"/>
              </a:rPr>
              <a:t>    </a:t>
            </a:r>
            <a:r>
              <a:rPr lang="en-US" sz="3200" dirty="0" err="1" smtClean="0">
                <a:solidFill>
                  <a:srgbClr val="333333"/>
                </a:solidFill>
                <a:ea typeface="ＭＳ Ｐゴシック" charset="0"/>
                <a:cs typeface="ＭＳ Ｐゴシック" charset="0"/>
              </a:rPr>
              <a:t>owl:equivalentClass</a:t>
            </a:r>
            <a:r>
              <a:rPr lang="en-US" sz="3200" dirty="0" smtClean="0">
                <a:solidFill>
                  <a:srgbClr val="333333"/>
                </a:solidFill>
                <a:ea typeface="ＭＳ Ｐゴシック" charset="0"/>
                <a:cs typeface="ＭＳ Ｐゴシック" charset="0"/>
              </a:rPr>
              <a:t> :</a:t>
            </a:r>
            <a:r>
              <a:rPr lang="en-US" sz="3200" dirty="0" err="1" smtClean="0">
                <a:solidFill>
                  <a:srgbClr val="333333"/>
                </a:solidFill>
                <a:ea typeface="ＭＳ Ｐゴシック" charset="0"/>
                <a:cs typeface="ＭＳ Ｐゴシック" charset="0"/>
              </a:rPr>
              <a:t>AcademicStaffMember</a:t>
            </a:r>
            <a:r>
              <a:rPr lang="en-US" sz="3200" dirty="0" smtClean="0">
                <a:solidFill>
                  <a:srgbClr val="333333"/>
                </a:solidFill>
                <a:ea typeface="ＭＳ Ｐゴシック" charset="0"/>
                <a:cs typeface="ＭＳ Ｐゴシック" charset="0"/>
              </a:rPr>
              <a:t> .</a:t>
            </a:r>
            <a:endParaRPr lang="en-US" sz="1400" dirty="0">
              <a:ea typeface="ＭＳ Ｐゴシック" charset="0"/>
              <a:cs typeface="ＭＳ Ｐゴシック" charset="0"/>
            </a:endParaRPr>
          </a:p>
          <a:p>
            <a:pPr marL="117475" indent="-117475" eaLnBrk="1" hangingPunct="1">
              <a:lnSpc>
                <a:spcPct val="90000"/>
              </a:lnSpc>
              <a:spcAft>
                <a:spcPct val="30000"/>
              </a:spcAft>
            </a:pPr>
            <a:r>
              <a:rPr lang="en-US" sz="3200" b="1" dirty="0" err="1">
                <a:ea typeface="ＭＳ Ｐゴシック" charset="0"/>
                <a:cs typeface="ＭＳ Ｐゴシック" charset="0"/>
              </a:rPr>
              <a:t>owl:equivalentClass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asserts two classes are equivalent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519112" lvl="1" indent="-117475" eaLnBrk="1" hangingPunct="1">
              <a:lnSpc>
                <a:spcPct val="90000"/>
              </a:lnSpc>
              <a:spcAft>
                <a:spcPct val="30000"/>
              </a:spcAft>
            </a:pPr>
            <a:r>
              <a:rPr lang="en-US" sz="2800" dirty="0" smtClean="0">
                <a:ea typeface="ＭＳ Ｐゴシック" charset="0"/>
                <a:cs typeface="ＭＳ Ｐゴシック" charset="0"/>
              </a:rPr>
              <a:t>Each must have the same members</a:t>
            </a:r>
          </a:p>
          <a:p>
            <a:pPr marL="117475" indent="-117475" eaLnBrk="1" hangingPunct="1">
              <a:lnSpc>
                <a:spcPct val="90000"/>
              </a:lnSpc>
              <a:spcAft>
                <a:spcPct val="30000"/>
              </a:spcAft>
            </a:pPr>
            <a:r>
              <a:rPr lang="en-US" sz="3200" b="1" dirty="0" err="1" smtClean="0">
                <a:ea typeface="ＭＳ Ｐゴシック" charset="0"/>
                <a:cs typeface="ＭＳ Ｐゴシック" charset="0"/>
              </a:rPr>
              <a:t>owl:Thing</a:t>
            </a:r>
            <a:r>
              <a:rPr lang="en-US" sz="3200" b="1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is 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the most general class, which contains everything</a:t>
            </a:r>
          </a:p>
          <a:p>
            <a:pPr marL="457200" lvl="1" indent="-223838" eaLnBrk="1" hangingPunct="1">
              <a:lnSpc>
                <a:spcPct val="90000"/>
              </a:lnSpc>
            </a:pPr>
            <a:r>
              <a:rPr lang="en-US" sz="2800" dirty="0">
                <a:ea typeface="ＭＳ Ｐゴシック" charset="0"/>
              </a:rPr>
              <a:t>i.e., every owl class is </a:t>
            </a:r>
            <a:r>
              <a:rPr lang="en-US" sz="2800" dirty="0" err="1" smtClean="0">
                <a:ea typeface="ＭＳ Ｐゴシック" charset="0"/>
              </a:rPr>
              <a:t>rdfs:subClassOf</a:t>
            </a:r>
            <a:r>
              <a:rPr lang="en-US" sz="2800" dirty="0" smtClean="0">
                <a:ea typeface="ＭＳ Ｐゴシック" charset="0"/>
              </a:rPr>
              <a:t> </a:t>
            </a:r>
            <a:r>
              <a:rPr lang="en-US" sz="2800" dirty="0" err="1">
                <a:ea typeface="ＭＳ Ｐゴシック" charset="0"/>
              </a:rPr>
              <a:t>owl:Thing</a:t>
            </a:r>
            <a:endParaRPr lang="el-GR" sz="2800" dirty="0">
              <a:ea typeface="ＭＳ Ｐゴシック" charset="0"/>
            </a:endParaRPr>
          </a:p>
          <a:p>
            <a:pPr marL="117475" indent="-117475" eaLnBrk="1" hangingPunct="1">
              <a:lnSpc>
                <a:spcPct val="90000"/>
              </a:lnSpc>
            </a:pPr>
            <a:r>
              <a:rPr lang="en-GB" sz="3200" b="1" dirty="0" err="1">
                <a:ea typeface="ＭＳ Ｐゴシック" charset="0"/>
                <a:cs typeface="ＭＳ Ｐゴシック" charset="0"/>
              </a:rPr>
              <a:t>owl:Nothing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 is the empty class </a:t>
            </a:r>
          </a:p>
          <a:p>
            <a:pPr marL="457200" lvl="1" indent="-223838" eaLnBrk="1" hangingPunct="1">
              <a:lnSpc>
                <a:spcPct val="90000"/>
              </a:lnSpc>
            </a:pPr>
            <a:r>
              <a:rPr lang="en-US" sz="2800" dirty="0">
                <a:ea typeface="ＭＳ Ｐゴシック" charset="0"/>
              </a:rPr>
              <a:t>i.e., </a:t>
            </a:r>
            <a:r>
              <a:rPr lang="en-US" sz="2800" dirty="0" err="1">
                <a:ea typeface="ＭＳ Ｐゴシック" charset="0"/>
              </a:rPr>
              <a:t>owl:NoThing</a:t>
            </a:r>
            <a:r>
              <a:rPr lang="en-US" sz="2800" dirty="0">
                <a:ea typeface="ＭＳ Ｐゴシック" charset="0"/>
              </a:rPr>
              <a:t> is </a:t>
            </a:r>
            <a:r>
              <a:rPr lang="en-US" sz="2800" dirty="0" err="1">
                <a:ea typeface="ＭＳ Ｐゴシック" charset="0"/>
              </a:rPr>
              <a:t>rdf:subClassOf</a:t>
            </a:r>
            <a:r>
              <a:rPr lang="en-US" sz="2800" dirty="0">
                <a:ea typeface="ＭＳ Ｐゴシック" charset="0"/>
              </a:rPr>
              <a:t> every owl class</a:t>
            </a:r>
            <a:endParaRPr lang="el-GR" sz="2800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OWL Properties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569200" cy="4967288"/>
          </a:xfrm>
        </p:spPr>
        <p:txBody>
          <a:bodyPr/>
          <a:lstStyle/>
          <a:p>
            <a:pPr marL="342900" indent="-342900" eaLnBrk="1" hangingPunct="1"/>
            <a:r>
              <a:rPr lang="en-US" sz="3200" dirty="0" smtClean="0">
                <a:ea typeface="ＭＳ Ｐゴシック" charset="0"/>
                <a:cs typeface="ＭＳ Ｐゴシック" charset="0"/>
              </a:rPr>
              <a:t>OWL has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two kinds of properties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342900" indent="-342900" eaLnBrk="1" hangingPunct="1"/>
            <a:r>
              <a:rPr lang="en-GB" sz="3200" b="1" dirty="0">
                <a:ea typeface="ＭＳ Ｐゴシック" charset="0"/>
                <a:cs typeface="ＭＳ Ｐゴシック" charset="0"/>
              </a:rPr>
              <a:t>Object properties 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relate objects to other objects</a:t>
            </a:r>
          </a:p>
          <a:p>
            <a:pPr marL="568325" lvl="1" indent="-230188" eaLnBrk="1" hangingPunct="1"/>
            <a:r>
              <a:rPr lang="en-US" sz="3200" dirty="0" err="1" smtClean="0">
                <a:ea typeface="ＭＳ Ｐゴシック" charset="0"/>
              </a:rPr>
              <a:t>owl:ObjectProperty</a:t>
            </a:r>
            <a:r>
              <a:rPr lang="en-US" sz="3200" dirty="0" smtClean="0">
                <a:ea typeface="ＭＳ Ｐゴシック" charset="0"/>
              </a:rPr>
              <a:t>, </a:t>
            </a:r>
            <a:r>
              <a:rPr lang="en-GB" sz="3200" dirty="0" smtClean="0">
                <a:ea typeface="ＭＳ Ｐゴシック" charset="0"/>
              </a:rPr>
              <a:t>e.g</a:t>
            </a:r>
            <a:r>
              <a:rPr lang="en-GB" sz="3200" dirty="0">
                <a:ea typeface="ＭＳ Ｐゴシック" charset="0"/>
              </a:rPr>
              <a:t>. is-</a:t>
            </a:r>
            <a:r>
              <a:rPr lang="en-GB" sz="3200" dirty="0" err="1">
                <a:ea typeface="ＭＳ Ｐゴシック" charset="0"/>
              </a:rPr>
              <a:t>TaughtBy</a:t>
            </a:r>
            <a:r>
              <a:rPr lang="en-GB" sz="3200" dirty="0">
                <a:ea typeface="ＭＳ Ｐゴシック" charset="0"/>
              </a:rPr>
              <a:t>, supervises</a:t>
            </a:r>
          </a:p>
          <a:p>
            <a:pPr marL="342900" indent="-342900" eaLnBrk="1" hangingPunct="1"/>
            <a:r>
              <a:rPr lang="en-GB" sz="3200" b="1" dirty="0">
                <a:ea typeface="ＭＳ Ｐゴシック" charset="0"/>
                <a:cs typeface="ＭＳ Ｐゴシック" charset="0"/>
              </a:rPr>
              <a:t>Data type properties 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relate objects to </a:t>
            </a:r>
            <a:r>
              <a:rPr lang="en-GB" sz="3200" dirty="0" err="1">
                <a:ea typeface="ＭＳ Ｐゴシック" charset="0"/>
                <a:cs typeface="ＭＳ Ｐゴシック" charset="0"/>
              </a:rPr>
              <a:t>datatype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 values</a:t>
            </a:r>
          </a:p>
          <a:p>
            <a:pPr marL="568325" lvl="1" indent="-230188" eaLnBrk="1" hangingPunct="1"/>
            <a:r>
              <a:rPr lang="en-US" sz="3200" dirty="0" err="1" smtClean="0">
                <a:ea typeface="ＭＳ Ｐゴシック" charset="0"/>
              </a:rPr>
              <a:t>owl:DatatypeProperty</a:t>
            </a:r>
            <a:r>
              <a:rPr lang="en-GB" sz="3200" dirty="0" smtClean="0">
                <a:ea typeface="ＭＳ Ｐゴシック" charset="0"/>
              </a:rPr>
              <a:t>, e.g</a:t>
            </a:r>
            <a:r>
              <a:rPr lang="en-GB" sz="3200" dirty="0">
                <a:ea typeface="ＭＳ Ｐゴシック" charset="0"/>
              </a:rPr>
              <a:t>. phone, title, age</a:t>
            </a:r>
            <a:r>
              <a:rPr lang="en-GB" sz="3200" dirty="0" smtClean="0">
                <a:ea typeface="ＭＳ Ｐゴシック" charset="0"/>
              </a:rPr>
              <a:t>, </a:t>
            </a:r>
            <a:r>
              <a:rPr lang="is-IS" sz="3200" dirty="0" smtClean="0">
                <a:ea typeface="ＭＳ Ｐゴシック" charset="0"/>
              </a:rPr>
              <a:t>…</a:t>
            </a:r>
            <a:r>
              <a:rPr lang="en-GB" sz="3200" dirty="0" smtClean="0">
                <a:ea typeface="ＭＳ Ｐゴシック" charset="0"/>
              </a:rPr>
              <a:t> </a:t>
            </a:r>
          </a:p>
          <a:p>
            <a:pPr marL="341313" indent="-285750" eaLnBrk="1" hangingPunct="1"/>
            <a:r>
              <a:rPr lang="en-GB" sz="3200" dirty="0" smtClean="0">
                <a:ea typeface="ＭＳ Ｐゴシック" charset="0"/>
              </a:rPr>
              <a:t>These were made separate to make it easier to create sound and complete reasoners</a:t>
            </a:r>
            <a:endParaRPr lang="en-US" sz="3200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AutoShape 2"/>
          <p:cNvSpPr>
            <a:spLocks noChangeArrowheads="1"/>
          </p:cNvSpPr>
          <p:nvPr/>
        </p:nvSpPr>
        <p:spPr bwMode="auto">
          <a:xfrm>
            <a:off x="5694363" y="3857625"/>
            <a:ext cx="1755775" cy="330200"/>
          </a:xfrm>
          <a:prstGeom prst="roundRect">
            <a:avLst>
              <a:gd name="adj" fmla="val 16667"/>
            </a:avLst>
          </a:prstGeom>
          <a:solidFill>
            <a:schemeClr val="accent1">
              <a:alpha val="25098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sz="1400">
                <a:solidFill>
                  <a:schemeClr val="bg2"/>
                </a:solidFill>
                <a:latin typeface="Arial Narrow" charset="0"/>
              </a:rPr>
              <a:t>Joint EU/US Committee</a:t>
            </a:r>
          </a:p>
        </p:txBody>
      </p:sp>
      <p:sp>
        <p:nvSpPr>
          <p:cNvPr id="8194" name="AutoShape 3"/>
          <p:cNvSpPr>
            <a:spLocks noChangeArrowheads="1"/>
          </p:cNvSpPr>
          <p:nvPr/>
        </p:nvSpPr>
        <p:spPr bwMode="auto">
          <a:xfrm>
            <a:off x="4537075" y="2671763"/>
            <a:ext cx="614363" cy="330200"/>
          </a:xfrm>
          <a:prstGeom prst="roundRect">
            <a:avLst>
              <a:gd name="adj" fmla="val 16667"/>
            </a:avLst>
          </a:prstGeom>
          <a:solidFill>
            <a:schemeClr val="accent1">
              <a:alpha val="25098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sz="1400">
                <a:solidFill>
                  <a:schemeClr val="bg2"/>
                </a:solidFill>
                <a:latin typeface="Arial Narrow" charset="0"/>
              </a:rPr>
              <a:t>DAML</a:t>
            </a:r>
          </a:p>
        </p:txBody>
      </p:sp>
      <p:sp>
        <p:nvSpPr>
          <p:cNvPr id="8195" name="AutoShape 4"/>
          <p:cNvSpPr>
            <a:spLocks noChangeArrowheads="1"/>
          </p:cNvSpPr>
          <p:nvPr/>
        </p:nvSpPr>
        <p:spPr bwMode="auto">
          <a:xfrm>
            <a:off x="4034425" y="5332412"/>
            <a:ext cx="1776412" cy="330200"/>
          </a:xfrm>
          <a:prstGeom prst="roundRect">
            <a:avLst>
              <a:gd name="adj" fmla="val 16667"/>
            </a:avLst>
          </a:prstGeom>
          <a:solidFill>
            <a:schemeClr val="accent1">
              <a:alpha val="25098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sz="1400">
                <a:solidFill>
                  <a:schemeClr val="bg2"/>
                </a:solidFill>
                <a:latin typeface="Arial Narrow" charset="0"/>
              </a:rPr>
              <a:t>OntoKnowledge+Others</a:t>
            </a:r>
            <a:endParaRPr lang="en-US" sz="1400" dirty="0">
              <a:solidFill>
                <a:schemeClr val="bg2"/>
              </a:solidFill>
              <a:latin typeface="Arial Narrow" charset="0"/>
            </a:endParaRPr>
          </a:p>
        </p:txBody>
      </p:sp>
      <p:sp>
        <p:nvSpPr>
          <p:cNvPr id="8196" name="AutoShap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400" dirty="0">
                <a:ea typeface="ＭＳ Ｐゴシック" charset="0"/>
                <a:cs typeface="ＭＳ Ｐゴシック" charset="0"/>
              </a:rPr>
              <a:t>The OWL Family Tree</a:t>
            </a:r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290134" y="3840447"/>
            <a:ext cx="1041400" cy="466725"/>
          </a:xfrm>
          <a:prstGeom prst="rect">
            <a:avLst/>
          </a:prstGeom>
          <a:solidFill>
            <a:srgbClr val="66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Arial Narrow" charset="0"/>
              </a:rPr>
              <a:t>Frames</a:t>
            </a: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1393468" y="5824185"/>
            <a:ext cx="1517650" cy="831850"/>
          </a:xfrm>
          <a:prstGeom prst="rect">
            <a:avLst/>
          </a:prstGeom>
          <a:solidFill>
            <a:srgbClr val="66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Arial Narrow" charset="0"/>
              </a:rPr>
              <a:t>Description </a:t>
            </a:r>
          </a:p>
          <a:p>
            <a:pPr algn="ctr"/>
            <a:r>
              <a:rPr lang="en-US" sz="2400">
                <a:solidFill>
                  <a:schemeClr val="bg1"/>
                </a:solidFill>
                <a:latin typeface="Arial Narrow" charset="0"/>
              </a:rPr>
              <a:t>Logic</a:t>
            </a:r>
          </a:p>
        </p:txBody>
      </p:sp>
      <p:sp>
        <p:nvSpPr>
          <p:cNvPr id="8199" name="Rectangle 8"/>
          <p:cNvSpPr>
            <a:spLocks noChangeArrowheads="1"/>
          </p:cNvSpPr>
          <p:nvPr/>
        </p:nvSpPr>
        <p:spPr bwMode="auto">
          <a:xfrm>
            <a:off x="1049338" y="3009900"/>
            <a:ext cx="1622425" cy="466725"/>
          </a:xfrm>
          <a:prstGeom prst="rect">
            <a:avLst/>
          </a:prstGeom>
          <a:solidFill>
            <a:srgbClr val="66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Arial Narrow" charset="0"/>
              </a:rPr>
              <a:t>RDF/RDF(S)</a:t>
            </a:r>
          </a:p>
        </p:txBody>
      </p:sp>
      <p:sp>
        <p:nvSpPr>
          <p:cNvPr id="8200" name="Rectangle 9"/>
          <p:cNvSpPr>
            <a:spLocks noChangeArrowheads="1"/>
          </p:cNvSpPr>
          <p:nvPr/>
        </p:nvSpPr>
        <p:spPr bwMode="auto">
          <a:xfrm>
            <a:off x="3944938" y="4695825"/>
            <a:ext cx="596900" cy="466725"/>
          </a:xfrm>
          <a:prstGeom prst="rect">
            <a:avLst/>
          </a:prstGeom>
          <a:solidFill>
            <a:srgbClr val="66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Arial Narrow" charset="0"/>
              </a:rPr>
              <a:t>OIL</a:t>
            </a:r>
          </a:p>
        </p:txBody>
      </p:sp>
      <p:sp>
        <p:nvSpPr>
          <p:cNvPr id="8201" name="Rectangle 10"/>
          <p:cNvSpPr>
            <a:spLocks noChangeArrowheads="1"/>
          </p:cNvSpPr>
          <p:nvPr/>
        </p:nvSpPr>
        <p:spPr bwMode="auto">
          <a:xfrm>
            <a:off x="3676650" y="3084513"/>
            <a:ext cx="1498600" cy="466725"/>
          </a:xfrm>
          <a:prstGeom prst="rect">
            <a:avLst/>
          </a:prstGeom>
          <a:solidFill>
            <a:srgbClr val="66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Arial Narrow" charset="0"/>
              </a:rPr>
              <a:t>DAML-ONT</a:t>
            </a:r>
          </a:p>
        </p:txBody>
      </p:sp>
      <p:sp>
        <p:nvSpPr>
          <p:cNvPr id="8202" name="Rectangle 11"/>
          <p:cNvSpPr>
            <a:spLocks noChangeArrowheads="1"/>
          </p:cNvSpPr>
          <p:nvPr/>
        </p:nvSpPr>
        <p:spPr bwMode="auto">
          <a:xfrm>
            <a:off x="5846763" y="4270375"/>
            <a:ext cx="1436687" cy="466725"/>
          </a:xfrm>
          <a:prstGeom prst="rect">
            <a:avLst/>
          </a:prstGeom>
          <a:solidFill>
            <a:srgbClr val="66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Arial Narrow" charset="0"/>
              </a:rPr>
              <a:t>DAML+OIL</a:t>
            </a:r>
          </a:p>
        </p:txBody>
      </p:sp>
      <p:sp>
        <p:nvSpPr>
          <p:cNvPr id="8203" name="Rectangle 12"/>
          <p:cNvSpPr>
            <a:spLocks noChangeArrowheads="1"/>
          </p:cNvSpPr>
          <p:nvPr/>
        </p:nvSpPr>
        <p:spPr bwMode="auto">
          <a:xfrm>
            <a:off x="8129588" y="4270375"/>
            <a:ext cx="763587" cy="466725"/>
          </a:xfrm>
          <a:prstGeom prst="rect">
            <a:avLst/>
          </a:prstGeom>
          <a:solidFill>
            <a:srgbClr val="66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Arial Narrow" charset="0"/>
              </a:rPr>
              <a:t>OWL</a:t>
            </a:r>
          </a:p>
        </p:txBody>
      </p:sp>
      <p:cxnSp>
        <p:nvCxnSpPr>
          <p:cNvPr id="8204" name="AutoShape 13"/>
          <p:cNvCxnSpPr>
            <a:cxnSpLocks noChangeShapeType="1"/>
            <a:stCxn id="8198" idx="3"/>
            <a:endCxn id="8200" idx="1"/>
          </p:cNvCxnSpPr>
          <p:nvPr/>
        </p:nvCxnSpPr>
        <p:spPr bwMode="auto">
          <a:xfrm flipV="1">
            <a:off x="2911118" y="4929188"/>
            <a:ext cx="1033820" cy="1310922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205" name="AutoShape 14"/>
          <p:cNvCxnSpPr>
            <a:cxnSpLocks noChangeShapeType="1"/>
            <a:stCxn id="8197" idx="3"/>
            <a:endCxn id="8200" idx="1"/>
          </p:cNvCxnSpPr>
          <p:nvPr/>
        </p:nvCxnSpPr>
        <p:spPr bwMode="auto">
          <a:xfrm>
            <a:off x="1331534" y="4073810"/>
            <a:ext cx="2613404" cy="855378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206" name="AutoShape 15"/>
          <p:cNvCxnSpPr>
            <a:cxnSpLocks noChangeShapeType="1"/>
            <a:stCxn id="8197" idx="3"/>
            <a:endCxn id="8201" idx="1"/>
          </p:cNvCxnSpPr>
          <p:nvPr/>
        </p:nvCxnSpPr>
        <p:spPr bwMode="auto">
          <a:xfrm flipV="1">
            <a:off x="1331534" y="3317876"/>
            <a:ext cx="2345116" cy="755934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207" name="AutoShape 16"/>
          <p:cNvCxnSpPr>
            <a:cxnSpLocks noChangeShapeType="1"/>
            <a:stCxn id="8199" idx="3"/>
            <a:endCxn id="8201" idx="1"/>
          </p:cNvCxnSpPr>
          <p:nvPr/>
        </p:nvCxnSpPr>
        <p:spPr bwMode="auto">
          <a:xfrm>
            <a:off x="2671763" y="3243263"/>
            <a:ext cx="1004887" cy="74612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208" name="AutoShape 17"/>
          <p:cNvCxnSpPr>
            <a:cxnSpLocks noChangeShapeType="1"/>
            <a:stCxn id="8199" idx="3"/>
            <a:endCxn id="8200" idx="1"/>
          </p:cNvCxnSpPr>
          <p:nvPr/>
        </p:nvCxnSpPr>
        <p:spPr bwMode="auto">
          <a:xfrm>
            <a:off x="2671763" y="3243263"/>
            <a:ext cx="1273175" cy="1685925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209" name="AutoShape 18"/>
          <p:cNvCxnSpPr>
            <a:cxnSpLocks noChangeShapeType="1"/>
            <a:stCxn id="8200" idx="3"/>
            <a:endCxn id="8202" idx="1"/>
          </p:cNvCxnSpPr>
          <p:nvPr/>
        </p:nvCxnSpPr>
        <p:spPr bwMode="auto">
          <a:xfrm flipV="1">
            <a:off x="4541838" y="4503738"/>
            <a:ext cx="1304925" cy="42545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210" name="AutoShape 19"/>
          <p:cNvCxnSpPr>
            <a:cxnSpLocks noChangeShapeType="1"/>
            <a:stCxn id="8201" idx="3"/>
            <a:endCxn id="8202" idx="1"/>
          </p:cNvCxnSpPr>
          <p:nvPr/>
        </p:nvCxnSpPr>
        <p:spPr bwMode="auto">
          <a:xfrm>
            <a:off x="5175250" y="3317875"/>
            <a:ext cx="671513" cy="1185863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211" name="AutoShape 20"/>
          <p:cNvCxnSpPr>
            <a:cxnSpLocks noChangeShapeType="1"/>
            <a:stCxn id="8202" idx="3"/>
            <a:endCxn id="8203" idx="1"/>
          </p:cNvCxnSpPr>
          <p:nvPr/>
        </p:nvCxnSpPr>
        <p:spPr bwMode="auto">
          <a:xfrm>
            <a:off x="7283450" y="4503738"/>
            <a:ext cx="846138" cy="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8212" name="AutoShape 21"/>
          <p:cNvSpPr>
            <a:spLocks noChangeArrowheads="1"/>
          </p:cNvSpPr>
          <p:nvPr/>
        </p:nvSpPr>
        <p:spPr bwMode="auto">
          <a:xfrm>
            <a:off x="8101013" y="4868863"/>
            <a:ext cx="530225" cy="330200"/>
          </a:xfrm>
          <a:prstGeom prst="roundRect">
            <a:avLst>
              <a:gd name="adj" fmla="val 16667"/>
            </a:avLst>
          </a:prstGeom>
          <a:solidFill>
            <a:schemeClr val="accent1">
              <a:alpha val="25098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sz="1400">
                <a:solidFill>
                  <a:schemeClr val="bg2"/>
                </a:solidFill>
                <a:latin typeface="Arial Narrow" charset="0"/>
              </a:rPr>
              <a:t>W3C</a:t>
            </a:r>
          </a:p>
        </p:txBody>
      </p:sp>
      <p:cxnSp>
        <p:nvCxnSpPr>
          <p:cNvPr id="8213" name="AutoShape 22"/>
          <p:cNvCxnSpPr>
            <a:cxnSpLocks noChangeShapeType="1"/>
            <a:stCxn id="8198" idx="3"/>
            <a:endCxn id="8201" idx="2"/>
          </p:cNvCxnSpPr>
          <p:nvPr/>
        </p:nvCxnSpPr>
        <p:spPr bwMode="auto">
          <a:xfrm flipV="1">
            <a:off x="2911118" y="3551238"/>
            <a:ext cx="1514832" cy="2688872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8214" name="Rectangle 23"/>
          <p:cNvSpPr>
            <a:spLocks noChangeArrowheads="1"/>
          </p:cNvSpPr>
          <p:nvPr/>
        </p:nvSpPr>
        <p:spPr bwMode="auto">
          <a:xfrm>
            <a:off x="1766888" y="1989138"/>
            <a:ext cx="903287" cy="466725"/>
          </a:xfrm>
          <a:prstGeom prst="rect">
            <a:avLst/>
          </a:prstGeom>
          <a:solidFill>
            <a:srgbClr val="66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Arial Narrow" charset="0"/>
              </a:rPr>
              <a:t>SHOE</a:t>
            </a:r>
          </a:p>
        </p:txBody>
      </p:sp>
      <p:cxnSp>
        <p:nvCxnSpPr>
          <p:cNvPr id="8215" name="AutoShape 24"/>
          <p:cNvCxnSpPr>
            <a:cxnSpLocks noChangeShapeType="1"/>
            <a:stCxn id="8214" idx="3"/>
          </p:cNvCxnSpPr>
          <p:nvPr/>
        </p:nvCxnSpPr>
        <p:spPr bwMode="auto">
          <a:xfrm>
            <a:off x="2670175" y="2222500"/>
            <a:ext cx="1755775" cy="89535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8216" name="Rectangle 25"/>
          <p:cNvSpPr>
            <a:spLocks noChangeArrowheads="1"/>
          </p:cNvSpPr>
          <p:nvPr/>
        </p:nvSpPr>
        <p:spPr bwMode="auto">
          <a:xfrm>
            <a:off x="179388" y="1268413"/>
            <a:ext cx="2365375" cy="466725"/>
          </a:xfrm>
          <a:prstGeom prst="rect">
            <a:avLst/>
          </a:prstGeom>
          <a:solidFill>
            <a:srgbClr val="66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Arial Narrow" charset="0"/>
              </a:rPr>
              <a:t>Logic Programming</a:t>
            </a:r>
          </a:p>
        </p:txBody>
      </p:sp>
      <p:cxnSp>
        <p:nvCxnSpPr>
          <p:cNvPr id="8217" name="AutoShape 26"/>
          <p:cNvCxnSpPr>
            <a:cxnSpLocks noChangeShapeType="1"/>
            <a:stCxn id="8216" idx="2"/>
            <a:endCxn id="8214" idx="1"/>
          </p:cNvCxnSpPr>
          <p:nvPr/>
        </p:nvCxnSpPr>
        <p:spPr bwMode="auto">
          <a:xfrm>
            <a:off x="1362075" y="1735138"/>
            <a:ext cx="404813" cy="487362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179388" y="1774310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1970s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2161818" y="5454853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1980s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30967" y="3511177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1974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824538" y="4770993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~2002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8101013" y="3896003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2004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4361415" y="3582163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~2000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1796407" y="2406067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1996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3860586" y="4397375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~2000</a:t>
            </a:r>
            <a:endParaRPr lang="en-US" dirty="0"/>
          </a:p>
        </p:txBody>
      </p:sp>
      <p:sp>
        <p:nvSpPr>
          <p:cNvPr id="38" name="Rectangle 6"/>
          <p:cNvSpPr>
            <a:spLocks noChangeArrowheads="1"/>
          </p:cNvSpPr>
          <p:nvPr/>
        </p:nvSpPr>
        <p:spPr bwMode="auto">
          <a:xfrm>
            <a:off x="1050578" y="4766707"/>
            <a:ext cx="832279" cy="461665"/>
          </a:xfrm>
          <a:prstGeom prst="rect">
            <a:avLst/>
          </a:prstGeom>
          <a:solidFill>
            <a:srgbClr val="66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 Narrow" charset="0"/>
              </a:rPr>
              <a:t>Klone</a:t>
            </a:r>
            <a:endParaRPr lang="en-US" sz="2400" dirty="0">
              <a:solidFill>
                <a:schemeClr val="bg1"/>
              </a:solidFill>
              <a:latin typeface="Arial Narrow" charset="0"/>
            </a:endParaRPr>
          </a:p>
        </p:txBody>
      </p:sp>
      <p:cxnSp>
        <p:nvCxnSpPr>
          <p:cNvPr id="43" name="AutoShape 14"/>
          <p:cNvCxnSpPr>
            <a:cxnSpLocks noChangeShapeType="1"/>
            <a:endCxn id="8198" idx="0"/>
          </p:cNvCxnSpPr>
          <p:nvPr/>
        </p:nvCxnSpPr>
        <p:spPr bwMode="auto">
          <a:xfrm>
            <a:off x="1461548" y="5234015"/>
            <a:ext cx="690745" cy="59017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5" name="AutoShape 14"/>
          <p:cNvCxnSpPr>
            <a:cxnSpLocks noChangeShapeType="1"/>
            <a:endCxn id="38" idx="0"/>
          </p:cNvCxnSpPr>
          <p:nvPr/>
        </p:nvCxnSpPr>
        <p:spPr bwMode="auto">
          <a:xfrm>
            <a:off x="750706" y="4312815"/>
            <a:ext cx="716012" cy="453892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7" name="TextBox 46"/>
          <p:cNvSpPr txBox="1"/>
          <p:nvPr/>
        </p:nvSpPr>
        <p:spPr>
          <a:xfrm>
            <a:off x="356115" y="4808797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1980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>
                <a:ea typeface="ＭＳ Ｐゴシック" charset="0"/>
                <a:cs typeface="ＭＳ Ｐゴシック" charset="0"/>
              </a:rPr>
              <a:t>Datatype</a:t>
            </a:r>
            <a:r>
              <a:rPr lang="en-US" dirty="0">
                <a:ea typeface="ＭＳ Ｐゴシック" charset="0"/>
                <a:cs typeface="ＭＳ Ｐゴシック" charset="0"/>
              </a:rPr>
              <a:t> Properties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33363" indent="-233363" eaLnBrk="1" hangingPunct="1">
              <a:spcAft>
                <a:spcPct val="40000"/>
              </a:spcAft>
            </a:pPr>
            <a:r>
              <a:rPr lang="en-US" sz="3200" dirty="0">
                <a:ea typeface="ＭＳ Ｐゴシック" charset="0"/>
                <a:cs typeface="ＭＳ Ｐゴシック" charset="0"/>
              </a:rPr>
              <a:t>OWL uses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 XML Schema data types, exploiting the layered architecture of the Semantic Web</a:t>
            </a:r>
          </a:p>
          <a:p>
            <a:pPr marL="233363" indent="-233363" eaLnBrk="1" hangingPunct="1">
              <a:buNone/>
            </a:pPr>
            <a:r>
              <a:rPr lang="en-GB" sz="3200" dirty="0">
                <a:ea typeface="ＭＳ Ｐゴシック" charset="0"/>
                <a:cs typeface="ＭＳ Ｐゴシック" charset="0"/>
              </a:rPr>
              <a:t>:age a </a:t>
            </a:r>
            <a:r>
              <a:rPr lang="en-GB" sz="3200" dirty="0" err="1">
                <a:ea typeface="ＭＳ Ｐゴシック" charset="0"/>
                <a:cs typeface="ＭＳ Ｐゴシック" charset="0"/>
              </a:rPr>
              <a:t>owl:DatatypeProperty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233363" indent="-233363" eaLnBrk="1" hangingPunct="1">
              <a:buNone/>
            </a:pPr>
            <a:r>
              <a:rPr lang="en-GB" sz="3200" dirty="0">
                <a:ea typeface="ＭＳ Ｐゴシック" charset="0"/>
                <a:cs typeface="ＭＳ Ｐゴシック" charset="0"/>
              </a:rPr>
              <a:t>  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  </a:t>
            </a:r>
            <a:r>
              <a:rPr lang="en-GB" sz="3200" dirty="0" err="1" smtClean="0">
                <a:ea typeface="ＭＳ Ｐゴシック" charset="0"/>
                <a:cs typeface="ＭＳ Ｐゴシック" charset="0"/>
              </a:rPr>
              <a:t>rdfs:domain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GB" sz="3200" dirty="0" err="1">
                <a:ea typeface="ＭＳ Ｐゴシック" charset="0"/>
                <a:cs typeface="ＭＳ Ｐゴシック" charset="0"/>
              </a:rPr>
              <a:t>foaf:Person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233363" indent="-233363" eaLnBrk="1" hangingPunct="1">
              <a:buNone/>
            </a:pPr>
            <a:r>
              <a:rPr lang="en-GB" sz="3200" dirty="0">
                <a:ea typeface="ＭＳ Ｐゴシック" charset="0"/>
                <a:cs typeface="ＭＳ Ｐゴシック" charset="0"/>
              </a:rPr>
              <a:t>  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  </a:t>
            </a:r>
            <a:r>
              <a:rPr lang="en-GB" sz="3200" dirty="0" err="1" smtClean="0">
                <a:ea typeface="ＭＳ Ｐゴシック" charset="0"/>
                <a:cs typeface="ＭＳ Ｐゴシック" charset="0"/>
              </a:rPr>
              <a:t>rdfs:range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GB" sz="3200" dirty="0" err="1">
                <a:ea typeface="ＭＳ Ｐゴシック" charset="0"/>
                <a:cs typeface="ＭＳ Ｐゴシック" charset="0"/>
              </a:rPr>
              <a:t>xsd:nonNegativeInteger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 .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OWL Object Properties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3900" y="1490663"/>
            <a:ext cx="8096250" cy="47466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Typically u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ser-defined data types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233363" indent="-233363" eaLnBrk="1" hangingPunct="1">
              <a:buFont typeface="Wingdings" charset="0"/>
              <a:buNone/>
            </a:pP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233363" indent="-233363" eaLnBrk="1" hangingPunct="1"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: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isTaughtBy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a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owl:ObjectProperty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233363" indent="-233363" eaLnBrk="1" hangingPunct="1"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  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rdfs:domain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:course;</a:t>
            </a:r>
          </a:p>
          <a:p>
            <a:pPr marL="233363" indent="-233363" eaLnBrk="1" hangingPunct="1"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  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rdfs:range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: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A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cademicStaffMember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233363" indent="-233363" eaLnBrk="1" hangingPunct="1"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   rdfs:subPropertyOf :involves .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Inverse Properties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268413"/>
            <a:ext cx="8420100" cy="51022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:teaches a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owl:ObjectProperty</a:t>
            </a:r>
            <a:r>
              <a:rPr lang="en-US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0" indent="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rdfs:range</a:t>
            </a:r>
            <a:r>
              <a:rPr lang="en-US" dirty="0">
                <a:ea typeface="ＭＳ Ｐゴシック" charset="0"/>
                <a:cs typeface="ＭＳ Ｐゴシック" charset="0"/>
              </a:rPr>
              <a:t> :course;</a:t>
            </a:r>
          </a:p>
          <a:p>
            <a:pPr marL="0" indent="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rdfs:domain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:</a:t>
            </a:r>
            <a:r>
              <a:rPr lang="en-US" dirty="0" err="1">
                <a:ea typeface="ＭＳ Ｐゴシック" charset="0"/>
                <a:cs typeface="ＭＳ Ｐゴシック" charset="0"/>
              </a:rPr>
              <a:t>A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cademicStaffMember</a:t>
            </a:r>
            <a:r>
              <a:rPr lang="en-US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0" indent="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owl:inverseOf :</a:t>
            </a:r>
            <a:r>
              <a:rPr lang="en-US" dirty="0" err="1">
                <a:ea typeface="ＭＳ Ｐゴシック" charset="0"/>
                <a:cs typeface="ＭＳ Ｐゴシック" charset="0"/>
              </a:rPr>
              <a:t>isTaughtBy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.</a:t>
            </a:r>
          </a:p>
          <a:p>
            <a:pPr marL="0" indent="0" eaLnBrk="1" hangingPunct="1">
              <a:buNone/>
            </a:pPr>
            <a:r>
              <a:rPr lang="en-US" sz="2400" i="1" dirty="0" smtClean="0">
                <a:ea typeface="ＭＳ Ｐゴシック" charset="0"/>
                <a:cs typeface="ＭＳ Ｐゴシック" charset="0"/>
              </a:rPr>
              <a:t>Or just</a:t>
            </a:r>
          </a:p>
          <a:p>
            <a:pPr marL="0" indent="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:teaches owl:inverseOf :</a:t>
            </a:r>
            <a:r>
              <a:rPr lang="en-US" dirty="0" err="1">
                <a:ea typeface="ＭＳ Ｐゴシック" charset="0"/>
                <a:cs typeface="ＭＳ Ｐゴシック" charset="0"/>
              </a:rPr>
              <a:t>isTaughtBy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.</a:t>
            </a:r>
            <a:endParaRPr lang="en-US" sz="1400" dirty="0"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A partial list of axioms:</a:t>
            </a:r>
          </a:p>
          <a:p>
            <a:pPr marL="287338" lvl="1" indent="-169863" eaLnBrk="1" hangingPunct="1">
              <a:buFontTx/>
              <a:buNone/>
            </a:pPr>
            <a:r>
              <a:rPr lang="en-US" sz="1800" dirty="0" err="1">
                <a:ea typeface="ＭＳ Ｐゴシック" charset="0"/>
              </a:rPr>
              <a:t>owl:inverseOf</a:t>
            </a:r>
            <a:r>
              <a:rPr lang="en-US" sz="1800" dirty="0">
                <a:ea typeface="ＭＳ Ｐゴシック" charset="0"/>
              </a:rPr>
              <a:t> </a:t>
            </a:r>
            <a:r>
              <a:rPr lang="en-US" sz="1800" dirty="0" err="1">
                <a:ea typeface="ＭＳ Ｐゴシック" charset="0"/>
              </a:rPr>
              <a:t>rdfs:domain</a:t>
            </a:r>
            <a:r>
              <a:rPr lang="en-US" sz="1800" dirty="0">
                <a:ea typeface="ＭＳ Ｐゴシック" charset="0"/>
              </a:rPr>
              <a:t> </a:t>
            </a:r>
            <a:r>
              <a:rPr lang="en-US" sz="1800" dirty="0" err="1">
                <a:ea typeface="ＭＳ Ｐゴシック" charset="0"/>
              </a:rPr>
              <a:t>owl:ObjectProperty</a:t>
            </a:r>
            <a:r>
              <a:rPr lang="en-US" sz="1800" dirty="0">
                <a:ea typeface="ＭＳ Ｐゴシック" charset="0"/>
              </a:rPr>
              <a:t>;</a:t>
            </a:r>
            <a:br>
              <a:rPr lang="en-US" sz="1800" dirty="0">
                <a:ea typeface="ＭＳ Ｐゴシック" charset="0"/>
              </a:rPr>
            </a:br>
            <a:r>
              <a:rPr lang="en-US" sz="1800" dirty="0" err="1">
                <a:ea typeface="ＭＳ Ｐゴシック" charset="0"/>
              </a:rPr>
              <a:t>rdfs:range</a:t>
            </a:r>
            <a:r>
              <a:rPr lang="en-US" sz="1800" dirty="0">
                <a:ea typeface="ＭＳ Ｐゴシック" charset="0"/>
              </a:rPr>
              <a:t> </a:t>
            </a:r>
            <a:r>
              <a:rPr lang="en-US" sz="1800" dirty="0" err="1">
                <a:ea typeface="ＭＳ Ｐゴシック" charset="0"/>
              </a:rPr>
              <a:t>owl:ObjectProperty</a:t>
            </a:r>
            <a:r>
              <a:rPr lang="en-US" sz="1800" dirty="0">
                <a:ea typeface="ＭＳ Ｐゴシック" charset="0"/>
              </a:rPr>
              <a:t>; </a:t>
            </a:r>
            <a:br>
              <a:rPr lang="en-US" sz="1800" dirty="0">
                <a:ea typeface="ＭＳ Ｐゴシック" charset="0"/>
              </a:rPr>
            </a:br>
            <a:r>
              <a:rPr lang="en-US" sz="1800" dirty="0">
                <a:ea typeface="ＭＳ Ｐゴシック" charset="0"/>
              </a:rPr>
              <a:t>a owl:SymmetricProperty. </a:t>
            </a:r>
          </a:p>
          <a:p>
            <a:pPr marL="287338" lvl="1" indent="-169863" eaLnBrk="1" hangingPunct="1">
              <a:buFontTx/>
              <a:buNone/>
            </a:pPr>
            <a:r>
              <a:rPr lang="en-US" sz="1800" dirty="0">
                <a:ea typeface="ＭＳ Ｐゴシック" charset="0"/>
              </a:rPr>
              <a:t>{?P </a:t>
            </a:r>
            <a:r>
              <a:rPr lang="en-US" sz="1800" dirty="0" smtClean="0">
                <a:ea typeface="ＭＳ Ｐゴシック" charset="0"/>
              </a:rPr>
              <a:t> </a:t>
            </a:r>
            <a:r>
              <a:rPr lang="en-US" sz="1800" dirty="0" err="1">
                <a:ea typeface="ＭＳ Ｐゴシック" charset="0"/>
              </a:rPr>
              <a:t>owl:inverseOf</a:t>
            </a:r>
            <a:r>
              <a:rPr lang="en-US" sz="1800" dirty="0">
                <a:ea typeface="ＭＳ Ｐゴシック" charset="0"/>
              </a:rPr>
              <a:t> ?Q. ?S ?P ?O} =&gt; {?O ?Q ?S}. </a:t>
            </a:r>
          </a:p>
          <a:p>
            <a:pPr marL="287338" lvl="1" indent="-169863" eaLnBrk="1" hangingPunct="1">
              <a:buFontTx/>
              <a:buNone/>
            </a:pPr>
            <a:r>
              <a:rPr lang="en-US" sz="1800" dirty="0">
                <a:ea typeface="ＭＳ Ｐゴシック" charset="0"/>
              </a:rPr>
              <a:t>{?P </a:t>
            </a:r>
            <a:r>
              <a:rPr lang="en-US" sz="1800" dirty="0" err="1">
                <a:ea typeface="ＭＳ Ｐゴシック" charset="0"/>
              </a:rPr>
              <a:t>owl:inverseOf</a:t>
            </a:r>
            <a:r>
              <a:rPr lang="en-US" sz="1800" dirty="0">
                <a:ea typeface="ＭＳ Ｐゴシック" charset="0"/>
              </a:rPr>
              <a:t> ?Q. ?P </a:t>
            </a:r>
            <a:r>
              <a:rPr lang="en-US" sz="1800" dirty="0" smtClean="0">
                <a:ea typeface="ＭＳ Ｐゴシック" charset="0"/>
              </a:rPr>
              <a:t> </a:t>
            </a:r>
            <a:r>
              <a:rPr lang="en-US" sz="1800" dirty="0" err="1">
                <a:ea typeface="ＭＳ Ｐゴシック" charset="0"/>
              </a:rPr>
              <a:t>rdfs:domain</a:t>
            </a:r>
            <a:r>
              <a:rPr lang="en-US" sz="1800" dirty="0">
                <a:ea typeface="ＭＳ Ｐゴシック" charset="0"/>
              </a:rPr>
              <a:t> ?C} =&gt; {?Q </a:t>
            </a:r>
            <a:r>
              <a:rPr lang="en-US" sz="1800" dirty="0" err="1">
                <a:ea typeface="ＭＳ Ｐゴシック" charset="0"/>
              </a:rPr>
              <a:t>rdfs:range</a:t>
            </a:r>
            <a:r>
              <a:rPr lang="en-US" sz="1800" dirty="0">
                <a:ea typeface="ＭＳ Ｐゴシック" charset="0"/>
              </a:rPr>
              <a:t> ?C}.</a:t>
            </a:r>
          </a:p>
          <a:p>
            <a:pPr marL="287338" lvl="1" indent="-169863" eaLnBrk="1" hangingPunct="1">
              <a:buFontTx/>
              <a:buNone/>
            </a:pPr>
            <a:r>
              <a:rPr lang="en-US" sz="1800" dirty="0">
                <a:ea typeface="ＭＳ Ｐゴシック" charset="0"/>
              </a:rPr>
              <a:t>{?A </a:t>
            </a:r>
            <a:r>
              <a:rPr lang="en-US" sz="1800" dirty="0" err="1">
                <a:ea typeface="ＭＳ Ｐゴシック" charset="0"/>
              </a:rPr>
              <a:t>owl:inverseOf</a:t>
            </a:r>
            <a:r>
              <a:rPr lang="en-US" sz="1800" dirty="0">
                <a:ea typeface="ＭＳ Ｐゴシック" charset="0"/>
              </a:rPr>
              <a:t> ?C. ?B </a:t>
            </a:r>
            <a:r>
              <a:rPr lang="en-US" sz="1800" dirty="0" err="1">
                <a:ea typeface="ＭＳ Ｐゴシック" charset="0"/>
              </a:rPr>
              <a:t>owl:inverseOf</a:t>
            </a:r>
            <a:r>
              <a:rPr lang="en-US" sz="1800" dirty="0">
                <a:ea typeface="ＭＳ Ｐゴシック" charset="0"/>
              </a:rPr>
              <a:t> ?C} =&gt; {?A rdfs:subPropertyOf ?B}.</a:t>
            </a:r>
            <a:r>
              <a:rPr lang="en-US" sz="1600" dirty="0">
                <a:ea typeface="ＭＳ Ｐゴシック" charset="0"/>
              </a:rPr>
              <a:t>  </a:t>
            </a:r>
            <a:endParaRPr lang="el-GR" sz="1600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Equivalent Properties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29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569325" cy="4967288"/>
          </a:xfrm>
        </p:spPr>
        <p:txBody>
          <a:bodyPr/>
          <a:lstStyle/>
          <a:p>
            <a:pPr marL="342900" indent="-342900" eaLnBrk="1" hangingPunct="1"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: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lecturesIn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owl:equivalentProperty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:teaches .</a:t>
            </a:r>
          </a:p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Two properties have the same property </a:t>
            </a:r>
            <a:r>
              <a:rPr lang="en-US" sz="3200" i="1" dirty="0">
                <a:ea typeface="ＭＳ Ｐゴシック" charset="0"/>
                <a:cs typeface="ＭＳ Ｐゴシック" charset="0"/>
              </a:rPr>
              <a:t>extension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</a:t>
            </a:r>
          </a:p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Axioms</a:t>
            </a:r>
          </a:p>
          <a:p>
            <a:pPr marL="742950" lvl="1" indent="-285750" eaLnBrk="1" hangingPunct="1">
              <a:buFontTx/>
              <a:buNone/>
            </a:pPr>
            <a:r>
              <a:rPr lang="en-US" sz="3200" dirty="0" smtClean="0">
                <a:ea typeface="ＭＳ Ｐゴシック" charset="0"/>
              </a:rPr>
              <a:t>{ ?</a:t>
            </a:r>
            <a:r>
              <a:rPr lang="en-US" sz="3200" dirty="0">
                <a:ea typeface="ＭＳ Ｐゴシック" charset="0"/>
              </a:rPr>
              <a:t>A rdfs:subPropertyOf ?B. </a:t>
            </a:r>
            <a:r>
              <a:rPr lang="en-US" sz="3200" dirty="0" smtClean="0">
                <a:ea typeface="ＭＳ Ｐゴシック" charset="0"/>
              </a:rPr>
              <a:t/>
            </a:r>
            <a:br>
              <a:rPr lang="en-US" sz="3200" dirty="0" smtClean="0">
                <a:ea typeface="ＭＳ Ｐゴシック" charset="0"/>
              </a:rPr>
            </a:br>
            <a:r>
              <a:rPr lang="en-US" sz="3200" dirty="0" smtClean="0">
                <a:ea typeface="ＭＳ Ｐゴシック" charset="0"/>
              </a:rPr>
              <a:t>?</a:t>
            </a:r>
            <a:r>
              <a:rPr lang="en-US" sz="3200" dirty="0">
                <a:ea typeface="ＭＳ Ｐゴシック" charset="0"/>
              </a:rPr>
              <a:t>B rdfs:subPropertyOf ?</a:t>
            </a:r>
            <a:r>
              <a:rPr lang="en-US" sz="3200" dirty="0" smtClean="0">
                <a:ea typeface="ＭＳ Ｐゴシック" charset="0"/>
              </a:rPr>
              <a:t>A.} </a:t>
            </a:r>
            <a:r>
              <a:rPr lang="en-US" sz="3200" dirty="0">
                <a:ea typeface="ＭＳ Ｐゴシック" charset="0"/>
              </a:rPr>
              <a:t/>
            </a:r>
            <a:br>
              <a:rPr lang="en-US" sz="3200" dirty="0">
                <a:ea typeface="ＭＳ Ｐゴシック" charset="0"/>
              </a:rPr>
            </a:br>
            <a:r>
              <a:rPr lang="en-US" sz="3200" dirty="0">
                <a:ea typeface="ＭＳ Ｐゴシック" charset="0"/>
              </a:rPr>
              <a:t>&lt;=&gt; {?A </a:t>
            </a:r>
            <a:r>
              <a:rPr lang="en-US" sz="3200" dirty="0" err="1">
                <a:ea typeface="ＭＳ Ｐゴシック" charset="0"/>
              </a:rPr>
              <a:t>owl:equivalentProperty</a:t>
            </a:r>
            <a:r>
              <a:rPr lang="en-US" sz="3200" dirty="0">
                <a:ea typeface="ＭＳ Ｐゴシック" charset="0"/>
              </a:rPr>
              <a:t> ?</a:t>
            </a:r>
            <a:r>
              <a:rPr lang="en-US" sz="3200" dirty="0" smtClean="0">
                <a:ea typeface="ＭＳ Ｐゴシック" charset="0"/>
              </a:rPr>
              <a:t>B.}</a:t>
            </a:r>
            <a:r>
              <a:rPr lang="en-US" sz="3200" dirty="0">
                <a:ea typeface="ＭＳ Ｐゴシック" charset="0"/>
              </a:rPr>
              <a:t>. </a:t>
            </a:r>
            <a:endParaRPr lang="el-GR" sz="3200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Property Restrictions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49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268760"/>
            <a:ext cx="8568952" cy="5256584"/>
          </a:xfrm>
        </p:spPr>
        <p:txBody>
          <a:bodyPr/>
          <a:lstStyle/>
          <a:p>
            <a:pPr marL="228600" indent="-2286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D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eclare that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class C satisfies certain conditions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571500" lvl="1" indent="-228600" eaLnBrk="1" hangingPunct="1"/>
            <a:r>
              <a:rPr lang="en-GB" sz="2800" dirty="0">
                <a:ea typeface="ＭＳ Ｐゴシック" charset="0"/>
              </a:rPr>
              <a:t>All instances of C satisfy the conditions</a:t>
            </a:r>
          </a:p>
          <a:p>
            <a:pPr marL="228600" indent="-2286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This is equivalent to saying that C is subclass of a class C', where C' collects all objects that satisfy the 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conditions (</a:t>
            </a:r>
            <a:r>
              <a:rPr lang="en-GB" sz="2800" dirty="0" smtClean="0">
                <a:ea typeface="ＭＳ Ｐゴシック" charset="0"/>
              </a:rPr>
              <a:t>C</a:t>
            </a:r>
            <a:r>
              <a:rPr lang="en-GB" sz="2800" dirty="0">
                <a:ea typeface="ＭＳ Ｐゴシック" charset="0"/>
              </a:rPr>
              <a:t>' can remain </a:t>
            </a:r>
            <a:r>
              <a:rPr lang="en-GB" sz="2800" dirty="0" smtClean="0">
                <a:ea typeface="ＭＳ Ｐゴシック" charset="0"/>
              </a:rPr>
              <a:t>anonymous)</a:t>
            </a:r>
            <a:endParaRPr lang="en-GB" sz="2800" dirty="0">
              <a:ea typeface="ＭＳ Ｐゴシック" charset="0"/>
            </a:endParaRPr>
          </a:p>
          <a:p>
            <a:pPr marL="228600" indent="-2286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Example:</a:t>
            </a:r>
          </a:p>
          <a:p>
            <a:pPr marL="571500" lvl="1" indent="-228600" eaLnBrk="1" hangingPunct="1"/>
            <a:r>
              <a:rPr lang="en-US" sz="2800" dirty="0">
                <a:ea typeface="ＭＳ Ｐゴシック" charset="0"/>
              </a:rPr>
              <a:t>People whose </a:t>
            </a:r>
            <a:r>
              <a:rPr lang="en-US" sz="2800" dirty="0" smtClean="0">
                <a:ea typeface="ＭＳ Ｐゴシック" charset="0"/>
              </a:rPr>
              <a:t>sex is male </a:t>
            </a:r>
            <a:r>
              <a:rPr lang="en-US" sz="2800" dirty="0">
                <a:ea typeface="ＭＳ Ｐゴシック" charset="0"/>
              </a:rPr>
              <a:t>and have at least one child whose sex </a:t>
            </a:r>
            <a:r>
              <a:rPr lang="en-US" sz="2800" dirty="0" smtClean="0">
                <a:ea typeface="ＭＳ Ｐゴシック" charset="0"/>
              </a:rPr>
              <a:t>is </a:t>
            </a:r>
            <a:r>
              <a:rPr lang="en-US" sz="2800" dirty="0">
                <a:ea typeface="ＭＳ Ｐゴシック" charset="0"/>
              </a:rPr>
              <a:t>female and whose age is six</a:t>
            </a:r>
          </a:p>
          <a:p>
            <a:pPr marL="571500" lvl="1" indent="-228600" eaLnBrk="1" hangingPunct="1"/>
            <a:r>
              <a:rPr lang="en-US" sz="2800" dirty="0">
                <a:ea typeface="ＭＳ Ｐゴシック" charset="0"/>
              </a:rPr>
              <a:t>Things with exactly two arms and two legs</a:t>
            </a:r>
            <a:endParaRPr lang="el-GR" sz="2800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Property Restrictions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70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268760"/>
            <a:ext cx="8641208" cy="4967288"/>
          </a:xfrm>
        </p:spPr>
        <p:txBody>
          <a:bodyPr/>
          <a:lstStyle/>
          <a:p>
            <a:pPr marL="228600" indent="-228600" eaLnBrk="1" hangingPunct="1"/>
            <a:r>
              <a:rPr lang="en-US" sz="3200" b="1" dirty="0" err="1" smtClean="0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element describes such a class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228600" indent="-2286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E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lement has 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an </a:t>
            </a:r>
            <a:r>
              <a:rPr lang="en-GB" sz="3200" b="1" dirty="0" err="1">
                <a:ea typeface="ＭＳ Ｐゴシック" charset="0"/>
                <a:cs typeface="ＭＳ Ｐゴシック" charset="0"/>
              </a:rPr>
              <a:t>owl:onProperty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 element and one or more </a:t>
            </a:r>
            <a:r>
              <a:rPr lang="en-GB" sz="3200" b="1" dirty="0">
                <a:ea typeface="ＭＳ Ｐゴシック" charset="0"/>
                <a:cs typeface="ＭＳ Ｐゴシック" charset="0"/>
              </a:rPr>
              <a:t>restriction declarations</a:t>
            </a:r>
          </a:p>
          <a:p>
            <a:pPr marL="228600" indent="-2286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One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type d</a:t>
            </a:r>
            <a:r>
              <a:rPr lang="el-GR" sz="3200" dirty="0" smtClean="0">
                <a:ea typeface="ＭＳ Ｐゴシック" charset="0"/>
                <a:cs typeface="ＭＳ Ｐゴシック" charset="0"/>
              </a:rPr>
              <a:t>efines </a:t>
            </a:r>
            <a:r>
              <a:rPr lang="el-GR" sz="3200" b="1" dirty="0">
                <a:ea typeface="ＭＳ Ｐゴシック" charset="0"/>
                <a:cs typeface="ＭＳ Ｐゴシック" charset="0"/>
              </a:rPr>
              <a:t>cardinality restrictions </a:t>
            </a:r>
            <a:endParaRPr lang="en-US" sz="3200" b="1" dirty="0" smtClean="0">
              <a:ea typeface="ＭＳ Ｐゴシック" charset="0"/>
              <a:cs typeface="ＭＳ Ｐゴシック" charset="0"/>
            </a:endParaRPr>
          </a:p>
          <a:p>
            <a:pPr marL="401637" lvl="1" indent="0" eaLnBrk="1" hangingPunct="1">
              <a:buNone/>
            </a:pPr>
            <a:r>
              <a:rPr lang="en-US" sz="2800" dirty="0" smtClean="0">
                <a:ea typeface="ＭＳ Ｐゴシック" charset="0"/>
                <a:cs typeface="ＭＳ Ｐゴシック" charset="0"/>
              </a:rPr>
              <a:t>A Parent must have at least one child</a:t>
            </a:r>
          </a:p>
          <a:p>
            <a:pPr marL="635000" lvl="1" indent="0" eaLnBrk="1" hangingPunct="1">
              <a:buNone/>
            </a:pPr>
            <a:r>
              <a:rPr lang="en-US" sz="2800" dirty="0" smtClean="0">
                <a:ea typeface="ＭＳ Ｐゴシック" charset="0"/>
                <a:cs typeface="ＭＳ Ｐゴシック" charset="0"/>
              </a:rPr>
              <a:t>:Parent </a:t>
            </a:r>
            <a:r>
              <a:rPr lang="en-US" sz="2800" dirty="0" err="1" smtClean="0">
                <a:ea typeface="ＭＳ Ｐゴシック" charset="0"/>
                <a:cs typeface="ＭＳ Ｐゴシック" charset="0"/>
              </a:rPr>
              <a:t>rdfs:subClassOf</a:t>
            </a:r>
            <a:endParaRPr lang="en-US" sz="2800" dirty="0">
              <a:ea typeface="ＭＳ Ｐゴシック" charset="0"/>
              <a:cs typeface="ＭＳ Ｐゴシック" charset="0"/>
            </a:endParaRPr>
          </a:p>
          <a:p>
            <a:pPr marL="635000" lvl="1" indent="0" eaLnBrk="1" hangingPunct="1">
              <a:buNone/>
            </a:pPr>
            <a:r>
              <a:rPr lang="en-US" sz="2800" dirty="0" smtClean="0">
                <a:ea typeface="ＭＳ Ｐゴシック" charset="0"/>
                <a:cs typeface="ＭＳ Ｐゴシック" charset="0"/>
              </a:rPr>
              <a:t>       [</a:t>
            </a:r>
            <a:r>
              <a:rPr lang="en-US" sz="2800" dirty="0">
                <a:ea typeface="ＭＳ Ｐゴシック" charset="0"/>
                <a:cs typeface="ＭＳ Ｐゴシック" charset="0"/>
              </a:rPr>
              <a:t>a </a:t>
            </a:r>
            <a:r>
              <a:rPr lang="en-US" sz="2800" dirty="0" err="1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2800" dirty="0" smtClean="0">
                <a:ea typeface="ＭＳ Ｐゴシック" charset="0"/>
                <a:cs typeface="ＭＳ Ｐゴシック" charset="0"/>
              </a:rPr>
              <a:t>;</a:t>
            </a:r>
          </a:p>
          <a:p>
            <a:pPr marL="228600" indent="-228600" defTabSz="876300" eaLnBrk="1" hangingPunct="1">
              <a:lnSpc>
                <a:spcPct val="90000"/>
              </a:lnSpc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            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owl:onProperty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:</a:t>
            </a:r>
            <a:r>
              <a:rPr lang="en-US" dirty="0" err="1">
                <a:ea typeface="ＭＳ Ｐゴシック" charset="0"/>
                <a:cs typeface="ＭＳ Ｐゴシック" charset="0"/>
              </a:rPr>
              <a:t>hasChild</a:t>
            </a:r>
            <a:r>
              <a:rPr lang="en-US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228600" indent="-228600" defTabSz="876300" eaLnBrk="1" hangingPunct="1">
              <a:lnSpc>
                <a:spcPct val="90000"/>
              </a:lnSpc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           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owl:minCardinalityQ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"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1</a:t>
            </a:r>
            <a:r>
              <a:rPr lang="en-US" dirty="0">
                <a:ea typeface="ＭＳ Ｐゴシック" charset="0"/>
                <a:cs typeface="ＭＳ Ｐゴシック" charset="0"/>
              </a:rPr>
              <a:t>"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] .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marL="635000" lvl="1" indent="0" eaLnBrk="1" hangingPunct="1">
              <a:buNone/>
            </a:pPr>
            <a:r>
              <a:rPr lang="en-US" sz="2800" dirty="0" smtClean="0">
                <a:ea typeface="ＭＳ Ｐゴシック" charset="0"/>
                <a:cs typeface="ＭＳ Ｐゴシック" charset="0"/>
              </a:rPr>
              <a:t> </a:t>
            </a:r>
          </a:p>
          <a:p>
            <a:pPr marL="630237" lvl="1" indent="-228600" eaLnBrk="1" hangingPunct="1"/>
            <a:endParaRPr lang="en-US" sz="28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Property Restrictions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70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268760"/>
            <a:ext cx="7848872" cy="4967288"/>
          </a:xfrm>
        </p:spPr>
        <p:txBody>
          <a:bodyPr/>
          <a:lstStyle/>
          <a:p>
            <a:pPr marL="228600" indent="-2286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This statement </a:t>
            </a:r>
            <a:r>
              <a:rPr lang="en-US" sz="3200" b="1" dirty="0" smtClean="0">
                <a:ea typeface="ＭＳ Ｐゴシック" charset="0"/>
                <a:cs typeface="ＭＳ Ｐゴシック" charset="0"/>
              </a:rPr>
              <a:t>defines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Parent as any Person who has at least one child</a:t>
            </a:r>
            <a:endParaRPr lang="en-US" sz="3200" b="1" dirty="0" smtClean="0">
              <a:ea typeface="ＭＳ Ｐゴシック" charset="0"/>
              <a:cs typeface="ＭＳ Ｐゴシック" charset="0"/>
            </a:endParaRPr>
          </a:p>
          <a:p>
            <a:pPr marL="635000" lvl="1" indent="0" eaLnBrk="1" hangingPunct="1">
              <a:buNone/>
            </a:pPr>
            <a:r>
              <a:rPr lang="en-US" sz="2800" dirty="0" smtClean="0">
                <a:ea typeface="ＭＳ Ｐゴシック" charset="0"/>
                <a:cs typeface="ＭＳ Ｐゴシック" charset="0"/>
              </a:rPr>
              <a:t>:Parent </a:t>
            </a:r>
            <a:r>
              <a:rPr lang="en-US" sz="2800" dirty="0" err="1" smtClean="0">
                <a:ea typeface="ＭＳ Ｐゴシック" charset="0"/>
                <a:cs typeface="ＭＳ Ｐゴシック" charset="0"/>
              </a:rPr>
              <a:t>owl:equivalentClass</a:t>
            </a:r>
            <a:r>
              <a:rPr lang="en-US" sz="2800" dirty="0" smtClean="0">
                <a:ea typeface="ＭＳ Ｐゴシック" charset="0"/>
                <a:cs typeface="ＭＳ Ｐゴシック" charset="0"/>
              </a:rPr>
              <a:t> </a:t>
            </a:r>
          </a:p>
          <a:p>
            <a:pPr marL="635000" lvl="1" indent="0" eaLnBrk="1" hangingPunct="1">
              <a:buNone/>
            </a:pPr>
            <a:r>
              <a:rPr lang="en-US" sz="28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800" dirty="0" smtClean="0">
                <a:ea typeface="ＭＳ Ｐゴシック" charset="0"/>
                <a:cs typeface="ＭＳ Ｐゴシック" charset="0"/>
              </a:rPr>
              <a:t>  </a:t>
            </a:r>
            <a:r>
              <a:rPr lang="en-US" sz="2800" dirty="0" err="1" smtClean="0">
                <a:ea typeface="ＭＳ Ｐゴシック" charset="0"/>
                <a:cs typeface="ＭＳ Ｐゴシック" charset="0"/>
              </a:rPr>
              <a:t>owl:intersectionOf</a:t>
            </a:r>
            <a:r>
              <a:rPr lang="en-US" sz="2800" dirty="0" smtClean="0">
                <a:ea typeface="ＭＳ Ｐゴシック" charset="0"/>
                <a:cs typeface="ＭＳ Ｐゴシック" charset="0"/>
              </a:rPr>
              <a:t> (:Person ,</a:t>
            </a:r>
          </a:p>
          <a:p>
            <a:pPr marL="228600" indent="-228600" defTabSz="876300" eaLnBrk="1" hangingPunct="1">
              <a:lnSpc>
                <a:spcPct val="90000"/>
              </a:lnSpc>
              <a:buNone/>
            </a:pPr>
            <a:r>
              <a:rPr lang="en-US" sz="28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800" dirty="0" smtClean="0">
                <a:ea typeface="ＭＳ Ｐゴシック" charset="0"/>
                <a:cs typeface="ＭＳ Ｐゴシック" charset="0"/>
              </a:rPr>
              <a:t>             </a:t>
            </a:r>
            <a:r>
              <a:rPr lang="en-US" dirty="0">
                <a:ea typeface="ＭＳ Ｐゴシック" charset="0"/>
                <a:cs typeface="ＭＳ Ｐゴシック" charset="0"/>
              </a:rPr>
              <a:t>[a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owl:Restriction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;</a:t>
            </a:r>
          </a:p>
          <a:p>
            <a:pPr marL="228600" indent="-228600" defTabSz="876300" eaLnBrk="1" hangingPunct="1">
              <a:lnSpc>
                <a:spcPct val="90000"/>
              </a:lnSpc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            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owl:onProperty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:</a:t>
            </a:r>
            <a:r>
              <a:rPr lang="en-US" dirty="0" err="1">
                <a:ea typeface="ＭＳ Ｐゴシック" charset="0"/>
                <a:cs typeface="ＭＳ Ｐゴシック" charset="0"/>
              </a:rPr>
              <a:t>hasChild</a:t>
            </a:r>
            <a:r>
              <a:rPr lang="en-US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228600" indent="-228600" defTabSz="876300" eaLnBrk="1" hangingPunct="1">
              <a:lnSpc>
                <a:spcPct val="90000"/>
              </a:lnSpc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           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owl:minCardinalityQ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"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1”])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marL="635000" lvl="1" indent="0" eaLnBrk="1" hangingPunct="1">
              <a:buNone/>
            </a:pPr>
            <a:r>
              <a:rPr lang="en-US" sz="2800" dirty="0" smtClean="0">
                <a:ea typeface="ＭＳ Ｐゴシック" charset="0"/>
                <a:cs typeface="ＭＳ Ｐゴシック" charset="0"/>
              </a:rPr>
              <a:t> </a:t>
            </a:r>
          </a:p>
          <a:p>
            <a:pPr marL="630237" lvl="1" indent="-228600" eaLnBrk="1" hangingPunct="1"/>
            <a:endParaRPr lang="en-US" sz="2800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85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Property Restrictions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70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268760"/>
            <a:ext cx="8280920" cy="4967288"/>
          </a:xfrm>
        </p:spPr>
        <p:txBody>
          <a:bodyPr/>
          <a:lstStyle/>
          <a:p>
            <a:pPr marL="228600" indent="-228600" eaLnBrk="1" hangingPunct="1"/>
            <a:r>
              <a:rPr lang="en-GB" sz="3200" dirty="0" smtClean="0">
                <a:ea typeface="ＭＳ Ｐゴシック" charset="0"/>
                <a:cs typeface="ＭＳ Ｐゴシック" charset="0"/>
              </a:rPr>
              <a:t>Other restriction types 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defines restrictions on the kinds of values the property may take</a:t>
            </a:r>
          </a:p>
          <a:p>
            <a:pPr marL="460375" lvl="1" indent="-230188" eaLnBrk="1" hangingPunct="1"/>
            <a:r>
              <a:rPr lang="en-GB" sz="3200" b="1" dirty="0" err="1">
                <a:ea typeface="ＭＳ Ｐゴシック" charset="0"/>
              </a:rPr>
              <a:t>owl:allValuesFrom</a:t>
            </a:r>
            <a:r>
              <a:rPr lang="en-GB" sz="3200" dirty="0">
                <a:ea typeface="ＭＳ Ｐゴシック" charset="0"/>
              </a:rPr>
              <a:t> specifies universal quantification </a:t>
            </a:r>
          </a:p>
          <a:p>
            <a:pPr marL="460375" lvl="1" indent="-230188" eaLnBrk="1" hangingPunct="1"/>
            <a:r>
              <a:rPr lang="en-GB" sz="3200" b="1" dirty="0" err="1">
                <a:ea typeface="ＭＳ Ｐゴシック" charset="0"/>
              </a:rPr>
              <a:t>owl:hasValue</a:t>
            </a:r>
            <a:r>
              <a:rPr lang="en-GB" sz="3200" dirty="0">
                <a:ea typeface="ＭＳ Ｐゴシック" charset="0"/>
              </a:rPr>
              <a:t> specifies a specific value </a:t>
            </a:r>
          </a:p>
          <a:p>
            <a:pPr marL="460375" lvl="1" indent="-230188" eaLnBrk="1" hangingPunct="1"/>
            <a:r>
              <a:rPr lang="en-GB" sz="3200" b="1" dirty="0" err="1">
                <a:ea typeface="ＭＳ Ｐゴシック" charset="0"/>
              </a:rPr>
              <a:t>owl:someValuesFrom</a:t>
            </a:r>
            <a:r>
              <a:rPr lang="en-GB" sz="3200" b="1" dirty="0">
                <a:ea typeface="ＭＳ Ｐゴシック" charset="0"/>
              </a:rPr>
              <a:t> </a:t>
            </a:r>
            <a:r>
              <a:rPr lang="en-GB" sz="3200" dirty="0">
                <a:ea typeface="ＭＳ Ｐゴシック" charset="0"/>
              </a:rPr>
              <a:t>specifies existential quantification</a:t>
            </a:r>
            <a:endParaRPr lang="el-GR" sz="3200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5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>
                <a:ea typeface="ＭＳ Ｐゴシック" charset="0"/>
                <a:cs typeface="ＭＳ Ｐゴシック" charset="0"/>
              </a:rPr>
              <a:t>owl:allValuesFrom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569325" cy="5113337"/>
          </a:xfrm>
        </p:spPr>
        <p:txBody>
          <a:bodyPr/>
          <a:lstStyle/>
          <a:p>
            <a:pPr marL="228600" indent="-228600" defTabSz="876300" eaLnBrk="1" hangingPunct="1">
              <a:lnSpc>
                <a:spcPct val="9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Describe a class where all of the values of a property match some requirement</a:t>
            </a:r>
          </a:p>
          <a:p>
            <a:pPr marL="228600" indent="-228600" defTabSz="876300" eaLnBrk="1" hangingPunct="1">
              <a:lnSpc>
                <a:spcPct val="9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E.g., Math courses taught by professors.</a:t>
            </a:r>
          </a:p>
          <a:p>
            <a:pPr marL="228600" indent="-228600" defTabSz="876300" eaLnBrk="1" hangingPunct="1">
              <a:lnSpc>
                <a:spcPct val="90000"/>
              </a:lnSpc>
              <a:buNone/>
            </a:pPr>
            <a:endParaRPr lang="en-US" dirty="0">
              <a:ea typeface="ＭＳ Ｐゴシック" charset="0"/>
              <a:cs typeface="ＭＳ Ｐゴシック" charset="0"/>
            </a:endParaRPr>
          </a:p>
          <a:p>
            <a:pPr marL="228600" indent="-228600" defTabSz="876300" eaLnBrk="1" hangingPunct="1">
              <a:lnSpc>
                <a:spcPct val="90000"/>
              </a:lnSpc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[a :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mathCourse</a:t>
            </a:r>
            <a:r>
              <a:rPr lang="en-US" dirty="0">
                <a:ea typeface="ＭＳ Ｐゴシック" charset="0"/>
                <a:cs typeface="ＭＳ Ｐゴシック" charset="0"/>
              </a:rPr>
              <a:t>,</a:t>
            </a:r>
            <a:endParaRPr lang="en-US" dirty="0" smtClean="0">
              <a:ea typeface="ＭＳ Ｐゴシック" charset="0"/>
              <a:cs typeface="ＭＳ Ｐゴシック" charset="0"/>
            </a:endParaRPr>
          </a:p>
          <a:p>
            <a:pPr marL="228600" indent="-228600" defTabSz="876300" eaLnBrk="1" hangingPunct="1">
              <a:lnSpc>
                <a:spcPct val="90000"/>
              </a:lnSpc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   </a:t>
            </a:r>
            <a:r>
              <a:rPr lang="en-US" dirty="0">
                <a:ea typeface="ＭＳ Ｐゴシック" charset="0"/>
                <a:cs typeface="ＭＳ Ｐゴシック" charset="0"/>
              </a:rPr>
              <a:t>[a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owl:Restriction</a:t>
            </a:r>
            <a:r>
              <a:rPr lang="en-US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228600" indent="-228600" defTabSz="876300" eaLnBrk="1" hangingPunct="1">
              <a:lnSpc>
                <a:spcPct val="90000"/>
              </a:lnSpc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owl:onProperty</a:t>
            </a:r>
            <a:r>
              <a:rPr lang="en-US" dirty="0">
                <a:ea typeface="ＭＳ Ｐゴシック" charset="0"/>
                <a:cs typeface="ＭＳ Ｐゴシック" charset="0"/>
              </a:rPr>
              <a:t> :</a:t>
            </a:r>
            <a:r>
              <a:rPr lang="en-US" dirty="0" err="1">
                <a:ea typeface="ＭＳ Ｐゴシック" charset="0"/>
                <a:cs typeface="ＭＳ Ｐゴシック" charset="0"/>
              </a:rPr>
              <a:t>isTaughtBy</a:t>
            </a:r>
            <a:r>
              <a:rPr lang="en-US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228600" indent="-228600" defTabSz="876300" eaLnBrk="1" hangingPunct="1">
              <a:lnSpc>
                <a:spcPct val="90000"/>
              </a:lnSpc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owl:allValuesFrom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:Professor]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].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Offspring of people are people</a:t>
            </a:r>
          </a:p>
        </p:txBody>
      </p:sp>
      <p:sp>
        <p:nvSpPr>
          <p:cNvPr id="931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endParaRPr lang="en-US" dirty="0" smtClean="0"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endParaRPr lang="en-US" dirty="0"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US" dirty="0" err="1" smtClean="0">
                <a:ea typeface="ＭＳ Ｐゴシック" charset="0"/>
                <a:cs typeface="ＭＳ Ｐゴシック" charset="0"/>
              </a:rPr>
              <a:t>foaf:Person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a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owl:Class</a:t>
            </a:r>
            <a:r>
              <a:rPr lang="en-US" dirty="0">
                <a:ea typeface="ＭＳ Ｐゴシック" charset="0"/>
                <a:cs typeface="ＭＳ Ｐゴシック" charset="0"/>
              </a:rPr>
              <a:t>;</a:t>
            </a:r>
          </a:p>
          <a:p>
            <a:pPr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 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</a:p>
          <a:p>
            <a:pPr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    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[ a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owl:Restriction</a:t>
            </a:r>
            <a:r>
              <a:rPr lang="en-US" dirty="0">
                <a:ea typeface="ＭＳ Ｐゴシック" charset="0"/>
                <a:cs typeface="ＭＳ Ｐゴシック" charset="0"/>
              </a:rPr>
              <a:t>;</a:t>
            </a:r>
          </a:p>
          <a:p>
            <a:pPr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    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owl:allValuesFrom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foaf:Person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;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    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owl:onProperty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bio:offspring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]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.</a:t>
            </a:r>
            <a:endParaRPr lang="en-US" sz="14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AutoShap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A Brief History of OWL: SHOE</a:t>
            </a:r>
          </a:p>
        </p:txBody>
      </p:sp>
      <p:sp>
        <p:nvSpPr>
          <p:cNvPr id="1024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>
              <a:lnSpc>
                <a:spcPct val="110000"/>
              </a:lnSpc>
            </a:pPr>
            <a:r>
              <a:rPr lang="en-GB" sz="3200" dirty="0">
                <a:ea typeface="ＭＳ Ｐゴシック" charset="0"/>
                <a:cs typeface="ＭＳ Ｐゴシック" charset="0"/>
              </a:rPr>
              <a:t>Simple HTML Ontology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Extensions</a:t>
            </a:r>
            <a:endParaRPr lang="en-GB" sz="3200" dirty="0">
              <a:solidFill>
                <a:schemeClr val="accent2"/>
              </a:solidFill>
              <a:ea typeface="ＭＳ Ｐゴシック" charset="0"/>
              <a:cs typeface="ＭＳ Ｐゴシック" charset="0"/>
            </a:endParaRPr>
          </a:p>
          <a:p>
            <a:pPr marL="342900" indent="-342900" eaLnBrk="1" hangingPunct="1">
              <a:lnSpc>
                <a:spcPct val="9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Sean Luke, Lee Spector, and David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Rager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, 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1996</a:t>
            </a:r>
          </a:p>
          <a:p>
            <a:pPr marL="457200" lvl="1" indent="0" eaLnBrk="1" hangingPunct="1">
              <a:lnSpc>
                <a:spcPct val="90000"/>
              </a:lnSpc>
              <a:buFontTx/>
              <a:buNone/>
            </a:pPr>
            <a:r>
              <a:rPr lang="en-US" sz="2800" dirty="0">
                <a:ea typeface="ＭＳ Ｐゴシック" charset="0"/>
              </a:rPr>
              <a:t>SHOE allows World-Wide Web authors to annotate their pages with ontology-based knowledge about page contents. We present examples showing how the use of SHOE can support a new generation of knowledge-based search and knowledge discovery tools that operate on the World-Wide Web.</a:t>
            </a:r>
            <a:r>
              <a:rPr lang="en-US" sz="3200" dirty="0">
                <a:ea typeface="ＭＳ Ｐゴシック" charset="0"/>
              </a:rPr>
              <a:t> </a:t>
            </a:r>
            <a:endParaRPr lang="en-GB" sz="3200" dirty="0">
              <a:ea typeface="ＭＳ Ｐゴシック" charset="0"/>
            </a:endParaRPr>
          </a:p>
          <a:p>
            <a:pPr marL="342900" indent="-342900" eaLnBrk="1" hangingPunct="1">
              <a:lnSpc>
                <a:spcPct val="90000"/>
              </a:lnSpc>
            </a:pPr>
            <a:r>
              <a:rPr lang="en-US" sz="3200" dirty="0" smtClean="0">
                <a:ea typeface="ＭＳ Ｐゴシック" charset="0"/>
                <a:cs typeface="ＭＳ Ｐゴシック" charset="0"/>
              </a:rPr>
              <a:t>Add “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semantic” tags defined in an ontology plus prolog-like rules to W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eb pages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Offspring of people are people</a:t>
            </a:r>
          </a:p>
        </p:txBody>
      </p:sp>
      <p:sp>
        <p:nvSpPr>
          <p:cNvPr id="931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 dirty="0" err="1" smtClean="0">
                <a:ea typeface="ＭＳ Ｐゴシック" charset="0"/>
                <a:cs typeface="ＭＳ Ｐゴシック" charset="0"/>
              </a:rPr>
              <a:t>foaf:Person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a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owl:Class</a:t>
            </a:r>
            <a:r>
              <a:rPr lang="en-US" dirty="0">
                <a:ea typeface="ＭＳ Ｐゴシック" charset="0"/>
                <a:cs typeface="ＭＳ Ｐゴシック" charset="0"/>
              </a:rPr>
              <a:t>;</a:t>
            </a:r>
          </a:p>
          <a:p>
            <a:pPr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 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</a:p>
          <a:p>
            <a:pPr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    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[ a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owl:Restriction</a:t>
            </a:r>
            <a:r>
              <a:rPr lang="en-US" dirty="0">
                <a:ea typeface="ＭＳ Ｐゴシック" charset="0"/>
                <a:cs typeface="ＭＳ Ｐゴシック" charset="0"/>
              </a:rPr>
              <a:t>;</a:t>
            </a:r>
          </a:p>
          <a:p>
            <a:pPr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    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owl:allValuesFrom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foaf:Person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;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    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owl:onProperty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bio:offspring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]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.</a:t>
            </a:r>
          </a:p>
          <a:p>
            <a:pPr>
              <a:buFont typeface="Wingdings" charset="0"/>
              <a:buNone/>
            </a:pPr>
            <a:endParaRPr lang="en-US" sz="1400" dirty="0"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:john a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foaf:Person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;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bio:offspring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: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mary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8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0"/>
                <a:cs typeface="ＭＳ Ｐゴシック" charset="0"/>
              </a:rPr>
              <a:t>What follows? 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93186" name="Content Placeholder 2"/>
          <p:cNvSpPr>
            <a:spLocks noGrp="1"/>
          </p:cNvSpPr>
          <p:nvPr>
            <p:ph idx="1"/>
          </p:nvPr>
        </p:nvSpPr>
        <p:spPr>
          <a:xfrm>
            <a:off x="395288" y="1412874"/>
            <a:ext cx="8569200" cy="5184477"/>
          </a:xfrm>
        </p:spPr>
        <p:txBody>
          <a:bodyPr/>
          <a:lstStyle/>
          <a:p>
            <a:pPr>
              <a:buNone/>
            </a:pPr>
            <a:r>
              <a:rPr lang="en-US" sz="2300" dirty="0">
                <a:ea typeface="ＭＳ Ｐゴシック" charset="0"/>
                <a:cs typeface="ＭＳ Ｐゴシック" charset="0"/>
              </a:rPr>
              <a:t>&lt;</a:t>
            </a:r>
            <a:r>
              <a:rPr lang="en-US" sz="2300" dirty="0" err="1">
                <a:ea typeface="ＭＳ Ｐゴシック" charset="0"/>
                <a:cs typeface="ＭＳ Ｐゴシック" charset="0"/>
              </a:rPr>
              <a:t>foaf:Person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&gt; </a:t>
            </a:r>
            <a:r>
              <a:rPr lang="en-US" sz="2300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 </a:t>
            </a:r>
          </a:p>
          <a:p>
            <a:pPr>
              <a:buNone/>
            </a:pPr>
            <a:r>
              <a:rPr lang="en-US" sz="2300" dirty="0">
                <a:ea typeface="ＭＳ Ｐゴシック" charset="0"/>
                <a:cs typeface="ＭＳ Ｐゴシック" charset="0"/>
              </a:rPr>
              <a:t>  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 [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owl:allValuesFrom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&lt;</a:t>
            </a:r>
            <a:r>
              <a:rPr lang="en-US" sz="2300" dirty="0" err="1">
                <a:ea typeface="ＭＳ Ｐゴシック" charset="0"/>
                <a:cs typeface="ＭＳ Ｐゴシック" charset="0"/>
              </a:rPr>
              <a:t>foaf:Person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&gt;; 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/>
            </a:r>
            <a:br>
              <a:rPr lang="en-US" sz="2300" dirty="0" smtClean="0">
                <a:ea typeface="ＭＳ Ｐゴシック" charset="0"/>
                <a:cs typeface="ＭＳ Ｐゴシック" charset="0"/>
              </a:rPr>
            </a:br>
            <a:r>
              <a:rPr lang="en-US" sz="23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owl:onProperty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&lt;</a:t>
            </a:r>
            <a:r>
              <a:rPr lang="en-US" sz="2300" dirty="0" err="1">
                <a:ea typeface="ＭＳ Ｐゴシック" charset="0"/>
                <a:cs typeface="ＭＳ Ｐゴシック" charset="0"/>
              </a:rPr>
              <a:t>bio:offspring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&gt;] 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.</a:t>
            </a:r>
          </a:p>
          <a:p>
            <a:pPr>
              <a:buNone/>
            </a:pPr>
            <a:r>
              <a:rPr lang="en-US" sz="2300" dirty="0" smtClean="0">
                <a:ea typeface="ＭＳ Ｐゴシック" charset="0"/>
                <a:cs typeface="ＭＳ Ｐゴシック" charset="0"/>
              </a:rPr>
              <a:t>???</a:t>
            </a:r>
            <a:endParaRPr lang="en-US" sz="2300" dirty="0">
              <a:ea typeface="ＭＳ Ｐゴシック" charset="0"/>
              <a:cs typeface="ＭＳ Ｐゴシック" charset="0"/>
            </a:endParaRPr>
          </a:p>
          <a:p>
            <a:pPr>
              <a:buNone/>
            </a:pPr>
            <a:r>
              <a:rPr lang="en-US" sz="2300" dirty="0" smtClean="0">
                <a:ea typeface="ＭＳ Ｐゴシック" charset="0"/>
                <a:cs typeface="ＭＳ Ｐゴシック" charset="0"/>
              </a:rPr>
              <a:t>: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bio:offspring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rdfs:domain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:animal;</a:t>
            </a:r>
          </a:p>
          <a:p>
            <a:pPr>
              <a:buFont typeface="Wingdings" charset="0"/>
              <a:buNone/>
            </a:pPr>
            <a:r>
              <a:rPr lang="en-US" sz="23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                    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rdfs:range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:animal.</a:t>
            </a:r>
          </a:p>
          <a:p>
            <a:pPr>
              <a:buFont typeface="Wingdings" charset="0"/>
              <a:buNone/>
            </a:pPr>
            <a:r>
              <a:rPr lang="en-US" sz="2300" dirty="0" smtClean="0">
                <a:ea typeface="ＭＳ Ｐゴシック" charset="0"/>
                <a:cs typeface="ＭＳ Ｐゴシック" charset="0"/>
              </a:rPr>
              <a:t>???</a:t>
            </a:r>
            <a:endParaRPr lang="en-US" sz="2300" dirty="0"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US" sz="2300" dirty="0" smtClean="0">
                <a:ea typeface="ＭＳ Ｐゴシック" charset="0"/>
                <a:cs typeface="ＭＳ Ｐゴシック" charset="0"/>
              </a:rPr>
              <a:t>: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alice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a 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foaf:Person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;</a:t>
            </a:r>
          </a:p>
          <a:p>
            <a:pPr>
              <a:buFont typeface="Wingdings" charset="0"/>
              <a:buNone/>
            </a:pPr>
            <a:r>
              <a:rPr lang="en-US" sz="23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       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bio:offspring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:bob.</a:t>
            </a:r>
            <a:endParaRPr lang="en-US" sz="2300" dirty="0"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US" sz="2300" dirty="0" smtClean="0">
                <a:ea typeface="ＭＳ Ｐゴシック" charset="0"/>
                <a:cs typeface="ＭＳ Ｐゴシック" charset="0"/>
              </a:rPr>
              <a:t>???</a:t>
            </a:r>
            <a:endParaRPr lang="en-US" sz="2300" dirty="0"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US" sz="2300" dirty="0" smtClean="0">
                <a:ea typeface="ＭＳ Ｐゴシック" charset="0"/>
                <a:cs typeface="ＭＳ Ｐゴシック" charset="0"/>
              </a:rPr>
              <a:t>:carol a 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foaf:Person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.</a:t>
            </a:r>
          </a:p>
          <a:p>
            <a:pPr>
              <a:buFont typeface="Wingdings" charset="0"/>
              <a:buNone/>
            </a:pPr>
            <a:r>
              <a:rPr lang="en-US" sz="2300" dirty="0" smtClean="0">
                <a:ea typeface="ＭＳ Ｐゴシック" charset="0"/>
                <a:cs typeface="ＭＳ Ｐゴシック" charset="0"/>
              </a:rPr>
              <a:t>:don 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bio:offspring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:carol.</a:t>
            </a:r>
          </a:p>
          <a:p>
            <a:pPr>
              <a:buNone/>
            </a:pPr>
            <a:r>
              <a:rPr lang="en-US" sz="2300" dirty="0">
                <a:ea typeface="ＭＳ Ｐゴシック" charset="0"/>
                <a:cs typeface="ＭＳ Ｐゴシック" charset="0"/>
              </a:rPr>
              <a:t>??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?</a:t>
            </a:r>
            <a:endParaRPr lang="en-US" sz="2300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88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0"/>
                <a:cs typeface="ＭＳ Ｐゴシック" charset="0"/>
              </a:rPr>
              <a:t>What follows? 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93186" name="Content Placeholder 2"/>
          <p:cNvSpPr>
            <a:spLocks noGrp="1"/>
          </p:cNvSpPr>
          <p:nvPr>
            <p:ph idx="1"/>
          </p:nvPr>
        </p:nvSpPr>
        <p:spPr>
          <a:xfrm>
            <a:off x="395288" y="1412874"/>
            <a:ext cx="8569200" cy="5184477"/>
          </a:xfrm>
        </p:spPr>
        <p:txBody>
          <a:bodyPr/>
          <a:lstStyle/>
          <a:p>
            <a:pPr>
              <a:buNone/>
            </a:pPr>
            <a:r>
              <a:rPr lang="en-US" sz="2300" dirty="0">
                <a:ea typeface="ＭＳ Ｐゴシック" charset="0"/>
                <a:cs typeface="ＭＳ Ｐゴシック" charset="0"/>
              </a:rPr>
              <a:t>&lt;</a:t>
            </a:r>
            <a:r>
              <a:rPr lang="en-US" sz="2300" dirty="0" err="1">
                <a:ea typeface="ＭＳ Ｐゴシック" charset="0"/>
                <a:cs typeface="ＭＳ Ｐゴシック" charset="0"/>
              </a:rPr>
              <a:t>foaf:Person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&gt; </a:t>
            </a:r>
            <a:r>
              <a:rPr lang="en-US" sz="2300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 </a:t>
            </a:r>
          </a:p>
          <a:p>
            <a:pPr>
              <a:buNone/>
            </a:pPr>
            <a:r>
              <a:rPr lang="en-US" sz="2300" dirty="0">
                <a:ea typeface="ＭＳ Ｐゴシック" charset="0"/>
                <a:cs typeface="ＭＳ Ｐゴシック" charset="0"/>
              </a:rPr>
              <a:t>  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 [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owl:allValuesFrom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&lt;</a:t>
            </a:r>
            <a:r>
              <a:rPr lang="en-US" sz="2300" dirty="0" err="1">
                <a:ea typeface="ＭＳ Ｐゴシック" charset="0"/>
                <a:cs typeface="ＭＳ Ｐゴシック" charset="0"/>
              </a:rPr>
              <a:t>foaf:Person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&gt;; 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/>
            </a:r>
            <a:br>
              <a:rPr lang="en-US" sz="2300" dirty="0" smtClean="0">
                <a:ea typeface="ＭＳ Ｐゴシック" charset="0"/>
                <a:cs typeface="ＭＳ Ｐゴシック" charset="0"/>
              </a:rPr>
            </a:br>
            <a:r>
              <a:rPr lang="en-US" sz="23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owl:onProperty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&lt;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bio:sprungFrom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&gt;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] 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.</a:t>
            </a:r>
          </a:p>
          <a:p>
            <a:pPr>
              <a:buNone/>
            </a:pPr>
            <a:endParaRPr lang="en-US" sz="2300" dirty="0">
              <a:ea typeface="ＭＳ Ｐゴシック" charset="0"/>
              <a:cs typeface="ＭＳ Ｐゴシック" charset="0"/>
            </a:endParaRPr>
          </a:p>
          <a:p>
            <a:pPr>
              <a:buNone/>
            </a:pPr>
            <a:r>
              <a:rPr lang="en-US" sz="2300" dirty="0" err="1" smtClean="0">
                <a:ea typeface="ＭＳ Ｐゴシック" charset="0"/>
                <a:cs typeface="ＭＳ Ｐゴシック" charset="0"/>
              </a:rPr>
              <a:t>bio:sprungFrom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rdfs:domain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:animal;</a:t>
            </a:r>
          </a:p>
          <a:p>
            <a:pPr>
              <a:buFont typeface="Wingdings" charset="0"/>
              <a:buNone/>
            </a:pPr>
            <a:r>
              <a:rPr lang="en-US" sz="23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                         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rdfs:range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:animal;</a:t>
            </a:r>
          </a:p>
          <a:p>
            <a:pPr>
              <a:buFont typeface="Wingdings" charset="0"/>
              <a:buNone/>
            </a:pPr>
            <a:r>
              <a:rPr lang="en-US" sz="23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                         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owl:inverse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bio:offspring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.</a:t>
            </a:r>
          </a:p>
          <a:p>
            <a:pPr>
              <a:buFont typeface="Wingdings" charset="0"/>
              <a:buNone/>
            </a:pPr>
            <a:endParaRPr lang="en-US" sz="2300" dirty="0"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US" sz="2300" dirty="0" smtClean="0">
                <a:ea typeface="ＭＳ Ｐゴシック" charset="0"/>
                <a:cs typeface="ＭＳ Ｐゴシック" charset="0"/>
              </a:rPr>
              <a:t>:carol a 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foaf:Person</a:t>
            </a:r>
            <a:r>
              <a:rPr lang="en-US" sz="2300" dirty="0">
                <a:ea typeface="ＭＳ Ｐゴシック" charset="0"/>
                <a:cs typeface="ＭＳ Ｐゴシック" charset="0"/>
              </a:rPr>
              <a:t>.</a:t>
            </a:r>
          </a:p>
          <a:p>
            <a:pPr>
              <a:buFont typeface="Wingdings" charset="0"/>
              <a:buNone/>
            </a:pPr>
            <a:r>
              <a:rPr lang="en-US" sz="2300" dirty="0" smtClean="0">
                <a:ea typeface="ＭＳ Ｐゴシック" charset="0"/>
                <a:cs typeface="ＭＳ Ｐゴシック" charset="0"/>
              </a:rPr>
              <a:t>:don </a:t>
            </a:r>
            <a:r>
              <a:rPr lang="en-US" sz="2300" dirty="0" err="1" smtClean="0">
                <a:ea typeface="ＭＳ Ｐゴシック" charset="0"/>
                <a:cs typeface="ＭＳ Ｐゴシック" charset="0"/>
              </a:rPr>
              <a:t>bio:offspring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 :carol.</a:t>
            </a:r>
          </a:p>
          <a:p>
            <a:pPr>
              <a:buNone/>
            </a:pPr>
            <a:r>
              <a:rPr lang="en-US" sz="2300" dirty="0">
                <a:ea typeface="ＭＳ Ｐゴシック" charset="0"/>
                <a:cs typeface="ＭＳ Ｐゴシック" charset="0"/>
              </a:rPr>
              <a:t>??</a:t>
            </a:r>
            <a:r>
              <a:rPr lang="en-US" sz="2300" dirty="0" smtClean="0">
                <a:ea typeface="ＭＳ Ｐゴシック" charset="0"/>
                <a:cs typeface="ＭＳ Ｐゴシック" charset="0"/>
              </a:rPr>
              <a:t>?</a:t>
            </a:r>
            <a:endParaRPr lang="en-US" sz="2300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00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>
                <a:ea typeface="ＭＳ Ｐゴシック" charset="0"/>
                <a:cs typeface="ＭＳ Ｐゴシック" charset="0"/>
              </a:rPr>
              <a:t>owl:hasValue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942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defTabSz="609600" eaLnBrk="1" hangingPunct="1">
              <a:lnSpc>
                <a:spcPct val="80000"/>
              </a:lnSpc>
            </a:pPr>
            <a:r>
              <a:rPr lang="en-US" sz="2400" dirty="0">
                <a:ea typeface="ＭＳ Ｐゴシック" charset="0"/>
                <a:cs typeface="ＭＳ Ｐゴシック" charset="0"/>
              </a:rPr>
              <a:t>Describe a class with a particular value for a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property</a:t>
            </a:r>
            <a:endParaRPr lang="en-US" sz="2400" dirty="0">
              <a:ea typeface="ＭＳ Ｐゴシック" charset="0"/>
              <a:cs typeface="ＭＳ Ｐゴシック" charset="0"/>
            </a:endParaRPr>
          </a:p>
          <a:p>
            <a:pPr marL="342900" indent="-342900" defTabSz="609600" eaLnBrk="1" hangingPunct="1">
              <a:lnSpc>
                <a:spcPct val="80000"/>
              </a:lnSpc>
            </a:pPr>
            <a:r>
              <a:rPr lang="en-US" sz="2400" dirty="0">
                <a:ea typeface="ＭＳ Ｐゴシック" charset="0"/>
                <a:cs typeface="ＭＳ Ｐゴシック" charset="0"/>
              </a:rPr>
              <a:t>E.g., Math courses taught by Professor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Longhair</a:t>
            </a:r>
            <a:endParaRPr lang="en-US" sz="2400" dirty="0">
              <a:ea typeface="ＭＳ Ｐゴシック" charset="0"/>
              <a:cs typeface="ＭＳ Ｐゴシック" charset="0"/>
            </a:endParaRPr>
          </a:p>
          <a:p>
            <a:pPr marL="342900" indent="-342900" defTabSz="609600" eaLnBrk="1" hangingPunct="1">
              <a:lnSpc>
                <a:spcPct val="80000"/>
              </a:lnSpc>
            </a:pPr>
            <a:endParaRPr lang="en-US" sz="2400" dirty="0">
              <a:ea typeface="ＭＳ Ｐゴシック" charset="0"/>
              <a:cs typeface="ＭＳ Ｐゴシック" charset="0"/>
            </a:endParaRPr>
          </a:p>
          <a:p>
            <a:pPr marL="342900" indent="-342900" defTabSz="6096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&lt;!– Math courses taught by #949352 </a:t>
            </a:r>
            <a:r>
              <a:rPr lang="en-US" sz="2400" dirty="0" smtClean="0">
                <a:ea typeface="ＭＳ Ｐゴシック" charset="0"/>
                <a:cs typeface="ＭＳ Ｐゴシック" charset="0"/>
                <a:sym typeface="Wingdings" charset="0"/>
              </a:rPr>
              <a:t></a:t>
            </a:r>
            <a:endParaRPr lang="en-US" sz="2400" dirty="0">
              <a:ea typeface="ＭＳ Ｐゴシック" charset="0"/>
              <a:cs typeface="ＭＳ Ｐゴシック" charset="0"/>
            </a:endParaRPr>
          </a:p>
          <a:p>
            <a:pPr marL="342900" indent="-342900" defTabSz="6096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&lt;</a:t>
            </a:r>
            <a:r>
              <a:rPr lang="en-US" sz="2400" dirty="0" err="1" smtClean="0">
                <a:ea typeface="ＭＳ Ｐゴシック" charset="0"/>
                <a:cs typeface="ＭＳ Ｐゴシック" charset="0"/>
              </a:rPr>
              <a:t>owl:Class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&gt;</a:t>
            </a:r>
          </a:p>
          <a:p>
            <a:pPr marL="342900" indent="-342900" defTabSz="609600" eaLnBrk="1" hangingPunct="1">
              <a:lnSpc>
                <a:spcPct val="80000"/>
              </a:lnSpc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&lt;</a:t>
            </a:r>
            <a:r>
              <a:rPr lang="en-US" sz="2400" dirty="0" err="1" smtClean="0">
                <a:ea typeface="ＭＳ Ｐゴシック" charset="0"/>
                <a:cs typeface="ＭＳ Ｐゴシック" charset="0"/>
              </a:rPr>
              <a:t>rdfs:subClassOf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&gt;</a:t>
            </a:r>
            <a:r>
              <a:rPr lang="en-US" sz="2400" dirty="0" err="1" smtClean="0">
                <a:ea typeface="ＭＳ Ｐゴシック" charset="0"/>
                <a:cs typeface="ＭＳ Ｐゴシック" charset="0"/>
              </a:rPr>
              <a:t>rdf:resource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=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"#</a:t>
            </a:r>
            <a:r>
              <a:rPr lang="en-US" sz="2400" dirty="0" err="1" smtClean="0">
                <a:ea typeface="ＭＳ Ｐゴシック" charset="0"/>
                <a:cs typeface="ＭＳ Ｐゴシック" charset="0"/>
              </a:rPr>
              <a:t>mathCourse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”/&gt;</a:t>
            </a:r>
            <a:endParaRPr lang="en-US" sz="2400" dirty="0">
              <a:ea typeface="ＭＳ Ｐゴシック" charset="0"/>
              <a:cs typeface="ＭＳ Ｐゴシック" charset="0"/>
            </a:endParaRPr>
          </a:p>
          <a:p>
            <a:pPr marL="342900" indent="-342900" defTabSz="6096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  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342900" indent="-342900" defTabSz="6096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    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342900" indent="-342900" defTabSz="6096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      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owl:onProperty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rdf:resource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= "#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isTaughtBy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"/&gt;</a:t>
            </a:r>
          </a:p>
          <a:p>
            <a:pPr marL="342900" indent="-342900" defTabSz="6096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      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owl:hasValue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rdf:resource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= "#949352"/&gt;</a:t>
            </a:r>
          </a:p>
          <a:p>
            <a:pPr marL="342900" indent="-342900" defTabSz="6096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    &lt;/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342900" indent="-342900" defTabSz="6096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  &lt;/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342900" indent="-342900" defTabSz="6096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&lt;/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  <a:endParaRPr lang="el-GR" sz="24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>
                <a:ea typeface="ＭＳ Ｐゴシック" charset="0"/>
                <a:cs typeface="ＭＳ Ｐゴシック" charset="0"/>
              </a:rPr>
              <a:t>owl:hasValue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942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defTabSz="609600" eaLnBrk="1" hangingPunct="1">
              <a:lnSpc>
                <a:spcPct val="80000"/>
              </a:lnSpc>
            </a:pPr>
            <a:r>
              <a:rPr lang="en-US" sz="2400" dirty="0">
                <a:ea typeface="ＭＳ Ｐゴシック" charset="0"/>
                <a:cs typeface="ＭＳ Ｐゴシック" charset="0"/>
              </a:rPr>
              <a:t>Describe a class with a particular value for a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property</a:t>
            </a:r>
            <a:endParaRPr lang="en-US" sz="2400" dirty="0">
              <a:ea typeface="ＭＳ Ｐゴシック" charset="0"/>
              <a:cs typeface="ＭＳ Ｐゴシック" charset="0"/>
            </a:endParaRPr>
          </a:p>
          <a:p>
            <a:pPr marL="342900" indent="-342900" defTabSz="609600" eaLnBrk="1" hangingPunct="1">
              <a:lnSpc>
                <a:spcPct val="80000"/>
              </a:lnSpc>
            </a:pPr>
            <a:r>
              <a:rPr lang="en-US" sz="2400" dirty="0">
                <a:ea typeface="ＭＳ Ｐゴシック" charset="0"/>
                <a:cs typeface="ＭＳ Ｐゴシック" charset="0"/>
              </a:rPr>
              <a:t>E.g., Math courses taught by Professor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Longhair</a:t>
            </a:r>
            <a:endParaRPr lang="en-US" sz="2400" dirty="0">
              <a:ea typeface="ＭＳ Ｐゴシック" charset="0"/>
              <a:cs typeface="ＭＳ Ｐゴシック" charset="0"/>
            </a:endParaRPr>
          </a:p>
          <a:p>
            <a:pPr marL="342900" indent="-342900" defTabSz="609600" eaLnBrk="1" hangingPunct="1">
              <a:lnSpc>
                <a:spcPct val="80000"/>
              </a:lnSpc>
            </a:pPr>
            <a:endParaRPr lang="en-US" sz="2400" dirty="0">
              <a:ea typeface="ＭＳ Ｐゴシック" charset="0"/>
              <a:cs typeface="ＭＳ Ｐゴシック" charset="0"/>
            </a:endParaRPr>
          </a:p>
          <a:p>
            <a:pPr marL="342900" indent="-342900" defTabSz="6096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400" dirty="0" smtClean="0">
                <a:ea typeface="ＭＳ Ｐゴシック" charset="0"/>
                <a:cs typeface="ＭＳ Ｐゴシック" charset="0"/>
              </a:rPr>
              <a:t># Math 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courses taught by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:longhair</a:t>
            </a:r>
          </a:p>
          <a:p>
            <a:pPr marL="342900" indent="-342900" defTabSz="6096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400" dirty="0" smtClean="0">
                <a:ea typeface="ＭＳ Ｐゴシック" charset="0"/>
                <a:cs typeface="ＭＳ Ｐゴシック" charset="0"/>
              </a:rPr>
              <a:t>[ </a:t>
            </a:r>
            <a:r>
              <a:rPr lang="en-US" sz="2400" dirty="0" err="1" smtClean="0">
                <a:ea typeface="ＭＳ Ｐゴシック" charset="0"/>
                <a:cs typeface="ＭＳ Ｐゴシック" charset="0"/>
              </a:rPr>
              <a:t>rdfs:subclassOf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:</a:t>
            </a:r>
            <a:r>
              <a:rPr lang="en-US" sz="2400" dirty="0" err="1" smtClean="0">
                <a:ea typeface="ＭＳ Ｐゴシック" charset="0"/>
                <a:cs typeface="ＭＳ Ｐゴシック" charset="0"/>
              </a:rPr>
              <a:t>mathCourse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;</a:t>
            </a:r>
          </a:p>
          <a:p>
            <a:pPr marL="342900" indent="-342900" defTabSz="6096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[ a </a:t>
            </a:r>
            <a:r>
              <a:rPr lang="en-US" sz="2400" dirty="0" err="1" smtClean="0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;</a:t>
            </a:r>
          </a:p>
          <a:p>
            <a:pPr marL="342900" indent="-342900" defTabSz="6096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     </a:t>
            </a:r>
            <a:r>
              <a:rPr lang="en-US" sz="2400" dirty="0" err="1" smtClean="0">
                <a:ea typeface="ＭＳ Ｐゴシック" charset="0"/>
                <a:cs typeface="ＭＳ Ｐゴシック" charset="0"/>
              </a:rPr>
              <a:t>owl:onProperty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:</a:t>
            </a:r>
            <a:r>
              <a:rPr lang="en-US" sz="2400" dirty="0" err="1" smtClean="0">
                <a:ea typeface="ＭＳ Ｐゴシック" charset="0"/>
                <a:cs typeface="ＭＳ Ｐゴシック" charset="0"/>
              </a:rPr>
              <a:t>isTaughtBy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;</a:t>
            </a:r>
          </a:p>
          <a:p>
            <a:pPr marL="342900" indent="-342900" defTabSz="6096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     </a:t>
            </a:r>
            <a:r>
              <a:rPr lang="en-US" sz="2400" dirty="0" err="1" smtClean="0">
                <a:ea typeface="ＭＳ Ｐゴシック" charset="0"/>
                <a:cs typeface="ＭＳ Ｐゴシック" charset="0"/>
              </a:rPr>
              <a:t>owl:hasValue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:longhair] .</a:t>
            </a:r>
          </a:p>
          <a:p>
            <a:pPr marL="342900" indent="-342900" defTabSz="609600" eaLnBrk="1" hangingPunct="1">
              <a:lnSpc>
                <a:spcPct val="80000"/>
              </a:lnSpc>
              <a:buFont typeface="Wingdings" charset="0"/>
              <a:buNone/>
            </a:pPr>
            <a:endParaRPr lang="en-US" sz="1000" dirty="0">
              <a:ea typeface="ＭＳ Ｐゴシック" charset="0"/>
              <a:cs typeface="ＭＳ Ｐゴシック" charset="0"/>
            </a:endParaRPr>
          </a:p>
          <a:p>
            <a:pPr marL="342900" indent="-342900" defTabSz="609600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400" dirty="0" smtClean="0">
                <a:ea typeface="ＭＳ Ｐゴシック" charset="0"/>
                <a:cs typeface="ＭＳ Ｐゴシック" charset="0"/>
              </a:rPr>
              <a:t>Questions:</a:t>
            </a:r>
          </a:p>
          <a:p>
            <a:pPr defTabSz="609600"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charset="0"/>
                <a:cs typeface="ＭＳ Ｐゴシック" charset="0"/>
              </a:rPr>
              <a:t>Does this say all math courses are taught by :longhair?</a:t>
            </a:r>
          </a:p>
          <a:p>
            <a:pPr defTabSz="609600"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charset="0"/>
                <a:cs typeface="ＭＳ Ｐゴシック" charset="0"/>
              </a:rPr>
              <a:t>Does it say that there are some courses 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taught by :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longhair?</a:t>
            </a:r>
          </a:p>
          <a:p>
            <a:pPr defTabSz="609600"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charset="0"/>
                <a:cs typeface="ＭＳ Ｐゴシック" charset="0"/>
              </a:rPr>
              <a:t>Can all classes, however defined, by paraphrased by a noun phrase in English?</a:t>
            </a:r>
            <a:endParaRPr lang="en-US" sz="2400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9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typical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:Male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owl:equivalentClass</a:t>
            </a:r>
            <a:endParaRPr lang="en-US" dirty="0" smtClean="0"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owl:intersectionOf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(</a:t>
            </a:r>
            <a:r>
              <a:rPr lang="en-US" dirty="0" smtClean="0"/>
              <a:t>:Person,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[a </a:t>
            </a:r>
            <a:r>
              <a:rPr lang="en-US" dirty="0" err="1" smtClean="0"/>
              <a:t>owl:Restriction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</a:t>
            </a:r>
            <a:r>
              <a:rPr lang="en-US" dirty="0" err="1" smtClean="0"/>
              <a:t>owl:onProperty</a:t>
            </a:r>
            <a:r>
              <a:rPr lang="en-US" dirty="0" smtClean="0"/>
              <a:t> :sex;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owl:hasValue</a:t>
            </a:r>
            <a:r>
              <a:rPr lang="en-US" dirty="0">
                <a:ea typeface="ＭＳ Ｐゴシック" charset="0"/>
                <a:cs typeface="ＭＳ Ｐゴシック" charset="0"/>
              </a:rPr>
              <a:t> "male"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] 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25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typical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:Male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owl:equivalentClass</a:t>
            </a:r>
            <a:endParaRPr lang="en-US" dirty="0" smtClean="0"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owl:intersectionOf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(</a:t>
            </a:r>
            <a:r>
              <a:rPr lang="en-US" dirty="0" smtClean="0"/>
              <a:t>:Person,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[a </a:t>
            </a:r>
            <a:r>
              <a:rPr lang="en-US" dirty="0" err="1" smtClean="0"/>
              <a:t>owl:Restriction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</a:t>
            </a:r>
            <a:r>
              <a:rPr lang="en-US" dirty="0" err="1" smtClean="0"/>
              <a:t>owl:onProperty</a:t>
            </a:r>
            <a:r>
              <a:rPr lang="en-US" dirty="0" smtClean="0"/>
              <a:t> :sex;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owl:hasValue</a:t>
            </a:r>
            <a:r>
              <a:rPr lang="en-US" dirty="0">
                <a:ea typeface="ＭＳ Ｐゴシック" charset="0"/>
                <a:cs typeface="ＭＳ Ｐゴシック" charset="0"/>
              </a:rPr>
              <a:t> "male"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] ).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5436096" y="2276872"/>
            <a:ext cx="1944216" cy="1872208"/>
          </a:xfrm>
          <a:prstGeom prst="ellipse">
            <a:avLst/>
          </a:prstGeom>
          <a:noFill/>
          <a:ln w="53975">
            <a:solidFill>
              <a:srgbClr val="0000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516590" y="2298305"/>
            <a:ext cx="1944216" cy="1872208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66255" y="197545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0000CC"/>
                </a:solidFill>
              </a:rPr>
              <a:t>:Person</a:t>
            </a:r>
            <a:endParaRPr lang="en-US">
              <a:solidFill>
                <a:srgbClr val="0000C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54316" y="4147177"/>
            <a:ext cx="166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:sex == </a:t>
            </a:r>
            <a:r>
              <a:rPr lang="en-US" smtClean="0">
                <a:solidFill>
                  <a:srgbClr val="FF0000"/>
                </a:solidFill>
              </a:rPr>
              <a:t>“male”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16590" y="302831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000000"/>
                </a:solidFill>
              </a:rPr>
              <a:t>:Male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97079" y="4917674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Classes  are sets in OWL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4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follows?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:</a:t>
            </a:r>
            <a:r>
              <a:rPr lang="en-US" dirty="0" err="1" smtClean="0"/>
              <a:t>ed</a:t>
            </a:r>
            <a:r>
              <a:rPr lang="en-US" dirty="0" smtClean="0"/>
              <a:t> a :Male?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???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:frank a </a:t>
            </a:r>
            <a:r>
              <a:rPr lang="en-US" dirty="0" err="1" smtClean="0"/>
              <a:t>foaf:Person</a:t>
            </a:r>
            <a:r>
              <a:rPr lang="en-US" dirty="0" smtClean="0"/>
              <a:t>; :sex </a:t>
            </a:r>
            <a:r>
              <a:rPr lang="en-US" dirty="0"/>
              <a:t>"male"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???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:</a:t>
            </a:r>
            <a:r>
              <a:rPr lang="en-US" dirty="0" err="1" smtClean="0"/>
              <a:t>gerry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 smtClean="0"/>
              <a:t>foaf:Person</a:t>
            </a:r>
            <a:r>
              <a:rPr lang="en-US" dirty="0"/>
              <a:t>; </a:t>
            </a:r>
            <a:r>
              <a:rPr lang="en-US" dirty="0" smtClean="0"/>
              <a:t>:sex </a:t>
            </a:r>
            <a:r>
              <a:rPr lang="en-US" dirty="0"/>
              <a:t>"male"</a:t>
            </a:r>
            <a:r>
              <a:rPr lang="en-US" dirty="0" smtClean="0"/>
              <a:t>; :sex </a:t>
            </a:r>
            <a:r>
              <a:rPr lang="en-US" dirty="0"/>
              <a:t>"female"</a:t>
            </a:r>
            <a:r>
              <a:rPr lang="en-US" dirty="0" smtClean="0"/>
              <a:t> 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9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>
                <a:ea typeface="ＭＳ Ｐゴシック" charset="0"/>
                <a:cs typeface="ＭＳ Ｐゴシック" charset="0"/>
              </a:rPr>
              <a:t>owl:someValuesFrom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962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875"/>
            <a:ext cx="9036050" cy="4967288"/>
          </a:xfrm>
        </p:spPr>
        <p:txBody>
          <a:bodyPr/>
          <a:lstStyle/>
          <a:p>
            <a:pPr marL="412750" indent="-352425" eaLnBrk="1" hangingPunct="1">
              <a:lnSpc>
                <a:spcPct val="90000"/>
              </a:lnSpc>
            </a:pPr>
            <a:r>
              <a:rPr lang="en-US" sz="3200" dirty="0" smtClean="0">
                <a:ea typeface="ＭＳ Ｐゴシック" charset="0"/>
                <a:cs typeface="ＭＳ Ｐゴシック" charset="0"/>
              </a:rPr>
              <a:t>Describe class requiring it to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have </a:t>
            </a:r>
            <a:r>
              <a:rPr lang="en-US" sz="3200" i="1" dirty="0">
                <a:ea typeface="ＭＳ Ｐゴシック" charset="0"/>
                <a:cs typeface="ＭＳ Ｐゴシック" charset="0"/>
              </a:rPr>
              <a:t>at least one value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for a property matching a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description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412750" indent="-352425" eaLnBrk="1" hangingPunct="1">
              <a:lnSpc>
                <a:spcPct val="90000"/>
              </a:lnSpc>
            </a:pPr>
            <a:r>
              <a:rPr lang="en-US" sz="3200" dirty="0">
                <a:ea typeface="ＭＳ Ｐゴシック" charset="0"/>
                <a:cs typeface="ＭＳ Ｐゴシック" charset="0"/>
              </a:rPr>
              <a:t>E.g., Academic staff members who teach 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an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undergraduate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course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lnSpc>
                <a:spcPct val="90000"/>
              </a:lnSpc>
              <a:buFont typeface="Wingdings" charset="0"/>
              <a:buNone/>
            </a:pPr>
            <a:endParaRPr lang="en-US" sz="1000" dirty="0"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3200" dirty="0" smtClean="0">
                <a:ea typeface="ＭＳ Ｐゴシック" charset="0"/>
                <a:cs typeface="ＭＳ Ｐゴシック" charset="0"/>
              </a:rPr>
              <a:t>[ a :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academicStaffMember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;</a:t>
            </a:r>
            <a:endParaRPr lang="en-US" sz="3200" dirty="0" smtClean="0"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  a [</a:t>
            </a:r>
            <a:r>
              <a:rPr lang="en-US" sz="3200" dirty="0" err="1" smtClean="0">
                <a:solidFill>
                  <a:srgbClr val="0000CC"/>
                </a:solidFill>
                <a:ea typeface="ＭＳ Ｐゴシック" charset="0"/>
                <a:cs typeface="ＭＳ Ｐゴシック" charset="0"/>
              </a:rPr>
              <a:t>owl:onProperty</a:t>
            </a:r>
            <a:r>
              <a:rPr lang="en-US" sz="3200" dirty="0" smtClean="0">
                <a:solidFill>
                  <a:srgbClr val="0000CC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solidFill>
                  <a:srgbClr val="0000CC"/>
                </a:solidFill>
                <a:ea typeface="ＭＳ Ｐゴシック" charset="0"/>
                <a:cs typeface="ＭＳ Ｐゴシック" charset="0"/>
              </a:rPr>
              <a:t>:</a:t>
            </a:r>
            <a:r>
              <a:rPr lang="en-US" sz="3200" dirty="0" smtClean="0">
                <a:solidFill>
                  <a:srgbClr val="0000CC"/>
                </a:solidFill>
                <a:ea typeface="ＭＳ Ｐゴシック" charset="0"/>
                <a:cs typeface="ＭＳ Ｐゴシック" charset="0"/>
              </a:rPr>
              <a:t>teaches;</a:t>
            </a:r>
            <a:endParaRPr lang="en-US" sz="3200" dirty="0">
              <a:solidFill>
                <a:srgbClr val="0000CC"/>
              </a:solidFill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3200" dirty="0">
                <a:solidFill>
                  <a:srgbClr val="0000CC"/>
                </a:solidFill>
                <a:ea typeface="ＭＳ Ｐゴシック" charset="0"/>
                <a:cs typeface="ＭＳ Ｐゴシック" charset="0"/>
              </a:rPr>
              <a:t>   </a:t>
            </a:r>
            <a:r>
              <a:rPr lang="en-US" sz="3200" dirty="0" smtClean="0">
                <a:solidFill>
                  <a:srgbClr val="0000CC"/>
                </a:solidFill>
                <a:ea typeface="ＭＳ Ｐゴシック" charset="0"/>
                <a:cs typeface="ＭＳ Ｐゴシック" charset="0"/>
              </a:rPr>
              <a:t>     </a:t>
            </a:r>
            <a:r>
              <a:rPr lang="en-US" sz="3200" dirty="0" err="1" smtClean="0">
                <a:solidFill>
                  <a:srgbClr val="0000CC"/>
                </a:solidFill>
                <a:ea typeface="ＭＳ Ｐゴシック" charset="0"/>
                <a:cs typeface="ＭＳ Ｐゴシック" charset="0"/>
              </a:rPr>
              <a:t>owl:someValuesFrom</a:t>
            </a:r>
            <a:r>
              <a:rPr lang="en-US" sz="3200" dirty="0" smtClean="0">
                <a:solidFill>
                  <a:srgbClr val="0000CC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solidFill>
                  <a:srgbClr val="0000CC"/>
                </a:solidFill>
                <a:ea typeface="ＭＳ Ｐゴシック" charset="0"/>
                <a:cs typeface="ＭＳ Ｐゴシック" charset="0"/>
              </a:rPr>
              <a:t>:</a:t>
            </a:r>
            <a:r>
              <a:rPr lang="en-US" sz="3200" dirty="0" err="1" smtClean="0">
                <a:solidFill>
                  <a:srgbClr val="0000CC"/>
                </a:solidFill>
                <a:ea typeface="ＭＳ Ｐゴシック" charset="0"/>
                <a:cs typeface="ＭＳ Ｐゴシック" charset="0"/>
              </a:rPr>
              <a:t>undergraduateCourse</a:t>
            </a:r>
            <a:r>
              <a:rPr lang="en-US" sz="3200" dirty="0" smtClean="0">
                <a:solidFill>
                  <a:srgbClr val="0000CC"/>
                </a:solidFill>
                <a:ea typeface="ＭＳ Ｐゴシック" charset="0"/>
                <a:cs typeface="ＭＳ Ｐゴシック" charset="0"/>
              </a:rPr>
              <a:t>] ]</a:t>
            </a:r>
            <a:endParaRPr lang="en-US" sz="3200" dirty="0">
              <a:solidFill>
                <a:srgbClr val="0000CC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75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>
                <a:ea typeface="ＭＳ Ｐゴシック" charset="0"/>
                <a:cs typeface="ＭＳ Ｐゴシック" charset="0"/>
              </a:rPr>
              <a:t>Cardinality Restrictions</a:t>
            </a:r>
            <a:r>
              <a:rPr lang="el-GR" sz="4000" dirty="0">
                <a:ea typeface="ＭＳ Ｐゴシック" charset="0"/>
                <a:cs typeface="ＭＳ Ｐゴシック" charset="0"/>
              </a:rPr>
              <a:t> </a:t>
            </a:r>
          </a:p>
        </p:txBody>
      </p:sp>
      <p:sp>
        <p:nvSpPr>
          <p:cNvPr id="983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245506"/>
            <a:ext cx="8686800" cy="4509864"/>
          </a:xfrm>
        </p:spPr>
        <p:txBody>
          <a:bodyPr/>
          <a:lstStyle/>
          <a:p>
            <a:pPr marL="228600" indent="-228600" defTabSz="825500" eaLnBrk="1" hangingPunct="1">
              <a:tabLst>
                <a:tab pos="2870200" algn="l"/>
              </a:tabLst>
            </a:pPr>
            <a:r>
              <a:rPr lang="en-US" sz="3200" dirty="0">
                <a:ea typeface="ＭＳ Ｐゴシック" charset="0"/>
                <a:cs typeface="ＭＳ Ｐゴシック" charset="0"/>
              </a:rPr>
              <a:t>We can specify minimum and maximum number using </a:t>
            </a:r>
            <a:r>
              <a:rPr lang="el-GR" sz="3200" b="1" dirty="0">
                <a:ea typeface="ＭＳ Ｐゴシック" charset="0"/>
                <a:cs typeface="ＭＳ Ｐゴシック" charset="0"/>
              </a:rPr>
              <a:t>owl:minCardinality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&amp;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 </a:t>
            </a:r>
            <a:r>
              <a:rPr lang="el-GR" sz="3200" b="1" dirty="0">
                <a:ea typeface="ＭＳ Ｐゴシック" charset="0"/>
                <a:cs typeface="ＭＳ Ｐゴシック" charset="0"/>
              </a:rPr>
              <a:t>owl:maxCardinality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 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571500" lvl="1" indent="-228600" defTabSz="825500" eaLnBrk="1" hangingPunct="1">
              <a:tabLst>
                <a:tab pos="2870200" algn="l"/>
              </a:tabLst>
            </a:pPr>
            <a:r>
              <a:rPr lang="en-US" sz="2800" dirty="0">
                <a:ea typeface="ＭＳ Ｐゴシック" charset="0"/>
              </a:rPr>
              <a:t>Courses with fewer than 10 students</a:t>
            </a:r>
          </a:p>
          <a:p>
            <a:pPr marL="571500" lvl="1" indent="-228600" defTabSz="825500" eaLnBrk="1" hangingPunct="1">
              <a:tabLst>
                <a:tab pos="2870200" algn="l"/>
              </a:tabLst>
            </a:pPr>
            <a:r>
              <a:rPr lang="en-US" sz="2800" dirty="0">
                <a:ea typeface="ＭＳ Ｐゴシック" charset="0"/>
              </a:rPr>
              <a:t>Courses with between 10 and 100 students</a:t>
            </a:r>
          </a:p>
          <a:p>
            <a:pPr marL="571500" lvl="1" indent="-228600" defTabSz="825500" eaLnBrk="1" hangingPunct="1">
              <a:tabLst>
                <a:tab pos="2870200" algn="l"/>
              </a:tabLst>
            </a:pPr>
            <a:r>
              <a:rPr lang="en-US" sz="2800" dirty="0">
                <a:ea typeface="ＭＳ Ｐゴシック" charset="0"/>
              </a:rPr>
              <a:t>Courses with more than 100 students</a:t>
            </a:r>
          </a:p>
          <a:p>
            <a:pPr marL="228600" indent="-228600" defTabSz="825500" eaLnBrk="1" hangingPunct="1">
              <a:tabLst>
                <a:tab pos="2870200" algn="l"/>
              </a:tabLst>
            </a:pPr>
            <a:r>
              <a:rPr lang="en-US" sz="3200" dirty="0" smtClean="0">
                <a:ea typeface="ＭＳ Ｐゴシック" charset="0"/>
                <a:cs typeface="ＭＳ Ｐゴシック" charset="0"/>
              </a:rPr>
              <a:t>Can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specify a precise number</a:t>
            </a:r>
            <a:r>
              <a:rPr lang="en-GB" sz="3200" i="1" dirty="0"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by using the same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minimum and maximum number</a:t>
            </a:r>
          </a:p>
          <a:p>
            <a:pPr marL="571500" lvl="1" indent="-228600" defTabSz="825500" eaLnBrk="1" hangingPunct="1">
              <a:tabLst>
                <a:tab pos="2870200" algn="l"/>
              </a:tabLst>
            </a:pPr>
            <a:r>
              <a:rPr lang="en-US" sz="2800" dirty="0">
                <a:ea typeface="ＭＳ Ｐゴシック" charset="0"/>
              </a:rPr>
              <a:t>Courses with exactly seven students</a:t>
            </a:r>
          </a:p>
          <a:p>
            <a:pPr marL="228600" indent="-228600" defTabSz="825500" eaLnBrk="1" hangingPunct="1">
              <a:tabLst>
                <a:tab pos="2870200" algn="l"/>
              </a:tabLst>
            </a:pPr>
            <a:r>
              <a:rPr lang="el-GR" sz="3200" dirty="0">
                <a:ea typeface="ＭＳ Ｐゴシック" charset="0"/>
                <a:cs typeface="ＭＳ Ｐゴシック" charset="0"/>
              </a:rPr>
              <a:t>For convenience, OWL offers also </a:t>
            </a:r>
            <a:r>
              <a:rPr lang="el-GR" sz="3200" b="1" dirty="0">
                <a:ea typeface="ＭＳ Ｐゴシック" charset="0"/>
                <a:cs typeface="ＭＳ Ｐゴシック" charset="0"/>
              </a:rPr>
              <a:t>owl:cardinality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 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571500" lvl="1" indent="-228600" defTabSz="825500" eaLnBrk="1" hangingPunct="1">
              <a:tabLst>
                <a:tab pos="2870200" algn="l"/>
              </a:tabLst>
            </a:pPr>
            <a:r>
              <a:rPr lang="en-US" sz="2800" dirty="0">
                <a:ea typeface="ＭＳ Ｐゴシック" charset="0"/>
              </a:rPr>
              <a:t>E.g., exactly 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A Brief History of OWL: SHOE</a:t>
            </a:r>
          </a:p>
        </p:txBody>
      </p:sp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569200" cy="4967288"/>
          </a:xfrm>
        </p:spPr>
        <p:txBody>
          <a:bodyPr/>
          <a:lstStyle/>
          <a:p>
            <a:pPr marL="0" indent="0" eaLnBrk="1" hangingPunct="1">
              <a:lnSpc>
                <a:spcPct val="110000"/>
              </a:lnSpc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&lt;META HTTP-EQUIV="Instance-Key" CONTENT="http://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www.cs.umd.edu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/~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george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"&gt; &lt;USE-ONTOLOGY "our-ontology" VERSION="1.0" PREFIX="our" URL="http://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ont.org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/our-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ont.html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"&gt; </a:t>
            </a:r>
          </a:p>
          <a:p>
            <a:pPr marL="0" indent="0" eaLnBrk="1" hangingPunct="1">
              <a:lnSpc>
                <a:spcPct val="110000"/>
              </a:lnSpc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…</a:t>
            </a:r>
          </a:p>
          <a:p>
            <a:pPr marL="0" indent="0" eaLnBrk="1" hangingPunct="1">
              <a:lnSpc>
                <a:spcPct val="110000"/>
              </a:lnSpc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&lt;CATEGORY "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our.Person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"&gt;</a:t>
            </a:r>
            <a:br>
              <a:rPr lang="en-US" sz="2400" dirty="0">
                <a:ea typeface="ＭＳ Ｐゴシック" charset="0"/>
                <a:cs typeface="ＭＳ Ｐゴシック" charset="0"/>
              </a:rPr>
            </a:br>
            <a:r>
              <a:rPr lang="en-US" sz="2400" dirty="0">
                <a:ea typeface="ＭＳ Ｐゴシック" charset="0"/>
                <a:cs typeface="ＭＳ Ｐゴシック" charset="0"/>
              </a:rPr>
              <a:t>&lt;RELATION "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our.firstName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" TO="George"&gt;</a:t>
            </a:r>
            <a:br>
              <a:rPr lang="en-US" sz="2400" dirty="0">
                <a:ea typeface="ＭＳ Ｐゴシック" charset="0"/>
                <a:cs typeface="ＭＳ Ｐゴシック" charset="0"/>
              </a:rPr>
            </a:br>
            <a:r>
              <a:rPr lang="en-US" sz="2400" dirty="0">
                <a:ea typeface="ＭＳ Ｐゴシック" charset="0"/>
                <a:cs typeface="ＭＳ Ｐゴシック" charset="0"/>
              </a:rPr>
              <a:t>&lt;RELATION "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our.lastName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" TO="Cook"&gt;</a:t>
            </a:r>
            <a:br>
              <a:rPr lang="en-US" sz="2400" dirty="0">
                <a:ea typeface="ＭＳ Ｐゴシック" charset="0"/>
                <a:cs typeface="ＭＳ Ｐゴシック" charset="0"/>
              </a:rPr>
            </a:br>
            <a:r>
              <a:rPr lang="en-US" sz="2400" dirty="0">
                <a:ea typeface="ＭＳ Ｐゴシック" charset="0"/>
                <a:cs typeface="ＭＳ Ｐゴシック" charset="0"/>
              </a:rPr>
              <a:t>&lt;RELATION "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our.marriedTo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" TO="http:/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/</a:t>
            </a:r>
            <a:r>
              <a:rPr lang="en-US" sz="2400" dirty="0" err="1" smtClean="0">
                <a:ea typeface="ＭＳ Ｐゴシック" charset="0"/>
                <a:cs typeface="ＭＳ Ｐゴシック" charset="0"/>
              </a:rPr>
              <a:t>cs.umd.edu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/~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helena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"&gt;</a:t>
            </a:r>
            <a:br>
              <a:rPr lang="en-US" sz="2400" dirty="0">
                <a:ea typeface="ＭＳ Ｐゴシック" charset="0"/>
                <a:cs typeface="ＭＳ Ｐゴシック" charset="0"/>
              </a:rPr>
            </a:br>
            <a:r>
              <a:rPr lang="en-US" sz="2400" dirty="0">
                <a:ea typeface="ＭＳ Ｐゴシック" charset="0"/>
                <a:cs typeface="ＭＳ Ｐゴシック" charset="0"/>
              </a:rPr>
              <a:t>&lt;RELATION "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our.employee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" FROM="http:/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/</a:t>
            </a:r>
            <a:r>
              <a:rPr lang="en-US" sz="2400" dirty="0" err="1" smtClean="0">
                <a:ea typeface="ＭＳ Ｐゴシック" charset="0"/>
                <a:cs typeface="ＭＳ Ｐゴシック" charset="0"/>
              </a:rPr>
              <a:t>cs.umd.edu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"&gt;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Cardinality Restrictions</a:t>
            </a:r>
            <a:r>
              <a:rPr lang="el-GR" dirty="0">
                <a:ea typeface="ＭＳ Ｐゴシック" charset="0"/>
                <a:cs typeface="ＭＳ Ｐゴシック" charset="0"/>
              </a:rPr>
              <a:t> </a:t>
            </a:r>
          </a:p>
        </p:txBody>
      </p:sp>
      <p:sp>
        <p:nvSpPr>
          <p:cNvPr id="1003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439472" cy="475138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3600" dirty="0">
                <a:ea typeface="ＭＳ Ｐゴシック" charset="0"/>
                <a:cs typeface="ＭＳ Ｐゴシック" charset="0"/>
              </a:rPr>
              <a:t>E.g. courses taught be at least two </a:t>
            </a:r>
            <a:r>
              <a:rPr lang="en-US" sz="3600" dirty="0" smtClean="0">
                <a:ea typeface="ＭＳ Ｐゴシック" charset="0"/>
                <a:cs typeface="ＭＳ Ｐゴシック" charset="0"/>
              </a:rPr>
              <a:t>people</a:t>
            </a:r>
            <a:endParaRPr lang="en-US" sz="3600" dirty="0">
              <a:ea typeface="ＭＳ Ｐゴシック" charset="0"/>
              <a:cs typeface="ＭＳ Ｐゴシック" charset="0"/>
            </a:endParaRPr>
          </a:p>
          <a:p>
            <a:pPr marL="342900" indent="-342900" eaLnBrk="1" hangingPunct="1">
              <a:buFont typeface="Wingdings" charset="0"/>
              <a:buNone/>
            </a:pPr>
            <a:endParaRPr lang="en-US" sz="1100" dirty="0">
              <a:ea typeface="ＭＳ Ｐゴシック" charset="0"/>
              <a:cs typeface="ＭＳ Ｐゴシック" charset="0"/>
            </a:endParaRPr>
          </a:p>
          <a:p>
            <a:pPr marL="342900" indent="-342900" eaLnBrk="1" hangingPunct="1">
              <a:buFont typeface="Wingdings" charset="0"/>
              <a:buNone/>
            </a:pPr>
            <a:r>
              <a:rPr lang="en-US" sz="3200" dirty="0" smtClean="0">
                <a:ea typeface="ＭＳ Ｐゴシック" charset="0"/>
                <a:cs typeface="ＭＳ Ｐゴシック" charset="0"/>
              </a:rPr>
              <a:t>[a 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 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owl:onProperty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: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isTaughtBy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 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owl:minCardinality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  “2”^^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xsd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;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nonNegativeInteger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] .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84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What does this say?</a:t>
            </a:r>
          </a:p>
        </p:txBody>
      </p:sp>
      <p:sp>
        <p:nvSpPr>
          <p:cNvPr id="102402" name="Content Placeholder 2"/>
          <p:cNvSpPr>
            <a:spLocks noGrp="1"/>
          </p:cNvSpPr>
          <p:nvPr>
            <p:ph idx="1"/>
          </p:nvPr>
        </p:nvSpPr>
        <p:spPr>
          <a:xfrm>
            <a:off x="395288" y="1412875"/>
            <a:ext cx="8748712" cy="4967288"/>
          </a:xfrm>
        </p:spPr>
        <p:txBody>
          <a:bodyPr/>
          <a:lstStyle/>
          <a:p>
            <a:pPr>
              <a:buNone/>
            </a:pPr>
            <a:r>
              <a:rPr lang="en-US" sz="3600" dirty="0">
                <a:ea typeface="ＭＳ Ｐゴシック" charset="0"/>
                <a:cs typeface="ＭＳ Ｐゴシック" charset="0"/>
              </a:rPr>
              <a:t>:</a:t>
            </a:r>
            <a:r>
              <a:rPr lang="en-US" sz="3600" dirty="0" smtClean="0">
                <a:ea typeface="ＭＳ Ｐゴシック" charset="0"/>
                <a:cs typeface="ＭＳ Ｐゴシック" charset="0"/>
              </a:rPr>
              <a:t>Parent </a:t>
            </a:r>
            <a:r>
              <a:rPr lang="en-US" sz="3600" dirty="0" err="1" smtClean="0">
                <a:ea typeface="ＭＳ Ｐゴシック" charset="0"/>
                <a:cs typeface="ＭＳ Ｐゴシック" charset="0"/>
              </a:rPr>
              <a:t>owl:equivalentClass</a:t>
            </a:r>
            <a:r>
              <a:rPr lang="en-US" sz="3600" dirty="0">
                <a:ea typeface="ＭＳ Ｐゴシック" charset="0"/>
                <a:cs typeface="ＭＳ Ｐゴシック" charset="0"/>
              </a:rPr>
              <a:t> </a:t>
            </a:r>
            <a:endParaRPr lang="en-US" sz="3600" dirty="0" smtClean="0">
              <a:ea typeface="ＭＳ Ｐゴシック" charset="0"/>
              <a:cs typeface="ＭＳ Ｐゴシック" charset="0"/>
            </a:endParaRPr>
          </a:p>
          <a:p>
            <a:pPr>
              <a:buNone/>
            </a:pPr>
            <a:r>
              <a:rPr lang="en-US" sz="36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smtClean="0">
                <a:ea typeface="ＭＳ Ｐゴシック" charset="0"/>
                <a:cs typeface="ＭＳ Ｐゴシック" charset="0"/>
              </a:rPr>
              <a:t>   [a </a:t>
            </a:r>
            <a:r>
              <a:rPr lang="en-US" sz="3600" dirty="0" err="1" smtClean="0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3600" dirty="0" smtClean="0">
                <a:ea typeface="ＭＳ Ｐゴシック" charset="0"/>
                <a:cs typeface="ＭＳ Ｐゴシック" charset="0"/>
              </a:rPr>
              <a:t>;</a:t>
            </a:r>
          </a:p>
          <a:p>
            <a:pPr>
              <a:buNone/>
            </a:pPr>
            <a:r>
              <a:rPr lang="en-US" sz="36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smtClean="0">
                <a:ea typeface="ＭＳ Ｐゴシック" charset="0"/>
                <a:cs typeface="ＭＳ Ｐゴシック" charset="0"/>
              </a:rPr>
              <a:t>     </a:t>
            </a:r>
            <a:r>
              <a:rPr lang="en-US" sz="3600" dirty="0" err="1" smtClean="0">
                <a:ea typeface="ＭＳ Ｐゴシック" charset="0"/>
                <a:cs typeface="ＭＳ Ｐゴシック" charset="0"/>
              </a:rPr>
              <a:t>owl:onProperty</a:t>
            </a:r>
            <a:r>
              <a:rPr lang="en-US" sz="36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>
                <a:ea typeface="ＭＳ Ｐゴシック" charset="0"/>
                <a:cs typeface="ＭＳ Ｐゴシック" charset="0"/>
              </a:rPr>
              <a:t>:</a:t>
            </a:r>
            <a:r>
              <a:rPr lang="en-US" sz="3600" dirty="0" err="1" smtClean="0">
                <a:ea typeface="ＭＳ Ｐゴシック" charset="0"/>
                <a:cs typeface="ＭＳ Ｐゴシック" charset="0"/>
              </a:rPr>
              <a:t>hasChild</a:t>
            </a:r>
            <a:r>
              <a:rPr lang="en-US" sz="3600" dirty="0">
                <a:ea typeface="ＭＳ Ｐゴシック" charset="0"/>
                <a:cs typeface="ＭＳ Ｐゴシック" charset="0"/>
              </a:rPr>
              <a:t>;</a:t>
            </a:r>
          </a:p>
          <a:p>
            <a:pPr>
              <a:buFont typeface="Wingdings" charset="0"/>
              <a:buNone/>
            </a:pPr>
            <a:r>
              <a:rPr lang="en-US" sz="3600" dirty="0">
                <a:ea typeface="ＭＳ Ｐゴシック" charset="0"/>
                <a:cs typeface="ＭＳ Ｐゴシック" charset="0"/>
              </a:rPr>
              <a:t>      </a:t>
            </a:r>
            <a:r>
              <a:rPr lang="en-US" sz="3600" dirty="0" err="1" smtClean="0">
                <a:ea typeface="ＭＳ Ｐゴシック" charset="0"/>
                <a:cs typeface="ＭＳ Ｐゴシック" charset="0"/>
              </a:rPr>
              <a:t>owl:minCardinality</a:t>
            </a:r>
            <a:r>
              <a:rPr lang="en-US" sz="3600" dirty="0" smtClean="0">
                <a:ea typeface="ＭＳ Ｐゴシック" charset="0"/>
                <a:cs typeface="ＭＳ Ｐゴシック" charset="0"/>
              </a:rPr>
              <a:t> “1”^^</a:t>
            </a:r>
            <a:r>
              <a:rPr lang="en-US" sz="3600" dirty="0" err="1" smtClean="0">
                <a:ea typeface="ＭＳ Ｐゴシック" charset="0"/>
                <a:cs typeface="ＭＳ Ｐゴシック" charset="0"/>
              </a:rPr>
              <a:t>xsd:integer</a:t>
            </a:r>
            <a:r>
              <a:rPr lang="en-US" sz="3600" dirty="0" smtClean="0">
                <a:ea typeface="ＭＳ Ｐゴシック" charset="0"/>
                <a:cs typeface="ＭＳ Ｐゴシック" charset="0"/>
              </a:rPr>
              <a:t>] .</a:t>
            </a:r>
          </a:p>
          <a:p>
            <a:pPr>
              <a:buFont typeface="Wingdings" charset="0"/>
              <a:buNone/>
            </a:pPr>
            <a:r>
              <a:rPr lang="en-US" sz="3600" dirty="0" smtClean="0">
                <a:ea typeface="ＭＳ Ｐゴシック" charset="0"/>
                <a:cs typeface="ＭＳ Ｐゴシック" charset="0"/>
              </a:rPr>
              <a:t>Questions:</a:t>
            </a:r>
          </a:p>
          <a:p>
            <a:r>
              <a:rPr lang="en-US" sz="3200" dirty="0" smtClean="0">
                <a:ea typeface="ＭＳ Ｐゴシック" charset="0"/>
                <a:cs typeface="ＭＳ Ｐゴシック" charset="0"/>
              </a:rPr>
              <a:t>Must parents be humans?</a:t>
            </a:r>
          </a:p>
          <a:p>
            <a:r>
              <a:rPr lang="en-US" sz="3200" dirty="0" smtClean="0">
                <a:ea typeface="ＭＳ Ｐゴシック" charset="0"/>
                <a:cs typeface="ＭＳ Ｐゴシック" charset="0"/>
              </a:rPr>
              <a:t>Must their children be humans?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34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Definition of a parent</a:t>
            </a:r>
          </a:p>
        </p:txBody>
      </p:sp>
      <p:sp>
        <p:nvSpPr>
          <p:cNvPr id="1034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charset="0"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The parent class is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equivalent to the class of things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that have at least one child</a:t>
            </a:r>
          </a:p>
          <a:p>
            <a:pPr>
              <a:buFont typeface="Wingdings" charset="0"/>
              <a:buNone/>
            </a:pPr>
            <a:endParaRPr lang="en-US" sz="3200" dirty="0">
              <a:ea typeface="ＭＳ Ｐゴシック" charset="0"/>
              <a:cs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All(x): Parent(x) </a:t>
            </a:r>
            <a:r>
              <a:rPr lang="en-US" sz="3200" dirty="0">
                <a:ea typeface="ＭＳ Ｐゴシック" charset="0"/>
                <a:cs typeface="ＭＳ Ｐゴシック" charset="0"/>
                <a:sym typeface="Wingdings" charset="0"/>
              </a:rPr>
              <a:t> </a:t>
            </a:r>
            <a:r>
              <a:rPr lang="en-US" sz="3200" dirty="0" err="1">
                <a:ea typeface="ＭＳ Ｐゴシック" charset="0"/>
                <a:cs typeface="ＭＳ Ｐゴシック" charset="0"/>
                <a:sym typeface="Wingdings" charset="0"/>
              </a:rPr>
              <a:t>Exisits</a:t>
            </a:r>
            <a:r>
              <a:rPr lang="en-US" sz="3200" dirty="0">
                <a:ea typeface="ＭＳ Ｐゴシック" charset="0"/>
                <a:cs typeface="ＭＳ Ｐゴシック" charset="0"/>
                <a:sym typeface="Wingdings" charset="0"/>
              </a:rPr>
              <a:t>(y) </a:t>
            </a:r>
            <a:r>
              <a:rPr lang="en-US" sz="3200" dirty="0" err="1">
                <a:ea typeface="ＭＳ Ｐゴシック" charset="0"/>
                <a:cs typeface="ＭＳ Ｐゴシック" charset="0"/>
                <a:sym typeface="Wingdings" charset="0"/>
              </a:rPr>
              <a:t>hasChild</a:t>
            </a:r>
            <a:r>
              <a:rPr lang="en-US" sz="3200" dirty="0">
                <a:ea typeface="ＭＳ Ｐゴシック" charset="0"/>
                <a:cs typeface="ＭＳ Ｐゴシック" charset="0"/>
                <a:sym typeface="Wingdings" charset="0"/>
              </a:rPr>
              <a:t>(x, y</a:t>
            </a:r>
            <a:r>
              <a:rPr lang="en-US" sz="3200" dirty="0" smtClean="0">
                <a:ea typeface="ＭＳ Ｐゴシック" charset="0"/>
                <a:cs typeface="ＭＳ Ｐゴシック" charset="0"/>
                <a:sym typeface="Wingdings" charset="0"/>
              </a:rPr>
              <a:t>)</a:t>
            </a:r>
          </a:p>
          <a:p>
            <a:pPr>
              <a:buFont typeface="Wingdings" charset="0"/>
              <a:buNone/>
            </a:pPr>
            <a:endParaRPr lang="en-US" sz="3200" dirty="0" smtClean="0">
              <a:ea typeface="ＭＳ Ｐゴシック" charset="0"/>
              <a:cs typeface="ＭＳ Ｐゴシック" charset="0"/>
              <a:sym typeface="Wingdings" charset="0"/>
            </a:endParaRPr>
          </a:p>
          <a:p>
            <a:pPr marL="0" indent="0">
              <a:buFont typeface="Wingdings" charset="0"/>
              <a:buNone/>
            </a:pPr>
            <a:r>
              <a:rPr lang="en-US" sz="3200" dirty="0" smtClean="0">
                <a:ea typeface="ＭＳ Ｐゴシック" charset="0"/>
                <a:cs typeface="ＭＳ Ｐゴシック" charset="0"/>
                <a:sym typeface="Wingdings" charset="0"/>
              </a:rPr>
              <a:t>If </a:t>
            </a:r>
            <a:r>
              <a:rPr lang="en-US" sz="3200" dirty="0" err="1" smtClean="0">
                <a:ea typeface="ＭＳ Ｐゴシック" charset="0"/>
                <a:cs typeface="ＭＳ Ｐゴシック" charset="0"/>
                <a:sym typeface="Wingdings" charset="0"/>
              </a:rPr>
              <a:t>hasChild</a:t>
            </a:r>
            <a:r>
              <a:rPr lang="en-US" sz="3200" dirty="0" smtClean="0">
                <a:ea typeface="ＭＳ Ｐゴシック" charset="0"/>
                <a:cs typeface="ＭＳ Ｐゴシック" charset="0"/>
                <a:sym typeface="Wingdings" charset="0"/>
              </a:rPr>
              <a:t> is defined as having Person as it’s domain, then Parents are also people.</a:t>
            </a:r>
          </a:p>
          <a:p>
            <a:pPr>
              <a:buFont typeface="Wingdings" charset="0"/>
              <a:buNone/>
            </a:pPr>
            <a:endParaRPr lang="en-US" sz="3200" dirty="0">
              <a:ea typeface="ＭＳ Ｐゴシック" charset="0"/>
              <a:cs typeface="ＭＳ Ｐゴシック" charset="0"/>
              <a:sym typeface="Wingdings" charset="0"/>
            </a:endParaRPr>
          </a:p>
          <a:p>
            <a:pPr>
              <a:buFont typeface="Wingdings" charset="0"/>
              <a:buNone/>
            </a:pP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>
                <a:ea typeface="ＭＳ Ｐゴシック" charset="0"/>
                <a:cs typeface="ＭＳ Ｐゴシック" charset="0"/>
              </a:rPr>
              <a:t>Special Properties</a:t>
            </a:r>
            <a:r>
              <a:rPr lang="el-GR" sz="4000" dirty="0">
                <a:ea typeface="ＭＳ Ｐゴシック" charset="0"/>
                <a:cs typeface="ＭＳ Ｐゴシック" charset="0"/>
              </a:rPr>
              <a:t> </a:t>
            </a:r>
          </a:p>
        </p:txBody>
      </p:sp>
      <p:sp>
        <p:nvSpPr>
          <p:cNvPr id="1044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96753"/>
            <a:ext cx="7910513" cy="5184998"/>
          </a:xfrm>
        </p:spPr>
        <p:txBody>
          <a:bodyPr/>
          <a:lstStyle/>
          <a:p>
            <a:pPr marL="228600" indent="-228600" defTabSz="825500" eaLnBrk="1" hangingPunct="1">
              <a:tabLst>
                <a:tab pos="2870200" algn="l"/>
              </a:tabLst>
            </a:pPr>
            <a:r>
              <a:rPr lang="en-GB" sz="3200" b="1" dirty="0">
                <a:ea typeface="ＭＳ Ｐゴシック" charset="0"/>
                <a:cs typeface="ＭＳ Ｐゴシック" charset="0"/>
              </a:rPr>
              <a:t>owl:TransitiveProperty (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transitive property) </a:t>
            </a:r>
          </a:p>
          <a:p>
            <a:pPr marL="571500" lvl="1" indent="-228600" defTabSz="825500" eaLnBrk="1" hangingPunct="1">
              <a:tabLst>
                <a:tab pos="2870200" algn="l"/>
              </a:tabLst>
            </a:pPr>
            <a:r>
              <a:rPr lang="en-GB" sz="2800" dirty="0">
                <a:ea typeface="ＭＳ Ｐゴシック" charset="0"/>
              </a:rPr>
              <a:t>E.g. “has better grade than”, “is ancestor of”</a:t>
            </a:r>
            <a:endParaRPr lang="en-GB" altLang="ja-JP" sz="2800" b="1" dirty="0">
              <a:ea typeface="ＭＳ Ｐゴシック" charset="0"/>
            </a:endParaRPr>
          </a:p>
          <a:p>
            <a:pPr marL="228600" indent="-228600" defTabSz="825500" eaLnBrk="1" hangingPunct="1">
              <a:tabLst>
                <a:tab pos="2870200" algn="l"/>
              </a:tabLst>
            </a:pPr>
            <a:r>
              <a:rPr lang="en-GB" sz="3200" b="1" dirty="0">
                <a:ea typeface="ＭＳ Ｐゴシック" charset="0"/>
                <a:cs typeface="ＭＳ Ｐゴシック" charset="0"/>
              </a:rPr>
              <a:t>owl:SymmetricProperty 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(symmetry)</a:t>
            </a:r>
          </a:p>
          <a:p>
            <a:pPr marL="571500" lvl="1" indent="-228600" defTabSz="825500" eaLnBrk="1" hangingPunct="1">
              <a:tabLst>
                <a:tab pos="2870200" algn="l"/>
              </a:tabLst>
            </a:pPr>
            <a:r>
              <a:rPr lang="en-GB" sz="2800" dirty="0">
                <a:ea typeface="ＭＳ Ｐゴシック" charset="0"/>
              </a:rPr>
              <a:t>E.g. “has same grade as”, “is sibling of”</a:t>
            </a:r>
            <a:endParaRPr lang="en-GB" altLang="ja-JP" sz="2800" b="1" dirty="0">
              <a:ea typeface="ＭＳ Ｐゴシック" charset="0"/>
            </a:endParaRPr>
          </a:p>
          <a:p>
            <a:pPr marL="228600" indent="-228600" defTabSz="825500" eaLnBrk="1" hangingPunct="1">
              <a:tabLst>
                <a:tab pos="2870200" algn="l"/>
              </a:tabLst>
            </a:pPr>
            <a:r>
              <a:rPr lang="en-GB" sz="3200" b="1" dirty="0" err="1">
                <a:ea typeface="ＭＳ Ｐゴシック" charset="0"/>
                <a:cs typeface="ＭＳ Ｐゴシック" charset="0"/>
              </a:rPr>
              <a:t>owl:FunctionalProperty</a:t>
            </a:r>
            <a:r>
              <a:rPr lang="en-GB" sz="3200" b="1" dirty="0">
                <a:ea typeface="ＭＳ Ｐゴシック" charset="0"/>
                <a:cs typeface="ＭＳ Ｐゴシック" charset="0"/>
              </a:rPr>
              <a:t> 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defines a property that has at most one value for each object</a:t>
            </a:r>
          </a:p>
          <a:p>
            <a:pPr marL="571500" lvl="1" indent="-228600" defTabSz="825500" eaLnBrk="1" hangingPunct="1">
              <a:tabLst>
                <a:tab pos="2870200" algn="l"/>
              </a:tabLst>
            </a:pPr>
            <a:r>
              <a:rPr lang="en-GB" sz="2800" dirty="0">
                <a:ea typeface="ＭＳ Ｐゴシック" charset="0"/>
              </a:rPr>
              <a:t>E.g. “age”, “height”, “</a:t>
            </a:r>
            <a:r>
              <a:rPr lang="en-GB" sz="2800" dirty="0" err="1">
                <a:ea typeface="ＭＳ Ｐゴシック" charset="0"/>
              </a:rPr>
              <a:t>directSupervisor</a:t>
            </a:r>
            <a:r>
              <a:rPr lang="en-GB" sz="2800" dirty="0">
                <a:ea typeface="ＭＳ Ｐゴシック" charset="0"/>
              </a:rPr>
              <a:t>”</a:t>
            </a:r>
          </a:p>
          <a:p>
            <a:pPr marL="228600" indent="-228600" defTabSz="825500" eaLnBrk="1" hangingPunct="1">
              <a:tabLst>
                <a:tab pos="2870200" algn="l"/>
              </a:tabLst>
            </a:pPr>
            <a:r>
              <a:rPr lang="en-GB" sz="3200" b="1" dirty="0" err="1">
                <a:ea typeface="ＭＳ Ｐゴシック" charset="0"/>
                <a:cs typeface="ＭＳ Ｐゴシック" charset="0"/>
              </a:rPr>
              <a:t>owl:InverseFunctionalProperty</a:t>
            </a:r>
            <a:r>
              <a:rPr lang="en-GB" sz="3200" b="1" dirty="0">
                <a:ea typeface="ＭＳ Ｐゴシック" charset="0"/>
                <a:cs typeface="ＭＳ Ｐゴシック" charset="0"/>
              </a:rPr>
              <a:t> 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defines a property for which two different objects cannot have the same value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Special Properties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064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596312" cy="4967288"/>
          </a:xfrm>
        </p:spPr>
        <p:txBody>
          <a:bodyPr/>
          <a:lstStyle/>
          <a:p>
            <a:pPr marL="533400" indent="-533400" eaLnBrk="1" hangingPunct="1">
              <a:spcAft>
                <a:spcPct val="30000"/>
              </a:spcAft>
              <a:buFont typeface="Wingdings" charset="0"/>
              <a:buNone/>
            </a:pPr>
            <a:endParaRPr lang="en-US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spcAft>
                <a:spcPct val="30000"/>
              </a:spcAft>
              <a:buNone/>
            </a:pPr>
            <a:r>
              <a:rPr lang="en-US" dirty="0" err="1" smtClean="0">
                <a:ea typeface="ＭＳ Ｐゴシック" charset="0"/>
                <a:cs typeface="ＭＳ Ｐゴシック" charset="0"/>
              </a:rPr>
              <a:t>hasSameGradeAs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spcAft>
                <a:spcPct val="30000"/>
              </a:spcAft>
              <a:buNone/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  a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owl:ObjectProperty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,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owl:SymmetricProperty;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spcAft>
                <a:spcPct val="30000"/>
              </a:spcAft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rdfs:domain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student;</a:t>
            </a:r>
          </a:p>
          <a:p>
            <a:pPr marL="533400" indent="-533400" eaLnBrk="1" hangingPunct="1">
              <a:spcAft>
                <a:spcPct val="30000"/>
              </a:spcAft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rdfs:range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student .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Boolean Combinations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085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196752"/>
            <a:ext cx="8568952" cy="5184775"/>
          </a:xfrm>
        </p:spPr>
        <p:txBody>
          <a:bodyPr/>
          <a:lstStyle/>
          <a:p>
            <a:pPr marL="228600" indent="-22860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ea typeface="ＭＳ Ｐゴシック" charset="0"/>
                <a:cs typeface="ＭＳ Ｐゴシック" charset="0"/>
              </a:rPr>
              <a:t>We can combine classes using Boolean operations (union, intersection, complement)</a:t>
            </a:r>
          </a:p>
          <a:p>
            <a:pPr marL="228600" indent="-22860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ea typeface="ＭＳ Ｐゴシック" charset="0"/>
                <a:cs typeface="ＭＳ Ｐゴシック" charset="0"/>
              </a:rPr>
              <a:t>Negation is introduced by the 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complementOf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, </a:t>
            </a:r>
            <a:r>
              <a:rPr lang="en-US" sz="3200" i="1" dirty="0">
                <a:ea typeface="ＭＳ Ｐゴシック" charset="0"/>
                <a:cs typeface="ＭＳ Ｐゴシック" charset="0"/>
              </a:rPr>
              <a:t>e</a:t>
            </a:r>
            <a:r>
              <a:rPr lang="en-US" sz="3200" i="1" dirty="0" smtClean="0">
                <a:ea typeface="ＭＳ Ｐゴシック" charset="0"/>
                <a:cs typeface="ＭＳ Ｐゴシック" charset="0"/>
              </a:rPr>
              <a:t>.g</a:t>
            </a:r>
            <a:r>
              <a:rPr lang="en-US" sz="3200" i="1" dirty="0">
                <a:ea typeface="ＭＳ Ｐゴシック" charset="0"/>
                <a:cs typeface="ＭＳ Ｐゴシック" charset="0"/>
              </a:rPr>
              <a:t>., courses not taught be </a:t>
            </a:r>
            <a:r>
              <a:rPr lang="en-US" sz="3200" i="1" dirty="0" err="1" smtClean="0">
                <a:ea typeface="ＭＳ Ｐゴシック" charset="0"/>
                <a:cs typeface="ＭＳ Ｐゴシック" charset="0"/>
              </a:rPr>
              <a:t>staffMembers</a:t>
            </a:r>
            <a:endParaRPr lang="en-US" sz="3200" i="1" dirty="0" smtClean="0"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endParaRPr lang="en-US" sz="3200" i="1" dirty="0"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 dirty="0" smtClean="0">
                <a:ea typeface="ＭＳ Ｐゴシック" charset="0"/>
                <a:cs typeface="ＭＳ Ｐゴシック" charset="0"/>
              </a:rPr>
              <a:t>[ a :course,</a:t>
            </a:r>
            <a:endParaRPr lang="en-US" sz="2600" dirty="0"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 dirty="0">
                <a:ea typeface="ＭＳ Ｐゴシック" charset="0"/>
                <a:cs typeface="ＭＳ Ｐゴシック" charset="0"/>
              </a:rPr>
              <a:t>  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   </a:t>
            </a:r>
            <a:r>
              <a:rPr lang="en-US" sz="2600" dirty="0" err="1" smtClean="0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;</a:t>
            </a:r>
          </a:p>
          <a:p>
            <a:pPr marL="228600" indent="-2286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        </a:t>
            </a:r>
            <a:r>
              <a:rPr lang="en-US" sz="2600" dirty="0" err="1" smtClean="0">
                <a:ea typeface="ＭＳ Ｐゴシック" charset="0"/>
                <a:cs typeface="ＭＳ Ｐゴシック" charset="0"/>
              </a:rPr>
              <a:t>owl:onProperty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 :teaches;</a:t>
            </a:r>
          </a:p>
          <a:p>
            <a:pPr marL="228600" indent="-2286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        </a:t>
            </a:r>
            <a:r>
              <a:rPr lang="en-US" sz="2600" dirty="0" err="1" smtClean="0">
                <a:ea typeface="ＭＳ Ｐゴシック" charset="0"/>
                <a:cs typeface="ＭＳ Ｐゴシック" charset="0"/>
              </a:rPr>
              <a:t>owl:allValuesFrom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 [a </a:t>
            </a:r>
            <a:r>
              <a:rPr lang="en-US" sz="2600" dirty="0" err="1" smtClean="0">
                <a:ea typeface="ＭＳ Ｐゴシック" charset="0"/>
                <a:cs typeface="ＭＳ Ｐゴシック" charset="0"/>
              </a:rPr>
              <a:t>owl:Class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;</a:t>
            </a:r>
          </a:p>
          <a:p>
            <a:pPr marL="228600" indent="-2286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                                            </a:t>
            </a:r>
            <a:r>
              <a:rPr lang="en-US" sz="2600" dirty="0" err="1" smtClean="0">
                <a:ea typeface="ＭＳ Ｐゴシック" charset="0"/>
                <a:cs typeface="ＭＳ Ｐゴシック" charset="0"/>
              </a:rPr>
              <a:t>owl:complementOf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 :</a:t>
            </a:r>
            <a:r>
              <a:rPr lang="en-US" sz="2600" dirty="0" err="1" smtClean="0">
                <a:ea typeface="ＭＳ Ｐゴシック" charset="0"/>
                <a:cs typeface="ＭＳ Ｐゴシック" charset="0"/>
              </a:rPr>
              <a:t>staffMember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] </a:t>
            </a:r>
          </a:p>
          <a:p>
            <a:pPr marL="228600" indent="-22860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] .</a:t>
            </a:r>
            <a:endParaRPr lang="en-US" sz="2600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27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Boolean Combinations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105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268760"/>
            <a:ext cx="8496944" cy="5328592"/>
          </a:xfrm>
        </p:spPr>
        <p:txBody>
          <a:bodyPr/>
          <a:lstStyle/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The new class is not a subclass of the union, but rather equal to the union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742950" lvl="1" indent="-285750" eaLnBrk="1" hangingPunct="1"/>
            <a:r>
              <a:rPr lang="en-GB" sz="3200" dirty="0">
                <a:ea typeface="ＭＳ Ｐゴシック" charset="0"/>
              </a:rPr>
              <a:t>We have stated an equivalence of classes</a:t>
            </a:r>
          </a:p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E.g., </a:t>
            </a:r>
            <a:r>
              <a:rPr lang="en-US" sz="3200" i="1" dirty="0">
                <a:ea typeface="ＭＳ Ｐゴシック" charset="0"/>
                <a:cs typeface="ＭＳ Ｐゴシック" charset="0"/>
              </a:rPr>
              <a:t>university people is the union of </a:t>
            </a:r>
            <a:r>
              <a:rPr lang="en-US" sz="3200" i="1" dirty="0" err="1">
                <a:ea typeface="ＭＳ Ｐゴシック" charset="0"/>
                <a:cs typeface="ＭＳ Ｐゴシック" charset="0"/>
              </a:rPr>
              <a:t>staffMembers</a:t>
            </a:r>
            <a:r>
              <a:rPr lang="en-US" sz="3200" i="1" dirty="0">
                <a:ea typeface="ＭＳ Ｐゴシック" charset="0"/>
                <a:cs typeface="ＭＳ Ｐゴシック" charset="0"/>
              </a:rPr>
              <a:t> and </a:t>
            </a:r>
            <a:r>
              <a:rPr lang="en-US" sz="3200" i="1" dirty="0" smtClean="0">
                <a:ea typeface="ＭＳ Ｐゴシック" charset="0"/>
                <a:cs typeface="ＭＳ Ｐゴシック" charset="0"/>
              </a:rPr>
              <a:t>Students</a:t>
            </a:r>
          </a:p>
          <a:p>
            <a:pPr marL="342900" indent="-342900" eaLnBrk="1" hangingPunct="1"/>
            <a:endParaRPr lang="en-US" sz="3200" i="1" dirty="0" smtClean="0"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buNone/>
            </a:pPr>
            <a:r>
              <a:rPr lang="en-US" sz="3200" dirty="0" smtClean="0">
                <a:ea typeface="ＭＳ Ｐゴシック" charset="0"/>
                <a:cs typeface="ＭＳ Ｐゴシック" charset="0"/>
              </a:rPr>
              <a:t>: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peopleAtUni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</a:t>
            </a:r>
          </a:p>
          <a:p>
            <a:pPr marL="0" indent="0" eaLnBrk="1" hangingPunct="1"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  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owl:equivalentClass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</a:t>
            </a:r>
          </a:p>
          <a:p>
            <a:pPr marL="0" indent="0" eaLnBrk="1" hangingPunct="1"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      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owl:unionOf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(: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staffMember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:student) .</a:t>
            </a:r>
            <a:endParaRPr lang="el-GR" sz="3200" dirty="0">
              <a:ea typeface="ＭＳ Ｐゴシック" charset="0"/>
              <a:cs typeface="ＭＳ Ｐゴシック" charset="0"/>
            </a:endParaRPr>
          </a:p>
          <a:p>
            <a:pPr marL="342900" indent="-342900" eaLnBrk="1" hangingPunct="1">
              <a:buFont typeface="Wingdings" charset="0"/>
              <a:buNone/>
            </a:pP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Boolean Combinations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126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557338"/>
            <a:ext cx="7837487" cy="504031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i="1" dirty="0">
                <a:ea typeface="ＭＳ Ｐゴシック" charset="0"/>
                <a:cs typeface="ＭＳ Ｐゴシック" charset="0"/>
              </a:rPr>
              <a:t>E.g., CS faculty is the intersection of faculty and things that </a:t>
            </a:r>
            <a:r>
              <a:rPr lang="en-US" i="1" dirty="0" err="1">
                <a:ea typeface="ＭＳ Ｐゴシック" charset="0"/>
                <a:cs typeface="ＭＳ Ｐゴシック" charset="0"/>
              </a:rPr>
              <a:t>belongTo</a:t>
            </a:r>
            <a:r>
              <a:rPr lang="en-US" i="1" dirty="0">
                <a:ea typeface="ＭＳ Ｐゴシック" charset="0"/>
                <a:cs typeface="ＭＳ Ｐゴシック" charset="0"/>
              </a:rPr>
              <a:t> the CS Department.</a:t>
            </a:r>
          </a:p>
          <a:p>
            <a:pPr marL="228600" indent="-228600" eaLnBrk="1" hangingPunct="1"/>
            <a:endParaRPr lang="en-US" sz="1200" i="1" dirty="0"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:</a:t>
            </a:r>
            <a:r>
              <a:rPr lang="en-US" dirty="0" err="1">
                <a:ea typeface="ＭＳ Ｐゴシック" charset="0"/>
                <a:cs typeface="ＭＳ Ｐゴシック" charset="0"/>
              </a:rPr>
              <a:t>facultyInCS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owl:equivalentClass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</a:p>
          <a:p>
            <a:pPr marL="228600" indent="-2286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owl:intersectionOf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(:faculty </a:t>
            </a:r>
          </a:p>
          <a:p>
            <a:pPr marL="228600" indent="-2286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[ a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owl:Restriction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;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owl:onProperty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:</a:t>
            </a:r>
            <a:r>
              <a:rPr lang="en-US" dirty="0" err="1">
                <a:ea typeface="ＭＳ Ｐゴシック" charset="0"/>
                <a:cs typeface="ＭＳ Ｐゴシック" charset="0"/>
              </a:rPr>
              <a:t>belongsTo</a:t>
            </a:r>
            <a:r>
              <a:rPr lang="en-US" dirty="0">
                <a:ea typeface="ＭＳ Ｐゴシック" charset="0"/>
                <a:cs typeface="ＭＳ Ｐゴシック" charset="0"/>
              </a:rPr>
              <a:t>; </a:t>
            </a:r>
          </a:p>
          <a:p>
            <a:pPr marL="228600" indent="-2286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owl:hasValue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: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CSDepartment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] </a:t>
            </a:r>
          </a:p>
          <a:p>
            <a:pPr marL="228600" indent="-2286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)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.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36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Nesting of Boolean Operators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146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412875"/>
            <a:ext cx="8353300" cy="51847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i="1" dirty="0">
                <a:ea typeface="ＭＳ Ｐゴシック" charset="0"/>
                <a:cs typeface="ＭＳ Ｐゴシック" charset="0"/>
              </a:rPr>
              <a:t>E.g., administrative staff are staff members who are not faculty or technical staff members</a:t>
            </a:r>
          </a:p>
          <a:p>
            <a:pPr marL="228600" indent="-228600" eaLnBrk="1" hangingPunct="1">
              <a:lnSpc>
                <a:spcPct val="80000"/>
              </a:lnSpc>
            </a:pPr>
            <a:endParaRPr lang="en-US" sz="2400" i="1" dirty="0"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lnSpc>
                <a:spcPct val="80000"/>
              </a:lnSpc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:</a:t>
            </a:r>
            <a:r>
              <a:rPr lang="en-US" dirty="0" err="1">
                <a:ea typeface="ＭＳ Ｐゴシック" charset="0"/>
                <a:cs typeface="ＭＳ Ｐゴシック" charset="0"/>
              </a:rPr>
              <a:t>adminStaff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owl:equivalentClass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lnSpc>
                <a:spcPct val="80000"/>
              </a:lnSpc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owl:intersectionOf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</a:p>
          <a:p>
            <a:pPr marL="228600" indent="-228600" eaLnBrk="1" hangingPunct="1">
              <a:lnSpc>
                <a:spcPct val="80000"/>
              </a:lnSpc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(:</a:t>
            </a:r>
            <a:r>
              <a:rPr lang="en-US" dirty="0" err="1">
                <a:ea typeface="ＭＳ Ｐゴシック" charset="0"/>
                <a:cs typeface="ＭＳ Ｐゴシック" charset="0"/>
              </a:rPr>
              <a:t>staffMember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</a:p>
          <a:p>
            <a:pPr marL="228600" indent="-228600" eaLnBrk="1" hangingPunct="1">
              <a:lnSpc>
                <a:spcPct val="80000"/>
              </a:lnSpc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[a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228600" indent="-228600" eaLnBrk="1" hangingPunct="1">
              <a:lnSpc>
                <a:spcPct val="80000"/>
              </a:lnSpc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owl:complementOf</a:t>
            </a:r>
            <a:r>
              <a:rPr lang="en-US" dirty="0">
                <a:ea typeface="ＭＳ Ｐゴシック" charset="0"/>
                <a:cs typeface="ＭＳ Ｐゴシック" charset="0"/>
              </a:rPr>
              <a:t> [a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dirty="0">
                <a:ea typeface="ＭＳ Ｐゴシック" charset="0"/>
                <a:cs typeface="ＭＳ Ｐゴシック" charset="0"/>
              </a:rPr>
              <a:t>; </a:t>
            </a:r>
          </a:p>
          <a:p>
            <a:pPr marL="228600" indent="-228600" eaLnBrk="1" hangingPunct="1">
              <a:lnSpc>
                <a:spcPct val="80000"/>
              </a:lnSpc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                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owl:equivalentClass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</a:p>
          <a:p>
            <a:pPr marL="228600" indent="-228600" eaLnBrk="1" hangingPunct="1">
              <a:lnSpc>
                <a:spcPct val="80000"/>
              </a:lnSpc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                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owl:unionOf</a:t>
            </a:r>
            <a:r>
              <a:rPr lang="en-US" dirty="0">
                <a:ea typeface="ＭＳ Ｐゴシック" charset="0"/>
                <a:cs typeface="ＭＳ Ｐゴシック" charset="0"/>
              </a:rPr>
              <a:t> (:faculty :</a:t>
            </a:r>
            <a:r>
              <a:rPr lang="en-US" dirty="0" err="1">
                <a:ea typeface="ＭＳ Ｐゴシック" charset="0"/>
                <a:cs typeface="ＭＳ Ｐゴシック" charset="0"/>
              </a:rPr>
              <a:t>techSupportStaff</a:t>
            </a:r>
            <a:r>
              <a:rPr lang="en-US" dirty="0">
                <a:ea typeface="ＭＳ Ｐゴシック" charset="0"/>
                <a:cs typeface="ＭＳ Ｐゴシック" charset="0"/>
              </a:rPr>
              <a:t>)]])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516216" y="2492896"/>
            <a:ext cx="1882775" cy="1296988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SM</a:t>
            </a:r>
          </a:p>
        </p:txBody>
      </p:sp>
      <p:sp>
        <p:nvSpPr>
          <p:cNvPr id="5" name="Oval 4"/>
          <p:cNvSpPr/>
          <p:nvPr/>
        </p:nvSpPr>
        <p:spPr>
          <a:xfrm>
            <a:off x="6938491" y="3256484"/>
            <a:ext cx="720725" cy="674687"/>
          </a:xfrm>
          <a:prstGeom prst="ellipse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F</a:t>
            </a:r>
          </a:p>
        </p:txBody>
      </p:sp>
      <p:sp>
        <p:nvSpPr>
          <p:cNvPr id="6" name="Oval 5"/>
          <p:cNvSpPr/>
          <p:nvPr/>
        </p:nvSpPr>
        <p:spPr>
          <a:xfrm>
            <a:off x="7319491" y="3256484"/>
            <a:ext cx="720725" cy="674687"/>
          </a:xfrm>
          <a:prstGeom prst="ellipse">
            <a:avLst/>
          </a:prstGeom>
          <a:solidFill>
            <a:schemeClr val="bg2">
              <a:lumMod val="40000"/>
              <a:lumOff val="60000"/>
              <a:alpha val="43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Enumerations with </a:t>
            </a:r>
            <a:r>
              <a:rPr lang="el-GR" dirty="0">
                <a:ea typeface="ＭＳ Ｐゴシック" charset="0"/>
                <a:cs typeface="ＭＳ Ｐゴシック" charset="0"/>
              </a:rPr>
              <a:t>owl:oneOf </a:t>
            </a:r>
          </a:p>
        </p:txBody>
      </p:sp>
      <p:sp>
        <p:nvSpPr>
          <p:cNvPr id="1167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84313"/>
            <a:ext cx="7910513" cy="5257800"/>
          </a:xfrm>
        </p:spPr>
        <p:txBody>
          <a:bodyPr/>
          <a:lstStyle/>
          <a:p>
            <a:pPr marL="228600" indent="-228600" eaLnBrk="1" hangingPunct="1"/>
            <a:r>
              <a:rPr lang="en-US" i="1" dirty="0">
                <a:ea typeface="ＭＳ Ｐゴシック" charset="0"/>
                <a:cs typeface="ＭＳ Ｐゴシック" charset="0"/>
              </a:rPr>
              <a:t>E.g., a thing that is either Monday, Tuesday, …</a:t>
            </a:r>
          </a:p>
          <a:p>
            <a:pPr marL="228600" indent="-228600" eaLnBrk="1" hangingPunct="1">
              <a:buFont typeface="Wingdings" charset="0"/>
              <a:buNone/>
            </a:pPr>
            <a:endParaRPr lang="en-US" sz="2000" i="1" dirty="0"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[a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228600" indent="-2286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owl:oneOf</a:t>
            </a:r>
            <a:r>
              <a:rPr lang="en-US" dirty="0">
                <a:ea typeface="ＭＳ Ｐゴシック" charset="0"/>
                <a:cs typeface="ＭＳ Ｐゴシック" charset="0"/>
              </a:rPr>
              <a:t> (:Monday </a:t>
            </a:r>
          </a:p>
          <a:p>
            <a:pPr marL="228600" indent="-2286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     :Tuesday</a:t>
            </a:r>
          </a:p>
          <a:p>
            <a:pPr marL="228600" indent="-2286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     :Wednesday</a:t>
            </a:r>
          </a:p>
          <a:p>
            <a:pPr marL="228600" indent="-2286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     :Thursday</a:t>
            </a:r>
          </a:p>
          <a:p>
            <a:pPr marL="228600" indent="-2286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     :Friday</a:t>
            </a:r>
          </a:p>
          <a:p>
            <a:pPr marL="228600" indent="-2286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     :Saturday</a:t>
            </a:r>
          </a:p>
          <a:p>
            <a:pPr marL="228600" indent="-2286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          :Sunday) 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ChangeArrowheads="1"/>
          </p:cNvSpPr>
          <p:nvPr/>
        </p:nvSpPr>
        <p:spPr bwMode="auto">
          <a:xfrm>
            <a:off x="5410200" y="5873234"/>
            <a:ext cx="2057400" cy="369332"/>
          </a:xfrm>
          <a:prstGeom prst="rect">
            <a:avLst/>
          </a:prstGeom>
          <a:solidFill>
            <a:srgbClr val="FF6600">
              <a:alpha val="43137"/>
            </a:srgbClr>
          </a:solidFill>
          <a:ln w="12700">
            <a:solidFill>
              <a:srgbClr val="6666CC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 dirty="0">
              <a:latin typeface="Calibri"/>
            </a:endParaRPr>
          </a:p>
        </p:txBody>
      </p:sp>
      <p:sp>
        <p:nvSpPr>
          <p:cNvPr id="14338" name="AutoShap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A Brief History of OWL: OIL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>
              <a:lnSpc>
                <a:spcPct val="110000"/>
              </a:lnSpc>
            </a:pPr>
            <a:r>
              <a:rPr lang="en-GB" sz="3200" dirty="0">
                <a:ea typeface="ＭＳ Ｐゴシック" charset="0"/>
                <a:cs typeface="ＭＳ Ｐゴシック" charset="0"/>
              </a:rPr>
              <a:t>Developed by group of (largely) European researchers (several from EU </a:t>
            </a:r>
            <a:r>
              <a:rPr lang="en-GB" sz="3200" dirty="0" err="1">
                <a:ea typeface="ＭＳ Ｐゴシック" charset="0"/>
                <a:cs typeface="ＭＳ Ｐゴシック" charset="0"/>
              </a:rPr>
              <a:t>OntoKnowledge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 project)</a:t>
            </a:r>
            <a:endParaRPr lang="en-GB" sz="3200" dirty="0">
              <a:solidFill>
                <a:schemeClr val="accent2"/>
              </a:solidFill>
              <a:ea typeface="ＭＳ Ｐゴシック" charset="0"/>
              <a:cs typeface="ＭＳ Ｐゴシック" charset="0"/>
            </a:endParaRPr>
          </a:p>
          <a:p>
            <a:pPr marL="342900" indent="-342900" eaLnBrk="1" hangingPunct="1">
              <a:lnSpc>
                <a:spcPct val="90000"/>
              </a:lnSpc>
            </a:pPr>
            <a:r>
              <a:rPr lang="en-GB" sz="3200" dirty="0">
                <a:ea typeface="ＭＳ Ｐゴシック" charset="0"/>
                <a:cs typeface="ＭＳ Ｐゴシック" charset="0"/>
              </a:rPr>
              <a:t>Based on </a:t>
            </a:r>
            <a:r>
              <a:rPr lang="en-GB" sz="3200" dirty="0">
                <a:ea typeface="ＭＳ Ｐゴシック" charset="0"/>
                <a:cs typeface="ＭＳ Ｐゴシック" charset="0"/>
                <a:hlinkClick r:id="rId3"/>
              </a:rPr>
              <a:t>frame-based </a:t>
            </a:r>
            <a:r>
              <a:rPr lang="en-GB" sz="3200" dirty="0" smtClean="0">
                <a:ea typeface="ＭＳ Ｐゴシック" charset="0"/>
                <a:cs typeface="ＭＳ Ｐゴシック" charset="0"/>
                <a:hlinkClick r:id="rId3"/>
              </a:rPr>
              <a:t>KR languages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342900" indent="-342900" eaLnBrk="1" hangingPunct="1">
              <a:lnSpc>
                <a:spcPct val="90000"/>
              </a:lnSpc>
            </a:pPr>
            <a:r>
              <a:rPr lang="en-GB" sz="3200" dirty="0">
                <a:ea typeface="ＭＳ Ｐゴシック" charset="0"/>
                <a:cs typeface="ＭＳ Ｐゴシック" charset="0"/>
              </a:rPr>
              <a:t>Strong emphasis on formal rigour</a:t>
            </a:r>
          </a:p>
          <a:p>
            <a:pPr marL="342900" indent="-342900" eaLnBrk="1" hangingPunct="1">
              <a:lnSpc>
                <a:spcPct val="90000"/>
              </a:lnSpc>
            </a:pPr>
            <a:r>
              <a:rPr lang="en-GB" sz="3200" dirty="0">
                <a:ea typeface="ＭＳ Ｐゴシック" charset="0"/>
                <a:cs typeface="ＭＳ Ｐゴシック" charset="0"/>
              </a:rPr>
              <a:t>Semantics in terms of d</a:t>
            </a:r>
            <a:r>
              <a:rPr lang="en-GB" sz="3200" dirty="0" smtClean="0">
                <a:ea typeface="ＭＳ Ｐゴシック" charset="0"/>
                <a:cs typeface="ＭＳ Ｐゴシック" charset="0"/>
                <a:hlinkClick r:id="rId4"/>
              </a:rPr>
              <a:t>escription </a:t>
            </a:r>
            <a:r>
              <a:rPr lang="en-GB" sz="3200" dirty="0">
                <a:ea typeface="ＭＳ Ｐゴシック" charset="0"/>
                <a:cs typeface="ＭＳ Ｐゴシック" charset="0"/>
                <a:hlinkClick r:id="rId4"/>
              </a:rPr>
              <a:t>d</a:t>
            </a:r>
            <a:r>
              <a:rPr lang="en-GB" sz="3200" dirty="0" smtClean="0">
                <a:ea typeface="ＭＳ Ｐゴシック" charset="0"/>
                <a:cs typeface="ＭＳ Ｐゴシック" charset="0"/>
                <a:hlinkClick r:id="rId4"/>
              </a:rPr>
              <a:t>ogics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342900" indent="-342900" eaLnBrk="1" hangingPunct="1">
              <a:lnSpc>
                <a:spcPct val="90000"/>
              </a:lnSpc>
            </a:pPr>
            <a:r>
              <a:rPr lang="en-GB" sz="3200" dirty="0">
                <a:ea typeface="ＭＳ Ｐゴシック" charset="0"/>
                <a:cs typeface="ＭＳ Ｐゴシック" charset="0"/>
              </a:rPr>
              <a:t>RDFS based syntax</a:t>
            </a:r>
          </a:p>
          <a:p>
            <a:pPr marL="742950" lvl="1" indent="-285750" eaLnBrk="1" hangingPunct="1">
              <a:lnSpc>
                <a:spcPct val="90000"/>
              </a:lnSpc>
              <a:buFontTx/>
              <a:buNone/>
            </a:pPr>
            <a:endParaRPr lang="en-US" sz="2800" dirty="0">
              <a:ea typeface="ＭＳ Ｐゴシック" charset="0"/>
            </a:endParaRPr>
          </a:p>
        </p:txBody>
      </p:sp>
      <p:grpSp>
        <p:nvGrpSpPr>
          <p:cNvPr id="14340" name="Group 5"/>
          <p:cNvGrpSpPr>
            <a:grpSpLocks/>
          </p:cNvGrpSpPr>
          <p:nvPr/>
        </p:nvGrpSpPr>
        <p:grpSpPr bwMode="auto">
          <a:xfrm>
            <a:off x="5770563" y="5030788"/>
            <a:ext cx="3146425" cy="1401762"/>
            <a:chOff x="3635" y="3169"/>
            <a:chExt cx="1982" cy="883"/>
          </a:xfrm>
        </p:grpSpPr>
        <p:sp>
          <p:nvSpPr>
            <p:cNvPr id="14341" name="Rectangle 6"/>
            <p:cNvSpPr>
              <a:spLocks noChangeArrowheads="1"/>
            </p:cNvSpPr>
            <p:nvPr/>
          </p:nvSpPr>
          <p:spPr bwMode="auto">
            <a:xfrm>
              <a:off x="3740" y="3584"/>
              <a:ext cx="226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Frames</a:t>
              </a:r>
            </a:p>
          </p:txBody>
        </p:sp>
        <p:sp>
          <p:nvSpPr>
            <p:cNvPr id="14342" name="Rectangle 7"/>
            <p:cNvSpPr>
              <a:spLocks noChangeArrowheads="1"/>
            </p:cNvSpPr>
            <p:nvPr/>
          </p:nvSpPr>
          <p:spPr bwMode="auto">
            <a:xfrm>
              <a:off x="3665" y="3892"/>
              <a:ext cx="282" cy="160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Description </a:t>
              </a:r>
            </a:p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Logics</a:t>
              </a:r>
            </a:p>
          </p:txBody>
        </p:sp>
        <p:sp>
          <p:nvSpPr>
            <p:cNvPr id="14343" name="Rectangle 8"/>
            <p:cNvSpPr>
              <a:spLocks noChangeArrowheads="1"/>
            </p:cNvSpPr>
            <p:nvPr/>
          </p:nvSpPr>
          <p:spPr bwMode="auto">
            <a:xfrm>
              <a:off x="3635" y="3169"/>
              <a:ext cx="314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RDF/RDF(S)</a:t>
              </a:r>
            </a:p>
          </p:txBody>
        </p:sp>
        <p:sp>
          <p:nvSpPr>
            <p:cNvPr id="14344" name="Rectangle 9"/>
            <p:cNvSpPr>
              <a:spLocks noChangeArrowheads="1"/>
            </p:cNvSpPr>
            <p:nvPr/>
          </p:nvSpPr>
          <p:spPr bwMode="auto">
            <a:xfrm>
              <a:off x="4328" y="3606"/>
              <a:ext cx="170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OIL</a:t>
              </a:r>
            </a:p>
          </p:txBody>
        </p:sp>
        <p:sp>
          <p:nvSpPr>
            <p:cNvPr id="14345" name="Rectangle 10"/>
            <p:cNvSpPr>
              <a:spLocks noChangeArrowheads="1"/>
            </p:cNvSpPr>
            <p:nvPr/>
          </p:nvSpPr>
          <p:spPr bwMode="auto">
            <a:xfrm>
              <a:off x="4314" y="3189"/>
              <a:ext cx="290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DAML-ONT</a:t>
              </a:r>
            </a:p>
          </p:txBody>
        </p:sp>
        <p:sp>
          <p:nvSpPr>
            <p:cNvPr id="14346" name="Rectangle 11"/>
            <p:cNvSpPr>
              <a:spLocks noChangeArrowheads="1"/>
            </p:cNvSpPr>
            <p:nvPr/>
          </p:nvSpPr>
          <p:spPr bwMode="auto">
            <a:xfrm>
              <a:off x="4879" y="3496"/>
              <a:ext cx="274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DAML+OIL</a:t>
              </a:r>
            </a:p>
          </p:txBody>
        </p:sp>
        <p:sp>
          <p:nvSpPr>
            <p:cNvPr id="14347" name="Rectangle 12"/>
            <p:cNvSpPr>
              <a:spLocks noChangeArrowheads="1"/>
            </p:cNvSpPr>
            <p:nvPr/>
          </p:nvSpPr>
          <p:spPr bwMode="auto">
            <a:xfrm>
              <a:off x="5423" y="3496"/>
              <a:ext cx="194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OWL</a:t>
              </a:r>
            </a:p>
          </p:txBody>
        </p:sp>
        <p:cxnSp>
          <p:nvCxnSpPr>
            <p:cNvPr id="14348" name="AutoShape 13"/>
            <p:cNvCxnSpPr>
              <a:cxnSpLocks noChangeShapeType="1"/>
              <a:stCxn id="14342" idx="3"/>
              <a:endCxn id="14344" idx="1"/>
            </p:cNvCxnSpPr>
            <p:nvPr/>
          </p:nvCxnSpPr>
          <p:spPr bwMode="auto">
            <a:xfrm flipV="1">
              <a:off x="3946" y="3662"/>
              <a:ext cx="381" cy="31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49" name="AutoShape 14"/>
            <p:cNvCxnSpPr>
              <a:cxnSpLocks noChangeShapeType="1"/>
              <a:stCxn id="14341" idx="3"/>
              <a:endCxn id="14344" idx="1"/>
            </p:cNvCxnSpPr>
            <p:nvPr/>
          </p:nvCxnSpPr>
          <p:spPr bwMode="auto">
            <a:xfrm>
              <a:off x="3965" y="3640"/>
              <a:ext cx="362" cy="2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50" name="AutoShape 15"/>
            <p:cNvCxnSpPr>
              <a:cxnSpLocks noChangeShapeType="1"/>
              <a:stCxn id="14341" idx="3"/>
              <a:endCxn id="14345" idx="1"/>
            </p:cNvCxnSpPr>
            <p:nvPr/>
          </p:nvCxnSpPr>
          <p:spPr bwMode="auto">
            <a:xfrm flipV="1">
              <a:off x="3965" y="3245"/>
              <a:ext cx="348" cy="39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51" name="AutoShape 16"/>
            <p:cNvCxnSpPr>
              <a:cxnSpLocks noChangeShapeType="1"/>
              <a:stCxn id="14343" idx="3"/>
              <a:endCxn id="14345" idx="1"/>
            </p:cNvCxnSpPr>
            <p:nvPr/>
          </p:nvCxnSpPr>
          <p:spPr bwMode="auto">
            <a:xfrm>
              <a:off x="3949" y="3225"/>
              <a:ext cx="364" cy="2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52" name="AutoShape 17"/>
            <p:cNvCxnSpPr>
              <a:cxnSpLocks noChangeShapeType="1"/>
              <a:stCxn id="14343" idx="3"/>
              <a:endCxn id="14344" idx="1"/>
            </p:cNvCxnSpPr>
            <p:nvPr/>
          </p:nvCxnSpPr>
          <p:spPr bwMode="auto">
            <a:xfrm>
              <a:off x="3949" y="3225"/>
              <a:ext cx="378" cy="43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53" name="AutoShape 18"/>
            <p:cNvCxnSpPr>
              <a:cxnSpLocks noChangeShapeType="1"/>
              <a:stCxn id="14344" idx="3"/>
              <a:endCxn id="14346" idx="1"/>
            </p:cNvCxnSpPr>
            <p:nvPr/>
          </p:nvCxnSpPr>
          <p:spPr bwMode="auto">
            <a:xfrm flipV="1">
              <a:off x="4497" y="3552"/>
              <a:ext cx="381" cy="11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54" name="AutoShape 19"/>
            <p:cNvCxnSpPr>
              <a:cxnSpLocks noChangeShapeType="1"/>
              <a:stCxn id="14345" idx="3"/>
              <a:endCxn id="14346" idx="1"/>
            </p:cNvCxnSpPr>
            <p:nvPr/>
          </p:nvCxnSpPr>
          <p:spPr bwMode="auto">
            <a:xfrm>
              <a:off x="4603" y="3245"/>
              <a:ext cx="275" cy="30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55" name="AutoShape 20"/>
            <p:cNvCxnSpPr>
              <a:cxnSpLocks noChangeShapeType="1"/>
              <a:stCxn id="14346" idx="3"/>
              <a:endCxn id="14347" idx="1"/>
            </p:cNvCxnSpPr>
            <p:nvPr/>
          </p:nvCxnSpPr>
          <p:spPr bwMode="auto">
            <a:xfrm>
              <a:off x="5152" y="3552"/>
              <a:ext cx="27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Declaring Instances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187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280400" cy="5111750"/>
          </a:xfrm>
        </p:spPr>
        <p:txBody>
          <a:bodyPr/>
          <a:lstStyle/>
          <a:p>
            <a:pPr marL="0" indent="0" eaLnBrk="1" hangingPunct="1">
              <a:spcAft>
                <a:spcPct val="30000"/>
              </a:spcAft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Instances of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OWL classes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are declared as in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RDF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:john </a:t>
            </a:r>
          </a:p>
          <a:p>
            <a:pPr marL="228600" indent="-228600" eaLnBrk="1" hangingPunct="1"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   a :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academicStaffMember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228600" indent="-228600" eaLnBrk="1" hangingPunct="1"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   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uni:age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39^^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xsd:integer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.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No Unique-Names Assumption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208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84313"/>
            <a:ext cx="7910513" cy="4897437"/>
          </a:xfrm>
        </p:spPr>
        <p:txBody>
          <a:bodyPr/>
          <a:lstStyle/>
          <a:p>
            <a:pPr marL="228600" indent="-2286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OWL does not adopt the unique-names assumption of database systems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571500" lvl="1" indent="-228600" eaLnBrk="1" hangingPunct="1"/>
            <a:r>
              <a:rPr lang="en-GB" sz="2800" dirty="0">
                <a:ea typeface="ＭＳ Ｐゴシック" charset="0"/>
              </a:rPr>
              <a:t>That two instances have a different name or ID does not imply that they are different individuals</a:t>
            </a:r>
          </a:p>
          <a:p>
            <a:pPr marL="228600" indent="-2286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Suppose w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e state that each course is taught by at most one staff member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, and that 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 a given course is taught by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#</a:t>
            </a:r>
            <a:r>
              <a:rPr lang="en-US" dirty="0">
                <a:ea typeface="ＭＳ Ｐゴシック" charset="0"/>
                <a:cs typeface="ＭＳ Ｐゴシック" charset="0"/>
              </a:rPr>
              <a:t>949318 and is taught by #949352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571500" lvl="1" indent="-228600" eaLnBrk="1" hangingPunct="1"/>
            <a:r>
              <a:rPr lang="en-US" sz="2800" dirty="0">
                <a:ea typeface="ＭＳ Ｐゴシック" charset="0"/>
              </a:rPr>
              <a:t>An OWL reasoner does not flag an error </a:t>
            </a:r>
            <a:endParaRPr lang="el-GR" sz="2800" dirty="0">
              <a:ea typeface="ＭＳ Ｐゴシック" charset="0"/>
            </a:endParaRPr>
          </a:p>
          <a:p>
            <a:pPr marL="571500" lvl="1" indent="-228600" eaLnBrk="1" hangingPunct="1"/>
            <a:r>
              <a:rPr lang="en-US" sz="2800" dirty="0">
                <a:ea typeface="ＭＳ Ｐゴシック" charset="0"/>
              </a:rPr>
              <a:t>Instead it</a:t>
            </a:r>
            <a:r>
              <a:rPr lang="el-GR" sz="2800" dirty="0">
                <a:ea typeface="ＭＳ Ｐゴシック" charset="0"/>
              </a:rPr>
              <a:t> infer</a:t>
            </a:r>
            <a:r>
              <a:rPr lang="en-US" sz="2800" dirty="0">
                <a:ea typeface="ＭＳ Ｐゴシック" charset="0"/>
              </a:rPr>
              <a:t>s</a:t>
            </a:r>
            <a:r>
              <a:rPr lang="el-GR" sz="2800" dirty="0">
                <a:ea typeface="ＭＳ Ｐゴシック" charset="0"/>
              </a:rPr>
              <a:t> that the </a:t>
            </a:r>
            <a:r>
              <a:rPr lang="en-US" sz="2800" dirty="0">
                <a:ea typeface="ＭＳ Ｐゴシック" charset="0"/>
              </a:rPr>
              <a:t>two </a:t>
            </a:r>
            <a:r>
              <a:rPr lang="el-GR" sz="2800" dirty="0">
                <a:ea typeface="ＭＳ Ｐゴシック" charset="0"/>
              </a:rPr>
              <a:t>resources </a:t>
            </a:r>
            <a:r>
              <a:rPr lang="en-US" sz="2800" dirty="0">
                <a:ea typeface="ＭＳ Ｐゴシック" charset="0"/>
              </a:rPr>
              <a:t>are equal</a:t>
            </a:r>
            <a:endParaRPr lang="el-GR" sz="2800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Distinct Objects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228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557338"/>
            <a:ext cx="7992814" cy="4516437"/>
          </a:xfrm>
        </p:spPr>
        <p:txBody>
          <a:bodyPr/>
          <a:lstStyle/>
          <a:p>
            <a:pPr marL="0" indent="0" eaLnBrk="1" hangingPunct="1">
              <a:spcAft>
                <a:spcPct val="40000"/>
              </a:spcAft>
              <a:buFont typeface="Wingdings" charset="0"/>
              <a:buNone/>
            </a:pPr>
            <a:r>
              <a:rPr lang="en-US" sz="3600" dirty="0">
                <a:ea typeface="ＭＳ Ｐゴシック" charset="0"/>
                <a:cs typeface="ＭＳ Ｐゴシック" charset="0"/>
              </a:rPr>
              <a:t>To ensure that different individuals are indeed recognized as such, we must explicitly assert their inequality:</a:t>
            </a:r>
            <a:endParaRPr lang="en-US" sz="3600" b="1" dirty="0"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buFont typeface="Wingdings" charset="0"/>
              <a:buNone/>
            </a:pPr>
            <a:r>
              <a:rPr lang="en-US" sz="3200" dirty="0" smtClean="0">
                <a:ea typeface="ＭＳ Ｐゴシック" charset="0"/>
                <a:cs typeface="ＭＳ Ｐゴシック" charset="0"/>
              </a:rPr>
              <a:t>:john 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owl:differentFrom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: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mary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.</a:t>
            </a:r>
          </a:p>
          <a:p>
            <a:pPr marL="0" indent="0" eaLnBrk="1" hangingPunct="1">
              <a:buNone/>
            </a:pPr>
            <a:endParaRPr lang="el-GR" sz="36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Distinct Objects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249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424863" cy="4824412"/>
          </a:xfrm>
        </p:spPr>
        <p:txBody>
          <a:bodyPr/>
          <a:lstStyle/>
          <a:p>
            <a:pPr marL="0" indent="0" eaLnBrk="1" hangingPunct="1">
              <a:spcAft>
                <a:spcPct val="30000"/>
              </a:spcAft>
              <a:buNone/>
            </a:pPr>
            <a:r>
              <a:rPr lang="en-US" sz="3200" dirty="0">
                <a:ea typeface="ＭＳ Ｐゴシック" charset="0"/>
                <a:cs typeface="ＭＳ Ｐゴシック" charset="0"/>
              </a:rPr>
              <a:t>OWL provides a shorthand notation to assert the pairwise inequality of all individuals in a given list</a:t>
            </a:r>
          </a:p>
          <a:p>
            <a:pPr marL="228600" indent="-228600" eaLnBrk="1" hangingPunct="1">
              <a:buFont typeface="Wingdings" charset="0"/>
              <a:buNone/>
            </a:pPr>
            <a:r>
              <a:rPr lang="en-US" sz="3200" dirty="0" smtClean="0">
                <a:ea typeface="ＭＳ Ｐゴシック" charset="0"/>
                <a:cs typeface="ＭＳ Ｐゴシック" charset="0"/>
              </a:rPr>
              <a:t>[a 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owl:allDifferent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;</a:t>
            </a:r>
          </a:p>
          <a:p>
            <a:pPr marL="228600" indent="-228600" eaLnBrk="1" hangingPunct="1">
              <a:buNone/>
            </a:pPr>
            <a:r>
              <a:rPr lang="en-US" sz="3200" dirty="0" smtClean="0">
                <a:ea typeface="ＭＳ Ｐゴシック" charset="0"/>
                <a:cs typeface="ＭＳ Ｐゴシック" charset="0"/>
              </a:rPr>
              <a:t>   </a:t>
            </a:r>
            <a:r>
              <a:rPr lang="en-US" sz="3200" dirty="0" err="1" smtClean="0">
                <a:ea typeface="ＭＳ Ｐゴシック" charset="0"/>
                <a:cs typeface="ＭＳ Ｐゴシック" charset="0"/>
              </a:rPr>
              <a:t>owl:distinctMembers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(:</a:t>
            </a:r>
            <a:r>
              <a:rPr lang="en-US" sz="3200" dirty="0" err="1">
                <a:ea typeface="ＭＳ Ｐゴシック" charset="0"/>
                <a:cs typeface="ＭＳ Ｐゴシック" charset="0"/>
              </a:rPr>
              <a:t>alice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 :bob :carol :don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) ].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5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Data Types in OWL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269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950" y="1484313"/>
            <a:ext cx="8204522" cy="4897437"/>
          </a:xfrm>
        </p:spPr>
        <p:txBody>
          <a:bodyPr/>
          <a:lstStyle/>
          <a:p>
            <a:pPr marL="228600" indent="-2286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XML Schema provides a mechanism to construct user-defined data types 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571500" lvl="1" indent="-228600" eaLnBrk="1" hangingPunct="1"/>
            <a:r>
              <a:rPr lang="en-GB" sz="2800" dirty="0">
                <a:ea typeface="ＭＳ Ｐゴシック" charset="0"/>
              </a:rPr>
              <a:t>E.g., the data type of </a:t>
            </a:r>
            <a:r>
              <a:rPr lang="en-GB" sz="2800" b="1" dirty="0" err="1">
                <a:ea typeface="ＭＳ Ｐゴシック" charset="0"/>
              </a:rPr>
              <a:t>adultAge</a:t>
            </a:r>
            <a:r>
              <a:rPr lang="en-GB" sz="2800" b="1" dirty="0">
                <a:ea typeface="ＭＳ Ｐゴシック" charset="0"/>
              </a:rPr>
              <a:t> </a:t>
            </a:r>
            <a:r>
              <a:rPr lang="en-GB" sz="2800" dirty="0">
                <a:ea typeface="ＭＳ Ｐゴシック" charset="0"/>
              </a:rPr>
              <a:t>includes all</a:t>
            </a:r>
            <a:br>
              <a:rPr lang="en-GB" sz="2800" dirty="0">
                <a:ea typeface="ＭＳ Ｐゴシック" charset="0"/>
              </a:rPr>
            </a:br>
            <a:r>
              <a:rPr lang="en-GB" sz="2800" dirty="0">
                <a:ea typeface="ＭＳ Ｐゴシック" charset="0"/>
              </a:rPr>
              <a:t>integers greater than 18</a:t>
            </a:r>
          </a:p>
          <a:p>
            <a:pPr marL="228600" indent="-228600" eaLnBrk="1" hangingPunct="1"/>
            <a:r>
              <a:rPr lang="el-GR" sz="3200" dirty="0">
                <a:ea typeface="ＭＳ Ｐゴシック" charset="0"/>
                <a:cs typeface="ＭＳ Ｐゴシック" charset="0"/>
              </a:rPr>
              <a:t>Such derived data types </a:t>
            </a:r>
            <a:r>
              <a:rPr lang="el-GR" sz="3200" dirty="0" smtClean="0">
                <a:ea typeface="ＭＳ Ｐゴシック" charset="0"/>
                <a:cs typeface="ＭＳ Ｐゴシック" charset="0"/>
              </a:rPr>
              <a:t>can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’</a:t>
            </a:r>
            <a:r>
              <a:rPr lang="el-GR" sz="3200" dirty="0" smtClean="0">
                <a:ea typeface="ＭＳ Ｐゴシック" charset="0"/>
                <a:cs typeface="ＭＳ Ｐゴシック" charset="0"/>
              </a:rPr>
              <a:t>t 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be used in OWL 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571500" lvl="1" indent="-228600" eaLnBrk="1" hangingPunct="1"/>
            <a:r>
              <a:rPr lang="en-US" sz="2800" dirty="0">
                <a:ea typeface="ＭＳ Ｐゴシック" charset="0"/>
              </a:rPr>
              <a:t>The OWL reference document lists all the XML Schema data types that can be used</a:t>
            </a:r>
            <a:endParaRPr lang="en-GB" sz="2800" dirty="0">
              <a:ea typeface="ＭＳ Ｐゴシック" charset="0"/>
            </a:endParaRPr>
          </a:p>
          <a:p>
            <a:pPr marL="571500" lvl="1" indent="-228600" eaLnBrk="1" hangingPunct="1"/>
            <a:r>
              <a:rPr lang="en-GB" sz="2800" dirty="0">
                <a:ea typeface="ＭＳ Ｐゴシック" charset="0"/>
              </a:rPr>
              <a:t>These include the most frequently used types such as </a:t>
            </a:r>
            <a:r>
              <a:rPr lang="en-GB" sz="2800" b="1" dirty="0">
                <a:ea typeface="ＭＳ Ｐゴシック" charset="0"/>
              </a:rPr>
              <a:t>string</a:t>
            </a:r>
            <a:r>
              <a:rPr lang="en-GB" sz="2800" dirty="0">
                <a:ea typeface="ＭＳ Ｐゴシック" charset="0"/>
              </a:rPr>
              <a:t>, </a:t>
            </a:r>
            <a:r>
              <a:rPr lang="en-GB" sz="2800" b="1" dirty="0">
                <a:ea typeface="ＭＳ Ｐゴシック" charset="0"/>
              </a:rPr>
              <a:t>integer</a:t>
            </a:r>
            <a:r>
              <a:rPr lang="en-GB" sz="2800" dirty="0">
                <a:ea typeface="ＭＳ Ｐゴシック" charset="0"/>
              </a:rPr>
              <a:t>, </a:t>
            </a:r>
            <a:r>
              <a:rPr lang="en-GB" sz="2800" b="1" dirty="0">
                <a:ea typeface="ＭＳ Ｐゴシック" charset="0"/>
              </a:rPr>
              <a:t>Boolean</a:t>
            </a:r>
            <a:r>
              <a:rPr lang="en-GB" sz="2800" dirty="0">
                <a:ea typeface="ＭＳ Ｐゴシック" charset="0"/>
              </a:rPr>
              <a:t>, </a:t>
            </a:r>
            <a:r>
              <a:rPr lang="en-GB" sz="2800" b="1" dirty="0">
                <a:ea typeface="ＭＳ Ｐゴシック" charset="0"/>
              </a:rPr>
              <a:t>time</a:t>
            </a:r>
            <a:r>
              <a:rPr lang="en-GB" sz="2800" dirty="0">
                <a:ea typeface="ＭＳ Ｐゴシック" charset="0"/>
              </a:rPr>
              <a:t>, and </a:t>
            </a:r>
            <a:r>
              <a:rPr lang="en-GB" sz="2800" b="1" dirty="0">
                <a:ea typeface="ＭＳ Ｐゴシック" charset="0"/>
              </a:rPr>
              <a:t>date</a:t>
            </a:r>
            <a:r>
              <a:rPr lang="en-GB" sz="2800" dirty="0">
                <a:ea typeface="ＭＳ Ｐゴシック" charset="0"/>
              </a:rPr>
              <a:t>.</a:t>
            </a:r>
            <a:endParaRPr lang="el-GR" sz="2800" dirty="0">
              <a:ea typeface="ＭＳ Ｐゴシック" charset="0"/>
            </a:endParaRPr>
          </a:p>
        </p:txBody>
      </p:sp>
      <p:pic>
        <p:nvPicPr>
          <p:cNvPr id="12697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340768"/>
            <a:ext cx="1501775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Versioning Information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290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 eaLnBrk="1" hangingPunct="1"/>
            <a:r>
              <a:rPr lang="el-GR" sz="3200" b="1" dirty="0">
                <a:ea typeface="ＭＳ Ｐゴシック" charset="0"/>
                <a:cs typeface="ＭＳ Ｐゴシック" charset="0"/>
              </a:rPr>
              <a:t>owl:priorVersion 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indicate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s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 earlier versions of the current ontology 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571500" lvl="1" indent="-228600" eaLnBrk="1" hangingPunct="1"/>
            <a:r>
              <a:rPr lang="en-GB" sz="2800" dirty="0">
                <a:ea typeface="ＭＳ Ｐゴシック" charset="0"/>
              </a:rPr>
              <a:t>No formal meaning, can be exploited for ontology management</a:t>
            </a:r>
          </a:p>
          <a:p>
            <a:pPr marL="228600" indent="-228600" eaLnBrk="1" hangingPunct="1"/>
            <a:r>
              <a:rPr lang="en-US" sz="3200" b="1" dirty="0" err="1">
                <a:ea typeface="ＭＳ Ｐゴシック" charset="0"/>
                <a:cs typeface="ＭＳ Ｐゴシック" charset="0"/>
              </a:rPr>
              <a:t>owl:versionInfo</a:t>
            </a:r>
            <a:r>
              <a:rPr lang="en-US" sz="3200" b="1" dirty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generally contains a string giving information about the current version, e.g. keywords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228600" indent="-228600" eaLnBrk="1" hangingPunct="1"/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Versioning Information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31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566863"/>
            <a:ext cx="7910512" cy="4670425"/>
          </a:xfrm>
        </p:spPr>
        <p:txBody>
          <a:bodyPr/>
          <a:lstStyle/>
          <a:p>
            <a:pPr marL="228600" indent="-228600" defTabSz="495300" eaLnBrk="1" hangingPunct="1">
              <a:tabLst>
                <a:tab pos="1079500" algn="l"/>
                <a:tab pos="1612900" algn="l"/>
              </a:tabLst>
            </a:pPr>
            <a:r>
              <a:rPr lang="el-GR" b="1" dirty="0">
                <a:ea typeface="ＭＳ Ｐゴシック" charset="0"/>
                <a:cs typeface="ＭＳ Ｐゴシック" charset="0"/>
              </a:rPr>
              <a:t>owl:backwardCompatibleWith </a:t>
            </a:r>
            <a:r>
              <a:rPr lang="el-GR" dirty="0">
                <a:ea typeface="ＭＳ Ｐゴシック" charset="0"/>
                <a:cs typeface="ＭＳ Ｐゴシック" charset="0"/>
              </a:rPr>
              <a:t>contains a reference to another ontology 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marL="571500" lvl="1" indent="-228600" defTabSz="495300" eaLnBrk="1" hangingPunct="1">
              <a:tabLst>
                <a:tab pos="1079500" algn="l"/>
                <a:tab pos="1612900" algn="l"/>
              </a:tabLst>
            </a:pPr>
            <a:r>
              <a:rPr lang="en-GB" sz="2600" dirty="0">
                <a:ea typeface="ＭＳ Ｐゴシック" charset="0"/>
              </a:rPr>
              <a:t>All identifiers from the previous version have the same intended interpretations in the new version </a:t>
            </a:r>
          </a:p>
          <a:p>
            <a:pPr marL="571500" lvl="1" indent="-228600" defTabSz="495300" eaLnBrk="1" hangingPunct="1">
              <a:tabLst>
                <a:tab pos="1079500" algn="l"/>
                <a:tab pos="1612900" algn="l"/>
              </a:tabLst>
            </a:pPr>
            <a:r>
              <a:rPr lang="en-GB" sz="2600" dirty="0">
                <a:ea typeface="ＭＳ Ｐゴシック" charset="0"/>
              </a:rPr>
              <a:t>Thus documents can be safely changed to commit to the new version </a:t>
            </a:r>
          </a:p>
          <a:p>
            <a:pPr marL="228600" indent="-228600" defTabSz="495300" eaLnBrk="1" hangingPunct="1">
              <a:tabLst>
                <a:tab pos="1079500" algn="l"/>
                <a:tab pos="1612900" algn="l"/>
              </a:tabLst>
            </a:pPr>
            <a:r>
              <a:rPr lang="el-GR" b="1" dirty="0">
                <a:ea typeface="ＭＳ Ｐゴシック" charset="0"/>
                <a:cs typeface="ＭＳ Ｐゴシック" charset="0"/>
              </a:rPr>
              <a:t>owl:incompatibleWith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says</a:t>
            </a:r>
            <a:r>
              <a:rPr lang="el-GR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l-GR" dirty="0">
                <a:ea typeface="ＭＳ Ｐゴシック" charset="0"/>
                <a:cs typeface="ＭＳ Ｐゴシック" charset="0"/>
              </a:rPr>
              <a:t>that the containing ontology is a later version of the referenced ontology but is not backward compatible with it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AutoShape 2"/>
          <p:cNvSpPr>
            <a:spLocks noGrp="1" noChangeArrowheads="1"/>
          </p:cNvSpPr>
          <p:nvPr>
            <p:ph type="title"/>
          </p:nvPr>
        </p:nvSpPr>
        <p:spPr>
          <a:xfrm>
            <a:off x="323850" y="340519"/>
            <a:ext cx="8496300" cy="784225"/>
          </a:xfrm>
        </p:spPr>
        <p:txBody>
          <a:bodyPr/>
          <a:lstStyle/>
          <a:p>
            <a:pPr eaLnBrk="1" hangingPunct="1"/>
            <a:r>
              <a:rPr lang="en-US" sz="3600" dirty="0">
                <a:ea typeface="ＭＳ Ｐゴシック" charset="0"/>
                <a:cs typeface="ＭＳ Ｐゴシック" charset="0"/>
              </a:rPr>
              <a:t>Combination of </a:t>
            </a:r>
            <a:r>
              <a:rPr lang="en-US" sz="3600" dirty="0" smtClean="0">
                <a:ea typeface="ＭＳ Ｐゴシック" charset="0"/>
                <a:cs typeface="ＭＳ Ｐゴシック" charset="0"/>
              </a:rPr>
              <a:t>Features in OWL Profiles</a:t>
            </a:r>
            <a:endParaRPr lang="el-GR" sz="36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33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340768"/>
            <a:ext cx="8136904" cy="5256584"/>
          </a:xfrm>
        </p:spPr>
        <p:txBody>
          <a:bodyPr/>
          <a:lstStyle/>
          <a:p>
            <a:pPr marL="228600" indent="-228600" eaLnBrk="1" hangingPunct="1">
              <a:lnSpc>
                <a:spcPct val="110000"/>
              </a:lnSpc>
              <a:spcBef>
                <a:spcPct val="0"/>
              </a:spcBef>
            </a:pPr>
            <a:r>
              <a:rPr lang="en-US" sz="3200" dirty="0">
                <a:ea typeface="ＭＳ Ｐゴシック" charset="0"/>
                <a:cs typeface="ＭＳ Ｐゴシック" charset="0"/>
              </a:rPr>
              <a:t>In different OWL languages there are different sets of restrictions regarding the application of features</a:t>
            </a:r>
          </a:p>
          <a:p>
            <a:pPr marL="228600" indent="-228600" eaLnBrk="1" hangingPunct="1">
              <a:lnSpc>
                <a:spcPct val="110000"/>
              </a:lnSpc>
              <a:spcBef>
                <a:spcPct val="0"/>
              </a:spcBef>
            </a:pPr>
            <a:r>
              <a:rPr lang="el-GR" sz="3200" dirty="0">
                <a:ea typeface="ＭＳ Ｐゴシック" charset="0"/>
                <a:cs typeface="ＭＳ Ｐゴシック" charset="0"/>
              </a:rPr>
              <a:t>In </a:t>
            </a:r>
            <a:r>
              <a:rPr lang="el-GR" sz="3200" b="1" dirty="0">
                <a:ea typeface="ＭＳ Ｐゴシック" charset="0"/>
                <a:cs typeface="ＭＳ Ｐゴシック" charset="0"/>
              </a:rPr>
              <a:t>OWL Full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, all the language constructors may be used in any combination as long as the result is legal </a:t>
            </a:r>
            <a:r>
              <a:rPr lang="el-GR" sz="3200" dirty="0" smtClean="0">
                <a:ea typeface="ＭＳ Ｐゴシック" charset="0"/>
                <a:cs typeface="ＭＳ Ｐゴシック" charset="0"/>
              </a:rPr>
              <a:t>RDF</a:t>
            </a:r>
            <a:endParaRPr lang="en-US" sz="3200" dirty="0" smtClean="0"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lnSpc>
                <a:spcPct val="110000"/>
              </a:lnSpc>
              <a:spcBef>
                <a:spcPct val="0"/>
              </a:spcBef>
            </a:pPr>
            <a:r>
              <a:rPr lang="en-US" sz="3200" b="1" dirty="0" smtClean="0">
                <a:ea typeface="ＭＳ Ｐゴシック" charset="0"/>
                <a:cs typeface="ＭＳ Ｐゴシック" charset="0"/>
              </a:rPr>
              <a:t>OWL DL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removes or restricts some features to ensure that complete reasoning is </a:t>
            </a:r>
            <a:r>
              <a:rPr lang="en-US" sz="3200" i="1" dirty="0" smtClean="0">
                <a:ea typeface="ＭＳ Ｐゴシック" charset="0"/>
                <a:cs typeface="ＭＳ Ｐゴシック" charset="0"/>
              </a:rPr>
              <a:t>tractable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 or to make reasoning implementations easier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Restriction of Features in OWL DL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35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12875"/>
            <a:ext cx="8424936" cy="4824413"/>
          </a:xfrm>
        </p:spPr>
        <p:txBody>
          <a:bodyPr/>
          <a:lstStyle/>
          <a:p>
            <a:pPr marL="228600" indent="-228600" eaLnBrk="1" hangingPunct="1"/>
            <a:r>
              <a:rPr lang="en-US" sz="3200" b="1" dirty="0">
                <a:ea typeface="ＭＳ Ｐゴシック" charset="0"/>
                <a:cs typeface="ＭＳ Ｐゴシック" charset="0"/>
              </a:rPr>
              <a:t>Vocabulary </a:t>
            </a:r>
            <a:r>
              <a:rPr lang="en-US" sz="3200" b="1" dirty="0" smtClean="0">
                <a:ea typeface="ＭＳ Ｐゴシック" charset="0"/>
                <a:cs typeface="ＭＳ Ｐゴシック" charset="0"/>
              </a:rPr>
              <a:t>partitioning</a:t>
            </a:r>
            <a:endParaRPr lang="en-US" sz="3200" b="1" dirty="0">
              <a:ea typeface="ＭＳ Ｐゴシック" charset="0"/>
              <a:cs typeface="ＭＳ Ｐゴシック" charset="0"/>
            </a:endParaRPr>
          </a:p>
          <a:p>
            <a:pPr marL="401637" lvl="1" indent="0" eaLnBrk="1" hangingPunct="1">
              <a:buNone/>
            </a:pPr>
            <a:r>
              <a:rPr lang="el-GR" sz="2800" dirty="0" err="1" smtClean="0">
                <a:ea typeface="ＭＳ Ｐゴシック" charset="0"/>
              </a:rPr>
              <a:t>Any</a:t>
            </a:r>
            <a:r>
              <a:rPr lang="el-GR" sz="2800" dirty="0" smtClean="0">
                <a:ea typeface="ＭＳ Ｐゴシック" charset="0"/>
              </a:rPr>
              <a:t> </a:t>
            </a:r>
            <a:r>
              <a:rPr lang="el-GR" sz="2800" dirty="0">
                <a:ea typeface="ＭＳ Ｐゴシック" charset="0"/>
              </a:rPr>
              <a:t>resource is allowed to be only a class, a data type, a data type property, an object property, an individual, a data value, or part of the built-in vocabulary, and not more than one of these </a:t>
            </a:r>
            <a:endParaRPr lang="en-US" sz="2800" dirty="0">
              <a:ea typeface="ＭＳ Ｐゴシック" charset="0"/>
            </a:endParaRPr>
          </a:p>
          <a:p>
            <a:pPr marL="228600" indent="-228600" eaLnBrk="1" hangingPunct="1"/>
            <a:r>
              <a:rPr lang="en-US" sz="3200" b="1" dirty="0">
                <a:ea typeface="ＭＳ Ｐゴシック" charset="0"/>
                <a:cs typeface="ＭＳ Ｐゴシック" charset="0"/>
              </a:rPr>
              <a:t>Explicit typing</a:t>
            </a:r>
            <a:endParaRPr lang="el-GR" sz="3200" b="1" dirty="0">
              <a:ea typeface="ＭＳ Ｐゴシック" charset="0"/>
              <a:cs typeface="ＭＳ Ｐゴシック" charset="0"/>
            </a:endParaRPr>
          </a:p>
          <a:p>
            <a:pPr marL="342900" lvl="1" indent="0" eaLnBrk="1" hangingPunct="1">
              <a:buNone/>
            </a:pPr>
            <a:r>
              <a:rPr lang="el-GR" sz="2800" dirty="0">
                <a:ea typeface="ＭＳ Ｐゴシック" charset="0"/>
              </a:rPr>
              <a:t>The partitioning of all resources must be stated explicitly </a:t>
            </a:r>
            <a:r>
              <a:rPr lang="en-US" sz="2800" dirty="0">
                <a:ea typeface="ＭＳ Ｐゴシック" charset="0"/>
              </a:rPr>
              <a:t>(e.g</a:t>
            </a:r>
            <a:r>
              <a:rPr lang="en-US" sz="2800" dirty="0" smtClean="0">
                <a:ea typeface="ＭＳ Ｐゴシック" charset="0"/>
              </a:rPr>
              <a:t>., </a:t>
            </a:r>
            <a:r>
              <a:rPr lang="en-US" sz="2800" dirty="0">
                <a:ea typeface="ＭＳ Ｐゴシック" charset="0"/>
              </a:rPr>
              <a:t>a class must be declared if used in conjunction with </a:t>
            </a:r>
            <a:r>
              <a:rPr lang="en-US" sz="2800" b="1" dirty="0" err="1">
                <a:ea typeface="ＭＳ Ｐゴシック" charset="0"/>
              </a:rPr>
              <a:t>rdfs:subClassOf</a:t>
            </a:r>
            <a:r>
              <a:rPr lang="en-US" sz="2800" dirty="0">
                <a:ea typeface="ＭＳ Ｐゴシック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Restriction of Features in OWL DL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37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950" y="1484313"/>
            <a:ext cx="7910513" cy="4897437"/>
          </a:xfrm>
        </p:spPr>
        <p:txBody>
          <a:bodyPr/>
          <a:lstStyle/>
          <a:p>
            <a:pPr marL="228600" indent="-228600" eaLnBrk="1" hangingPunct="1"/>
            <a:r>
              <a:rPr lang="en-US" sz="3600" b="1" dirty="0">
                <a:ea typeface="ＭＳ Ｐゴシック" charset="0"/>
                <a:cs typeface="ＭＳ Ｐゴシック" charset="0"/>
              </a:rPr>
              <a:t>Property Separation</a:t>
            </a:r>
            <a:endParaRPr lang="en-GB" sz="3600" b="1" dirty="0">
              <a:ea typeface="ＭＳ Ｐゴシック" charset="0"/>
              <a:cs typeface="ＭＳ Ｐゴシック" charset="0"/>
            </a:endParaRPr>
          </a:p>
          <a:p>
            <a:pPr marL="571500" lvl="1" indent="-228600" eaLnBrk="1" hangingPunct="1"/>
            <a:r>
              <a:rPr lang="en-GB" sz="3200" dirty="0">
                <a:ea typeface="ＭＳ Ｐゴシック" charset="0"/>
              </a:rPr>
              <a:t>The set of object properties and data type properties are disjoint</a:t>
            </a:r>
          </a:p>
          <a:p>
            <a:pPr marL="571500" lvl="1" indent="-228600" eaLnBrk="1" hangingPunct="1"/>
            <a:r>
              <a:rPr lang="en-GB" sz="3200" dirty="0">
                <a:ea typeface="ＭＳ Ｐゴシック" charset="0"/>
              </a:rPr>
              <a:t>Therefore the following can never be specified for data type properties:</a:t>
            </a:r>
            <a:endParaRPr lang="en-US" sz="3200" b="1" dirty="0">
              <a:ea typeface="ＭＳ Ｐゴシック" charset="0"/>
            </a:endParaRPr>
          </a:p>
          <a:p>
            <a:pPr marL="914400" lvl="2" indent="-228600" eaLnBrk="1" hangingPunct="1"/>
            <a:r>
              <a:rPr lang="en-US" sz="3200" b="1" dirty="0" err="1">
                <a:ea typeface="ＭＳ Ｐゴシック" charset="0"/>
              </a:rPr>
              <a:t>owl:inverseOf</a:t>
            </a:r>
            <a:endParaRPr lang="en-US" sz="3200" b="1" dirty="0">
              <a:ea typeface="ＭＳ Ｐゴシック" charset="0"/>
            </a:endParaRPr>
          </a:p>
          <a:p>
            <a:pPr marL="914400" lvl="2" indent="-228600" eaLnBrk="1" hangingPunct="1"/>
            <a:r>
              <a:rPr lang="en-US" sz="3200" b="1" dirty="0" err="1">
                <a:ea typeface="ＭＳ Ｐゴシック" charset="0"/>
              </a:rPr>
              <a:t>owl:FunctionalProperty</a:t>
            </a:r>
            <a:endParaRPr lang="en-US" sz="3200" b="1" dirty="0">
              <a:ea typeface="ＭＳ Ｐゴシック" charset="0"/>
            </a:endParaRPr>
          </a:p>
          <a:p>
            <a:pPr marL="914400" lvl="2" indent="-228600" eaLnBrk="1" hangingPunct="1"/>
            <a:r>
              <a:rPr lang="en-US" sz="3200" b="1" dirty="0" err="1">
                <a:ea typeface="ＭＳ Ｐゴシック" charset="0"/>
              </a:rPr>
              <a:t>owl:InverseFunctionalProperty</a:t>
            </a:r>
            <a:endParaRPr lang="en-US" sz="3200" dirty="0">
              <a:ea typeface="ＭＳ Ｐゴシック" charset="0"/>
            </a:endParaRPr>
          </a:p>
          <a:p>
            <a:pPr marL="914400" lvl="2" indent="-228600" eaLnBrk="1" hangingPunct="1"/>
            <a:r>
              <a:rPr lang="el-GR" sz="3200" b="1" dirty="0">
                <a:ea typeface="ＭＳ Ｐゴシック" charset="0"/>
              </a:rPr>
              <a:t>owl:SymmetricProperty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ChangeArrowheads="1"/>
          </p:cNvSpPr>
          <p:nvPr/>
        </p:nvSpPr>
        <p:spPr bwMode="auto">
          <a:xfrm>
            <a:off x="5529708" y="5191452"/>
            <a:ext cx="2057400" cy="369332"/>
          </a:xfrm>
          <a:prstGeom prst="rect">
            <a:avLst/>
          </a:prstGeom>
          <a:solidFill>
            <a:srgbClr val="FF6600">
              <a:alpha val="43137"/>
            </a:srgbClr>
          </a:solidFill>
          <a:ln w="12700">
            <a:solidFill>
              <a:srgbClr val="6666CC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 dirty="0">
              <a:latin typeface="Calibri"/>
            </a:endParaRPr>
          </a:p>
        </p:txBody>
      </p:sp>
      <p:sp>
        <p:nvSpPr>
          <p:cNvPr id="16386" name="AutoShap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A Brief History of OWL: DAML-ONT</a:t>
            </a:r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en-GB" sz="3200" dirty="0" smtClean="0">
                <a:ea typeface="ＭＳ Ｐゴシック" charset="0"/>
                <a:cs typeface="ＭＳ Ｐゴシック" charset="0"/>
              </a:rPr>
              <a:t>DAML: </a:t>
            </a:r>
            <a:r>
              <a:rPr lang="en-GB" sz="3200" dirty="0" err="1" smtClean="0">
                <a:ea typeface="ＭＳ Ｐゴシック" charset="0"/>
                <a:cs typeface="ＭＳ Ｐゴシック" charset="0"/>
              </a:rPr>
              <a:t>Darpa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 Agent </a:t>
            </a:r>
            <a:r>
              <a:rPr lang="en-GB" sz="3200" dirty="0" err="1" smtClean="0">
                <a:ea typeface="ＭＳ Ｐゴシック" charset="0"/>
                <a:cs typeface="ＭＳ Ｐゴシック" charset="0"/>
              </a:rPr>
              <a:t>Markup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 Language</a:t>
            </a:r>
          </a:p>
          <a:p>
            <a:pPr marL="342900" indent="-342900" eaLnBrk="1" hangingPunct="1"/>
            <a:r>
              <a:rPr lang="en-GB" sz="3200" dirty="0" smtClean="0">
                <a:ea typeface="ＭＳ Ｐゴシック" charset="0"/>
                <a:cs typeface="ＭＳ Ｐゴシック" charset="0"/>
              </a:rPr>
              <a:t>Developed 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by DARPA DAML Program</a:t>
            </a: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Largely US based researchers</a:t>
            </a: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Extended RDFS with constructors from OO and frame-based languages</a:t>
            </a: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Rather weak semantic specification</a:t>
            </a: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Problems with machine interpretation</a:t>
            </a:r>
          </a:p>
          <a:p>
            <a:pPr marL="742950" lvl="1" indent="-285750" eaLnBrk="1" hangingPunct="1"/>
            <a:r>
              <a:rPr lang="en-GB" sz="2800" dirty="0">
                <a:ea typeface="ＭＳ Ｐゴシック" charset="0"/>
              </a:rPr>
              <a:t>Problems with </a:t>
            </a:r>
            <a:r>
              <a:rPr lang="en-GB" sz="2800" dirty="0" smtClean="0">
                <a:ea typeface="ＭＳ Ｐゴシック" charset="0"/>
              </a:rPr>
              <a:t>human</a:t>
            </a:r>
            <a:br>
              <a:rPr lang="en-GB" sz="2800" dirty="0" smtClean="0">
                <a:ea typeface="ＭＳ Ｐゴシック" charset="0"/>
              </a:rPr>
            </a:br>
            <a:r>
              <a:rPr lang="en-GB" sz="2800" dirty="0" smtClean="0">
                <a:ea typeface="ＭＳ Ｐゴシック" charset="0"/>
              </a:rPr>
              <a:t>interpretation</a:t>
            </a:r>
            <a:endParaRPr lang="en-GB" sz="2800" dirty="0">
              <a:ea typeface="ＭＳ Ｐゴシック" charset="0"/>
            </a:endParaRPr>
          </a:p>
        </p:txBody>
      </p:sp>
      <p:grpSp>
        <p:nvGrpSpPr>
          <p:cNvPr id="16388" name="Group 5"/>
          <p:cNvGrpSpPr>
            <a:grpSpLocks/>
          </p:cNvGrpSpPr>
          <p:nvPr/>
        </p:nvGrpSpPr>
        <p:grpSpPr bwMode="auto">
          <a:xfrm>
            <a:off x="5890071" y="5339606"/>
            <a:ext cx="3146425" cy="1401762"/>
            <a:chOff x="3635" y="3169"/>
            <a:chExt cx="1982" cy="883"/>
          </a:xfrm>
        </p:grpSpPr>
        <p:sp>
          <p:nvSpPr>
            <p:cNvPr id="16389" name="Rectangle 6"/>
            <p:cNvSpPr>
              <a:spLocks noChangeArrowheads="1"/>
            </p:cNvSpPr>
            <p:nvPr/>
          </p:nvSpPr>
          <p:spPr bwMode="auto">
            <a:xfrm>
              <a:off x="3740" y="3584"/>
              <a:ext cx="226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Frames</a:t>
              </a:r>
            </a:p>
          </p:txBody>
        </p:sp>
        <p:sp>
          <p:nvSpPr>
            <p:cNvPr id="16390" name="Rectangle 7"/>
            <p:cNvSpPr>
              <a:spLocks noChangeArrowheads="1"/>
            </p:cNvSpPr>
            <p:nvPr/>
          </p:nvSpPr>
          <p:spPr bwMode="auto">
            <a:xfrm>
              <a:off x="3665" y="3892"/>
              <a:ext cx="282" cy="160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Description </a:t>
              </a:r>
            </a:p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Logics</a:t>
              </a:r>
            </a:p>
          </p:txBody>
        </p:sp>
        <p:sp>
          <p:nvSpPr>
            <p:cNvPr id="16391" name="Rectangle 8"/>
            <p:cNvSpPr>
              <a:spLocks noChangeArrowheads="1"/>
            </p:cNvSpPr>
            <p:nvPr/>
          </p:nvSpPr>
          <p:spPr bwMode="auto">
            <a:xfrm>
              <a:off x="3635" y="3169"/>
              <a:ext cx="314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RDF/RDF(S)</a:t>
              </a:r>
            </a:p>
          </p:txBody>
        </p:sp>
        <p:sp>
          <p:nvSpPr>
            <p:cNvPr id="16392" name="Rectangle 9"/>
            <p:cNvSpPr>
              <a:spLocks noChangeArrowheads="1"/>
            </p:cNvSpPr>
            <p:nvPr/>
          </p:nvSpPr>
          <p:spPr bwMode="auto">
            <a:xfrm>
              <a:off x="4328" y="3606"/>
              <a:ext cx="170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OIL</a:t>
              </a:r>
            </a:p>
          </p:txBody>
        </p:sp>
        <p:sp>
          <p:nvSpPr>
            <p:cNvPr id="16393" name="Rectangle 10"/>
            <p:cNvSpPr>
              <a:spLocks noChangeArrowheads="1"/>
            </p:cNvSpPr>
            <p:nvPr/>
          </p:nvSpPr>
          <p:spPr bwMode="auto">
            <a:xfrm>
              <a:off x="4314" y="3189"/>
              <a:ext cx="290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DAML-ONT</a:t>
              </a:r>
            </a:p>
          </p:txBody>
        </p:sp>
        <p:sp>
          <p:nvSpPr>
            <p:cNvPr id="16394" name="Rectangle 11"/>
            <p:cNvSpPr>
              <a:spLocks noChangeArrowheads="1"/>
            </p:cNvSpPr>
            <p:nvPr/>
          </p:nvSpPr>
          <p:spPr bwMode="auto">
            <a:xfrm>
              <a:off x="4879" y="3496"/>
              <a:ext cx="274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DAML+OIL</a:t>
              </a:r>
            </a:p>
          </p:txBody>
        </p:sp>
        <p:sp>
          <p:nvSpPr>
            <p:cNvPr id="16395" name="Rectangle 12"/>
            <p:cNvSpPr>
              <a:spLocks noChangeArrowheads="1"/>
            </p:cNvSpPr>
            <p:nvPr/>
          </p:nvSpPr>
          <p:spPr bwMode="auto">
            <a:xfrm>
              <a:off x="5423" y="3496"/>
              <a:ext cx="194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OWL</a:t>
              </a:r>
            </a:p>
          </p:txBody>
        </p:sp>
        <p:cxnSp>
          <p:nvCxnSpPr>
            <p:cNvPr id="16396" name="AutoShape 13"/>
            <p:cNvCxnSpPr>
              <a:cxnSpLocks noChangeShapeType="1"/>
              <a:stCxn id="16390" idx="3"/>
              <a:endCxn id="16392" idx="1"/>
            </p:cNvCxnSpPr>
            <p:nvPr/>
          </p:nvCxnSpPr>
          <p:spPr bwMode="auto">
            <a:xfrm flipV="1">
              <a:off x="3946" y="3662"/>
              <a:ext cx="381" cy="31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397" name="AutoShape 14"/>
            <p:cNvCxnSpPr>
              <a:cxnSpLocks noChangeShapeType="1"/>
              <a:stCxn id="16389" idx="3"/>
              <a:endCxn id="16392" idx="1"/>
            </p:cNvCxnSpPr>
            <p:nvPr/>
          </p:nvCxnSpPr>
          <p:spPr bwMode="auto">
            <a:xfrm>
              <a:off x="3965" y="3640"/>
              <a:ext cx="362" cy="2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398" name="AutoShape 15"/>
            <p:cNvCxnSpPr>
              <a:cxnSpLocks noChangeShapeType="1"/>
              <a:stCxn id="16389" idx="3"/>
              <a:endCxn id="16393" idx="1"/>
            </p:cNvCxnSpPr>
            <p:nvPr/>
          </p:nvCxnSpPr>
          <p:spPr bwMode="auto">
            <a:xfrm flipV="1">
              <a:off x="3965" y="3245"/>
              <a:ext cx="348" cy="39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399" name="AutoShape 16"/>
            <p:cNvCxnSpPr>
              <a:cxnSpLocks noChangeShapeType="1"/>
              <a:stCxn id="16391" idx="3"/>
              <a:endCxn id="16393" idx="1"/>
            </p:cNvCxnSpPr>
            <p:nvPr/>
          </p:nvCxnSpPr>
          <p:spPr bwMode="auto">
            <a:xfrm>
              <a:off x="3949" y="3225"/>
              <a:ext cx="364" cy="2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400" name="AutoShape 17"/>
            <p:cNvCxnSpPr>
              <a:cxnSpLocks noChangeShapeType="1"/>
              <a:stCxn id="16391" idx="3"/>
              <a:endCxn id="16392" idx="1"/>
            </p:cNvCxnSpPr>
            <p:nvPr/>
          </p:nvCxnSpPr>
          <p:spPr bwMode="auto">
            <a:xfrm>
              <a:off x="3949" y="3225"/>
              <a:ext cx="378" cy="43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401" name="AutoShape 18"/>
            <p:cNvCxnSpPr>
              <a:cxnSpLocks noChangeShapeType="1"/>
              <a:stCxn id="16392" idx="3"/>
              <a:endCxn id="16394" idx="1"/>
            </p:cNvCxnSpPr>
            <p:nvPr/>
          </p:nvCxnSpPr>
          <p:spPr bwMode="auto">
            <a:xfrm flipV="1">
              <a:off x="4497" y="3552"/>
              <a:ext cx="381" cy="11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402" name="AutoShape 19"/>
            <p:cNvCxnSpPr>
              <a:cxnSpLocks noChangeShapeType="1"/>
              <a:stCxn id="16393" idx="3"/>
              <a:endCxn id="16394" idx="1"/>
            </p:cNvCxnSpPr>
            <p:nvPr/>
          </p:nvCxnSpPr>
          <p:spPr bwMode="auto">
            <a:xfrm>
              <a:off x="4603" y="3245"/>
              <a:ext cx="275" cy="30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403" name="AutoShape 20"/>
            <p:cNvCxnSpPr>
              <a:cxnSpLocks noChangeShapeType="1"/>
              <a:stCxn id="16394" idx="3"/>
              <a:endCxn id="16395" idx="1"/>
            </p:cNvCxnSpPr>
            <p:nvPr/>
          </p:nvCxnSpPr>
          <p:spPr bwMode="auto">
            <a:xfrm>
              <a:off x="5152" y="3552"/>
              <a:ext cx="27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Restriction of Features in OWL DL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39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57338"/>
            <a:ext cx="7982272" cy="4895850"/>
          </a:xfrm>
        </p:spPr>
        <p:txBody>
          <a:bodyPr/>
          <a:lstStyle/>
          <a:p>
            <a:pPr marL="228600" indent="-228600" eaLnBrk="1" hangingPunct="1"/>
            <a:r>
              <a:rPr lang="en-US" sz="3200" b="1" dirty="0">
                <a:ea typeface="ＭＳ Ｐゴシック" charset="0"/>
                <a:cs typeface="ＭＳ Ｐゴシック" charset="0"/>
              </a:rPr>
              <a:t>No transitive cardinality restrictions</a:t>
            </a:r>
            <a:endParaRPr lang="en-GB" sz="3200" b="1" dirty="0">
              <a:ea typeface="ＭＳ Ｐゴシック" charset="0"/>
              <a:cs typeface="ＭＳ Ｐゴシック" charset="0"/>
            </a:endParaRPr>
          </a:p>
          <a:p>
            <a:pPr marL="571500" lvl="1" indent="-228600" eaLnBrk="1" hangingPunct="1"/>
            <a:r>
              <a:rPr lang="en-GB" sz="2800" dirty="0">
                <a:ea typeface="ＭＳ Ｐゴシック" charset="0"/>
              </a:rPr>
              <a:t>No cardinality restrictions may be placed on transitive properties </a:t>
            </a:r>
          </a:p>
          <a:p>
            <a:pPr marL="571500" lvl="1" indent="-228600" eaLnBrk="1" hangingPunct="1"/>
            <a:r>
              <a:rPr lang="en-GB" sz="2800" dirty="0">
                <a:ea typeface="ＭＳ Ｐゴシック" charset="0"/>
              </a:rPr>
              <a:t>e.g., people with more than 5 </a:t>
            </a:r>
            <a:r>
              <a:rPr lang="en-GB" sz="2800" dirty="0" smtClean="0">
                <a:ea typeface="ＭＳ Ｐゴシック" charset="0"/>
              </a:rPr>
              <a:t>descendants</a:t>
            </a:r>
            <a:endParaRPr lang="en-GB" sz="2800" dirty="0">
              <a:ea typeface="ＭＳ Ｐゴシック" charset="0"/>
            </a:endParaRPr>
          </a:p>
          <a:p>
            <a:pPr marL="228600" indent="-228600" eaLnBrk="1" hangingPunct="1"/>
            <a:r>
              <a:rPr lang="en-US" sz="3200" b="1" dirty="0">
                <a:ea typeface="ＭＳ Ｐゴシック" charset="0"/>
                <a:cs typeface="ＭＳ Ｐゴシック" charset="0"/>
              </a:rPr>
              <a:t>Restricted anonymous classes</a:t>
            </a:r>
            <a:endParaRPr lang="en-GB" sz="3200" dirty="0">
              <a:ea typeface="ＭＳ Ｐゴシック" charset="0"/>
              <a:cs typeface="ＭＳ Ｐゴシック" charset="0"/>
            </a:endParaRPr>
          </a:p>
          <a:p>
            <a:pPr marL="571500" lvl="1" indent="-228600" eaLnBrk="1" hangingPunct="1">
              <a:buFontTx/>
              <a:buNone/>
            </a:pPr>
            <a:r>
              <a:rPr lang="en-GB" sz="2800" dirty="0">
                <a:ea typeface="ＭＳ Ｐゴシック" charset="0"/>
              </a:rPr>
              <a:t>Anonymous classes are only allowed to occur as:</a:t>
            </a:r>
          </a:p>
          <a:p>
            <a:pPr marL="571500" lvl="1" indent="-228600" eaLnBrk="1" hangingPunct="1"/>
            <a:r>
              <a:rPr lang="en-GB" sz="2800" dirty="0">
                <a:ea typeface="ＭＳ Ｐゴシック" charset="0"/>
              </a:rPr>
              <a:t>the domain and range of either </a:t>
            </a:r>
            <a:r>
              <a:rPr lang="en-GB" sz="2800" b="1" dirty="0" err="1">
                <a:ea typeface="ＭＳ Ｐゴシック" charset="0"/>
              </a:rPr>
              <a:t>owl:equivalentClass</a:t>
            </a:r>
            <a:r>
              <a:rPr lang="en-GB" sz="2800" dirty="0">
                <a:ea typeface="ＭＳ Ｐゴシック" charset="0"/>
              </a:rPr>
              <a:t> or </a:t>
            </a:r>
            <a:r>
              <a:rPr lang="en-GB" sz="2800" b="1" dirty="0" err="1">
                <a:ea typeface="ＭＳ Ｐゴシック" charset="0"/>
              </a:rPr>
              <a:t>owl:disjointWith</a:t>
            </a:r>
            <a:r>
              <a:rPr lang="en-GB" sz="2800" dirty="0">
                <a:ea typeface="ＭＳ Ｐゴシック" charset="0"/>
              </a:rPr>
              <a:t> </a:t>
            </a:r>
          </a:p>
          <a:p>
            <a:pPr marL="571500" lvl="1" indent="-228600" eaLnBrk="1" hangingPunct="1"/>
            <a:r>
              <a:rPr lang="en-GB" sz="2800" dirty="0">
                <a:ea typeface="ＭＳ Ｐゴシック" charset="0"/>
              </a:rPr>
              <a:t>the range (but not the domain) of </a:t>
            </a:r>
            <a:r>
              <a:rPr lang="en-GB" sz="2800" b="1" dirty="0" err="1">
                <a:ea typeface="ＭＳ Ｐゴシック" charset="0"/>
              </a:rPr>
              <a:t>rdfs:subClassOf</a:t>
            </a:r>
            <a:endParaRPr lang="el-GR" sz="2800" b="1" dirty="0"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AutoShap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058150" cy="1143000"/>
          </a:xfrm>
        </p:spPr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Restriction of Features in OWL Lite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41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73238"/>
            <a:ext cx="8641208" cy="4608512"/>
          </a:xfrm>
        </p:spPr>
        <p:txBody>
          <a:bodyPr/>
          <a:lstStyle/>
          <a:p>
            <a:pPr marL="342900" indent="-342900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Restrictions of OWL DL and more</a:t>
            </a:r>
          </a:p>
          <a:p>
            <a:pPr marL="342900" indent="-342900" eaLnBrk="1" hangingPunct="1"/>
            <a:r>
              <a:rPr lang="el-GR" sz="3200" b="1" dirty="0">
                <a:ea typeface="ＭＳ Ｐゴシック" charset="0"/>
                <a:cs typeface="ＭＳ Ｐゴシック" charset="0"/>
              </a:rPr>
              <a:t>owl:oneOf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, </a:t>
            </a:r>
            <a:r>
              <a:rPr lang="el-GR" sz="3200" b="1" dirty="0">
                <a:ea typeface="ＭＳ Ｐゴシック" charset="0"/>
                <a:cs typeface="ＭＳ Ｐゴシック" charset="0"/>
              </a:rPr>
              <a:t>owl:disjointWith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, </a:t>
            </a:r>
            <a:r>
              <a:rPr lang="el-GR" sz="3200" b="1" dirty="0">
                <a:ea typeface="ＭＳ Ｐゴシック" charset="0"/>
                <a:cs typeface="ＭＳ Ｐゴシック" charset="0"/>
              </a:rPr>
              <a:t>owl:unionOf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, </a:t>
            </a:r>
            <a:r>
              <a:rPr lang="el-GR" sz="3200" b="1" dirty="0" smtClean="0">
                <a:ea typeface="ＭＳ Ｐゴシック" charset="0"/>
                <a:cs typeface="ＭＳ Ｐゴシック" charset="0"/>
              </a:rPr>
              <a:t>owl:complementOf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,</a:t>
            </a:r>
            <a:r>
              <a:rPr lang="el-GR" sz="32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l-GR" sz="3200" b="1" dirty="0" smtClean="0">
                <a:ea typeface="ＭＳ Ｐゴシック" charset="0"/>
                <a:cs typeface="ＭＳ Ｐゴシック" charset="0"/>
              </a:rPr>
              <a:t>owl:hasValue</a:t>
            </a:r>
            <a:r>
              <a:rPr lang="el-GR" sz="32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not allowed 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342900" indent="-342900" eaLnBrk="1" hangingPunct="1"/>
            <a:r>
              <a:rPr lang="el-GR" sz="3200" dirty="0">
                <a:ea typeface="ＭＳ Ｐゴシック" charset="0"/>
                <a:cs typeface="ＭＳ Ｐゴシック" charset="0"/>
              </a:rPr>
              <a:t>Cardinality statements (minimal, </a:t>
            </a:r>
            <a:r>
              <a:rPr lang="el-GR" sz="3200" dirty="0" smtClean="0">
                <a:ea typeface="ＭＳ Ｐゴシック" charset="0"/>
                <a:cs typeface="ＭＳ Ｐゴシック" charset="0"/>
              </a:rPr>
              <a:t>maximal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,</a:t>
            </a:r>
            <a:r>
              <a:rPr lang="el-GR" sz="32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exact cardinality) can only be made </a:t>
            </a:r>
            <a:r>
              <a:rPr lang="el-GR" sz="3200" dirty="0" smtClean="0">
                <a:ea typeface="ＭＳ Ｐゴシック" charset="0"/>
                <a:cs typeface="ＭＳ Ｐゴシック" charset="0"/>
              </a:rPr>
              <a:t>on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values </a:t>
            </a:r>
            <a:r>
              <a:rPr lang="el-GR" sz="3200" dirty="0" smtClean="0">
                <a:ea typeface="ＭＳ Ｐゴシック" charset="0"/>
                <a:cs typeface="ＭＳ Ｐゴシック" charset="0"/>
              </a:rPr>
              <a:t>0 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or 1 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342900" indent="-342900" eaLnBrk="1" hangingPunct="1"/>
            <a:r>
              <a:rPr lang="el-GR" sz="3200" b="1" dirty="0">
                <a:ea typeface="ＭＳ Ｐゴシック" charset="0"/>
                <a:cs typeface="ＭＳ Ｐゴシック" charset="0"/>
              </a:rPr>
              <a:t>owl:equivalentClass</a:t>
            </a:r>
            <a:r>
              <a:rPr lang="el-GR" sz="3200" dirty="0">
                <a:ea typeface="ＭＳ Ｐゴシック" charset="0"/>
                <a:cs typeface="ＭＳ Ｐゴシック" charset="0"/>
              </a:rPr>
              <a:t> statements can no longer be made between anonymous classes but only between class identifiers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Outline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43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2638" y="1773238"/>
            <a:ext cx="5040312" cy="4103687"/>
          </a:xfrm>
        </p:spPr>
        <p:txBody>
          <a:bodyPr/>
          <a:lstStyle/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A bit of history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Basic Ideas of OWL 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The OWL Language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b="1" dirty="0">
                <a:ea typeface="ＭＳ Ｐゴシック" charset="0"/>
                <a:cs typeface="ＭＳ Ｐゴシック" charset="0"/>
              </a:rPr>
              <a:t>Examples</a:t>
            </a:r>
            <a:endParaRPr lang="el-GR" sz="3200" b="1" dirty="0">
              <a:ea typeface="ＭＳ Ｐゴシック" charset="0"/>
              <a:cs typeface="ＭＳ Ｐゴシック" charset="0"/>
            </a:endParaRP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The OWL Namespace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Future Extensions</a:t>
            </a:r>
          </a:p>
          <a:p>
            <a:pPr marL="457200" indent="-457200" eaLnBrk="1" hangingPunct="1">
              <a:buFont typeface="Wingdings" charset="0"/>
              <a:buNone/>
            </a:pPr>
            <a:endParaRPr lang="el-GR" sz="3200" dirty="0">
              <a:solidFill>
                <a:srgbClr val="5F5F5F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14336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81400"/>
            <a:ext cx="2216150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African Wildlife Ontology:  Classes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 descr="Screen Shot 2014-03-26 at 12.51.2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2816"/>
            <a:ext cx="8025901" cy="3853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>
                <a:ea typeface="ＭＳ Ｐゴシック" charset="0"/>
                <a:cs typeface="ＭＳ Ｐゴシック" charset="0"/>
              </a:rPr>
              <a:t>Branches are parts of trees</a:t>
            </a:r>
            <a:endParaRPr lang="el-GR" sz="4000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 descr="Screen Shot 2014-03-26 at 12.52.1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72816"/>
            <a:ext cx="7583598" cy="3091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AutoShap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331200" cy="784225"/>
          </a:xfrm>
        </p:spPr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African Wildlife: Properties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49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353425" cy="5184775"/>
          </a:xfrm>
        </p:spPr>
        <p:txBody>
          <a:bodyPr/>
          <a:lstStyle/>
          <a:p>
            <a:pPr marL="342900" indent="-342900" eaLnBrk="1" hangingPunct="1">
              <a:spcAft>
                <a:spcPct val="50000"/>
              </a:spcAft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&lt;owl:TransitiveProperty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rdf:ID</a:t>
            </a:r>
            <a:r>
              <a:rPr lang="en-US" dirty="0">
                <a:ea typeface="ＭＳ Ｐゴシック" charset="0"/>
                <a:cs typeface="ＭＳ Ｐゴシック" charset="0"/>
              </a:rPr>
              <a:t>="is-part-of"/&gt;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owl:ObjectProperty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rdf:ID</a:t>
            </a:r>
            <a:r>
              <a:rPr lang="en-US" dirty="0">
                <a:ea typeface="ＭＳ Ｐゴシック" charset="0"/>
                <a:cs typeface="ＭＳ Ｐゴシック" charset="0"/>
              </a:rPr>
              <a:t>="eats"&gt;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rdfs:domain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rdf:resource</a:t>
            </a:r>
            <a:r>
              <a:rPr lang="en-US" dirty="0">
                <a:ea typeface="ＭＳ Ｐゴシック" charset="0"/>
                <a:cs typeface="ＭＳ Ｐゴシック" charset="0"/>
              </a:rPr>
              <a:t>="#animal"/&gt;</a:t>
            </a:r>
          </a:p>
          <a:p>
            <a:pPr marL="342900" indent="-342900" eaLnBrk="1" hangingPunct="1">
              <a:spcAft>
                <a:spcPct val="50000"/>
              </a:spcAft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&lt;/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owl:ObjectProperty</a:t>
            </a:r>
            <a:r>
              <a:rPr lang="en-US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owl:ObjectProperty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rdf:ID</a:t>
            </a:r>
            <a:r>
              <a:rPr lang="en-US" dirty="0">
                <a:ea typeface="ＭＳ Ｐゴシック" charset="0"/>
                <a:cs typeface="ＭＳ Ｐゴシック" charset="0"/>
              </a:rPr>
              <a:t>="eaten-by"&gt;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&lt;owl:inverseOf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rdf:resource</a:t>
            </a:r>
            <a:r>
              <a:rPr lang="en-US" dirty="0">
                <a:ea typeface="ＭＳ Ｐゴシック" charset="0"/>
                <a:cs typeface="ＭＳ Ｐゴシック" charset="0"/>
              </a:rPr>
              <a:t>="#eats"/&gt;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&lt;/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owl:ObjectProperty</a:t>
            </a:r>
            <a:r>
              <a:rPr lang="en-US" dirty="0">
                <a:ea typeface="ＭＳ Ｐゴシック" charset="0"/>
                <a:cs typeface="ＭＳ Ｐゴシック" charset="0"/>
              </a:rPr>
              <a:t>&gt;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African Wildlife: Plants and Trees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51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2463" y="1341438"/>
            <a:ext cx="7837487" cy="4895850"/>
          </a:xfrm>
        </p:spPr>
        <p:txBody>
          <a:bodyPr/>
          <a:lstStyle/>
          <a:p>
            <a:pPr marL="533400" indent="-5334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rdf:ID</a:t>
            </a:r>
            <a:r>
              <a:rPr lang="en-US" dirty="0">
                <a:ea typeface="ＭＳ Ｐゴシック" charset="0"/>
                <a:cs typeface="ＭＳ Ｐゴシック" charset="0"/>
              </a:rPr>
              <a:t>="plant"&gt;</a:t>
            </a:r>
            <a:endParaRPr lang="el-GR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buFont typeface="Wingdings" charset="0"/>
              <a:buNone/>
            </a:pPr>
            <a:r>
              <a:rPr lang="el-GR" dirty="0">
                <a:ea typeface="ＭＳ Ｐゴシック" charset="0"/>
                <a:cs typeface="ＭＳ Ｐゴシック" charset="0"/>
              </a:rPr>
              <a:t>	</a:t>
            </a:r>
            <a:r>
              <a:rPr lang="en-US" dirty="0">
                <a:ea typeface="ＭＳ Ｐゴシック" charset="0"/>
                <a:cs typeface="ＭＳ Ｐゴシック" charset="0"/>
              </a:rPr>
              <a:t>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dirty="0">
                <a:ea typeface="ＭＳ Ｐゴシック" charset="0"/>
                <a:cs typeface="ＭＳ Ｐゴシック" charset="0"/>
              </a:rPr>
              <a:t>&gt;Plants are disjoint from animals. &lt;/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dirty="0">
                <a:ea typeface="ＭＳ Ｐゴシック" charset="0"/>
                <a:cs typeface="ＭＳ Ｐゴシック" charset="0"/>
              </a:rPr>
              <a:t>&gt;</a:t>
            </a:r>
            <a:endParaRPr lang="el-GR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buFont typeface="Wingdings" charset="0"/>
              <a:buNone/>
            </a:pPr>
            <a:r>
              <a:rPr lang="el-GR" dirty="0">
                <a:ea typeface="ＭＳ Ｐゴシック" charset="0"/>
                <a:cs typeface="ＭＳ Ｐゴシック" charset="0"/>
              </a:rPr>
              <a:t>	</a:t>
            </a:r>
            <a:r>
              <a:rPr lang="en-US" dirty="0">
                <a:ea typeface="ＭＳ Ｐゴシック" charset="0"/>
                <a:cs typeface="ＭＳ Ｐゴシック" charset="0"/>
              </a:rPr>
              <a:t>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owl:disjointWith</a:t>
            </a:r>
            <a:r>
              <a:rPr lang="en-US" dirty="0">
                <a:ea typeface="ＭＳ Ｐゴシック" charset="0"/>
                <a:cs typeface="ＭＳ Ｐゴシック" charset="0"/>
              </a:rPr>
              <a:t>="#animal"/&gt;</a:t>
            </a:r>
            <a:endParaRPr lang="en-GB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spcAft>
                <a:spcPct val="40000"/>
              </a:spcAft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&lt;/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dirty="0">
                <a:ea typeface="ＭＳ Ｐゴシック" charset="0"/>
                <a:cs typeface="ＭＳ Ｐゴシック" charset="0"/>
              </a:rPr>
              <a:t>&gt;</a:t>
            </a:r>
            <a:endParaRPr lang="el-GR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rdf:ID</a:t>
            </a:r>
            <a:r>
              <a:rPr lang="en-US" dirty="0">
                <a:ea typeface="ＭＳ Ｐゴシック" charset="0"/>
                <a:cs typeface="ＭＳ Ｐゴシック" charset="0"/>
              </a:rPr>
              <a:t>="tree"&gt;</a:t>
            </a:r>
            <a:endParaRPr lang="el-GR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buFont typeface="Wingdings" charset="0"/>
              <a:buNone/>
            </a:pPr>
            <a:r>
              <a:rPr lang="el-GR" dirty="0">
                <a:ea typeface="ＭＳ Ｐゴシック" charset="0"/>
                <a:cs typeface="ＭＳ Ｐゴシック" charset="0"/>
              </a:rPr>
              <a:t>	</a:t>
            </a:r>
            <a:r>
              <a:rPr lang="en-US" dirty="0">
                <a:ea typeface="ＭＳ Ｐゴシック" charset="0"/>
                <a:cs typeface="ＭＳ Ｐゴシック" charset="0"/>
              </a:rPr>
              <a:t>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dirty="0">
                <a:ea typeface="ＭＳ Ｐゴシック" charset="0"/>
                <a:cs typeface="ＭＳ Ｐゴシック" charset="0"/>
              </a:rPr>
              <a:t>&gt;Trees are a type of plant.</a:t>
            </a:r>
            <a:br>
              <a:rPr lang="en-US" dirty="0">
                <a:ea typeface="ＭＳ Ｐゴシック" charset="0"/>
                <a:cs typeface="ＭＳ Ｐゴシック" charset="0"/>
              </a:rPr>
            </a:br>
            <a:r>
              <a:rPr lang="en-US" dirty="0">
                <a:ea typeface="ＭＳ Ｐゴシック" charset="0"/>
                <a:cs typeface="ＭＳ Ｐゴシック" charset="0"/>
              </a:rPr>
              <a:t>&lt;/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dirty="0">
                <a:ea typeface="ＭＳ Ｐゴシック" charset="0"/>
                <a:cs typeface="ＭＳ Ｐゴシック" charset="0"/>
              </a:rPr>
              <a:t>&gt;</a:t>
            </a:r>
            <a:endParaRPr lang="el-GR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buFont typeface="Wingdings" charset="0"/>
              <a:buNone/>
            </a:pPr>
            <a:r>
              <a:rPr lang="el-GR" dirty="0">
                <a:ea typeface="ＭＳ Ｐゴシック" charset="0"/>
                <a:cs typeface="ＭＳ Ｐゴシック" charset="0"/>
              </a:rPr>
              <a:t>	</a:t>
            </a:r>
            <a:r>
              <a:rPr lang="en-US" dirty="0">
                <a:ea typeface="ＭＳ Ｐゴシック" charset="0"/>
                <a:cs typeface="ＭＳ Ｐゴシック" charset="0"/>
              </a:rPr>
              <a:t>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rdf:resource</a:t>
            </a:r>
            <a:r>
              <a:rPr lang="en-US" dirty="0">
                <a:ea typeface="ＭＳ Ｐゴシック" charset="0"/>
                <a:cs typeface="ＭＳ Ｐゴシック" charset="0"/>
              </a:rPr>
              <a:t>="#plant"/&gt;</a:t>
            </a:r>
            <a:endParaRPr lang="el-GR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buFont typeface="Wingdings" charset="0"/>
              <a:buNone/>
            </a:pPr>
            <a:r>
              <a:rPr lang="el-GR" dirty="0">
                <a:ea typeface="ＭＳ Ｐゴシック" charset="0"/>
                <a:cs typeface="ＭＳ Ｐゴシック" charset="0"/>
              </a:rPr>
              <a:t>&lt;/owl:Class&gt;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An African Wildlife: Branches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53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341438"/>
            <a:ext cx="8712646" cy="5183187"/>
          </a:xfrm>
        </p:spPr>
        <p:txBody>
          <a:bodyPr/>
          <a:lstStyle/>
          <a:p>
            <a:pPr marL="533400" indent="-533400" eaLnBrk="1" hangingPunct="1">
              <a:buFont typeface="Wingdings" charset="0"/>
              <a:buNone/>
            </a:pPr>
            <a:r>
              <a:rPr lang="en-US" sz="2600" dirty="0">
                <a:ea typeface="ＭＳ Ｐゴシック" charset="0"/>
                <a:cs typeface="ＭＳ Ｐゴシック" charset="0"/>
              </a:rPr>
              <a:t>&lt;</a:t>
            </a:r>
            <a:r>
              <a:rPr lang="en-US" sz="2600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 err="1">
                <a:ea typeface="ＭＳ Ｐゴシック" charset="0"/>
                <a:cs typeface="ＭＳ Ｐゴシック" charset="0"/>
              </a:rPr>
              <a:t>rdf:ID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="branch"&gt;</a:t>
            </a:r>
            <a:endParaRPr lang="el-GR" sz="2600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buFont typeface="Wingdings" charset="0"/>
              <a:buNone/>
            </a:pPr>
            <a:r>
              <a:rPr lang="en-US" sz="26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 &lt;</a:t>
            </a:r>
            <a:r>
              <a:rPr lang="en-US" sz="2600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&gt;Branches are parts of trees. &lt;/</a:t>
            </a:r>
            <a:r>
              <a:rPr lang="en-US" sz="2600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&gt;</a:t>
            </a:r>
            <a:endParaRPr lang="el-GR" sz="2600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buFont typeface="Wingdings" charset="0"/>
              <a:buNone/>
            </a:pPr>
            <a:r>
              <a:rPr lang="en-US" sz="26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 &lt;</a:t>
            </a:r>
            <a:r>
              <a:rPr lang="en-US" sz="2600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&gt;</a:t>
            </a:r>
            <a:endParaRPr lang="el-GR" sz="2600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buFont typeface="Wingdings" charset="0"/>
              <a:buNone/>
            </a:pPr>
            <a:r>
              <a:rPr lang="en-US" sz="26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   &lt;</a:t>
            </a:r>
            <a:r>
              <a:rPr lang="en-US" sz="2600" dirty="0" err="1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&gt;</a:t>
            </a:r>
            <a:endParaRPr lang="el-GR" sz="2600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buFont typeface="Wingdings" charset="0"/>
              <a:buNone/>
            </a:pPr>
            <a:r>
              <a:rPr lang="en-US" sz="26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     &lt;</a:t>
            </a:r>
            <a:r>
              <a:rPr lang="en-US" sz="2600" dirty="0" err="1">
                <a:ea typeface="ＭＳ Ｐゴシック" charset="0"/>
                <a:cs typeface="ＭＳ Ｐゴシック" charset="0"/>
              </a:rPr>
              <a:t>owl:onProperty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 err="1">
                <a:ea typeface="ＭＳ Ｐゴシック" charset="0"/>
                <a:cs typeface="ＭＳ Ｐゴシック" charset="0"/>
              </a:rPr>
              <a:t>rdf:resource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="#is-part-of"/&gt;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6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     &lt;</a:t>
            </a:r>
            <a:r>
              <a:rPr lang="en-US" sz="2600" dirty="0" err="1">
                <a:ea typeface="ＭＳ Ｐゴシック" charset="0"/>
                <a:cs typeface="ＭＳ Ｐゴシック" charset="0"/>
              </a:rPr>
              <a:t>owl:allValuesFrom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 err="1">
                <a:ea typeface="ＭＳ Ｐゴシック" charset="0"/>
                <a:cs typeface="ＭＳ Ｐゴシック" charset="0"/>
              </a:rPr>
              <a:t>rdf:resource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="#tree"/&gt;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600" dirty="0">
                <a:ea typeface="ＭＳ Ｐゴシック" charset="0"/>
                <a:cs typeface="ＭＳ Ｐゴシック" charset="0"/>
              </a:rPr>
              <a:t>		&lt;/</a:t>
            </a:r>
            <a:r>
              <a:rPr lang="en-US" sz="2600" dirty="0" err="1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6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600" dirty="0" smtClean="0">
                <a:ea typeface="ＭＳ Ｐゴシック" charset="0"/>
                <a:cs typeface="ＭＳ Ｐゴシック" charset="0"/>
              </a:rPr>
              <a:t> &lt;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/</a:t>
            </a:r>
            <a:r>
              <a:rPr lang="en-US" sz="2600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600" dirty="0">
                <a:ea typeface="ＭＳ Ｐゴシック" charset="0"/>
                <a:cs typeface="ＭＳ Ｐゴシック" charset="0"/>
              </a:rPr>
              <a:t>&lt;/</a:t>
            </a:r>
            <a:r>
              <a:rPr lang="en-US" sz="2600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sz="2600" dirty="0">
                <a:ea typeface="ＭＳ Ｐゴシック" charset="0"/>
                <a:cs typeface="ＭＳ Ｐゴシック" charset="0"/>
              </a:rPr>
              <a:t>&gt;</a:t>
            </a:r>
            <a:endParaRPr lang="el-GR" sz="26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African Wildlife: Leaves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55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556792"/>
            <a:ext cx="8204200" cy="4535834"/>
          </a:xfrm>
        </p:spPr>
        <p:txBody>
          <a:bodyPr/>
          <a:lstStyle/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rdf:ID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="leaf"&gt;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&gt;Leaves are parts of branches. &lt;/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  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    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owl:onProperty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rdf:resource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="#is-part-of"/&gt;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    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owl:allValuesFrom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rdf:resource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="#branch"/&gt;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		&lt;/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&lt;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&lt;/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  <a:endParaRPr lang="el-GR" sz="24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African Wildlife: Carnivores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57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99450" cy="511175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  <a:tabLst>
                <a:tab pos="1079500" algn="l"/>
                <a:tab pos="1612900" algn="l"/>
                <a:tab pos="2057400" algn="l"/>
              </a:tabLst>
            </a:pPr>
            <a:r>
              <a:rPr lang="en-US" sz="2400" dirty="0">
                <a:ea typeface="ＭＳ Ｐゴシック" charset="0"/>
                <a:cs typeface="ＭＳ Ｐゴシック" charset="0"/>
              </a:rPr>
              <a:t>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rdf:ID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="carnivore"&gt;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  <a:tabLst>
                <a:tab pos="1079500" algn="l"/>
                <a:tab pos="1612900" algn="l"/>
                <a:tab pos="2057400" algn="l"/>
              </a:tabLst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&gt;Carnivores are exactly those animals that eat also animals.&lt;/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  <a:tabLst>
                <a:tab pos="1079500" algn="l"/>
                <a:tab pos="1612900" algn="l"/>
                <a:tab pos="2057400" algn="l"/>
              </a:tabLst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owl:intersectionOf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rdf:parsetype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="Collection"&gt;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  <a:tabLst>
                <a:tab pos="1079500" algn="l"/>
                <a:tab pos="1612900" algn="l"/>
                <a:tab pos="2057400" algn="l"/>
              </a:tabLst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  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rdf:about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="#animal"/&gt;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  <a:tabLst>
                <a:tab pos="1079500" algn="l"/>
                <a:tab pos="1612900" algn="l"/>
                <a:tab pos="2057400" algn="l"/>
              </a:tabLst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  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  <a:tabLst>
                <a:tab pos="1079500" algn="l"/>
                <a:tab pos="1612900" algn="l"/>
                <a:tab pos="2057400" algn="l"/>
              </a:tabLst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    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owl:onProperty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rdf:resource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="#eats"/&gt;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  <a:tabLst>
                <a:tab pos="1079500" algn="l"/>
                <a:tab pos="1612900" algn="l"/>
                <a:tab pos="2057400" algn="l"/>
              </a:tabLst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    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owl:someValuesFrom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rdf:resource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="#animal"/&gt;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  <a:tabLst>
                <a:tab pos="1079500" algn="l"/>
                <a:tab pos="1612900" algn="l"/>
                <a:tab pos="2057400" algn="l"/>
              </a:tabLst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  &lt;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  <a:tabLst>
                <a:tab pos="1079500" algn="l"/>
                <a:tab pos="1612900" algn="l"/>
                <a:tab pos="2057400" algn="l"/>
              </a:tabLst>
            </a:pP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ea typeface="ＭＳ Ｐゴシック" charset="0"/>
                <a:cs typeface="ＭＳ Ｐゴシック" charset="0"/>
              </a:rPr>
              <a:t> &lt;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owl:intersectionOf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 eaLnBrk="1" hangingPunct="1">
              <a:lnSpc>
                <a:spcPct val="90000"/>
              </a:lnSpc>
              <a:buFont typeface="Wingdings" charset="0"/>
              <a:buNone/>
              <a:tabLst>
                <a:tab pos="1079500" algn="l"/>
                <a:tab pos="1612900" algn="l"/>
                <a:tab pos="2057400" algn="l"/>
              </a:tabLst>
            </a:pPr>
            <a:r>
              <a:rPr lang="en-US" sz="2400" dirty="0">
                <a:ea typeface="ＭＳ Ｐゴシック" charset="0"/>
                <a:cs typeface="ＭＳ Ｐゴシック" charset="0"/>
              </a:rPr>
              <a:t>&lt;/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  <a:endParaRPr lang="el-GR" sz="24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ChangeArrowheads="1"/>
          </p:cNvSpPr>
          <p:nvPr/>
        </p:nvSpPr>
        <p:spPr bwMode="auto">
          <a:xfrm>
            <a:off x="6553200" y="5301734"/>
            <a:ext cx="1752600" cy="369332"/>
          </a:xfrm>
          <a:prstGeom prst="rect">
            <a:avLst/>
          </a:prstGeom>
          <a:solidFill>
            <a:srgbClr val="FF6600">
              <a:alpha val="43137"/>
            </a:srgbClr>
          </a:solidFill>
          <a:ln w="12700">
            <a:solidFill>
              <a:srgbClr val="6666CC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 dirty="0">
              <a:latin typeface="Calibri"/>
            </a:endParaRPr>
          </a:p>
        </p:txBody>
      </p:sp>
      <p:sp>
        <p:nvSpPr>
          <p:cNvPr id="18434" name="AutoShap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A Brief History of OWL: DAML+OIL</a:t>
            </a:r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1268760"/>
            <a:ext cx="8353425" cy="4967288"/>
          </a:xfrm>
        </p:spPr>
        <p:txBody>
          <a:bodyPr/>
          <a:lstStyle/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Merging of DAML-ONT and OIL </a:t>
            </a: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Basically a DL with an RDFS-based syntax</a:t>
            </a:r>
            <a:endParaRPr lang="en-GB" sz="3200" dirty="0">
              <a:solidFill>
                <a:srgbClr val="0033CC"/>
              </a:solidFill>
              <a:ea typeface="ＭＳ Ｐゴシック" charset="0"/>
              <a:cs typeface="ＭＳ Ｐゴシック" charset="0"/>
            </a:endParaRPr>
          </a:p>
          <a:p>
            <a:pPr marL="342900" indent="-342900" eaLnBrk="1" hangingPunct="1">
              <a:lnSpc>
                <a:spcPct val="110000"/>
              </a:lnSpc>
            </a:pPr>
            <a:r>
              <a:rPr lang="en-GB" sz="3200" dirty="0">
                <a:ea typeface="ＭＳ Ｐゴシック" charset="0"/>
                <a:cs typeface="ＭＳ Ｐゴシック" charset="0"/>
              </a:rPr>
              <a:t>Development </a:t>
            </a:r>
            <a:r>
              <a:rPr lang="en-GB" sz="3200" dirty="0" smtClean="0">
                <a:ea typeface="ＭＳ Ｐゴシック" charset="0"/>
                <a:cs typeface="ＭＳ Ｐゴシック" charset="0"/>
              </a:rPr>
              <a:t>carried 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out by “Joint EU/US Committee on Agent </a:t>
            </a:r>
            <a:r>
              <a:rPr lang="en-GB" sz="3200" dirty="0" err="1">
                <a:ea typeface="ＭＳ Ｐゴシック" charset="0"/>
                <a:cs typeface="ＭＳ Ｐゴシック" charset="0"/>
              </a:rPr>
              <a:t>Markup</a:t>
            </a:r>
            <a:r>
              <a:rPr lang="en-GB" sz="3200" dirty="0">
                <a:ea typeface="ＭＳ Ｐゴシック" charset="0"/>
                <a:cs typeface="ＭＳ Ｐゴシック" charset="0"/>
              </a:rPr>
              <a:t> Languages”</a:t>
            </a:r>
          </a:p>
          <a:p>
            <a:pPr marL="342900" indent="-342900" eaLnBrk="1" hangingPunct="1">
              <a:lnSpc>
                <a:spcPct val="110000"/>
              </a:lnSpc>
            </a:pPr>
            <a:r>
              <a:rPr lang="en-GB" sz="3200" dirty="0">
                <a:ea typeface="ＭＳ Ｐゴシック" charset="0"/>
                <a:cs typeface="ＭＳ Ｐゴシック" charset="0"/>
              </a:rPr>
              <a:t>Extends (“DL subset” of) RDF</a:t>
            </a:r>
          </a:p>
          <a:p>
            <a:pPr marL="342900" indent="-342900" eaLnBrk="1" hangingPunct="1">
              <a:lnSpc>
                <a:spcPct val="110000"/>
              </a:lnSpc>
            </a:pPr>
            <a:r>
              <a:rPr lang="en-GB" sz="3200" dirty="0">
                <a:ea typeface="ＭＳ Ｐゴシック" charset="0"/>
                <a:cs typeface="ＭＳ Ｐゴシック" charset="0"/>
              </a:rPr>
              <a:t>Submitted to W3C as basis for standardisation</a:t>
            </a:r>
          </a:p>
          <a:p>
            <a:pPr marL="742950" lvl="1" indent="-285750" eaLnBrk="1" hangingPunct="1">
              <a:lnSpc>
                <a:spcPct val="110000"/>
              </a:lnSpc>
            </a:pPr>
            <a:r>
              <a:rPr lang="en-GB" sz="2800" dirty="0">
                <a:ea typeface="ＭＳ Ｐゴシック" charset="0"/>
              </a:rPr>
              <a:t>Web-Ontology (</a:t>
            </a:r>
            <a:r>
              <a:rPr lang="en-GB" sz="2800" b="1" dirty="0" err="1">
                <a:solidFill>
                  <a:srgbClr val="6666CC"/>
                </a:solidFill>
                <a:ea typeface="ＭＳ Ｐゴシック" charset="0"/>
              </a:rPr>
              <a:t>WebOnt</a:t>
            </a:r>
            <a:r>
              <a:rPr lang="en-GB" sz="2800" dirty="0">
                <a:ea typeface="ＭＳ Ｐゴシック" charset="0"/>
              </a:rPr>
              <a:t>)</a:t>
            </a:r>
            <a:br>
              <a:rPr lang="en-GB" sz="2800" dirty="0">
                <a:ea typeface="ＭＳ Ｐゴシック" charset="0"/>
              </a:rPr>
            </a:br>
            <a:r>
              <a:rPr lang="en-GB" sz="2800" dirty="0">
                <a:ea typeface="ＭＳ Ｐゴシック" charset="0"/>
              </a:rPr>
              <a:t>Working Group formed</a:t>
            </a:r>
          </a:p>
          <a:p>
            <a:pPr marL="742950" lvl="1" indent="-285750" eaLnBrk="1" hangingPunct="1">
              <a:buFontTx/>
              <a:buNone/>
            </a:pPr>
            <a:endParaRPr lang="en-GB" sz="2800" dirty="0">
              <a:ea typeface="ＭＳ Ｐゴシック" charset="0"/>
            </a:endParaRPr>
          </a:p>
        </p:txBody>
      </p:sp>
      <p:grpSp>
        <p:nvGrpSpPr>
          <p:cNvPr id="18436" name="Group 5"/>
          <p:cNvGrpSpPr>
            <a:grpSpLocks/>
          </p:cNvGrpSpPr>
          <p:nvPr/>
        </p:nvGrpSpPr>
        <p:grpSpPr bwMode="auto">
          <a:xfrm>
            <a:off x="5770563" y="5030788"/>
            <a:ext cx="3146425" cy="1401762"/>
            <a:chOff x="3635" y="3169"/>
            <a:chExt cx="1982" cy="883"/>
          </a:xfrm>
        </p:grpSpPr>
        <p:sp>
          <p:nvSpPr>
            <p:cNvPr id="18437" name="Rectangle 6"/>
            <p:cNvSpPr>
              <a:spLocks noChangeArrowheads="1"/>
            </p:cNvSpPr>
            <p:nvPr/>
          </p:nvSpPr>
          <p:spPr bwMode="auto">
            <a:xfrm>
              <a:off x="3740" y="3584"/>
              <a:ext cx="226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Frames</a:t>
              </a:r>
            </a:p>
          </p:txBody>
        </p:sp>
        <p:sp>
          <p:nvSpPr>
            <p:cNvPr id="18438" name="Rectangle 7"/>
            <p:cNvSpPr>
              <a:spLocks noChangeArrowheads="1"/>
            </p:cNvSpPr>
            <p:nvPr/>
          </p:nvSpPr>
          <p:spPr bwMode="auto">
            <a:xfrm>
              <a:off x="3665" y="3892"/>
              <a:ext cx="282" cy="160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Description </a:t>
              </a:r>
            </a:p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Logics</a:t>
              </a:r>
            </a:p>
          </p:txBody>
        </p:sp>
        <p:sp>
          <p:nvSpPr>
            <p:cNvPr id="18439" name="Rectangle 8"/>
            <p:cNvSpPr>
              <a:spLocks noChangeArrowheads="1"/>
            </p:cNvSpPr>
            <p:nvPr/>
          </p:nvSpPr>
          <p:spPr bwMode="auto">
            <a:xfrm>
              <a:off x="3635" y="3169"/>
              <a:ext cx="314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RDF/RDF(S)</a:t>
              </a:r>
            </a:p>
          </p:txBody>
        </p:sp>
        <p:sp>
          <p:nvSpPr>
            <p:cNvPr id="18440" name="Rectangle 9"/>
            <p:cNvSpPr>
              <a:spLocks noChangeArrowheads="1"/>
            </p:cNvSpPr>
            <p:nvPr/>
          </p:nvSpPr>
          <p:spPr bwMode="auto">
            <a:xfrm>
              <a:off x="4328" y="3606"/>
              <a:ext cx="170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OIL</a:t>
              </a:r>
            </a:p>
          </p:txBody>
        </p:sp>
        <p:sp>
          <p:nvSpPr>
            <p:cNvPr id="18441" name="Rectangle 10"/>
            <p:cNvSpPr>
              <a:spLocks noChangeArrowheads="1"/>
            </p:cNvSpPr>
            <p:nvPr/>
          </p:nvSpPr>
          <p:spPr bwMode="auto">
            <a:xfrm>
              <a:off x="4314" y="3189"/>
              <a:ext cx="290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DAML-ONT</a:t>
              </a:r>
            </a:p>
          </p:txBody>
        </p:sp>
        <p:sp>
          <p:nvSpPr>
            <p:cNvPr id="18442" name="Rectangle 11"/>
            <p:cNvSpPr>
              <a:spLocks noChangeArrowheads="1"/>
            </p:cNvSpPr>
            <p:nvPr/>
          </p:nvSpPr>
          <p:spPr bwMode="auto">
            <a:xfrm>
              <a:off x="4879" y="3496"/>
              <a:ext cx="274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DAML+OIL</a:t>
              </a:r>
            </a:p>
          </p:txBody>
        </p:sp>
        <p:sp>
          <p:nvSpPr>
            <p:cNvPr id="18443" name="Rectangle 12"/>
            <p:cNvSpPr>
              <a:spLocks noChangeArrowheads="1"/>
            </p:cNvSpPr>
            <p:nvPr/>
          </p:nvSpPr>
          <p:spPr bwMode="auto">
            <a:xfrm>
              <a:off x="5423" y="3496"/>
              <a:ext cx="194" cy="112"/>
            </a:xfrm>
            <a:prstGeom prst="rect">
              <a:avLst/>
            </a:prstGeom>
            <a:solidFill>
              <a:srgbClr val="66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500">
                  <a:solidFill>
                    <a:schemeClr val="bg1"/>
                  </a:solidFill>
                  <a:latin typeface="Arial Narrow" charset="0"/>
                </a:rPr>
                <a:t>OWL</a:t>
              </a:r>
            </a:p>
          </p:txBody>
        </p:sp>
        <p:cxnSp>
          <p:nvCxnSpPr>
            <p:cNvPr id="18444" name="AutoShape 13"/>
            <p:cNvCxnSpPr>
              <a:cxnSpLocks noChangeShapeType="1"/>
              <a:stCxn id="18438" idx="3"/>
              <a:endCxn id="18440" idx="1"/>
            </p:cNvCxnSpPr>
            <p:nvPr/>
          </p:nvCxnSpPr>
          <p:spPr bwMode="auto">
            <a:xfrm flipV="1">
              <a:off x="3946" y="3662"/>
              <a:ext cx="381" cy="31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445" name="AutoShape 14"/>
            <p:cNvCxnSpPr>
              <a:cxnSpLocks noChangeShapeType="1"/>
              <a:stCxn id="18437" idx="3"/>
              <a:endCxn id="18440" idx="1"/>
            </p:cNvCxnSpPr>
            <p:nvPr/>
          </p:nvCxnSpPr>
          <p:spPr bwMode="auto">
            <a:xfrm>
              <a:off x="3965" y="3640"/>
              <a:ext cx="362" cy="2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446" name="AutoShape 15"/>
            <p:cNvCxnSpPr>
              <a:cxnSpLocks noChangeShapeType="1"/>
              <a:stCxn id="18437" idx="3"/>
              <a:endCxn id="18441" idx="1"/>
            </p:cNvCxnSpPr>
            <p:nvPr/>
          </p:nvCxnSpPr>
          <p:spPr bwMode="auto">
            <a:xfrm flipV="1">
              <a:off x="3965" y="3245"/>
              <a:ext cx="348" cy="39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447" name="AutoShape 16"/>
            <p:cNvCxnSpPr>
              <a:cxnSpLocks noChangeShapeType="1"/>
              <a:stCxn id="18439" idx="3"/>
              <a:endCxn id="18441" idx="1"/>
            </p:cNvCxnSpPr>
            <p:nvPr/>
          </p:nvCxnSpPr>
          <p:spPr bwMode="auto">
            <a:xfrm>
              <a:off x="3949" y="3225"/>
              <a:ext cx="364" cy="2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448" name="AutoShape 17"/>
            <p:cNvCxnSpPr>
              <a:cxnSpLocks noChangeShapeType="1"/>
              <a:stCxn id="18439" idx="3"/>
              <a:endCxn id="18440" idx="1"/>
            </p:cNvCxnSpPr>
            <p:nvPr/>
          </p:nvCxnSpPr>
          <p:spPr bwMode="auto">
            <a:xfrm>
              <a:off x="3949" y="3225"/>
              <a:ext cx="378" cy="43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449" name="AutoShape 18"/>
            <p:cNvCxnSpPr>
              <a:cxnSpLocks noChangeShapeType="1"/>
              <a:stCxn id="18440" idx="3"/>
              <a:endCxn id="18442" idx="1"/>
            </p:cNvCxnSpPr>
            <p:nvPr/>
          </p:nvCxnSpPr>
          <p:spPr bwMode="auto">
            <a:xfrm flipV="1">
              <a:off x="4497" y="3552"/>
              <a:ext cx="381" cy="11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450" name="AutoShape 19"/>
            <p:cNvCxnSpPr>
              <a:cxnSpLocks noChangeShapeType="1"/>
              <a:stCxn id="18441" idx="3"/>
              <a:endCxn id="18442" idx="1"/>
            </p:cNvCxnSpPr>
            <p:nvPr/>
          </p:nvCxnSpPr>
          <p:spPr bwMode="auto">
            <a:xfrm>
              <a:off x="4603" y="3245"/>
              <a:ext cx="275" cy="30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451" name="AutoShape 20"/>
            <p:cNvCxnSpPr>
              <a:cxnSpLocks noChangeShapeType="1"/>
              <a:stCxn id="18442" idx="3"/>
              <a:endCxn id="18443" idx="1"/>
            </p:cNvCxnSpPr>
            <p:nvPr/>
          </p:nvCxnSpPr>
          <p:spPr bwMode="auto">
            <a:xfrm>
              <a:off x="5152" y="3552"/>
              <a:ext cx="27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African Wildlife: Herbivores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59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2852936"/>
            <a:ext cx="6909878" cy="936005"/>
          </a:xfrm>
        </p:spPr>
        <p:txBody>
          <a:bodyPr/>
          <a:lstStyle/>
          <a:p>
            <a:pPr marL="533400" indent="-533400" eaLnBrk="1" hangingPunct="1">
              <a:buFont typeface="Wingdings" charset="0"/>
              <a:buNone/>
            </a:pPr>
            <a:r>
              <a:rPr lang="en-US" sz="3200" dirty="0" smtClean="0">
                <a:ea typeface="ＭＳ Ｐゴシック" charset="0"/>
                <a:cs typeface="ＭＳ Ｐゴシック" charset="0"/>
              </a:rPr>
              <a:t>How can we define Herbivores?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27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African Wildlife: Herbivores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59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950" y="1412875"/>
            <a:ext cx="7910513" cy="5111750"/>
          </a:xfrm>
        </p:spPr>
        <p:txBody>
          <a:bodyPr/>
          <a:lstStyle/>
          <a:p>
            <a:pPr marL="533400" indent="-533400" algn="ctr" eaLnBrk="1" hangingPunct="1">
              <a:buFont typeface="Wingdings" charset="0"/>
              <a:buNone/>
            </a:pPr>
            <a:r>
              <a:rPr lang="en-US" i="1" dirty="0" smtClean="0">
                <a:ea typeface="ＭＳ Ｐゴシック" charset="0"/>
                <a:cs typeface="ＭＳ Ｐゴシック" charset="0"/>
              </a:rPr>
              <a:t>Here is a start</a:t>
            </a:r>
          </a:p>
          <a:p>
            <a:pPr marL="533400" indent="-533400" eaLnBrk="1" hangingPunct="1">
              <a:buFont typeface="Wingdings" charset="0"/>
              <a:buNone/>
            </a:pPr>
            <a:endParaRPr lang="en-US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:herbivore a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533400" indent="-533400" eaLnBrk="1" hangingPunct="1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dirty="0">
                <a:ea typeface="ＭＳ Ｐゴシック" charset="0"/>
                <a:cs typeface="ＭＳ Ｐゴシック" charset="0"/>
              </a:rPr>
              <a:t> "Herbivores are exactly those animals that eat only plants or parts of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plants” .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African Wildlife: Herbivores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59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950" y="1412875"/>
            <a:ext cx="7910513" cy="5111750"/>
          </a:xfrm>
        </p:spPr>
        <p:txBody>
          <a:bodyPr/>
          <a:lstStyle/>
          <a:p>
            <a:pPr marL="533400" indent="-533400" eaLnBrk="1" hangingPunct="1">
              <a:buNone/>
            </a:pPr>
            <a:r>
              <a:rPr lang="en-US" sz="2000" dirty="0" smtClean="0">
                <a:ea typeface="ＭＳ Ｐゴシック" charset="0"/>
                <a:cs typeface="ＭＳ Ｐゴシック" charset="0"/>
              </a:rPr>
              <a:t>:herbivore </a:t>
            </a:r>
            <a:r>
              <a:rPr lang="en-US" sz="2000" dirty="0" err="1" smtClean="0">
                <a:ea typeface="ＭＳ Ｐゴシック" charset="0"/>
                <a:cs typeface="ＭＳ Ｐゴシック" charset="0"/>
              </a:rPr>
              <a:t>owl:equivalentClass</a:t>
            </a:r>
            <a:endParaRPr lang="en-US" sz="2000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  [a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533400" indent="-533400" eaLnBrk="1" hangingPunct="1"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  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owl:intersectionOf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 </a:t>
            </a:r>
          </a:p>
          <a:p>
            <a:pPr marL="533400" indent="-533400" eaLnBrk="1" hangingPunct="1"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    (:animal </a:t>
            </a:r>
          </a:p>
          <a:p>
            <a:pPr marL="533400" indent="-533400" eaLnBrk="1" hangingPunct="1"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     [a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owl:Restriction</a:t>
            </a:r>
            <a:endParaRPr lang="en-US" sz="2000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      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owl:onProperty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 :eats;</a:t>
            </a:r>
          </a:p>
          <a:p>
            <a:pPr marL="533400" indent="-533400" eaLnBrk="1" hangingPunct="1"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      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owl:allValuesFrom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 </a:t>
            </a:r>
          </a:p>
          <a:p>
            <a:pPr marL="533400" indent="-533400" eaLnBrk="1" hangingPunct="1"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         [a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533400" indent="-533400" eaLnBrk="1" hangingPunct="1"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         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owl:equivalentClass</a:t>
            </a:r>
            <a:endParaRPr lang="en-US" sz="2000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          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owl:unionOf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 </a:t>
            </a:r>
          </a:p>
          <a:p>
            <a:pPr marL="533400" indent="-533400" eaLnBrk="1" hangingPunct="1"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            (:plant</a:t>
            </a:r>
          </a:p>
          <a:p>
            <a:pPr marL="533400" indent="-533400" eaLnBrk="1" hangingPunct="1"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             [a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533400" indent="-533400" eaLnBrk="1" hangingPunct="1"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             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owl:onProperty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 :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is_part_of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533400" indent="-533400" eaLnBrk="1" hangingPunct="1"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             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owl:allValuesFrom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 :plant])]])]</a:t>
            </a:r>
          </a:p>
          <a:p>
            <a:pPr marL="533400" indent="-533400" eaLnBrk="1" hangingPunct="1">
              <a:buNone/>
            </a:pPr>
            <a:endParaRPr lang="en-US" sz="2000" dirty="0">
              <a:ea typeface="ＭＳ Ｐゴシック" charset="0"/>
              <a:cs typeface="ＭＳ Ｐゴシック" charset="0"/>
            </a:endParaRPr>
          </a:p>
          <a:p>
            <a:pPr marL="533400" indent="-533400" eaLnBrk="1" hangingPunct="1">
              <a:buNone/>
            </a:pPr>
            <a:endParaRPr lang="el-GR" sz="2000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92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African Wildlife: Giraffes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63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12875"/>
            <a:ext cx="7910513" cy="5040313"/>
          </a:xfrm>
        </p:spPr>
        <p:txBody>
          <a:bodyPr/>
          <a:lstStyle/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rdf:ID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="giraffe"&gt;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	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&gt;Giraffes are herbivores, and they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	eat only leaves.&lt;/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	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rdf:type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="#herbivore"/&gt;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	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		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			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owl:onProperty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rdf:resource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="#eats"/&gt;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			&lt;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owl:allValuesFrom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rdf:resource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="#leaf"/&gt;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		&lt;/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owl:Restriction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	&lt;/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533400" indent="-533400" eaLnBrk="1" hangingPunct="1">
              <a:buFont typeface="Wingdings" charset="0"/>
              <a:buNone/>
            </a:pPr>
            <a:r>
              <a:rPr lang="en-US" sz="2400" dirty="0">
                <a:ea typeface="ＭＳ Ｐゴシック" charset="0"/>
                <a:cs typeface="ＭＳ Ｐゴシック" charset="0"/>
              </a:rPr>
              <a:t>&lt;/</a:t>
            </a:r>
            <a:r>
              <a:rPr lang="en-US" sz="2400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sz="2400" dirty="0">
                <a:ea typeface="ＭＳ Ｐゴシック" charset="0"/>
                <a:cs typeface="ＭＳ Ｐゴシック" charset="0"/>
              </a:rPr>
              <a:t>&gt;</a:t>
            </a:r>
            <a:endParaRPr lang="el-GR" sz="24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African Wildlife: Lions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65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96752"/>
            <a:ext cx="8686800" cy="5544616"/>
          </a:xfrm>
        </p:spPr>
        <p:txBody>
          <a:bodyPr/>
          <a:lstStyle/>
          <a:p>
            <a:pPr marL="342900" indent="-342900" defTabSz="6985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rdf:ID</a:t>
            </a:r>
            <a:r>
              <a:rPr lang="en-US" dirty="0">
                <a:ea typeface="ＭＳ Ｐゴシック" charset="0"/>
                <a:cs typeface="ＭＳ Ｐゴシック" charset="0"/>
              </a:rPr>
              <a:t>="lion"&gt;</a:t>
            </a:r>
          </a:p>
          <a:p>
            <a:pPr marL="342900" indent="-342900" defTabSz="6985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dirty="0">
                <a:ea typeface="ＭＳ Ｐゴシック" charset="0"/>
                <a:cs typeface="ＭＳ Ｐゴシック" charset="0"/>
              </a:rPr>
              <a:t>&gt;Lions are animals that eat</a:t>
            </a:r>
          </a:p>
          <a:p>
            <a:pPr marL="342900" indent="-342900" defTabSz="6985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only herbivores.&lt;/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342900" indent="-342900" defTabSz="6985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rdf:type</a:t>
            </a:r>
            <a:r>
              <a:rPr lang="en-US" dirty="0">
                <a:ea typeface="ＭＳ Ｐゴシック" charset="0"/>
                <a:cs typeface="ＭＳ Ｐゴシック" charset="0"/>
              </a:rPr>
              <a:t>="#carnivore"/&gt;</a:t>
            </a:r>
          </a:p>
          <a:p>
            <a:pPr marL="342900" indent="-342900" defTabSz="6985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342900" indent="-342900" defTabSz="6985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	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owl:Restriction</a:t>
            </a:r>
            <a:r>
              <a:rPr lang="en-US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342900" indent="-342900" defTabSz="6985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	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owl:onProperty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rdf:resource</a:t>
            </a:r>
            <a:r>
              <a:rPr lang="en-US" dirty="0">
                <a:ea typeface="ＭＳ Ｐゴシック" charset="0"/>
                <a:cs typeface="ＭＳ Ｐゴシック" charset="0"/>
              </a:rPr>
              <a:t>="#eats"/&gt;</a:t>
            </a:r>
          </a:p>
          <a:p>
            <a:pPr marL="342900" indent="-342900" defTabSz="6985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	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owl:allValuesFrom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rdf:resource</a:t>
            </a:r>
            <a:r>
              <a:rPr lang="en-US" dirty="0">
                <a:ea typeface="ＭＳ Ｐゴシック" charset="0"/>
                <a:cs typeface="ＭＳ Ｐゴシック" charset="0"/>
              </a:rPr>
              <a:t>="#herbivore"/&gt;</a:t>
            </a:r>
          </a:p>
          <a:p>
            <a:pPr marL="342900" indent="-342900" defTabSz="6985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	&lt;/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owl:Restriction</a:t>
            </a:r>
            <a:r>
              <a:rPr lang="en-US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342900" indent="-342900" defTabSz="6985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&lt;/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rdfs:subClassOf</a:t>
            </a:r>
            <a:r>
              <a:rPr lang="en-US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342900" indent="-342900" defTabSz="6985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&lt;/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dirty="0">
                <a:ea typeface="ＭＳ Ｐゴシック" charset="0"/>
                <a:cs typeface="ＭＳ Ｐゴシック" charset="0"/>
              </a:rPr>
              <a:t>&gt;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African Wildlife: Tasty Plants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679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  <a:sym typeface="Symbol" charset="0"/>
              </a:rPr>
              <a:t>&lt;</a:t>
            </a:r>
            <a:r>
              <a:rPr lang="en-US" dirty="0" err="1">
                <a:ea typeface="ＭＳ Ｐゴシック" charset="0"/>
                <a:cs typeface="ＭＳ Ｐゴシック" charset="0"/>
                <a:sym typeface="Symbol" charset="0"/>
              </a:rPr>
              <a:t>owl:Class</a:t>
            </a:r>
            <a:r>
              <a:rPr lang="en-US" dirty="0"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n-US" dirty="0" err="1">
                <a:ea typeface="ＭＳ Ｐゴシック" charset="0"/>
                <a:cs typeface="ＭＳ Ｐゴシック" charset="0"/>
                <a:sym typeface="Symbol" charset="0"/>
              </a:rPr>
              <a:t>rdf:ID</a:t>
            </a:r>
            <a:r>
              <a:rPr lang="en-US" dirty="0">
                <a:ea typeface="ＭＳ Ｐゴシック" charset="0"/>
                <a:cs typeface="ＭＳ Ｐゴシック" charset="0"/>
                <a:sym typeface="Symbol" charset="0"/>
              </a:rPr>
              <a:t>="tasty-plant"&gt;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  <a:sym typeface="Symbol" charset="0"/>
              </a:rPr>
              <a:t>	&lt;</a:t>
            </a:r>
            <a:r>
              <a:rPr lang="en-US" dirty="0" err="1">
                <a:ea typeface="ＭＳ Ｐゴシック" charset="0"/>
                <a:cs typeface="ＭＳ Ｐゴシック" charset="0"/>
                <a:sym typeface="Symbol" charset="0"/>
              </a:rPr>
              <a:t>rdfs:comment</a:t>
            </a:r>
            <a:r>
              <a:rPr lang="en-US" dirty="0">
                <a:ea typeface="ＭＳ Ｐゴシック" charset="0"/>
                <a:cs typeface="ＭＳ Ｐゴシック" charset="0"/>
                <a:sym typeface="Symbol" charset="0"/>
              </a:rPr>
              <a:t>&gt;Plants eaten both by herbivores and carnivores &lt;/</a:t>
            </a:r>
            <a:r>
              <a:rPr lang="en-US" dirty="0" err="1">
                <a:ea typeface="ＭＳ Ｐゴシック" charset="0"/>
                <a:cs typeface="ＭＳ Ｐゴシック" charset="0"/>
                <a:sym typeface="Symbol" charset="0"/>
              </a:rPr>
              <a:t>rdfs:comment</a:t>
            </a:r>
            <a:r>
              <a:rPr lang="en-US" dirty="0">
                <a:ea typeface="ＭＳ Ｐゴシック" charset="0"/>
                <a:cs typeface="ＭＳ Ｐゴシック" charset="0"/>
                <a:sym typeface="Symbol" charset="0"/>
              </a:rPr>
              <a:t>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  <a:sym typeface="Symbol" charset="0"/>
              </a:rPr>
              <a:t>	</a:t>
            </a:r>
            <a:r>
              <a:rPr lang="en-US" dirty="0">
                <a:ea typeface="ＭＳ Ｐゴシック" charset="0"/>
                <a:cs typeface="ＭＳ Ｐゴシック" charset="0"/>
              </a:rPr>
              <a:t>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	</a:t>
            </a:r>
            <a:r>
              <a:rPr lang="en-US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???????????????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&lt;</a:t>
            </a:r>
            <a:r>
              <a:rPr lang="en-US" dirty="0" err="1">
                <a:ea typeface="ＭＳ Ｐゴシック" charset="0"/>
                <a:cs typeface="ＭＳ Ｐゴシック" charset="0"/>
              </a:rPr>
              <a:t>rdfs:comment</a:t>
            </a:r>
            <a:r>
              <a:rPr lang="en-US" dirty="0">
                <a:ea typeface="ＭＳ Ｐゴシック" charset="0"/>
                <a:cs typeface="ＭＳ Ｐゴシック" charset="0"/>
              </a:rPr>
              <a:t>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&lt;/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owl:Class</a:t>
            </a:r>
            <a:r>
              <a:rPr lang="en-US" dirty="0">
                <a:ea typeface="ＭＳ Ｐゴシック" charset="0"/>
                <a:cs typeface="ＭＳ Ｐゴシック" charset="0"/>
              </a:rPr>
              <a:t>&gt;</a:t>
            </a:r>
            <a:endParaRPr lang="el-GR" dirty="0">
              <a:ea typeface="ＭＳ Ｐゴシック" charset="0"/>
              <a:cs typeface="ＭＳ Ｐゴシック" charset="0"/>
            </a:endParaRPr>
          </a:p>
          <a:p>
            <a:pPr marL="342900" indent="-342900" eaLnBrk="1" hangingPunct="1">
              <a:buFont typeface="Wingdings" charset="0"/>
              <a:buNone/>
            </a:pPr>
            <a:endParaRPr lang="el-GR" dirty="0">
              <a:ea typeface="ＭＳ Ｐゴシック" charset="0"/>
              <a:cs typeface="ＭＳ Ｐゴシック" charset="0"/>
              <a:sym typeface="Symbo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"/>
            <a:ext cx="8353425" cy="6400800"/>
          </a:xfrm>
        </p:spPr>
        <p:txBody>
          <a:bodyPr/>
          <a:lstStyle/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&lt;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owl:Class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rdf:ID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="tasty-plant"&gt;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 &lt;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rdfs:subClassOf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rdf:resource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=“#plant”/&gt;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 &lt;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rdfs:subClassOf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   &lt;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owl:Restriction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     &lt;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owl:onProperty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rdf:resource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=“#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eaten_by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”/&gt;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     &lt;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owl:someValuesFrom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&gt; &lt;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owl:Class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rdf:about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=“#herbivore”/&gt;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     &lt;/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owl:someValuefrom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&gt;            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    &lt;/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owl:Restriction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 &lt;/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rdfs:subClassOf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&gt; 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  &lt;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rdfs:subClassOf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   &lt;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owl:Restriction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     &lt;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owl:onProperty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rdf:resource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=“#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eaten_by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”/&gt;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     &lt;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owl:someValuesFrom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&gt; &lt;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owl:Class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rdf:about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=“#carnivore”/&gt;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       &lt;/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owl:someValuefrom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    &lt;/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owl:Restriction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   &lt;/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rdfsSublassOf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&gt;</a:t>
            </a:r>
          </a:p>
          <a:p>
            <a:pPr marL="342900" indent="-342900" eaLnBrk="1" hangingPunct="1">
              <a:buFont typeface="Wingding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&lt;/</a:t>
            </a:r>
            <a:r>
              <a:rPr lang="en-US" sz="2000" dirty="0" err="1">
                <a:ea typeface="ＭＳ Ｐゴシック" charset="0"/>
                <a:cs typeface="ＭＳ Ｐゴシック" charset="0"/>
                <a:sym typeface="Symbol" charset="0"/>
              </a:rPr>
              <a:t>owl:Class</a:t>
            </a:r>
            <a:r>
              <a:rPr lang="en-US" sz="2000" dirty="0">
                <a:ea typeface="ＭＳ Ｐゴシック" charset="0"/>
                <a:cs typeface="ＭＳ Ｐゴシック" charset="0"/>
                <a:sym typeface="Symbol" charset="0"/>
              </a:rPr>
              <a:t>&gt;</a:t>
            </a:r>
            <a:endParaRPr lang="el-GR" sz="3200" dirty="0">
              <a:ea typeface="ＭＳ Ｐゴシック" charset="0"/>
              <a:cs typeface="ＭＳ Ｐゴシック" charset="0"/>
              <a:sym typeface="Symbo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Outline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18432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038600"/>
            <a:ext cx="2268538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2638" y="1773238"/>
            <a:ext cx="5040312" cy="4103687"/>
          </a:xfrm>
        </p:spPr>
        <p:txBody>
          <a:bodyPr/>
          <a:lstStyle/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A bit of history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Basic Ideas of OWL 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The OWL Language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Examples</a:t>
            </a:r>
            <a:endParaRPr lang="el-GR" sz="3200" dirty="0">
              <a:solidFill>
                <a:srgbClr val="5F5F5F"/>
              </a:solidFill>
              <a:ea typeface="ＭＳ Ｐゴシック" charset="0"/>
              <a:cs typeface="ＭＳ Ｐゴシック" charset="0"/>
            </a:endParaRP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b="1" dirty="0">
                <a:ea typeface="ＭＳ Ｐゴシック" charset="0"/>
                <a:cs typeface="ＭＳ Ｐゴシック" charset="0"/>
              </a:rPr>
              <a:t>The OWL Namespace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OWL 2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7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Outline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21913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267200"/>
            <a:ext cx="2193925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2638" y="1773238"/>
            <a:ext cx="5040312" cy="4103687"/>
          </a:xfrm>
        </p:spPr>
        <p:txBody>
          <a:bodyPr/>
          <a:lstStyle/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A bit of history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Basic Ideas of OWL 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The OWL Language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Examples</a:t>
            </a:r>
            <a:endParaRPr lang="el-GR" sz="3200" dirty="0">
              <a:solidFill>
                <a:srgbClr val="5F5F5F"/>
              </a:solidFill>
              <a:ea typeface="ＭＳ Ｐゴシック" charset="0"/>
              <a:cs typeface="ＭＳ Ｐゴシック" charset="0"/>
            </a:endParaRP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dirty="0">
                <a:solidFill>
                  <a:srgbClr val="5F5F5F"/>
                </a:solidFill>
                <a:ea typeface="ＭＳ Ｐゴシック" charset="0"/>
                <a:cs typeface="ＭＳ Ｐゴシック" charset="0"/>
              </a:rPr>
              <a:t>The OWL Namespace</a:t>
            </a:r>
          </a:p>
          <a:p>
            <a:pPr marL="457200" indent="-457200" eaLnBrk="1" hangingPunct="1">
              <a:buFont typeface="Wingdings" charset="0"/>
              <a:buAutoNum type="arabicPeriod"/>
            </a:pPr>
            <a:r>
              <a:rPr lang="en-US" sz="3200" b="1" dirty="0">
                <a:ea typeface="ＭＳ Ｐゴシック" charset="0"/>
                <a:cs typeface="ＭＳ Ｐゴシック" charset="0"/>
              </a:rPr>
              <a:t>OWL 2</a:t>
            </a:r>
          </a:p>
          <a:p>
            <a:pPr marL="457200" indent="-457200" eaLnBrk="1" hangingPunct="1">
              <a:buFont typeface="Wingdings" charset="0"/>
              <a:buNone/>
            </a:pPr>
            <a:endParaRPr lang="el-GR" sz="3200" b="1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Extensions </a:t>
            </a:r>
            <a:r>
              <a:rPr lang="en-US" dirty="0">
                <a:ea typeface="ＭＳ Ｐゴシック" charset="0"/>
                <a:cs typeface="ＭＳ Ｐゴシック" charset="0"/>
              </a:rPr>
              <a:t>of OWL</a:t>
            </a:r>
            <a:endParaRPr lang="el-GR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2118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Modules and Imports</a:t>
            </a: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Defaults</a:t>
            </a: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Closed World Assumption</a:t>
            </a: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Unique Names Assumption</a:t>
            </a: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Procedural Attachments</a:t>
            </a:r>
          </a:p>
          <a:p>
            <a:pPr marL="342900" indent="-342900" eaLnBrk="1" hangingPunct="1"/>
            <a:r>
              <a:rPr lang="en-GB" sz="3200" dirty="0">
                <a:ea typeface="ＭＳ Ｐゴシック" charset="0"/>
                <a:cs typeface="ＭＳ Ｐゴシック" charset="0"/>
              </a:rPr>
              <a:t>Rules for Property Chaining</a:t>
            </a:r>
            <a:endParaRPr lang="el-GR" sz="3200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21006</TotalTime>
  <Words>4919</Words>
  <Application>Microsoft Macintosh PowerPoint</Application>
  <PresentationFormat>On-screen Show (4:3)</PresentationFormat>
  <Paragraphs>955</Paragraphs>
  <Slides>107</Slides>
  <Notes>97</Notes>
  <HiddenSlides>12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107</vt:i4>
      </vt:variant>
    </vt:vector>
  </HeadingPairs>
  <TitlesOfParts>
    <vt:vector size="116" baseType="lpstr">
      <vt:lpstr>Arial Narrow</vt:lpstr>
      <vt:lpstr>Calibri</vt:lpstr>
      <vt:lpstr>cmsy10</vt:lpstr>
      <vt:lpstr>Modern No. 20</vt:lpstr>
      <vt:lpstr>ＭＳ Ｐゴシック</vt:lpstr>
      <vt:lpstr>Symbol</vt:lpstr>
      <vt:lpstr>Wingdings</vt:lpstr>
      <vt:lpstr>Arial</vt:lpstr>
      <vt:lpstr>Capsules</vt:lpstr>
      <vt:lpstr>Chapter 4 OWL  </vt:lpstr>
      <vt:lpstr>TL;DR: What is OWL</vt:lpstr>
      <vt:lpstr>Outline</vt:lpstr>
      <vt:lpstr>The OWL Family Tree</vt:lpstr>
      <vt:lpstr>A Brief History of OWL: SHOE</vt:lpstr>
      <vt:lpstr>A Brief History of OWL: SHOE</vt:lpstr>
      <vt:lpstr>A Brief History of OWL: OIL</vt:lpstr>
      <vt:lpstr>A Brief History of OWL: DAML-ONT</vt:lpstr>
      <vt:lpstr>A Brief History of OWL: DAML+OIL</vt:lpstr>
      <vt:lpstr>A Brief History of OWL: OWL </vt:lpstr>
      <vt:lpstr>OWL 2</vt:lpstr>
      <vt:lpstr>Outline</vt:lpstr>
      <vt:lpstr>Ontology and Data</vt:lpstr>
      <vt:lpstr>Requirements for Ontology Languages</vt:lpstr>
      <vt:lpstr>Expressive Power vs. Efficient Reasoning</vt:lpstr>
      <vt:lpstr>Kinds of Reasoning about Knowledge</vt:lpstr>
      <vt:lpstr>Uses for Reasoning </vt:lpstr>
      <vt:lpstr>Reasoning Support for OWL</vt:lpstr>
      <vt:lpstr> RDFS’s Expressive Power Limitations</vt:lpstr>
      <vt:lpstr> RDFS’s Expressive Power Limitations</vt:lpstr>
      <vt:lpstr> RDFS’s Expressive Power Limitations</vt:lpstr>
      <vt:lpstr>Combining OWL with RDF Schema</vt:lpstr>
      <vt:lpstr>Three Species of OWL 1</vt:lpstr>
      <vt:lpstr>OWL Full</vt:lpstr>
      <vt:lpstr>Soundness and completeness</vt:lpstr>
      <vt:lpstr>OWL DL</vt:lpstr>
      <vt:lpstr>OWL Lite</vt:lpstr>
      <vt:lpstr>Upward Compatibility for OWL Species</vt:lpstr>
      <vt:lpstr>OWL Compatibility with RDF Schema</vt:lpstr>
      <vt:lpstr>OWL Compatibility with RDF Schema</vt:lpstr>
      <vt:lpstr>Outline</vt:lpstr>
      <vt:lpstr>OWL Syntactic Varieties</vt:lpstr>
      <vt:lpstr>OWL XML/RDF Syntax: Header in Turtle</vt:lpstr>
      <vt:lpstr>owl:Ontology</vt:lpstr>
      <vt:lpstr>OWL Classes</vt:lpstr>
      <vt:lpstr>Another Example</vt:lpstr>
      <vt:lpstr>Separate Objects &amp; Datatypes?</vt:lpstr>
      <vt:lpstr>OWL Classes </vt:lpstr>
      <vt:lpstr>OWL Properties</vt:lpstr>
      <vt:lpstr>Datatype Properties</vt:lpstr>
      <vt:lpstr>OWL Object Properties</vt:lpstr>
      <vt:lpstr>Inverse Properties</vt:lpstr>
      <vt:lpstr>Equivalent Properties</vt:lpstr>
      <vt:lpstr>Property Restrictions</vt:lpstr>
      <vt:lpstr>Property Restrictions</vt:lpstr>
      <vt:lpstr>Property Restrictions</vt:lpstr>
      <vt:lpstr>Property Restrictions</vt:lpstr>
      <vt:lpstr>owl:allValuesFrom</vt:lpstr>
      <vt:lpstr>Offspring of people are people</vt:lpstr>
      <vt:lpstr>Offspring of people are people</vt:lpstr>
      <vt:lpstr>What follows? </vt:lpstr>
      <vt:lpstr>What follows? </vt:lpstr>
      <vt:lpstr>owl:hasValue</vt:lpstr>
      <vt:lpstr>owl:hasValue</vt:lpstr>
      <vt:lpstr>A typical example</vt:lpstr>
      <vt:lpstr>A typical example</vt:lpstr>
      <vt:lpstr>What follows?</vt:lpstr>
      <vt:lpstr>owl:someValuesFrom</vt:lpstr>
      <vt:lpstr>Cardinality Restrictions </vt:lpstr>
      <vt:lpstr>Cardinality Restrictions </vt:lpstr>
      <vt:lpstr>What does this say?</vt:lpstr>
      <vt:lpstr>Definition of a parent</vt:lpstr>
      <vt:lpstr>Special Properties </vt:lpstr>
      <vt:lpstr>Special Properties</vt:lpstr>
      <vt:lpstr>Boolean Combinations</vt:lpstr>
      <vt:lpstr>Boolean Combinations</vt:lpstr>
      <vt:lpstr>Boolean Combinations</vt:lpstr>
      <vt:lpstr>Nesting of Boolean Operators</vt:lpstr>
      <vt:lpstr>Enumerations with owl:oneOf </vt:lpstr>
      <vt:lpstr>Declaring Instances</vt:lpstr>
      <vt:lpstr>No Unique-Names Assumption</vt:lpstr>
      <vt:lpstr>Distinct Objects</vt:lpstr>
      <vt:lpstr>Distinct Objects</vt:lpstr>
      <vt:lpstr>Data Types in OWL</vt:lpstr>
      <vt:lpstr>Versioning Information</vt:lpstr>
      <vt:lpstr>Versioning Information</vt:lpstr>
      <vt:lpstr>Combination of Features in OWL Profiles</vt:lpstr>
      <vt:lpstr>Restriction of Features in OWL DL</vt:lpstr>
      <vt:lpstr>Restriction of Features in OWL DL</vt:lpstr>
      <vt:lpstr>Restriction of Features in OWL DL</vt:lpstr>
      <vt:lpstr>Restriction of Features in OWL Lite</vt:lpstr>
      <vt:lpstr>Outline</vt:lpstr>
      <vt:lpstr>African Wildlife Ontology:  Classes</vt:lpstr>
      <vt:lpstr>Branches are parts of trees</vt:lpstr>
      <vt:lpstr>African Wildlife: Properties</vt:lpstr>
      <vt:lpstr>African Wildlife: Plants and Trees</vt:lpstr>
      <vt:lpstr>An African Wildlife: Branches</vt:lpstr>
      <vt:lpstr>African Wildlife: Leaves</vt:lpstr>
      <vt:lpstr>African Wildlife: Carnivores</vt:lpstr>
      <vt:lpstr>African Wildlife: Herbivores</vt:lpstr>
      <vt:lpstr>African Wildlife: Herbivores</vt:lpstr>
      <vt:lpstr>African Wildlife: Herbivores</vt:lpstr>
      <vt:lpstr>African Wildlife: Giraffes</vt:lpstr>
      <vt:lpstr>African Wildlife: Lions</vt:lpstr>
      <vt:lpstr>African Wildlife: Tasty Plants</vt:lpstr>
      <vt:lpstr>PowerPoint Presentation</vt:lpstr>
      <vt:lpstr>Outline</vt:lpstr>
      <vt:lpstr>Outline</vt:lpstr>
      <vt:lpstr>Extensions of OWL</vt:lpstr>
      <vt:lpstr>Modules and Imports</vt:lpstr>
      <vt:lpstr>Defaults</vt:lpstr>
      <vt:lpstr>Closed World Assumption</vt:lpstr>
      <vt:lpstr>Unique Names Assumption</vt:lpstr>
      <vt:lpstr>Procedural Attachments </vt:lpstr>
      <vt:lpstr>Rules for Property Chaining</vt:lpstr>
      <vt:lpstr>OWL 2 adds</vt:lpstr>
      <vt:lpstr>Conclusions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Discussion of Some Intuitions of Defeasible Reasoning</dc:title>
  <dc:creator>ics</dc:creator>
  <cp:lastModifiedBy>Tim Finin</cp:lastModifiedBy>
  <cp:revision>171</cp:revision>
  <cp:lastPrinted>2014-03-26T18:25:20Z</cp:lastPrinted>
  <dcterms:created xsi:type="dcterms:W3CDTF">2009-03-04T22:08:07Z</dcterms:created>
  <dcterms:modified xsi:type="dcterms:W3CDTF">2017-10-25T19:33:32Z</dcterms:modified>
</cp:coreProperties>
</file>