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61"/>
  </p:notesMasterIdLst>
  <p:handoutMasterIdLst>
    <p:handoutMasterId r:id="rId62"/>
  </p:handoutMasterIdLst>
  <p:sldIdLst>
    <p:sldId id="256" r:id="rId2"/>
    <p:sldId id="372" r:id="rId3"/>
    <p:sldId id="413" r:id="rId4"/>
    <p:sldId id="414" r:id="rId5"/>
    <p:sldId id="466" r:id="rId6"/>
    <p:sldId id="428" r:id="rId7"/>
    <p:sldId id="429" r:id="rId8"/>
    <p:sldId id="430" r:id="rId9"/>
    <p:sldId id="431" r:id="rId10"/>
    <p:sldId id="467" r:id="rId11"/>
    <p:sldId id="434" r:id="rId12"/>
    <p:sldId id="435" r:id="rId13"/>
    <p:sldId id="439" r:id="rId14"/>
    <p:sldId id="440" r:id="rId15"/>
    <p:sldId id="441" r:id="rId16"/>
    <p:sldId id="442" r:id="rId17"/>
    <p:sldId id="443" r:id="rId18"/>
    <p:sldId id="444" r:id="rId19"/>
    <p:sldId id="445" r:id="rId20"/>
    <p:sldId id="446" r:id="rId21"/>
    <p:sldId id="447" r:id="rId22"/>
    <p:sldId id="448" r:id="rId23"/>
    <p:sldId id="449" r:id="rId24"/>
    <p:sldId id="474" r:id="rId25"/>
    <p:sldId id="406" r:id="rId26"/>
    <p:sldId id="410" r:id="rId27"/>
    <p:sldId id="407" r:id="rId28"/>
    <p:sldId id="408" r:id="rId29"/>
    <p:sldId id="450" r:id="rId30"/>
    <p:sldId id="451" r:id="rId31"/>
    <p:sldId id="452" r:id="rId32"/>
    <p:sldId id="460" r:id="rId33"/>
    <p:sldId id="455" r:id="rId34"/>
    <p:sldId id="472" r:id="rId35"/>
    <p:sldId id="461" r:id="rId36"/>
    <p:sldId id="473" r:id="rId37"/>
    <p:sldId id="462" r:id="rId38"/>
    <p:sldId id="463" r:id="rId39"/>
    <p:sldId id="464" r:id="rId40"/>
    <p:sldId id="465" r:id="rId41"/>
    <p:sldId id="404" r:id="rId42"/>
    <p:sldId id="420" r:id="rId43"/>
    <p:sldId id="421" r:id="rId44"/>
    <p:sldId id="422" r:id="rId45"/>
    <p:sldId id="423" r:id="rId46"/>
    <p:sldId id="471" r:id="rId47"/>
    <p:sldId id="476" r:id="rId48"/>
    <p:sldId id="468" r:id="rId49"/>
    <p:sldId id="469" r:id="rId50"/>
    <p:sldId id="479" r:id="rId51"/>
    <p:sldId id="478" r:id="rId52"/>
    <p:sldId id="477" r:id="rId53"/>
    <p:sldId id="480" r:id="rId54"/>
    <p:sldId id="425" r:id="rId55"/>
    <p:sldId id="426" r:id="rId56"/>
    <p:sldId id="470" r:id="rId57"/>
    <p:sldId id="418" r:id="rId58"/>
    <p:sldId id="419" r:id="rId59"/>
    <p:sldId id="403" r:id="rId60"/>
  </p:sldIdLst>
  <p:sldSz cx="9144000" cy="6858000" type="screen4x3"/>
  <p:notesSz cx="9601200" cy="73152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15">
          <p15:clr>
            <a:srgbClr val="A4A3A4"/>
          </p15:clr>
        </p15:guide>
        <p15:guide id="2" pos="183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clrMru>
    <a:srgbClr val="FF0000"/>
    <a:srgbClr val="3366FF"/>
    <a:srgbClr val="0000CC"/>
    <a:srgbClr val="E1F4FF"/>
    <a:srgbClr val="5F5F5F"/>
    <a:srgbClr val="000000"/>
    <a:srgbClr val="CCECF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96"/>
    <p:restoredTop sz="94671"/>
  </p:normalViewPr>
  <p:slideViewPr>
    <p:cSldViewPr showGuides="1">
      <p:cViewPr>
        <p:scale>
          <a:sx n="138" d="100"/>
          <a:sy n="138" d="100"/>
        </p:scale>
        <p:origin x="1104" y="272"/>
      </p:cViewPr>
      <p:guideLst>
        <p:guide orient="horz" pos="2115"/>
        <p:guide pos="183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6400"/>
    </p:cViewPr>
  </p:sorterViewPr>
  <p:notesViewPr>
    <p:cSldViewPr showGuides="1">
      <p:cViewPr varScale="1">
        <p:scale>
          <a:sx n="58" d="100"/>
          <a:sy n="58" d="100"/>
        </p:scale>
        <p:origin x="-852" y="-96"/>
      </p:cViewPr>
      <p:guideLst>
        <p:guide orient="horz" pos="2304"/>
        <p:guide pos="30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presProps" Target="presProps.xml"/><Relationship Id="rId64" Type="http://schemas.openxmlformats.org/officeDocument/2006/relationships/viewProps" Target="viewProps.xml"/><Relationship Id="rId65" Type="http://schemas.openxmlformats.org/officeDocument/2006/relationships/theme" Target="theme/theme1.xml"/><Relationship Id="rId66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notesMaster" Target="notesMasters/notesMaster1.xml"/><Relationship Id="rId62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fld id="{4A198F65-DA7B-FC46-81B8-D567C1EFFE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796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dirty="0"/>
              <a:t>Click to edit Master text styles</a:t>
            </a:r>
          </a:p>
          <a:p>
            <a:pPr lvl="1"/>
            <a:r>
              <a:rPr lang="el-GR" noProof="0" dirty="0"/>
              <a:t>Second level</a:t>
            </a:r>
          </a:p>
          <a:p>
            <a:pPr lvl="2"/>
            <a:r>
              <a:rPr lang="el-GR" noProof="0" dirty="0"/>
              <a:t>Third level</a:t>
            </a:r>
          </a:p>
          <a:p>
            <a:pPr lvl="3"/>
            <a:r>
              <a:rPr lang="el-GR" noProof="0" dirty="0"/>
              <a:t>Fourth level</a:t>
            </a:r>
          </a:p>
          <a:p>
            <a:pPr lvl="4"/>
            <a:r>
              <a:rPr lang="el-GR" noProof="0" dirty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Calibri"/>
              </a:defRPr>
            </a:lvl1pPr>
          </a:lstStyle>
          <a:p>
            <a:pPr>
              <a:defRPr/>
            </a:pPr>
            <a:fld id="{9B83305E-5E12-C840-97B4-BF15672DD968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54251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3B1CF38-3C8C-504E-B058-2AB489F52ACC}" type="slidenum">
              <a:rPr lang="el-GR" sz="1300">
                <a:latin typeface="Calibri" charset="0"/>
              </a:rPr>
              <a:pPr eaLnBrk="1" hangingPunct="1"/>
              <a:t>1</a:t>
            </a:fld>
            <a:endParaRPr lang="el-GR" sz="1300">
              <a:latin typeface="Calibri" charset="0"/>
            </a:endParaRPr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83305E-5E12-C840-97B4-BF15672DD968}" type="slidenum">
              <a:rPr lang="el-GR" smtClean="0"/>
              <a:pPr>
                <a:defRPr/>
              </a:pPr>
              <a:t>53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12306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70BF590-AADD-F842-9973-E858F587A064}" type="slidenum">
              <a:rPr lang="el-GR" sz="1300">
                <a:latin typeface="Calibri" charset="0"/>
              </a:rPr>
              <a:pPr eaLnBrk="1" hangingPunct="1"/>
              <a:t>56</a:t>
            </a:fld>
            <a:endParaRPr lang="el-GR" sz="1300">
              <a:latin typeface="Calibri" charset="0"/>
            </a:endParaRPr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2DF246C-FBBF-A349-BCD5-259D98C248F1}" type="slidenum">
              <a:rPr lang="el-GR" sz="1300">
                <a:latin typeface="Calibri" charset="0"/>
              </a:rPr>
              <a:pPr eaLnBrk="1" hangingPunct="1"/>
              <a:t>57</a:t>
            </a:fld>
            <a:endParaRPr lang="el-GR" sz="1300">
              <a:latin typeface="Calibri" charset="0"/>
            </a:endParaRPr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B585604-CBDC-144D-815F-B25452AB5ED6}" type="slidenum">
              <a:rPr lang="el-GR" sz="1300">
                <a:latin typeface="Calibri" charset="0"/>
              </a:rPr>
              <a:pPr eaLnBrk="1" hangingPunct="1"/>
              <a:t>58</a:t>
            </a:fld>
            <a:endParaRPr lang="el-GR" sz="1300">
              <a:latin typeface="Calibri" charset="0"/>
            </a:endParaRPr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689A1E9-2674-5D49-84FF-42B84B32B738}" type="slidenum">
              <a:rPr lang="el-GR" sz="1300">
                <a:latin typeface="Calibri" charset="0"/>
              </a:rPr>
              <a:pPr eaLnBrk="1" hangingPunct="1"/>
              <a:t>59</a:t>
            </a:fld>
            <a:endParaRPr lang="el-GR" sz="1300">
              <a:latin typeface="Calibri" charset="0"/>
            </a:endParaRPr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121372D-BDBA-E549-833E-EC3AC8080629}" type="slidenum">
              <a:rPr lang="el-GR" sz="1300">
                <a:latin typeface="Calibri" charset="0"/>
              </a:rPr>
              <a:pPr eaLnBrk="1" hangingPunct="1"/>
              <a:t>2</a:t>
            </a:fld>
            <a:endParaRPr lang="el-GR" sz="1300">
              <a:latin typeface="Calibri" charset="0"/>
            </a:endParaRPr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BA2AE71-3AC7-AA40-8BFA-4E3333CE8EF7}" type="slidenum">
              <a:rPr lang="el-GR" sz="1300">
                <a:latin typeface="Calibri" charset="0"/>
              </a:rPr>
              <a:pPr eaLnBrk="1" hangingPunct="1"/>
              <a:t>3</a:t>
            </a:fld>
            <a:endParaRPr lang="el-GR" sz="1300">
              <a:latin typeface="Calibri" charset="0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34ED0F3-6B3A-7D46-B9AD-3F6252199BDE}" type="slidenum">
              <a:rPr lang="el-GR" sz="1300">
                <a:latin typeface="Calibri" charset="0"/>
              </a:rPr>
              <a:pPr eaLnBrk="1" hangingPunct="1"/>
              <a:t>4</a:t>
            </a:fld>
            <a:endParaRPr lang="el-GR" sz="1300">
              <a:latin typeface="Calibri" charset="0"/>
            </a:endParaRPr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26D4A2A-1BDE-4042-B703-6A346BD1607A}" type="slidenum">
              <a:rPr lang="el-GR" sz="1300">
                <a:latin typeface="Calibri" charset="0"/>
              </a:rPr>
              <a:pPr eaLnBrk="1" hangingPunct="1"/>
              <a:t>25</a:t>
            </a:fld>
            <a:endParaRPr lang="el-GR" sz="1300">
              <a:latin typeface="Calibri" charset="0"/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595B1B5-54AC-B54B-A961-74AB56F2EBF7}" type="slidenum">
              <a:rPr lang="el-GR" sz="1300">
                <a:latin typeface="Calibri" charset="0"/>
              </a:rPr>
              <a:pPr eaLnBrk="1" hangingPunct="1"/>
              <a:t>26</a:t>
            </a:fld>
            <a:endParaRPr lang="el-GR" sz="1300">
              <a:latin typeface="Calibri" charset="0"/>
            </a:endParaRPr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FBAC43E-AF9F-8E4E-A7F7-592F6E979A20}" type="slidenum">
              <a:rPr lang="el-GR" sz="1300">
                <a:latin typeface="Calibri" charset="0"/>
              </a:rPr>
              <a:pPr eaLnBrk="1" hangingPunct="1"/>
              <a:t>27</a:t>
            </a:fld>
            <a:endParaRPr lang="el-GR" sz="1300">
              <a:latin typeface="Calibri" charset="0"/>
            </a:endParaRPr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8C2732B-FA64-8441-9819-D57699B54359}" type="slidenum">
              <a:rPr lang="el-GR" sz="1300">
                <a:latin typeface="Calibri" charset="0"/>
              </a:rPr>
              <a:pPr eaLnBrk="1" hangingPunct="1"/>
              <a:t>28</a:t>
            </a:fld>
            <a:endParaRPr lang="el-GR" sz="1300">
              <a:latin typeface="Calibri" charset="0"/>
            </a:endParaRPr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BF4BE6D-47A0-0741-826A-5CFCC22C684A}" type="slidenum">
              <a:rPr lang="el-GR" sz="1300">
                <a:latin typeface="Calibri" charset="0"/>
              </a:rPr>
              <a:pPr eaLnBrk="1" hangingPunct="1"/>
              <a:t>41</a:t>
            </a:fld>
            <a:endParaRPr lang="el-GR" sz="1300">
              <a:latin typeface="Calibri" charset="0"/>
            </a:endParaRPr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3789363"/>
            <a:ext cx="6119813" cy="1249362"/>
          </a:xfrm>
        </p:spPr>
        <p:txBody>
          <a:bodyPr anchor="ctr"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l-GR"/>
              <a:t>Click to edit Master subtitle style</a:t>
            </a:r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468313" y="990600"/>
            <a:ext cx="8447087" cy="1905000"/>
          </a:xfrm>
          <a:prstGeom prst="roundRect">
            <a:avLst>
              <a:gd name="adj" fmla="val 50000"/>
            </a:avLst>
          </a:prstGeom>
          <a:noFill/>
        </p:spPr>
        <p:txBody>
          <a:bodyPr anchorCtr="0"/>
          <a:lstStyle>
            <a:lvl1pPr>
              <a:defRPr sz="4000"/>
            </a:lvl1pPr>
          </a:lstStyle>
          <a:p>
            <a:r>
              <a:rPr lang="el-GR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51656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646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260350"/>
            <a:ext cx="2124075" cy="61198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219825" cy="61198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611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8496300" cy="7842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95288" y="1412875"/>
            <a:ext cx="4100512" cy="496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100513" cy="496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269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454025" indent="-219075"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336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2020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88" y="1412875"/>
            <a:ext cx="4100512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100513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909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1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833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5913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200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297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260350"/>
            <a:ext cx="8496300" cy="784225"/>
          </a:xfrm>
          <a:prstGeom prst="roundRect">
            <a:avLst>
              <a:gd name="adj" fmla="val 21667"/>
            </a:avLst>
          </a:prstGeom>
          <a:solidFill>
            <a:srgbClr val="E1F4FF"/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title style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412875"/>
            <a:ext cx="8353425" cy="49672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/>
          <a:ea typeface="ＭＳ Ｐゴシック" charset="0"/>
          <a:cs typeface="ＭＳ Ｐゴシック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9pPr>
    </p:titleStyle>
    <p:bodyStyle>
      <a:lvl1pPr marL="280988" indent="-28098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800">
          <a:solidFill>
            <a:srgbClr val="000000"/>
          </a:solidFill>
          <a:latin typeface="Calibri"/>
          <a:ea typeface="ＭＳ Ｐゴシック" charset="0"/>
          <a:cs typeface="ＭＳ Ｐゴシック" charset="0"/>
        </a:defRPr>
      </a:lvl1pPr>
      <a:lvl2pPr marL="454025" indent="-2190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rgbClr val="000000"/>
          </a:solidFill>
          <a:latin typeface="Calibri"/>
          <a:ea typeface="ＭＳ Ｐゴシック" charset="-128"/>
        </a:defRPr>
      </a:lvl2pPr>
      <a:lvl3pPr marL="1023938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000">
          <a:solidFill>
            <a:srgbClr val="000000"/>
          </a:solidFill>
          <a:latin typeface="Calibri"/>
          <a:ea typeface="ＭＳ Ｐゴシック" charset="-128"/>
        </a:defRPr>
      </a:lvl3pPr>
      <a:lvl4pPr marL="1365250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rgbClr val="000000"/>
          </a:solidFill>
          <a:latin typeface="Calibri"/>
          <a:ea typeface="ＭＳ Ｐゴシック" charset="-128"/>
        </a:defRPr>
      </a:lvl4pPr>
      <a:lvl5pPr marL="17065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Calibri"/>
          <a:ea typeface="ＭＳ Ｐゴシック" charset="-128"/>
        </a:defRPr>
      </a:lvl5pPr>
      <a:lvl6pPr marL="21637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6pPr>
      <a:lvl7pPr marL="26209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7pPr>
      <a:lvl8pPr marL="30781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8pPr>
      <a:lvl9pPr marL="35353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3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4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5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3.org/1999/02/22-rdf-syntax-ns" TargetMode="External"/><Relationship Id="rId4" Type="http://schemas.openxmlformats.org/officeDocument/2006/relationships/hyperlink" Target="http://www.w3.org/2000/01/rdf-schema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3.org/2000/01/rdf-schema" TargetMode="External"/><Relationship Id="rId4" Type="http://schemas.openxmlformats.org/officeDocument/2006/relationships/hyperlink" Target="http://www.w3.org/2002/07/ow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w3.org/1999/02/22-rdf-syntax-ns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hyperlink" Target="http://zemm.ira.uka.de:8080/~xamde/research/Wiki.jsp?page=Rdfs-member" TargetMode="External"/><Relationship Id="rId12" Type="http://schemas.openxmlformats.org/officeDocument/2006/relationships/hyperlink" Target="http://zemm.ira.uka.de:8080/~xamde/research/Wiki.jsp?page=Rdfs-Container" TargetMode="External"/><Relationship Id="rId13" Type="http://schemas.openxmlformats.org/officeDocument/2006/relationships/hyperlink" Target="http://zemm.ira.uka.de:8080/~xamde/research/Wiki.jsp?page=Rdfs-ContainerMembershipProperty" TargetMode="External"/><Relationship Id="rId14" Type="http://schemas.openxmlformats.org/officeDocument/2006/relationships/hyperlink" Target="http://zemm.ira.uka.de:8080/~xamde/research/Wiki.jsp?page=Rdfs-comment" TargetMode="External"/><Relationship Id="rId15" Type="http://schemas.openxmlformats.org/officeDocument/2006/relationships/hyperlink" Target="http://zemm.ira.uka.de:8080/~xamde/research/Wiki.jsp?page=Rdfs-seeAlso" TargetMode="External"/><Relationship Id="rId16" Type="http://schemas.openxmlformats.org/officeDocument/2006/relationships/hyperlink" Target="http://zemm.ira.uka.de:8080/~xamde/research/Wiki.jsp?page=Rdfs-isDefinedBy" TargetMode="External"/><Relationship Id="rId17" Type="http://schemas.openxmlformats.org/officeDocument/2006/relationships/hyperlink" Target="http://zemm.ira.uka.de:8080/~xamde/research/Wiki.jsp?page=Rdfs-label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zemm.ira.uka.de:8080/~xamde/research/Wiki.jsp?page=Rdfs-Class" TargetMode="External"/><Relationship Id="rId4" Type="http://schemas.openxmlformats.org/officeDocument/2006/relationships/hyperlink" Target="http://zemm.ira.uka.de:8080/~xamde/research/Wiki.jsp?page=Rdfs-subClassOf" TargetMode="External"/><Relationship Id="rId5" Type="http://schemas.openxmlformats.org/officeDocument/2006/relationships/hyperlink" Target="http://zemm.ira.uka.de:8080/~xamde/research/Wiki.jsp?page=Rdfs-domain" TargetMode="External"/><Relationship Id="rId6" Type="http://schemas.openxmlformats.org/officeDocument/2006/relationships/hyperlink" Target="http://zemm.ira.uka.de:8080/~xamde/research/Wiki.jsp?page=Rdfs-range" TargetMode="External"/><Relationship Id="rId7" Type="http://schemas.openxmlformats.org/officeDocument/2006/relationships/hyperlink" Target="http://zemm.ira.uka.de:8080/~xamde/research/Wiki.jsp?page=Rdfs-subPropertyOf" TargetMode="External"/><Relationship Id="rId8" Type="http://schemas.openxmlformats.org/officeDocument/2006/relationships/hyperlink" Target="http://zemm.ira.uka.de:8080/~xamde/research/Wiki.jsp?page=Rdfs-Resource" TargetMode="External"/><Relationship Id="rId9" Type="http://schemas.openxmlformats.org/officeDocument/2006/relationships/hyperlink" Target="http://zemm.ira.uka.de:8080/~xamde/research/Wiki.jsp?page=Rdfs-Literal" TargetMode="External"/><Relationship Id="rId10" Type="http://schemas.openxmlformats.org/officeDocument/2006/relationships/hyperlink" Target="http://zemm.ira.uka.de:8080/~xamde/research/Wiki.jsp?page=Rdfs-Datatype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n.wikipedia.org/wiki/Open-world_assumption" TargetMode="Externa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4" Type="http://schemas.openxmlformats.org/officeDocument/2006/relationships/image" Target="../media/image8.wmf"/><Relationship Id="rId5" Type="http://schemas.openxmlformats.org/officeDocument/2006/relationships/image" Target="../media/image9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2"/>
          <p:cNvSpPr>
            <a:spLocks noGrp="1" noChangeArrowheads="1"/>
          </p:cNvSpPr>
          <p:nvPr>
            <p:ph type="ctrTitle"/>
          </p:nvPr>
        </p:nvSpPr>
        <p:spPr>
          <a:xfrm>
            <a:off x="468313" y="692150"/>
            <a:ext cx="8447087" cy="259238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E1F4FF"/>
                </a:solidFill>
              </a14:hiddenFill>
            </a:ext>
          </a:extLst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60000"/>
              </a:spcBef>
            </a:pPr>
            <a:r>
              <a:rPr lang="en-US" sz="9800" dirty="0">
                <a:latin typeface="Calibri" charset="0"/>
              </a:rPr>
              <a:t>Chapter 3</a:t>
            </a:r>
            <a:r>
              <a:rPr lang="en-US" sz="7400" dirty="0">
                <a:latin typeface="Calibri" charset="0"/>
              </a:rPr>
              <a:t/>
            </a:r>
            <a:br>
              <a:rPr lang="en-US" sz="7400" dirty="0">
                <a:latin typeface="Calibri" charset="0"/>
              </a:rPr>
            </a:br>
            <a:r>
              <a:rPr lang="en-US" sz="6800" dirty="0">
                <a:latin typeface="Calibri" charset="0"/>
              </a:rPr>
              <a:t>RDF Schema </a:t>
            </a:r>
            <a:r>
              <a:rPr lang="en-US" sz="4400" dirty="0">
                <a:latin typeface="Calibri" charset="0"/>
              </a:rPr>
              <a:t/>
            </a:r>
            <a:br>
              <a:rPr lang="en-US" sz="4400" dirty="0">
                <a:latin typeface="Calibri" charset="0"/>
              </a:rPr>
            </a:br>
            <a:endParaRPr lang="el-GR" sz="4400" dirty="0">
              <a:latin typeface="Calibri" charset="0"/>
            </a:endParaRPr>
          </a:p>
        </p:txBody>
      </p:sp>
      <p:pic>
        <p:nvPicPr>
          <p:cNvPr id="40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3068638"/>
            <a:ext cx="23241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Domain and Range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640762" cy="4967288"/>
          </a:xfrm>
        </p:spPr>
        <p:txBody>
          <a:bodyPr/>
          <a:lstStyle/>
          <a:p>
            <a:pPr eaLnBrk="1" hangingPunct="1"/>
            <a:r>
              <a:rPr lang="en-US" sz="3200">
                <a:latin typeface="Calibri" charset="0"/>
              </a:rPr>
              <a:t>The domain &amp; range properties let us associate classes with a property’s subject and object</a:t>
            </a:r>
          </a:p>
          <a:p>
            <a:pPr eaLnBrk="1" hangingPunct="1"/>
            <a:r>
              <a:rPr lang="en-US" sz="3200">
                <a:latin typeface="Calibri" charset="0"/>
              </a:rPr>
              <a:t>Only a course can be taught</a:t>
            </a:r>
          </a:p>
          <a:p>
            <a:pPr lvl="1" eaLnBrk="1" hangingPunct="1"/>
            <a:r>
              <a:rPr lang="en-US" sz="2800">
                <a:latin typeface="Calibri" charset="0"/>
                <a:ea typeface="ＭＳ Ｐゴシック" charset="0"/>
              </a:rPr>
              <a:t>domain(isTaughtBy, course)</a:t>
            </a:r>
          </a:p>
          <a:p>
            <a:pPr eaLnBrk="1" hangingPunct="1"/>
            <a:r>
              <a:rPr lang="en-US" sz="3200">
                <a:latin typeface="Calibri" charset="0"/>
              </a:rPr>
              <a:t>Only an academic staff member can teach</a:t>
            </a:r>
          </a:p>
          <a:p>
            <a:pPr lvl="1" eaLnBrk="1" hangingPunct="1"/>
            <a:r>
              <a:rPr lang="en-US" sz="2800">
                <a:latin typeface="Calibri" charset="0"/>
                <a:ea typeface="ＭＳ Ｐゴシック" charset="0"/>
              </a:rPr>
              <a:t>range(isTaughtBy, academicStaffMember)</a:t>
            </a:r>
          </a:p>
          <a:p>
            <a:pPr eaLnBrk="1" hangingPunct="1"/>
            <a:r>
              <a:rPr lang="en-US" sz="3200">
                <a:latin typeface="Calibri" charset="0"/>
              </a:rPr>
              <a:t>Semantics in logic:</a:t>
            </a:r>
          </a:p>
          <a:p>
            <a:pPr lvl="1" eaLnBrk="1" hangingPunct="1"/>
            <a:r>
              <a:rPr lang="en-US" sz="2800">
                <a:latin typeface="Calibri" charset="0"/>
                <a:ea typeface="ＭＳ Ｐゴシック" charset="0"/>
              </a:rPr>
              <a:t>domain(pred, aclass)</a:t>
            </a:r>
            <a:r>
              <a:rPr lang="en-US" sz="2800">
                <a:latin typeface="ＭＳ ゴシック" charset="0"/>
                <a:ea typeface="ＭＳ ゴシック" charset="0"/>
                <a:cs typeface="ＭＳ ゴシック" charset="0"/>
              </a:rPr>
              <a:t>∧</a:t>
            </a:r>
            <a:r>
              <a:rPr lang="en-US" sz="2800">
                <a:latin typeface="Calibri" charset="0"/>
                <a:ea typeface="ＭＳ ゴシック" charset="0"/>
                <a:cs typeface="ＭＳ ゴシック" charset="0"/>
              </a:rPr>
              <a:t>pred(subj, obj) </a:t>
            </a:r>
            <a:r>
              <a:rPr lang="en-US" sz="2800">
                <a:latin typeface="ＭＳ ゴシック" charset="0"/>
                <a:ea typeface="ＭＳ ゴシック" charset="0"/>
                <a:cs typeface="ＭＳ ゴシック" charset="0"/>
              </a:rPr>
              <a:t>=&gt; </a:t>
            </a:r>
            <a:r>
              <a:rPr lang="en-US" sz="2800">
                <a:latin typeface="Calibri" charset="0"/>
                <a:ea typeface="ＭＳ ゴシック" charset="0"/>
                <a:cs typeface="ＭＳ ゴシック" charset="0"/>
              </a:rPr>
              <a:t>aclass(subj)</a:t>
            </a:r>
            <a:r>
              <a:rPr lang="en-US" sz="2800">
                <a:latin typeface="Calibri" charset="0"/>
                <a:ea typeface="ＭＳ Ｐゴシック" charset="0"/>
              </a:rPr>
              <a:t> </a:t>
            </a:r>
          </a:p>
          <a:p>
            <a:pPr lvl="1" eaLnBrk="1" hangingPunct="1"/>
            <a:r>
              <a:rPr lang="en-US" sz="2800">
                <a:latin typeface="Calibri" charset="0"/>
                <a:ea typeface="ＭＳ Ｐゴシック" charset="0"/>
              </a:rPr>
              <a:t>range(pred, aclass)</a:t>
            </a:r>
            <a:r>
              <a:rPr lang="en-US" sz="2800">
                <a:latin typeface="ＭＳ ゴシック" charset="0"/>
                <a:ea typeface="ＭＳ ゴシック" charset="0"/>
                <a:cs typeface="ＭＳ ゴシック" charset="0"/>
              </a:rPr>
              <a:t>∧</a:t>
            </a:r>
            <a:r>
              <a:rPr lang="en-US" sz="2800">
                <a:latin typeface="Calibri" charset="0"/>
                <a:ea typeface="ＭＳ ゴシック" charset="0"/>
                <a:cs typeface="ＭＳ ゴシック" charset="0"/>
              </a:rPr>
              <a:t>pred(subj, obj) </a:t>
            </a:r>
            <a:r>
              <a:rPr lang="en-US" sz="2800">
                <a:latin typeface="ＭＳ ゴシック" charset="0"/>
                <a:ea typeface="ＭＳ ゴシック" charset="0"/>
                <a:cs typeface="ＭＳ ゴシック" charset="0"/>
              </a:rPr>
              <a:t>=&gt; </a:t>
            </a:r>
            <a:r>
              <a:rPr lang="en-US" sz="2800">
                <a:latin typeface="Calibri" charset="0"/>
                <a:ea typeface="ＭＳ ゴシック" charset="0"/>
                <a:cs typeface="ＭＳ ゴシック" charset="0"/>
              </a:rPr>
              <a:t>aclass(obj)</a:t>
            </a:r>
            <a:r>
              <a:rPr lang="en-US" sz="2800">
                <a:latin typeface="Calibri" charset="0"/>
                <a:ea typeface="ＭＳ Ｐゴシック" charset="0"/>
              </a:rPr>
              <a:t> </a:t>
            </a:r>
          </a:p>
          <a:p>
            <a:pPr lvl="1" eaLnBrk="1" hangingPunct="1">
              <a:buFontTx/>
              <a:buNone/>
            </a:pPr>
            <a:endParaRPr lang="en-US" sz="280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Property Hierarchies</a:t>
            </a:r>
            <a:endParaRPr lang="el-GR">
              <a:latin typeface="Calibri" charset="0"/>
            </a:endParaRP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04900"/>
            <a:ext cx="8280400" cy="4648200"/>
          </a:xfrm>
        </p:spPr>
        <p:txBody>
          <a:bodyPr/>
          <a:lstStyle/>
          <a:p>
            <a:pPr marL="223838" indent="-223838" eaLnBrk="1" hangingPunct="1"/>
            <a:r>
              <a:rPr lang="en-US" sz="3200">
                <a:latin typeface="Calibri" charset="0"/>
              </a:rPr>
              <a:t>Hierarchical relationships for properties</a:t>
            </a:r>
            <a:endParaRPr lang="en-GB" sz="3200">
              <a:latin typeface="Calibri" charset="0"/>
            </a:endParaRPr>
          </a:p>
          <a:p>
            <a:pPr lvl="1" indent="-227013" eaLnBrk="1" hangingPunct="1"/>
            <a:r>
              <a:rPr lang="en-GB" sz="2800">
                <a:latin typeface="Calibri" charset="0"/>
                <a:ea typeface="ＭＳ Ｐゴシック" charset="0"/>
              </a:rPr>
              <a:t>E.g., “is taught by” is a subproperty of “involves” </a:t>
            </a:r>
          </a:p>
          <a:p>
            <a:pPr lvl="1" indent="-227013" eaLnBrk="1" hangingPunct="1"/>
            <a:r>
              <a:rPr lang="en-GB" sz="2800">
                <a:latin typeface="Calibri" charset="0"/>
                <a:ea typeface="ＭＳ Ｐゴシック" charset="0"/>
              </a:rPr>
              <a:t>If a course C is taught by an academic staff member A, then C also involves </a:t>
            </a:r>
            <a:r>
              <a:rPr lang="el-GR" sz="2800">
                <a:latin typeface="Calibri" charset="0"/>
                <a:ea typeface="ＭＳ Ｐゴシック" charset="0"/>
              </a:rPr>
              <a:t>Α</a:t>
            </a:r>
            <a:endParaRPr lang="en-US" sz="2800">
              <a:latin typeface="Calibri" charset="0"/>
              <a:ea typeface="ＭＳ Ｐゴシック" charset="0"/>
            </a:endParaRPr>
          </a:p>
          <a:p>
            <a:pPr marL="223838" indent="-223838" eaLnBrk="1" hangingPunct="1"/>
            <a:r>
              <a:rPr lang="en-US" sz="3200">
                <a:latin typeface="Calibri" charset="0"/>
              </a:rPr>
              <a:t>The converse is not necessarily true</a:t>
            </a:r>
          </a:p>
          <a:p>
            <a:pPr lvl="1" indent="-227013" eaLnBrk="1" hangingPunct="1"/>
            <a:r>
              <a:rPr lang="en-US" sz="2800">
                <a:latin typeface="Calibri" charset="0"/>
                <a:ea typeface="ＭＳ Ｐゴシック" charset="0"/>
              </a:rPr>
              <a:t>E.g.</a:t>
            </a:r>
            <a:r>
              <a:rPr lang="en-GB" sz="2800">
                <a:latin typeface="Calibri" charset="0"/>
                <a:ea typeface="ＭＳ Ｐゴシック" charset="0"/>
              </a:rPr>
              <a:t>, A may be the teacher of the course C, or a TA who grades student homework but doesn’t teach </a:t>
            </a:r>
          </a:p>
          <a:p>
            <a:pPr marL="223838" indent="-223838" eaLnBrk="1" hangingPunct="1"/>
            <a:r>
              <a:rPr lang="en-US" sz="3200">
                <a:latin typeface="Calibri" charset="0"/>
              </a:rPr>
              <a:t>S</a:t>
            </a:r>
            <a:r>
              <a:rPr lang="en-GB" sz="3200">
                <a:latin typeface="Calibri" charset="0"/>
              </a:rPr>
              <a:t>emantics in logic</a:t>
            </a:r>
          </a:p>
          <a:p>
            <a:pPr lvl="1" indent="-227013" eaLnBrk="1" hangingPunct="1"/>
            <a:r>
              <a:rPr lang="en-US" sz="2800">
                <a:latin typeface="Calibri" charset="0"/>
                <a:ea typeface="ＭＳ Ｐゴシック" charset="0"/>
              </a:rPr>
              <a:t>s</a:t>
            </a:r>
            <a:r>
              <a:rPr lang="en-GB" sz="2800">
                <a:latin typeface="Calibri" charset="0"/>
                <a:ea typeface="ＭＳ Ｐゴシック" charset="0"/>
              </a:rPr>
              <a:t>ubproperty(p, q) </a:t>
            </a:r>
            <a:r>
              <a:rPr lang="en-US" sz="2800">
                <a:latin typeface="ＭＳ ゴシック" charset="0"/>
                <a:ea typeface="ＭＳ ゴシック" charset="0"/>
                <a:cs typeface="ＭＳ ゴシック" charset="0"/>
              </a:rPr>
              <a:t>∧</a:t>
            </a:r>
            <a:r>
              <a:rPr lang="en-US" sz="2800">
                <a:latin typeface="Calibri" charset="0"/>
                <a:ea typeface="ＭＳ ゴシック" charset="0"/>
                <a:cs typeface="ＭＳ ゴシック" charset="0"/>
              </a:rPr>
              <a:t> p(subj, obj) </a:t>
            </a:r>
            <a:r>
              <a:rPr lang="en-US" sz="2800">
                <a:latin typeface="ＭＳ ゴシック" charset="0"/>
                <a:ea typeface="ＭＳ ゴシック" charset="0"/>
                <a:cs typeface="ＭＳ ゴシック" charset="0"/>
              </a:rPr>
              <a:t>=&gt; </a:t>
            </a:r>
            <a:r>
              <a:rPr lang="en-US" sz="2800">
                <a:latin typeface="Calibri" charset="0"/>
                <a:ea typeface="ＭＳ ゴシック" charset="0"/>
                <a:cs typeface="ＭＳ ゴシック" charset="0"/>
              </a:rPr>
              <a:t>q(sub,obj)</a:t>
            </a:r>
          </a:p>
          <a:p>
            <a:pPr lvl="1" indent="-227013" eaLnBrk="1" hangingPunct="1"/>
            <a:r>
              <a:rPr lang="en-US" sz="2800">
                <a:latin typeface="Calibri" charset="0"/>
                <a:ea typeface="ＭＳ ゴシック" charset="0"/>
                <a:cs typeface="ＭＳ ゴシック" charset="0"/>
              </a:rPr>
              <a:t>e.g, subproperty(mother,parent), mother(p1, p2) </a:t>
            </a:r>
            <a:r>
              <a:rPr lang="en-US" sz="2800">
                <a:latin typeface="ＭＳ ゴシック" charset="0"/>
                <a:ea typeface="ＭＳ ゴシック" charset="0"/>
                <a:cs typeface="ＭＳ ゴシック" charset="0"/>
              </a:rPr>
              <a:t>=&gt; </a:t>
            </a:r>
            <a:r>
              <a:rPr lang="en-US" sz="2800">
                <a:latin typeface="Calibri" charset="0"/>
                <a:ea typeface="ＭＳ ゴシック" charset="0"/>
                <a:cs typeface="ＭＳ ゴシック" charset="0"/>
              </a:rPr>
              <a:t>parent(p1, p2)</a:t>
            </a:r>
            <a:endParaRPr lang="en-US" sz="280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RDF Layer vs. RDF Schema Layer</a:t>
            </a:r>
            <a:endParaRPr lang="el-GR">
              <a:latin typeface="Calibri" charset="0"/>
            </a:endParaRP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910513" cy="4572000"/>
          </a:xfrm>
        </p:spPr>
        <p:txBody>
          <a:bodyPr/>
          <a:lstStyle/>
          <a:p>
            <a:pPr marL="533400" indent="-533400" eaLnBrk="1" hangingPunct="1"/>
            <a:r>
              <a:rPr lang="en-US" sz="3200">
                <a:latin typeface="Calibri" charset="0"/>
              </a:rPr>
              <a:t>Discrete Math is taught by Richard Chang</a:t>
            </a:r>
          </a:p>
          <a:p>
            <a:pPr marL="533400" indent="-533400" eaLnBrk="1" hangingPunct="1"/>
            <a:r>
              <a:rPr lang="en-US" sz="3200">
                <a:latin typeface="Calibri" charset="0"/>
              </a:rPr>
              <a:t>The schema is itself written in a formal language, RDF Schema, that can express its ingredients: </a:t>
            </a:r>
            <a:endParaRPr lang="en-GB" sz="3200">
              <a:latin typeface="Calibri" charset="0"/>
            </a:endParaRPr>
          </a:p>
          <a:p>
            <a:pPr marL="914400" lvl="1" indent="-457200" eaLnBrk="1" hangingPunct="1"/>
            <a:r>
              <a:rPr lang="en-GB" sz="2800">
                <a:latin typeface="Calibri" charset="0"/>
                <a:ea typeface="ＭＳ Ｐゴシック" charset="0"/>
              </a:rPr>
              <a:t>subClassOf, Class, Property, subPropertyOf, Resource, etc. </a:t>
            </a:r>
            <a:endParaRPr lang="el-GR" sz="280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RDF Schema in RDF</a:t>
            </a:r>
            <a:endParaRPr lang="el-GR">
              <a:latin typeface="Calibri" charset="0"/>
            </a:endParaRP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229600" cy="4800600"/>
          </a:xfrm>
        </p:spPr>
        <p:txBody>
          <a:bodyPr/>
          <a:lstStyle/>
          <a:p>
            <a:pPr marL="287338" indent="-287338" eaLnBrk="1" hangingPunct="1"/>
            <a:r>
              <a:rPr lang="en-GB" sz="3200" dirty="0">
                <a:latin typeface="Calibri" charset="0"/>
              </a:rPr>
              <a:t>RDFS’s modelling primitives are defined using resources and properties (RDF itself is used!)</a:t>
            </a:r>
          </a:p>
          <a:p>
            <a:pPr marL="287338" indent="-287338" eaLnBrk="1" hangingPunct="1"/>
            <a:r>
              <a:rPr lang="en-US" sz="3200" dirty="0">
                <a:latin typeface="Calibri" charset="0"/>
              </a:rPr>
              <a:t>To declare that </a:t>
            </a:r>
            <a:r>
              <a:rPr lang="en-US" sz="3200" i="1" dirty="0">
                <a:latin typeface="Calibri" charset="0"/>
              </a:rPr>
              <a:t>“lecturer” </a:t>
            </a:r>
            <a:r>
              <a:rPr lang="en-US" sz="3200" dirty="0">
                <a:latin typeface="Calibri" charset="0"/>
              </a:rPr>
              <a:t>is a subclass of </a:t>
            </a:r>
            <a:r>
              <a:rPr lang="en-US" sz="3200" i="1" dirty="0">
                <a:latin typeface="Calibri" charset="0"/>
              </a:rPr>
              <a:t>“academic staff member”</a:t>
            </a:r>
            <a:endParaRPr lang="en-GB" altLang="ja-JP" sz="3200" i="1" dirty="0">
              <a:latin typeface="Calibri" charset="0"/>
            </a:endParaRPr>
          </a:p>
          <a:p>
            <a:pPr marL="460375" lvl="1" indent="-233363" eaLnBrk="1" hangingPunct="1"/>
            <a:r>
              <a:rPr lang="en-GB" sz="2800" dirty="0">
                <a:latin typeface="Calibri" charset="0"/>
                <a:ea typeface="ＭＳ Ｐゴシック" charset="0"/>
              </a:rPr>
              <a:t>Define resources </a:t>
            </a:r>
            <a:r>
              <a:rPr lang="en-GB" sz="2800" b="1" dirty="0">
                <a:latin typeface="Calibri" charset="0"/>
                <a:ea typeface="ＭＳ Ｐゴシック" charset="0"/>
              </a:rPr>
              <a:t>lecturer</a:t>
            </a:r>
            <a:r>
              <a:rPr lang="en-GB" sz="2800" dirty="0">
                <a:latin typeface="Calibri" charset="0"/>
                <a:ea typeface="ＭＳ Ｐゴシック" charset="0"/>
              </a:rPr>
              <a:t>, </a:t>
            </a:r>
            <a:r>
              <a:rPr lang="en-GB" sz="2800" b="1" dirty="0" err="1">
                <a:latin typeface="Calibri" charset="0"/>
                <a:ea typeface="ＭＳ Ｐゴシック" charset="0"/>
              </a:rPr>
              <a:t>academicStaffMember</a:t>
            </a:r>
            <a:r>
              <a:rPr lang="en-GB" sz="2800" dirty="0">
                <a:latin typeface="Calibri" charset="0"/>
                <a:ea typeface="ＭＳ Ｐゴシック" charset="0"/>
              </a:rPr>
              <a:t>, and </a:t>
            </a:r>
            <a:r>
              <a:rPr lang="en-GB" sz="2800" b="1" dirty="0" err="1">
                <a:latin typeface="Calibri" charset="0"/>
                <a:ea typeface="ＭＳ Ｐゴシック" charset="0"/>
              </a:rPr>
              <a:t>subClassOf</a:t>
            </a:r>
            <a:endParaRPr lang="en-GB" sz="2800" dirty="0">
              <a:latin typeface="Calibri" charset="0"/>
              <a:ea typeface="ＭＳ Ｐゴシック" charset="0"/>
            </a:endParaRPr>
          </a:p>
          <a:p>
            <a:pPr marL="460375" lvl="1" indent="-233363" eaLnBrk="1" hangingPunct="1"/>
            <a:r>
              <a:rPr lang="en-GB" sz="2800" dirty="0">
                <a:latin typeface="Calibri" charset="0"/>
                <a:ea typeface="ＭＳ Ｐゴシック" charset="0"/>
              </a:rPr>
              <a:t>define property </a:t>
            </a:r>
            <a:r>
              <a:rPr lang="en-GB" sz="2800" b="1" dirty="0" err="1">
                <a:latin typeface="Calibri" charset="0"/>
                <a:ea typeface="ＭＳ Ｐゴシック" charset="0"/>
              </a:rPr>
              <a:t>subClassOf</a:t>
            </a:r>
            <a:endParaRPr lang="en-GB" sz="2800" dirty="0">
              <a:latin typeface="Calibri" charset="0"/>
              <a:ea typeface="ＭＳ Ｐゴシック" charset="0"/>
            </a:endParaRPr>
          </a:p>
          <a:p>
            <a:pPr marL="460375" lvl="1" indent="-233363" eaLnBrk="1" hangingPunct="1"/>
            <a:r>
              <a:rPr lang="en-GB" sz="2800" dirty="0">
                <a:latin typeface="Calibri" charset="0"/>
                <a:ea typeface="ＭＳ Ｐゴシック" charset="0"/>
              </a:rPr>
              <a:t>Write triple (</a:t>
            </a:r>
            <a:r>
              <a:rPr lang="en-GB" sz="2800" b="1" dirty="0" err="1">
                <a:latin typeface="Calibri" charset="0"/>
                <a:ea typeface="ＭＳ Ｐゴシック" charset="0"/>
              </a:rPr>
              <a:t>subClassOf</a:t>
            </a:r>
            <a:r>
              <a:rPr lang="en-GB" sz="2800" b="1" dirty="0">
                <a:latin typeface="Calibri" charset="0"/>
                <a:ea typeface="ＭＳ Ｐゴシック" charset="0"/>
              </a:rPr>
              <a:t>, lecturer, </a:t>
            </a:r>
            <a:r>
              <a:rPr lang="en-GB" sz="2800" b="1" dirty="0" err="1">
                <a:latin typeface="Calibri" charset="0"/>
                <a:ea typeface="ＭＳ Ｐゴシック" charset="0"/>
              </a:rPr>
              <a:t>academicStaffMember</a:t>
            </a:r>
            <a:r>
              <a:rPr lang="en-GB" sz="2800" dirty="0" smtClean="0">
                <a:latin typeface="Calibri" charset="0"/>
                <a:ea typeface="ＭＳ Ｐゴシック" charset="0"/>
              </a:rPr>
              <a:t>)</a:t>
            </a:r>
            <a:endParaRPr lang="en-GB" sz="2800" dirty="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</a:rPr>
              <a:t>Core Classes</a:t>
            </a:r>
            <a:endParaRPr lang="el-GR" sz="4000">
              <a:latin typeface="Calibri" charset="0"/>
            </a:endParaRPr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910513" cy="4343400"/>
          </a:xfrm>
        </p:spPr>
        <p:txBody>
          <a:bodyPr/>
          <a:lstStyle/>
          <a:p>
            <a:pPr marL="287338" indent="-287338" eaLnBrk="1" hangingPunct="1">
              <a:tabLst>
                <a:tab pos="1612900" algn="l"/>
                <a:tab pos="2057400" algn="l"/>
              </a:tabLst>
            </a:pPr>
            <a:r>
              <a:rPr lang="en-US" sz="3200" b="1">
                <a:latin typeface="Calibri" charset="0"/>
              </a:rPr>
              <a:t>rdfs:Resource</a:t>
            </a:r>
            <a:r>
              <a:rPr lang="en-US" sz="3200">
                <a:latin typeface="Calibri" charset="0"/>
              </a:rPr>
              <a:t>: class of all resources</a:t>
            </a:r>
          </a:p>
          <a:p>
            <a:pPr marL="287338" indent="-287338" eaLnBrk="1" hangingPunct="1">
              <a:tabLst>
                <a:tab pos="1612900" algn="l"/>
                <a:tab pos="2057400" algn="l"/>
              </a:tabLst>
            </a:pPr>
            <a:r>
              <a:rPr lang="en-US" sz="3200" b="1">
                <a:latin typeface="Calibri" charset="0"/>
              </a:rPr>
              <a:t>rdfs:Class</a:t>
            </a:r>
            <a:r>
              <a:rPr lang="en-US" sz="3200">
                <a:latin typeface="Calibri" charset="0"/>
              </a:rPr>
              <a:t>: class of all classes</a:t>
            </a:r>
          </a:p>
          <a:p>
            <a:pPr marL="287338" indent="-287338" eaLnBrk="1" hangingPunct="1">
              <a:tabLst>
                <a:tab pos="1612900" algn="l"/>
                <a:tab pos="2057400" algn="l"/>
              </a:tabLst>
            </a:pPr>
            <a:r>
              <a:rPr lang="en-US" sz="3200" b="1">
                <a:latin typeface="Calibri" charset="0"/>
              </a:rPr>
              <a:t>rdfs:Literal</a:t>
            </a:r>
            <a:r>
              <a:rPr lang="en-US" sz="3200">
                <a:latin typeface="Calibri" charset="0"/>
              </a:rPr>
              <a:t>: class of all literals (strings) </a:t>
            </a:r>
            <a:endParaRPr lang="en-GB" sz="3200">
              <a:latin typeface="Calibri" charset="0"/>
            </a:endParaRPr>
          </a:p>
          <a:p>
            <a:pPr marL="287338" indent="-287338" eaLnBrk="1" hangingPunct="1">
              <a:tabLst>
                <a:tab pos="1612900" algn="l"/>
                <a:tab pos="2057400" algn="l"/>
              </a:tabLst>
            </a:pPr>
            <a:r>
              <a:rPr lang="en-US" sz="3200" b="1">
                <a:latin typeface="Calibri" charset="0"/>
              </a:rPr>
              <a:t>rdf:Property</a:t>
            </a:r>
            <a:r>
              <a:rPr lang="en-US" sz="3200">
                <a:latin typeface="Calibri" charset="0"/>
              </a:rPr>
              <a:t>: class of all properties</a:t>
            </a:r>
            <a:endParaRPr lang="el-GR" sz="3200">
              <a:latin typeface="Calibri" charset="0"/>
            </a:endParaRPr>
          </a:p>
          <a:p>
            <a:pPr marL="287338" indent="-287338" eaLnBrk="1" hangingPunct="1">
              <a:tabLst>
                <a:tab pos="1612900" algn="l"/>
                <a:tab pos="2057400" algn="l"/>
              </a:tabLst>
            </a:pPr>
            <a:r>
              <a:rPr lang="el-GR" sz="3200" b="1">
                <a:latin typeface="Calibri" charset="0"/>
              </a:rPr>
              <a:t>rdf:Statement</a:t>
            </a:r>
            <a:r>
              <a:rPr lang="en-US" sz="3200">
                <a:latin typeface="Calibri" charset="0"/>
              </a:rPr>
              <a:t>: </a:t>
            </a:r>
            <a:r>
              <a:rPr lang="el-GR" sz="3200">
                <a:latin typeface="Calibri" charset="0"/>
              </a:rPr>
              <a:t>class of all reified statements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4000">
                <a:latin typeface="Calibri" charset="0"/>
              </a:rPr>
              <a:t>Core Properties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910513" cy="4800600"/>
          </a:xfrm>
        </p:spPr>
        <p:txBody>
          <a:bodyPr/>
          <a:lstStyle/>
          <a:p>
            <a:pPr marL="287338" indent="-287338" eaLnBrk="1" hangingPunct="1"/>
            <a:r>
              <a:rPr lang="en-US" sz="3200" b="1">
                <a:latin typeface="Calibri" charset="0"/>
              </a:rPr>
              <a:t>rdf:type</a:t>
            </a:r>
            <a:r>
              <a:rPr lang="en-US" sz="3200">
                <a:latin typeface="Calibri" charset="0"/>
              </a:rPr>
              <a:t>: relates a resource to its class </a:t>
            </a:r>
            <a:endParaRPr lang="en-GB" sz="3200">
              <a:latin typeface="Calibri" charset="0"/>
            </a:endParaRPr>
          </a:p>
          <a:p>
            <a:pPr lvl="1" indent="-11113" eaLnBrk="1" hangingPunct="1">
              <a:buFontTx/>
              <a:buNone/>
            </a:pPr>
            <a:r>
              <a:rPr lang="en-GB" sz="2800">
                <a:latin typeface="Calibri" charset="0"/>
                <a:ea typeface="ＭＳ Ｐゴシック" charset="0"/>
              </a:rPr>
              <a:t>The resource is declared to be an instance of that class</a:t>
            </a:r>
            <a:endParaRPr lang="en-US" sz="2800" b="1">
              <a:latin typeface="Calibri" charset="0"/>
              <a:ea typeface="ＭＳ Ｐゴシック" charset="0"/>
            </a:endParaRPr>
          </a:p>
          <a:p>
            <a:pPr marL="287338" indent="-287338" eaLnBrk="1" hangingPunct="1"/>
            <a:r>
              <a:rPr lang="en-US" sz="3200" b="1">
                <a:latin typeface="Calibri" charset="0"/>
              </a:rPr>
              <a:t>rdfs:subClassOf</a:t>
            </a:r>
            <a:r>
              <a:rPr lang="en-US" sz="3200">
                <a:latin typeface="Calibri" charset="0"/>
              </a:rPr>
              <a:t>: relates a class to one of its superclasses</a:t>
            </a:r>
            <a:endParaRPr lang="en-GB" sz="3200">
              <a:latin typeface="Calibri" charset="0"/>
            </a:endParaRPr>
          </a:p>
          <a:p>
            <a:pPr lvl="1" indent="-11113" eaLnBrk="1" hangingPunct="1">
              <a:buFontTx/>
              <a:buNone/>
            </a:pPr>
            <a:r>
              <a:rPr lang="en-GB" sz="2800">
                <a:latin typeface="Calibri" charset="0"/>
                <a:ea typeface="ＭＳ Ｐゴシック" charset="0"/>
              </a:rPr>
              <a:t>All instances of a class are instances of its superclass</a:t>
            </a:r>
          </a:p>
          <a:p>
            <a:pPr marL="287338" indent="-287338" eaLnBrk="1" hangingPunct="1"/>
            <a:r>
              <a:rPr lang="en-US" sz="3200" b="1">
                <a:latin typeface="Calibri" charset="0"/>
              </a:rPr>
              <a:t>rdfs:subPropertyOf</a:t>
            </a:r>
            <a:r>
              <a:rPr lang="en-US" sz="3200">
                <a:latin typeface="Calibri" charset="0"/>
              </a:rPr>
              <a:t>: relates a property to one of its superproperties</a:t>
            </a:r>
            <a:endParaRPr lang="el-GR" sz="320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</a:rPr>
              <a:t>Core </a:t>
            </a:r>
            <a:r>
              <a:rPr lang="el-GR" sz="4000">
                <a:latin typeface="Calibri" charset="0"/>
              </a:rPr>
              <a:t>Properties 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7991475" cy="5256212"/>
          </a:xfrm>
        </p:spPr>
        <p:txBody>
          <a:bodyPr/>
          <a:lstStyle/>
          <a:p>
            <a:pPr marL="287338" indent="-287338" eaLnBrk="1" hangingPunct="1"/>
            <a:r>
              <a:rPr lang="en-US" sz="3200" b="1" dirty="0" err="1">
                <a:latin typeface="Calibri" charset="0"/>
              </a:rPr>
              <a:t>rdfs:domain</a:t>
            </a:r>
            <a:r>
              <a:rPr lang="en-US" sz="3200" dirty="0">
                <a:latin typeface="Calibri" charset="0"/>
              </a:rPr>
              <a:t>: </a:t>
            </a:r>
            <a:r>
              <a:rPr lang="en-US" sz="3200" dirty="0" smtClean="0">
                <a:latin typeface="Calibri" charset="0"/>
              </a:rPr>
              <a:t>specifies </a:t>
            </a:r>
            <a:r>
              <a:rPr lang="en-US" sz="3200" dirty="0">
                <a:latin typeface="Calibri" charset="0"/>
              </a:rPr>
              <a:t>domain </a:t>
            </a:r>
            <a:r>
              <a:rPr lang="en-US" sz="3200" dirty="0" smtClean="0">
                <a:latin typeface="Calibri" charset="0"/>
              </a:rPr>
              <a:t>of </a:t>
            </a:r>
            <a:r>
              <a:rPr lang="en-US" sz="3200" dirty="0">
                <a:latin typeface="Calibri" charset="0"/>
              </a:rPr>
              <a:t>property P</a:t>
            </a:r>
            <a:endParaRPr lang="en-GB" sz="3200" dirty="0">
              <a:latin typeface="Calibri" charset="0"/>
            </a:endParaRPr>
          </a:p>
          <a:p>
            <a:pPr lvl="1" indent="-227013" eaLnBrk="1" hangingPunct="1"/>
            <a:r>
              <a:rPr lang="en-GB" sz="2800" dirty="0">
                <a:latin typeface="Calibri" charset="0"/>
                <a:ea typeface="ＭＳ Ｐゴシック" charset="0"/>
              </a:rPr>
              <a:t>The class of those resources that may appear as subjects in a triple with predicate P</a:t>
            </a:r>
          </a:p>
          <a:p>
            <a:pPr lvl="1" indent="-227013" eaLnBrk="1" hangingPunct="1"/>
            <a:r>
              <a:rPr lang="en-GB" sz="2800" dirty="0" smtClean="0">
                <a:latin typeface="Calibri" charset="0"/>
                <a:ea typeface="ＭＳ Ｐゴシック" charset="0"/>
              </a:rPr>
              <a:t>If domain </a:t>
            </a:r>
            <a:r>
              <a:rPr lang="en-GB" sz="2800" dirty="0">
                <a:latin typeface="Calibri" charset="0"/>
                <a:ea typeface="ＭＳ Ｐゴシック" charset="0"/>
              </a:rPr>
              <a:t>not specified</a:t>
            </a:r>
            <a:r>
              <a:rPr lang="en-GB" sz="2800" dirty="0" smtClean="0">
                <a:latin typeface="Calibri" charset="0"/>
                <a:ea typeface="ＭＳ Ｐゴシック" charset="0"/>
              </a:rPr>
              <a:t>, </a:t>
            </a:r>
            <a:r>
              <a:rPr lang="en-GB" sz="2800" dirty="0">
                <a:latin typeface="Calibri" charset="0"/>
                <a:ea typeface="ＭＳ Ｐゴシック" charset="0"/>
              </a:rPr>
              <a:t>any resource can </a:t>
            </a:r>
            <a:r>
              <a:rPr lang="en-GB" sz="2800" dirty="0" smtClean="0">
                <a:latin typeface="Calibri" charset="0"/>
                <a:ea typeface="ＭＳ Ｐゴシック" charset="0"/>
              </a:rPr>
              <a:t>be </a:t>
            </a:r>
            <a:r>
              <a:rPr lang="en-GB" sz="2800" dirty="0">
                <a:latin typeface="Calibri" charset="0"/>
                <a:ea typeface="ＭＳ Ｐゴシック" charset="0"/>
              </a:rPr>
              <a:t>subject</a:t>
            </a:r>
            <a:endParaRPr lang="en-US" sz="2800" b="1" dirty="0">
              <a:latin typeface="Calibri" charset="0"/>
              <a:ea typeface="ＭＳ Ｐゴシック" charset="0"/>
            </a:endParaRPr>
          </a:p>
          <a:p>
            <a:pPr marL="287338" indent="-287338" eaLnBrk="1" hangingPunct="1"/>
            <a:r>
              <a:rPr lang="en-US" sz="3200" b="1" dirty="0" err="1">
                <a:latin typeface="Calibri" charset="0"/>
              </a:rPr>
              <a:t>rdfs:range</a:t>
            </a:r>
            <a:r>
              <a:rPr lang="en-US" sz="3200" dirty="0">
                <a:latin typeface="Calibri" charset="0"/>
              </a:rPr>
              <a:t>: </a:t>
            </a:r>
            <a:r>
              <a:rPr lang="en-US" sz="3200" dirty="0" smtClean="0">
                <a:latin typeface="Calibri" charset="0"/>
              </a:rPr>
              <a:t>specifies </a:t>
            </a:r>
            <a:r>
              <a:rPr lang="en-US" sz="3200" dirty="0">
                <a:latin typeface="Calibri" charset="0"/>
              </a:rPr>
              <a:t>range of a property P</a:t>
            </a:r>
            <a:endParaRPr lang="en-GB" sz="3200" dirty="0">
              <a:latin typeface="Calibri" charset="0"/>
            </a:endParaRPr>
          </a:p>
          <a:p>
            <a:pPr lvl="1" indent="-227013" eaLnBrk="1" hangingPunct="1"/>
            <a:r>
              <a:rPr lang="en-GB" sz="2800" dirty="0">
                <a:latin typeface="Calibri" charset="0"/>
                <a:ea typeface="ＭＳ Ｐゴシック" charset="0"/>
              </a:rPr>
              <a:t>The class of those resources that may appear as </a:t>
            </a:r>
            <a:r>
              <a:rPr lang="en-GB" sz="2800" dirty="0" smtClean="0">
                <a:latin typeface="Calibri" charset="0"/>
                <a:ea typeface="ＭＳ Ｐゴシック" charset="0"/>
              </a:rPr>
              <a:t>object</a:t>
            </a:r>
            <a:r>
              <a:rPr lang="en-GB" sz="2800" dirty="0" smtClean="0">
                <a:latin typeface="Calibri" charset="0"/>
                <a:ea typeface="ＭＳ Ｐゴシック" charset="0"/>
              </a:rPr>
              <a:t> </a:t>
            </a:r>
            <a:r>
              <a:rPr lang="en-GB" sz="2800" dirty="0">
                <a:latin typeface="Calibri" charset="0"/>
                <a:ea typeface="ＭＳ Ｐゴシック" charset="0"/>
              </a:rPr>
              <a:t>in a triple with predicate </a:t>
            </a:r>
            <a:r>
              <a:rPr lang="en-GB" sz="2800" dirty="0" smtClean="0">
                <a:latin typeface="Calibri" charset="0"/>
                <a:ea typeface="ＭＳ Ｐゴシック" charset="0"/>
              </a:rPr>
              <a:t>P</a:t>
            </a:r>
          </a:p>
          <a:p>
            <a:pPr lvl="1" indent="-227013" eaLnBrk="1" hangingPunct="1"/>
            <a:r>
              <a:rPr lang="en-GB" sz="2800" dirty="0">
                <a:latin typeface="Calibri" charset="0"/>
                <a:ea typeface="ＭＳ Ｐゴシック" charset="0"/>
              </a:rPr>
              <a:t>If </a:t>
            </a:r>
            <a:r>
              <a:rPr lang="en-GB" sz="2800" dirty="0" smtClean="0">
                <a:latin typeface="Calibri" charset="0"/>
                <a:ea typeface="ＭＳ Ｐゴシック" charset="0"/>
              </a:rPr>
              <a:t>range </a:t>
            </a:r>
            <a:r>
              <a:rPr lang="en-GB" sz="2800" dirty="0">
                <a:latin typeface="Calibri" charset="0"/>
                <a:ea typeface="ＭＳ Ｐゴシック" charset="0"/>
              </a:rPr>
              <a:t>not specified</a:t>
            </a:r>
            <a:r>
              <a:rPr lang="en-GB" sz="2800" dirty="0" smtClean="0">
                <a:latin typeface="Calibri" charset="0"/>
                <a:ea typeface="ＭＳ Ｐゴシック" charset="0"/>
              </a:rPr>
              <a:t>, </a:t>
            </a:r>
            <a:r>
              <a:rPr lang="en-GB" sz="2800" dirty="0">
                <a:latin typeface="Calibri" charset="0"/>
                <a:ea typeface="ＭＳ Ｐゴシック" charset="0"/>
              </a:rPr>
              <a:t>any resource can </a:t>
            </a:r>
            <a:r>
              <a:rPr lang="en-GB" sz="2800" dirty="0" smtClean="0">
                <a:latin typeface="Calibri" charset="0"/>
                <a:ea typeface="ＭＳ Ｐゴシック" charset="0"/>
              </a:rPr>
              <a:t>be object</a:t>
            </a:r>
            <a:endParaRPr lang="en-US" sz="2800" b="1" dirty="0">
              <a:latin typeface="Calibri" charset="0"/>
              <a:ea typeface="ＭＳ Ｐゴシック" charset="0"/>
            </a:endParaRPr>
          </a:p>
          <a:p>
            <a:pPr lvl="1" indent="-227013" eaLnBrk="1" hangingPunct="1"/>
            <a:endParaRPr lang="el-GR" sz="2800" dirty="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Calibri" charset="0"/>
              </a:rPr>
              <a:t>Examples (in Turtle)</a:t>
            </a:r>
            <a:r>
              <a:rPr lang="el-GR" dirty="0" smtClean="0">
                <a:latin typeface="Calibri" charset="0"/>
              </a:rPr>
              <a:t> </a:t>
            </a:r>
            <a:endParaRPr lang="el-GR" dirty="0">
              <a:latin typeface="Calibri" charset="0"/>
            </a:endParaRPr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sz="3200" dirty="0">
                <a:latin typeface="Calibri" charset="0"/>
              </a:rPr>
              <a:t>:lecturer a </a:t>
            </a:r>
            <a:r>
              <a:rPr lang="en-US" sz="3200" dirty="0" err="1">
                <a:latin typeface="Calibri" charset="0"/>
              </a:rPr>
              <a:t>rdfs:Class</a:t>
            </a:r>
            <a:r>
              <a:rPr lang="en-US" sz="3200" dirty="0">
                <a:latin typeface="Calibri" charset="0"/>
              </a:rPr>
              <a:t>;</a:t>
            </a:r>
          </a:p>
          <a:p>
            <a:pPr eaLnBrk="1" hangingPunct="1">
              <a:buFont typeface="Wingdings" charset="0"/>
              <a:buNone/>
            </a:pPr>
            <a:r>
              <a:rPr lang="en-US" sz="3200" dirty="0">
                <a:latin typeface="Calibri" charset="0"/>
              </a:rPr>
              <a:t>                 </a:t>
            </a:r>
            <a:r>
              <a:rPr lang="en-US" sz="3200" dirty="0" err="1">
                <a:latin typeface="Calibri" charset="0"/>
              </a:rPr>
              <a:t>rdfs:subCLassOf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smtClean="0">
                <a:latin typeface="Calibri" charset="0"/>
              </a:rPr>
              <a:t>:</a:t>
            </a:r>
            <a:r>
              <a:rPr lang="en-US" sz="3200" dirty="0" err="1" smtClean="0">
                <a:latin typeface="Calibri" charset="0"/>
              </a:rPr>
              <a:t>staffMember</a:t>
            </a:r>
            <a:r>
              <a:rPr lang="en-US" sz="3200" dirty="0" smtClean="0">
                <a:latin typeface="Calibri" charset="0"/>
              </a:rPr>
              <a:t> </a:t>
            </a:r>
            <a:r>
              <a:rPr lang="en-US" sz="3200" dirty="0">
                <a:latin typeface="Calibri" charset="0"/>
              </a:rPr>
              <a:t>.</a:t>
            </a:r>
          </a:p>
          <a:p>
            <a:pPr eaLnBrk="1" hangingPunct="1">
              <a:buFont typeface="Wingdings" charset="0"/>
              <a:buNone/>
            </a:pPr>
            <a:endParaRPr lang="en-US" sz="3200" dirty="0">
              <a:latin typeface="Calibri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 sz="3200" dirty="0">
                <a:latin typeface="Calibri" charset="0"/>
              </a:rPr>
              <a:t>:phone a </a:t>
            </a:r>
            <a:r>
              <a:rPr lang="en-US" sz="3200" dirty="0" err="1">
                <a:latin typeface="Calibri" charset="0"/>
              </a:rPr>
              <a:t>rdfs:Class</a:t>
            </a:r>
            <a:r>
              <a:rPr lang="en-US" sz="3200" dirty="0">
                <a:latin typeface="Calibri" charset="0"/>
              </a:rPr>
              <a:t>;</a:t>
            </a:r>
          </a:p>
          <a:p>
            <a:pPr eaLnBrk="1" hangingPunct="1">
              <a:buFont typeface="Wingdings" charset="0"/>
              <a:buNone/>
            </a:pPr>
            <a:r>
              <a:rPr lang="en-US" sz="3200" dirty="0">
                <a:latin typeface="Calibri" charset="0"/>
              </a:rPr>
              <a:t>              </a:t>
            </a:r>
            <a:r>
              <a:rPr lang="en-US" sz="3200" dirty="0" err="1">
                <a:latin typeface="Calibri" charset="0"/>
              </a:rPr>
              <a:t>rdfs:domain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smtClean="0">
                <a:latin typeface="Calibri" charset="0"/>
              </a:rPr>
              <a:t>:</a:t>
            </a:r>
            <a:r>
              <a:rPr lang="en-US" sz="3200" dirty="0" err="1" smtClean="0">
                <a:latin typeface="Calibri" charset="0"/>
              </a:rPr>
              <a:t>staffMember</a:t>
            </a:r>
            <a:r>
              <a:rPr lang="en-US" sz="3200" dirty="0">
                <a:latin typeface="Calibri" charset="0"/>
              </a:rPr>
              <a:t>;</a:t>
            </a:r>
          </a:p>
          <a:p>
            <a:pPr eaLnBrk="1" hangingPunct="1">
              <a:buFont typeface="Wingdings" charset="0"/>
              <a:buNone/>
            </a:pPr>
            <a:r>
              <a:rPr lang="en-US" sz="3200" dirty="0">
                <a:latin typeface="Calibri" charset="0"/>
              </a:rPr>
              <a:t>              </a:t>
            </a:r>
            <a:r>
              <a:rPr lang="en-US" sz="3200" dirty="0" err="1">
                <a:latin typeface="Calibri" charset="0"/>
              </a:rPr>
              <a:t>rdfs:range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rdfs:Literal</a:t>
            </a:r>
            <a:r>
              <a:rPr lang="en-US" sz="3200" dirty="0">
                <a:latin typeface="Calibri" charset="0"/>
              </a:rPr>
              <a:t> .</a:t>
            </a:r>
          </a:p>
          <a:p>
            <a:pPr eaLnBrk="1" hangingPunct="1">
              <a:buFont typeface="Wingdings" charset="0"/>
              <a:buNone/>
            </a:pPr>
            <a:endParaRPr lang="en-US" sz="3200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>
                <a:latin typeface="Calibri" charset="0"/>
              </a:rPr>
              <a:t>Relationships: Core Classes &amp; Properties</a:t>
            </a:r>
            <a:endParaRPr lang="el-GR" sz="3200">
              <a:latin typeface="Calibri" charset="0"/>
            </a:endParaRP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b="1" dirty="0" err="1">
                <a:latin typeface="Calibri" charset="0"/>
                <a:sym typeface="Symbol" charset="0"/>
              </a:rPr>
              <a:t>rdfs:subClassOf</a:t>
            </a:r>
            <a:r>
              <a:rPr lang="en-US" sz="3200" dirty="0">
                <a:latin typeface="Calibri" charset="0"/>
                <a:sym typeface="Symbol" charset="0"/>
              </a:rPr>
              <a:t> and </a:t>
            </a:r>
            <a:r>
              <a:rPr lang="en-US" sz="3200" b="1" dirty="0" err="1">
                <a:latin typeface="Calibri" charset="0"/>
                <a:sym typeface="Symbol" charset="0"/>
              </a:rPr>
              <a:t>rdfs:subPropertyOf</a:t>
            </a:r>
            <a:r>
              <a:rPr lang="en-US" sz="3200" dirty="0">
                <a:latin typeface="Calibri" charset="0"/>
                <a:sym typeface="Symbol" charset="0"/>
              </a:rPr>
              <a:t> are transitive, by definition</a:t>
            </a:r>
            <a:endParaRPr lang="en-US" sz="3200" b="1" dirty="0">
              <a:latin typeface="Calibri" charset="0"/>
              <a:sym typeface="Symbol" charset="0"/>
            </a:endParaRPr>
          </a:p>
          <a:p>
            <a:pPr eaLnBrk="1" hangingPunct="1"/>
            <a:r>
              <a:rPr lang="en-US" sz="3200" b="1" dirty="0" err="1">
                <a:latin typeface="Calibri" charset="0"/>
                <a:sym typeface="Symbol" charset="0"/>
              </a:rPr>
              <a:t>rdfs:Class</a:t>
            </a:r>
            <a:r>
              <a:rPr lang="en-US" sz="3200" dirty="0">
                <a:latin typeface="Calibri" charset="0"/>
                <a:sym typeface="Symbol" charset="0"/>
              </a:rPr>
              <a:t> is a subclass of </a:t>
            </a:r>
            <a:r>
              <a:rPr lang="en-US" sz="3200" b="1" dirty="0" err="1">
                <a:latin typeface="Calibri" charset="0"/>
                <a:sym typeface="Symbol" charset="0"/>
              </a:rPr>
              <a:t>rdfs:Resource</a:t>
            </a:r>
            <a:endParaRPr lang="en-GB" sz="3200" dirty="0">
              <a:latin typeface="Calibri" charset="0"/>
              <a:sym typeface="Symbol" charset="0"/>
            </a:endParaRPr>
          </a:p>
          <a:p>
            <a:pPr lvl="1" eaLnBrk="1" hangingPunct="1"/>
            <a:r>
              <a:rPr lang="en-GB" sz="2800" dirty="0">
                <a:latin typeface="Calibri" charset="0"/>
                <a:ea typeface="ＭＳ Ｐゴシック" charset="0"/>
                <a:sym typeface="Symbol" charset="0"/>
              </a:rPr>
              <a:t>Because every class is a resource</a:t>
            </a:r>
            <a:endParaRPr lang="en-US" sz="2800" b="1" dirty="0">
              <a:latin typeface="Calibri" charset="0"/>
              <a:ea typeface="ＭＳ Ｐゴシック" charset="0"/>
              <a:sym typeface="Symbol" charset="0"/>
            </a:endParaRPr>
          </a:p>
          <a:p>
            <a:pPr eaLnBrk="1" hangingPunct="1"/>
            <a:r>
              <a:rPr lang="en-US" sz="3200" b="1" dirty="0" err="1">
                <a:latin typeface="Calibri" charset="0"/>
                <a:sym typeface="Symbol" charset="0"/>
              </a:rPr>
              <a:t>rdfs:Resource</a:t>
            </a:r>
            <a:r>
              <a:rPr lang="en-US" sz="3200" dirty="0">
                <a:latin typeface="Calibri" charset="0"/>
                <a:sym typeface="Symbol" charset="0"/>
              </a:rPr>
              <a:t> is an instance of </a:t>
            </a:r>
            <a:r>
              <a:rPr lang="en-US" sz="3200" b="1" dirty="0" err="1">
                <a:latin typeface="Calibri" charset="0"/>
                <a:sym typeface="Symbol" charset="0"/>
              </a:rPr>
              <a:t>rdfs:Class</a:t>
            </a:r>
            <a:r>
              <a:rPr lang="en-US" sz="3200" dirty="0">
                <a:latin typeface="Calibri" charset="0"/>
                <a:sym typeface="Symbol" charset="0"/>
              </a:rPr>
              <a:t> </a:t>
            </a:r>
            <a:endParaRPr lang="en-GB" sz="3200" b="1" dirty="0">
              <a:latin typeface="Calibri" charset="0"/>
              <a:sym typeface="Symbol" charset="0"/>
            </a:endParaRPr>
          </a:p>
          <a:p>
            <a:pPr lvl="1" eaLnBrk="1" hangingPunct="1"/>
            <a:r>
              <a:rPr lang="en-GB" sz="2800" b="1" dirty="0" err="1">
                <a:latin typeface="Calibri" charset="0"/>
                <a:ea typeface="ＭＳ Ｐゴシック" charset="0"/>
                <a:sym typeface="Symbol" charset="0"/>
              </a:rPr>
              <a:t>rdfs:Resource</a:t>
            </a:r>
            <a:r>
              <a:rPr lang="en-GB" sz="2800" dirty="0">
                <a:latin typeface="Calibri" charset="0"/>
                <a:ea typeface="ＭＳ Ｐゴシック" charset="0"/>
                <a:sym typeface="Symbol" charset="0"/>
              </a:rPr>
              <a:t> </a:t>
            </a:r>
            <a:r>
              <a:rPr lang="en-GB" sz="2800" dirty="0" smtClean="0">
                <a:latin typeface="Calibri" charset="0"/>
                <a:ea typeface="ＭＳ Ｐゴシック" charset="0"/>
                <a:sym typeface="Symbol" charset="0"/>
              </a:rPr>
              <a:t>is </a:t>
            </a:r>
            <a:r>
              <a:rPr lang="en-GB" sz="2800" dirty="0">
                <a:latin typeface="Calibri" charset="0"/>
                <a:ea typeface="ＭＳ Ｐゴシック" charset="0"/>
                <a:sym typeface="Symbol" charset="0"/>
              </a:rPr>
              <a:t>class of all resources, so it is a class</a:t>
            </a:r>
            <a:endParaRPr lang="en-US" sz="2800" dirty="0">
              <a:latin typeface="Calibri" charset="0"/>
              <a:ea typeface="ＭＳ Ｐゴシック" charset="0"/>
              <a:sym typeface="Symbol" charset="0"/>
            </a:endParaRPr>
          </a:p>
          <a:p>
            <a:pPr eaLnBrk="1" hangingPunct="1"/>
            <a:r>
              <a:rPr lang="en-US" sz="3200" dirty="0">
                <a:latin typeface="Calibri" charset="0"/>
                <a:sym typeface="Symbol" charset="0"/>
              </a:rPr>
              <a:t>Every class is an instance of </a:t>
            </a:r>
            <a:r>
              <a:rPr lang="en-US" sz="3200" b="1" dirty="0" err="1">
                <a:latin typeface="Calibri" charset="0"/>
                <a:sym typeface="Symbol" charset="0"/>
              </a:rPr>
              <a:t>rdfs:Class</a:t>
            </a:r>
            <a:endParaRPr lang="en-GB" sz="3200" dirty="0">
              <a:latin typeface="Calibri" charset="0"/>
              <a:sym typeface="Symbol" charset="0"/>
            </a:endParaRPr>
          </a:p>
          <a:p>
            <a:pPr lvl="1" eaLnBrk="1" hangingPunct="1"/>
            <a:r>
              <a:rPr lang="en-GB" sz="2800" dirty="0">
                <a:latin typeface="Calibri" charset="0"/>
                <a:ea typeface="ＭＳ Ｐゴシック" charset="0"/>
                <a:sym typeface="Symbol" charset="0"/>
              </a:rPr>
              <a:t>For the same reason</a:t>
            </a:r>
            <a:endParaRPr lang="en-US" sz="2800" dirty="0">
              <a:latin typeface="Calibri" charset="0"/>
              <a:ea typeface="ＭＳ Ｐゴシック" charset="0"/>
              <a:sym typeface="Symbol" charset="0"/>
            </a:endParaRPr>
          </a:p>
          <a:p>
            <a:pPr eaLnBrk="1" hangingPunct="1"/>
            <a:endParaRPr lang="el-GR" sz="3200" dirty="0">
              <a:latin typeface="Calibri" charset="0"/>
              <a:sym typeface="Symbo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200">
                <a:latin typeface="Calibri" charset="0"/>
              </a:rPr>
              <a:t>Subclass Hierarchy of </a:t>
            </a:r>
            <a:r>
              <a:rPr lang="en-US" sz="3200">
                <a:latin typeface="Calibri" charset="0"/>
              </a:rPr>
              <a:t>RDFS</a:t>
            </a:r>
            <a:r>
              <a:rPr lang="el-GR" sz="3200">
                <a:latin typeface="Calibri" charset="0"/>
              </a:rPr>
              <a:t> Primitives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  <a:sym typeface="Symbol" charset="0"/>
              </a:rPr>
              <a:t> </a:t>
            </a: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0" y="-1841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graphicFrame>
        <p:nvGraphicFramePr>
          <p:cNvPr id="26628" name="Object 2"/>
          <p:cNvGraphicFramePr>
            <a:graphicFrameLocks noChangeAspect="1"/>
          </p:cNvGraphicFramePr>
          <p:nvPr/>
        </p:nvGraphicFramePr>
        <p:xfrm>
          <a:off x="114300" y="2057400"/>
          <a:ext cx="8970963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6" name="Picture" r:id="rId3" imgW="5473700" imgH="1955800" progId="Word.Picture.8">
                  <p:embed/>
                </p:oleObj>
              </mc:Choice>
              <mc:Fallback>
                <p:oleObj name="Picture" r:id="rId3" imgW="5473700" imgH="195580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" y="2057400"/>
                        <a:ext cx="8970963" cy="320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1547813" y="6146800"/>
            <a:ext cx="68183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>
                <a:latin typeface="Calibri" charset="0"/>
              </a:rPr>
              <a:t>arrows represent the rdfs:subClassOf relation</a:t>
            </a:r>
          </a:p>
        </p:txBody>
      </p:sp>
      <p:sp>
        <p:nvSpPr>
          <p:cNvPr id="26630" name="TextBox 6"/>
          <p:cNvSpPr txBox="1">
            <a:spLocks noChangeArrowheads="1"/>
          </p:cNvSpPr>
          <p:nvPr/>
        </p:nvSpPr>
        <p:spPr bwMode="auto">
          <a:xfrm>
            <a:off x="1476375" y="2492375"/>
            <a:ext cx="13128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>
                <a:latin typeface="Calibri" charset="0"/>
              </a:rPr>
              <a:t>rdfs:subClassOf</a:t>
            </a:r>
          </a:p>
        </p:txBody>
      </p:sp>
      <p:sp>
        <p:nvSpPr>
          <p:cNvPr id="26631" name="TextBox 7"/>
          <p:cNvSpPr txBox="1">
            <a:spLocks noChangeArrowheads="1"/>
          </p:cNvSpPr>
          <p:nvPr/>
        </p:nvSpPr>
        <p:spPr bwMode="auto">
          <a:xfrm>
            <a:off x="5795963" y="2636838"/>
            <a:ext cx="13128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>
                <a:latin typeface="Calibri" charset="0"/>
              </a:rPr>
              <a:t>rdfs:subClassOf</a:t>
            </a:r>
          </a:p>
        </p:txBody>
      </p:sp>
      <p:sp>
        <p:nvSpPr>
          <p:cNvPr id="26632" name="TextBox 8"/>
          <p:cNvSpPr txBox="1">
            <a:spLocks noChangeArrowheads="1"/>
          </p:cNvSpPr>
          <p:nvPr/>
        </p:nvSpPr>
        <p:spPr bwMode="auto">
          <a:xfrm>
            <a:off x="6273800" y="4076700"/>
            <a:ext cx="13128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>
                <a:latin typeface="Calibri" charset="0"/>
              </a:rPr>
              <a:t>rdfs:subClassOf</a:t>
            </a:r>
          </a:p>
        </p:txBody>
      </p:sp>
      <p:sp>
        <p:nvSpPr>
          <p:cNvPr id="26633" name="TextBox 10"/>
          <p:cNvSpPr txBox="1">
            <a:spLocks noChangeArrowheads="1"/>
          </p:cNvSpPr>
          <p:nvPr/>
        </p:nvSpPr>
        <p:spPr bwMode="auto">
          <a:xfrm>
            <a:off x="3132138" y="2852738"/>
            <a:ext cx="13128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>
                <a:latin typeface="Calibri" charset="0"/>
              </a:rPr>
              <a:t>rdfs:subClassOf</a:t>
            </a:r>
          </a:p>
        </p:txBody>
      </p:sp>
      <p:sp>
        <p:nvSpPr>
          <p:cNvPr id="26634" name="TextBox 11"/>
          <p:cNvSpPr txBox="1">
            <a:spLocks noChangeArrowheads="1"/>
          </p:cNvSpPr>
          <p:nvPr/>
        </p:nvSpPr>
        <p:spPr bwMode="auto">
          <a:xfrm>
            <a:off x="1403350" y="4076700"/>
            <a:ext cx="13128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>
                <a:latin typeface="Calibri" charset="0"/>
              </a:rPr>
              <a:t>rdfs:subClassOf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bri" charset="0"/>
              </a:rPr>
              <a:t>Introduction</a:t>
            </a:r>
          </a:p>
        </p:txBody>
      </p:sp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68760"/>
            <a:ext cx="8353425" cy="4967288"/>
          </a:xfrm>
        </p:spPr>
        <p:txBody>
          <a:bodyPr/>
          <a:lstStyle/>
          <a:p>
            <a:pPr eaLnBrk="1" hangingPunct="1"/>
            <a:r>
              <a:rPr lang="en-US" sz="3200" dirty="0">
                <a:latin typeface="Calibri" charset="0"/>
                <a:cs typeface="Calibri" charset="0"/>
              </a:rPr>
              <a:t>RDF has a very simple data model</a:t>
            </a:r>
          </a:p>
          <a:p>
            <a:pPr eaLnBrk="1" hangingPunct="1"/>
            <a:r>
              <a:rPr lang="en-US" sz="3200" dirty="0">
                <a:latin typeface="Calibri" charset="0"/>
                <a:cs typeface="Calibri" charset="0"/>
              </a:rPr>
              <a:t>RDF Schema (RDFS) enriches the data model, adding vocabulary &amp;</a:t>
            </a:r>
            <a:r>
              <a:rPr lang="en-US" sz="3200" dirty="0" smtClean="0">
                <a:latin typeface="Calibri" charset="0"/>
                <a:cs typeface="Calibri" charset="0"/>
              </a:rPr>
              <a:t> </a:t>
            </a:r>
            <a:r>
              <a:rPr lang="en-US" sz="3200" dirty="0">
                <a:latin typeface="Calibri" charset="0"/>
                <a:cs typeface="Calibri" charset="0"/>
              </a:rPr>
              <a:t>associated semantics for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  <a:cs typeface="Calibri" charset="0"/>
              </a:rPr>
              <a:t>Classes and subclasses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  <a:cs typeface="Calibri" charset="0"/>
              </a:rPr>
              <a:t>Properties and sub-properties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  <a:cs typeface="Calibri" charset="0"/>
              </a:rPr>
              <a:t>Typing of properties</a:t>
            </a:r>
          </a:p>
          <a:p>
            <a:pPr eaLnBrk="1" hangingPunct="1"/>
            <a:r>
              <a:rPr lang="en-US" sz="3200" dirty="0">
                <a:latin typeface="Calibri" charset="0"/>
                <a:cs typeface="Calibri" charset="0"/>
              </a:rPr>
              <a:t>Support for describing simple ontologies</a:t>
            </a:r>
          </a:p>
          <a:p>
            <a:pPr eaLnBrk="1" hangingPunct="1"/>
            <a:r>
              <a:rPr lang="en-US" sz="3200" dirty="0">
                <a:latin typeface="Calibri" charset="0"/>
                <a:cs typeface="Calibri" charset="0"/>
              </a:rPr>
              <a:t>Adds an object-oriented flavor</a:t>
            </a:r>
          </a:p>
          <a:p>
            <a:pPr eaLnBrk="1" hangingPunct="1"/>
            <a:r>
              <a:rPr lang="en-US" sz="3200" dirty="0">
                <a:latin typeface="Calibri" charset="0"/>
                <a:cs typeface="Calibri" charset="0"/>
              </a:rPr>
              <a:t>But with a logic-oriented approach and using “open world” semantics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 b="1">
                <a:latin typeface="Calibri" charset="0"/>
                <a:sym typeface="Symbol" charset="0"/>
              </a:rPr>
              <a:t> </a:t>
            </a:r>
            <a:endParaRPr lang="el-GR" sz="1800" b="1">
              <a:latin typeface="Calibri" charset="0"/>
              <a:sym typeface="Symbol" charset="0"/>
            </a:endParaRPr>
          </a:p>
        </p:txBody>
      </p:sp>
      <p:sp>
        <p:nvSpPr>
          <p:cNvPr id="276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200">
                <a:latin typeface="Calibri" charset="0"/>
              </a:rPr>
              <a:t>Instance Relationships of </a:t>
            </a:r>
            <a:r>
              <a:rPr lang="en-US" sz="3200">
                <a:latin typeface="Calibri" charset="0"/>
              </a:rPr>
              <a:t>RDFS </a:t>
            </a:r>
            <a:r>
              <a:rPr lang="el-GR" sz="3200">
                <a:latin typeface="Calibri" charset="0"/>
              </a:rPr>
              <a:t>Primitives  </a:t>
            </a:r>
          </a:p>
        </p:txBody>
      </p:sp>
      <p:sp>
        <p:nvSpPr>
          <p:cNvPr id="27651" name="Rectangle 5"/>
          <p:cNvSpPr>
            <a:spLocks noChangeArrowheads="1"/>
          </p:cNvSpPr>
          <p:nvPr/>
        </p:nvSpPr>
        <p:spPr bwMode="auto">
          <a:xfrm>
            <a:off x="0" y="-1841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graphicFrame>
        <p:nvGraphicFramePr>
          <p:cNvPr id="27652" name="Object 2"/>
          <p:cNvGraphicFramePr>
            <a:graphicFrameLocks noChangeAspect="1"/>
          </p:cNvGraphicFramePr>
          <p:nvPr/>
        </p:nvGraphicFramePr>
        <p:xfrm>
          <a:off x="90488" y="1625600"/>
          <a:ext cx="9132887" cy="3890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1" name="Picture" r:id="rId3" imgW="5473700" imgH="2146300" progId="Word.Picture.8">
                  <p:embed/>
                </p:oleObj>
              </mc:Choice>
              <mc:Fallback>
                <p:oleObj name="Picture" r:id="rId3" imgW="5473700" imgH="214630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88" y="1625600"/>
                        <a:ext cx="9132887" cy="3890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3" name="TextBox 1"/>
          <p:cNvSpPr txBox="1">
            <a:spLocks noChangeArrowheads="1"/>
          </p:cNvSpPr>
          <p:nvPr/>
        </p:nvSpPr>
        <p:spPr bwMode="auto">
          <a:xfrm>
            <a:off x="1547813" y="6146800"/>
            <a:ext cx="5735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>
                <a:latin typeface="Calibri" charset="0"/>
              </a:rPr>
              <a:t>arrows represent the rdf:type relation</a:t>
            </a:r>
          </a:p>
        </p:txBody>
      </p:sp>
      <p:sp>
        <p:nvSpPr>
          <p:cNvPr id="27654" name="TextBox 7"/>
          <p:cNvSpPr txBox="1">
            <a:spLocks noChangeArrowheads="1"/>
          </p:cNvSpPr>
          <p:nvPr/>
        </p:nvSpPr>
        <p:spPr bwMode="auto">
          <a:xfrm>
            <a:off x="3603625" y="1268413"/>
            <a:ext cx="8683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</a:rPr>
              <a:t>rdf:type</a:t>
            </a:r>
          </a:p>
        </p:txBody>
      </p:sp>
      <p:sp>
        <p:nvSpPr>
          <p:cNvPr id="27655" name="TextBox 8"/>
          <p:cNvSpPr txBox="1">
            <a:spLocks noChangeArrowheads="1"/>
          </p:cNvSpPr>
          <p:nvPr/>
        </p:nvSpPr>
        <p:spPr bwMode="auto">
          <a:xfrm>
            <a:off x="1905000" y="2565400"/>
            <a:ext cx="8699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</a:rPr>
              <a:t>rdf:type</a:t>
            </a:r>
          </a:p>
        </p:txBody>
      </p:sp>
      <p:sp>
        <p:nvSpPr>
          <p:cNvPr id="27656" name="TextBox 10"/>
          <p:cNvSpPr txBox="1">
            <a:spLocks noChangeArrowheads="1"/>
          </p:cNvSpPr>
          <p:nvPr/>
        </p:nvSpPr>
        <p:spPr bwMode="auto">
          <a:xfrm>
            <a:off x="4572000" y="2827338"/>
            <a:ext cx="8683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</a:rPr>
              <a:t>rdf:type</a:t>
            </a:r>
          </a:p>
        </p:txBody>
      </p:sp>
      <p:sp>
        <p:nvSpPr>
          <p:cNvPr id="27657" name="TextBox 11"/>
          <p:cNvSpPr txBox="1">
            <a:spLocks noChangeArrowheads="1"/>
          </p:cNvSpPr>
          <p:nvPr/>
        </p:nvSpPr>
        <p:spPr bwMode="auto">
          <a:xfrm>
            <a:off x="5940425" y="2492375"/>
            <a:ext cx="8683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</a:rPr>
              <a:t>rdf:type</a:t>
            </a:r>
          </a:p>
        </p:txBody>
      </p:sp>
      <p:sp>
        <p:nvSpPr>
          <p:cNvPr id="27658" name="TextBox 12"/>
          <p:cNvSpPr txBox="1">
            <a:spLocks noChangeArrowheads="1"/>
          </p:cNvSpPr>
          <p:nvPr/>
        </p:nvSpPr>
        <p:spPr bwMode="auto">
          <a:xfrm>
            <a:off x="4932363" y="4746625"/>
            <a:ext cx="8683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</a:rPr>
              <a:t>rdf:type</a:t>
            </a:r>
          </a:p>
        </p:txBody>
      </p:sp>
      <p:sp>
        <p:nvSpPr>
          <p:cNvPr id="27659" name="TextBox 13"/>
          <p:cNvSpPr txBox="1">
            <a:spLocks noChangeArrowheads="1"/>
          </p:cNvSpPr>
          <p:nvPr/>
        </p:nvSpPr>
        <p:spPr bwMode="auto">
          <a:xfrm>
            <a:off x="2700338" y="4005263"/>
            <a:ext cx="8683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</a:rPr>
              <a:t>rdf:type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>
                <a:latin typeface="Calibri" charset="0"/>
              </a:rPr>
              <a:t>RDF and RDFS Property </a:t>
            </a:r>
            <a:r>
              <a:rPr lang="el-GR" sz="3200">
                <a:latin typeface="Calibri" charset="0"/>
              </a:rPr>
              <a:t>Instance</a:t>
            </a:r>
            <a:r>
              <a:rPr lang="en-US" sz="3200">
                <a:latin typeface="Calibri" charset="0"/>
              </a:rPr>
              <a:t>s</a:t>
            </a:r>
            <a:endParaRPr lang="el-GR" sz="3200">
              <a:latin typeface="Calibri" charset="0"/>
            </a:endParaRPr>
          </a:p>
        </p:txBody>
      </p:sp>
      <p:sp>
        <p:nvSpPr>
          <p:cNvPr id="2867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</a:rPr>
              <a:t> </a:t>
            </a:r>
            <a:endParaRPr lang="el-GR">
              <a:latin typeface="Calibri" charset="0"/>
            </a:endParaRPr>
          </a:p>
        </p:txBody>
      </p:sp>
      <p:sp>
        <p:nvSpPr>
          <p:cNvPr id="28675" name="Rectangle 6"/>
          <p:cNvSpPr>
            <a:spLocks noChangeArrowheads="1"/>
          </p:cNvSpPr>
          <p:nvPr/>
        </p:nvSpPr>
        <p:spPr bwMode="auto">
          <a:xfrm>
            <a:off x="0" y="-1841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graphicFrame>
        <p:nvGraphicFramePr>
          <p:cNvPr id="28676" name="Object 2"/>
          <p:cNvGraphicFramePr>
            <a:graphicFrameLocks noChangeAspect="1"/>
          </p:cNvGraphicFramePr>
          <p:nvPr/>
        </p:nvGraphicFramePr>
        <p:xfrm>
          <a:off x="-55563" y="2209800"/>
          <a:ext cx="9213851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4" name="Picture" r:id="rId3" imgW="5295900" imgH="1968500" progId="Word.Picture.8">
                  <p:embed/>
                </p:oleObj>
              </mc:Choice>
              <mc:Fallback>
                <p:oleObj name="Picture" r:id="rId3" imgW="5295900" imgH="196850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5563" y="2209800"/>
                        <a:ext cx="9213851" cy="342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7" name="TextBox 5"/>
          <p:cNvSpPr txBox="1">
            <a:spLocks noChangeArrowheads="1"/>
          </p:cNvSpPr>
          <p:nvPr/>
        </p:nvSpPr>
        <p:spPr bwMode="auto">
          <a:xfrm>
            <a:off x="1547813" y="6146800"/>
            <a:ext cx="5735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>
                <a:latin typeface="Calibri" charset="0"/>
              </a:rPr>
              <a:t>arrows represent the rdf:type relation</a:t>
            </a:r>
          </a:p>
        </p:txBody>
      </p:sp>
      <p:sp>
        <p:nvSpPr>
          <p:cNvPr id="28678" name="TextBox 1"/>
          <p:cNvSpPr txBox="1">
            <a:spLocks noChangeArrowheads="1"/>
          </p:cNvSpPr>
          <p:nvPr/>
        </p:nvSpPr>
        <p:spPr bwMode="auto">
          <a:xfrm>
            <a:off x="1619250" y="2781300"/>
            <a:ext cx="8699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</a:rPr>
              <a:t>rdf:type</a:t>
            </a:r>
          </a:p>
        </p:txBody>
      </p:sp>
      <p:sp>
        <p:nvSpPr>
          <p:cNvPr id="28679" name="TextBox 7"/>
          <p:cNvSpPr txBox="1">
            <a:spLocks noChangeArrowheads="1"/>
          </p:cNvSpPr>
          <p:nvPr/>
        </p:nvSpPr>
        <p:spPr bwMode="auto">
          <a:xfrm>
            <a:off x="6011863" y="2781300"/>
            <a:ext cx="8699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</a:rPr>
              <a:t>rdf:type</a:t>
            </a:r>
          </a:p>
        </p:txBody>
      </p:sp>
      <p:sp>
        <p:nvSpPr>
          <p:cNvPr id="28680" name="TextBox 8"/>
          <p:cNvSpPr txBox="1">
            <a:spLocks noChangeArrowheads="1"/>
          </p:cNvSpPr>
          <p:nvPr/>
        </p:nvSpPr>
        <p:spPr bwMode="auto">
          <a:xfrm>
            <a:off x="4932363" y="3259138"/>
            <a:ext cx="8683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</a:rPr>
              <a:t>rdf:type</a:t>
            </a:r>
          </a:p>
        </p:txBody>
      </p:sp>
      <p:sp>
        <p:nvSpPr>
          <p:cNvPr id="28681" name="TextBox 9"/>
          <p:cNvSpPr txBox="1">
            <a:spLocks noChangeArrowheads="1"/>
          </p:cNvSpPr>
          <p:nvPr/>
        </p:nvSpPr>
        <p:spPr bwMode="auto">
          <a:xfrm>
            <a:off x="3632200" y="3500438"/>
            <a:ext cx="8683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</a:rPr>
              <a:t>rdf:type</a:t>
            </a:r>
          </a:p>
        </p:txBody>
      </p:sp>
      <p:sp>
        <p:nvSpPr>
          <p:cNvPr id="28682" name="TextBox 10"/>
          <p:cNvSpPr txBox="1">
            <a:spLocks noChangeArrowheads="1"/>
          </p:cNvSpPr>
          <p:nvPr/>
        </p:nvSpPr>
        <p:spPr bwMode="auto">
          <a:xfrm>
            <a:off x="1835150" y="4365625"/>
            <a:ext cx="8699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>
                <a:latin typeface="Calibri" charset="0"/>
              </a:rPr>
              <a:t>rdf:type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</a:rPr>
              <a:t>Reification and Containers</a:t>
            </a:r>
            <a:endParaRPr lang="el-GR" sz="4000">
              <a:latin typeface="Calibri" charset="0"/>
            </a:endParaRP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68413"/>
            <a:ext cx="8353425" cy="4967287"/>
          </a:xfrm>
        </p:spPr>
        <p:txBody>
          <a:bodyPr/>
          <a:lstStyle/>
          <a:p>
            <a:pPr marL="287338" indent="-287338" eaLnBrk="1" hangingPunct="1">
              <a:spcAft>
                <a:spcPts val="600"/>
              </a:spcAft>
            </a:pPr>
            <a:r>
              <a:rPr lang="en-US" b="1">
                <a:latin typeface="Calibri" charset="0"/>
                <a:sym typeface="Symbol" charset="0"/>
              </a:rPr>
              <a:t>rdf:subject</a:t>
            </a:r>
            <a:r>
              <a:rPr lang="en-US">
                <a:latin typeface="Calibri" charset="0"/>
                <a:sym typeface="Symbol" charset="0"/>
              </a:rPr>
              <a:t>: relates a reified statement to its subject</a:t>
            </a:r>
            <a:endParaRPr lang="en-US" b="1">
              <a:latin typeface="Calibri" charset="0"/>
              <a:sym typeface="Symbol" charset="0"/>
            </a:endParaRPr>
          </a:p>
          <a:p>
            <a:pPr marL="287338" indent="-287338" eaLnBrk="1" hangingPunct="1">
              <a:spcAft>
                <a:spcPts val="600"/>
              </a:spcAft>
            </a:pPr>
            <a:r>
              <a:rPr lang="en-US" b="1">
                <a:latin typeface="Calibri" charset="0"/>
                <a:sym typeface="Symbol" charset="0"/>
              </a:rPr>
              <a:t>rdf:predicate</a:t>
            </a:r>
            <a:r>
              <a:rPr lang="en-US">
                <a:latin typeface="Calibri" charset="0"/>
                <a:sym typeface="Symbol" charset="0"/>
              </a:rPr>
              <a:t>: relates a reified statement to its predicate</a:t>
            </a:r>
            <a:endParaRPr lang="en-US" b="1">
              <a:latin typeface="Calibri" charset="0"/>
              <a:sym typeface="Symbol" charset="0"/>
            </a:endParaRPr>
          </a:p>
          <a:p>
            <a:pPr marL="287338" indent="-287338" eaLnBrk="1" hangingPunct="1">
              <a:spcAft>
                <a:spcPts val="600"/>
              </a:spcAft>
            </a:pPr>
            <a:r>
              <a:rPr lang="en-US" b="1">
                <a:latin typeface="Calibri" charset="0"/>
                <a:sym typeface="Symbol" charset="0"/>
              </a:rPr>
              <a:t>rdf:object</a:t>
            </a:r>
            <a:r>
              <a:rPr lang="en-US">
                <a:latin typeface="Calibri" charset="0"/>
                <a:sym typeface="Symbol" charset="0"/>
              </a:rPr>
              <a:t>: relates a reified statement to its object</a:t>
            </a:r>
          </a:p>
          <a:p>
            <a:pPr marL="287338" indent="-287338" eaLnBrk="1" hangingPunct="1">
              <a:spcAft>
                <a:spcPts val="600"/>
              </a:spcAft>
            </a:pPr>
            <a:r>
              <a:rPr lang="en-US" b="1">
                <a:latin typeface="Calibri" charset="0"/>
                <a:sym typeface="Symbol" charset="0"/>
              </a:rPr>
              <a:t>rdf:Bag</a:t>
            </a:r>
            <a:r>
              <a:rPr lang="en-US">
                <a:latin typeface="Calibri" charset="0"/>
                <a:sym typeface="Symbol" charset="0"/>
              </a:rPr>
              <a:t>: the class of bags</a:t>
            </a:r>
            <a:endParaRPr lang="en-US" b="1">
              <a:latin typeface="Calibri" charset="0"/>
              <a:sym typeface="Symbol" charset="0"/>
            </a:endParaRPr>
          </a:p>
          <a:p>
            <a:pPr marL="287338" indent="-287338" eaLnBrk="1" hangingPunct="1">
              <a:spcAft>
                <a:spcPts val="600"/>
              </a:spcAft>
            </a:pPr>
            <a:r>
              <a:rPr lang="en-US" b="1">
                <a:latin typeface="Calibri" charset="0"/>
                <a:sym typeface="Symbol" charset="0"/>
              </a:rPr>
              <a:t>rdf:Seq</a:t>
            </a:r>
            <a:r>
              <a:rPr lang="en-US">
                <a:latin typeface="Calibri" charset="0"/>
                <a:sym typeface="Symbol" charset="0"/>
              </a:rPr>
              <a:t>: the class of sequences</a:t>
            </a:r>
            <a:endParaRPr lang="en-US" b="1">
              <a:latin typeface="Calibri" charset="0"/>
              <a:sym typeface="Symbol" charset="0"/>
            </a:endParaRPr>
          </a:p>
          <a:p>
            <a:pPr marL="287338" indent="-287338" eaLnBrk="1" hangingPunct="1">
              <a:spcAft>
                <a:spcPts val="600"/>
              </a:spcAft>
            </a:pPr>
            <a:r>
              <a:rPr lang="en-US" b="1">
                <a:latin typeface="Calibri" charset="0"/>
                <a:sym typeface="Symbol" charset="0"/>
              </a:rPr>
              <a:t>rdf:Alt</a:t>
            </a:r>
            <a:r>
              <a:rPr lang="en-US">
                <a:latin typeface="Calibri" charset="0"/>
                <a:sym typeface="Symbol" charset="0"/>
              </a:rPr>
              <a:t>: the class of alternatives</a:t>
            </a:r>
            <a:endParaRPr lang="en-US" b="1">
              <a:latin typeface="Calibri" charset="0"/>
              <a:sym typeface="Symbol" charset="0"/>
            </a:endParaRPr>
          </a:p>
          <a:p>
            <a:pPr marL="287338" indent="-287338" eaLnBrk="1" hangingPunct="1">
              <a:spcAft>
                <a:spcPts val="600"/>
              </a:spcAft>
            </a:pPr>
            <a:r>
              <a:rPr lang="en-US" b="1">
                <a:latin typeface="Calibri" charset="0"/>
                <a:sym typeface="Symbol" charset="0"/>
              </a:rPr>
              <a:t>rdfs:Container</a:t>
            </a:r>
            <a:r>
              <a:rPr lang="en-US">
                <a:latin typeface="Calibri" charset="0"/>
                <a:sym typeface="Symbol" charset="0"/>
              </a:rPr>
              <a:t>: a superclass of all container classes, including the three above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</a:rPr>
              <a:t>Utility Properties</a:t>
            </a:r>
            <a:endParaRPr lang="el-GR" sz="4000">
              <a:latin typeface="Calibri" charset="0"/>
            </a:endParaRP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87338" indent="-287338" eaLnBrk="1" hangingPunct="1">
              <a:lnSpc>
                <a:spcPct val="110000"/>
              </a:lnSpc>
            </a:pPr>
            <a:r>
              <a:rPr lang="en-US" b="1">
                <a:latin typeface="Calibri" charset="0"/>
                <a:sym typeface="Symbol" charset="0"/>
              </a:rPr>
              <a:t>rdfs:seeAlso </a:t>
            </a:r>
            <a:r>
              <a:rPr lang="en-US">
                <a:latin typeface="Calibri" charset="0"/>
                <a:sym typeface="Symbol" charset="0"/>
              </a:rPr>
              <a:t>relates a resource to another resource that explains it</a:t>
            </a:r>
            <a:endParaRPr lang="el-GR">
              <a:latin typeface="Calibri" charset="0"/>
              <a:sym typeface="Symbol" charset="0"/>
            </a:endParaRPr>
          </a:p>
          <a:p>
            <a:pPr marL="287338" indent="-287338" eaLnBrk="1" hangingPunct="1">
              <a:lnSpc>
                <a:spcPct val="110000"/>
              </a:lnSpc>
            </a:pPr>
            <a:r>
              <a:rPr lang="el-GR" b="1">
                <a:latin typeface="Calibri" charset="0"/>
                <a:sym typeface="Symbol" charset="0"/>
              </a:rPr>
              <a:t>rdfs:isDefinedBy</a:t>
            </a:r>
            <a:r>
              <a:rPr lang="en-US" b="1">
                <a:latin typeface="Calibri" charset="0"/>
                <a:sym typeface="Symbol" charset="0"/>
              </a:rPr>
              <a:t>: </a:t>
            </a:r>
            <a:r>
              <a:rPr lang="el-GR">
                <a:latin typeface="Calibri" charset="0"/>
                <a:sym typeface="Symbol" charset="0"/>
              </a:rPr>
              <a:t>a subproperty of </a:t>
            </a:r>
            <a:r>
              <a:rPr lang="el-GR" b="1">
                <a:latin typeface="Calibri" charset="0"/>
                <a:sym typeface="Symbol" charset="0"/>
              </a:rPr>
              <a:t>rdfs:seeAlso</a:t>
            </a:r>
            <a:r>
              <a:rPr lang="el-GR">
                <a:latin typeface="Calibri" charset="0"/>
                <a:sym typeface="Symbol" charset="0"/>
              </a:rPr>
              <a:t> </a:t>
            </a:r>
            <a:r>
              <a:rPr lang="en-US">
                <a:latin typeface="Calibri" charset="0"/>
                <a:sym typeface="Symbol" charset="0"/>
              </a:rPr>
              <a:t>that </a:t>
            </a:r>
            <a:r>
              <a:rPr lang="el-GR">
                <a:latin typeface="Calibri" charset="0"/>
                <a:sym typeface="Symbol" charset="0"/>
              </a:rPr>
              <a:t>relates a resource to the place where its definition, typically an RDF schema, is found </a:t>
            </a:r>
            <a:endParaRPr lang="en-US">
              <a:latin typeface="Calibri" charset="0"/>
              <a:sym typeface="Symbol" charset="0"/>
            </a:endParaRPr>
          </a:p>
          <a:p>
            <a:pPr marL="287338" indent="-287338" eaLnBrk="1" hangingPunct="1">
              <a:lnSpc>
                <a:spcPct val="110000"/>
              </a:lnSpc>
            </a:pPr>
            <a:r>
              <a:rPr lang="en-US" b="1">
                <a:latin typeface="Calibri" charset="0"/>
                <a:sym typeface="Symbol" charset="0"/>
              </a:rPr>
              <a:t>rfds:comment</a:t>
            </a:r>
            <a:r>
              <a:rPr lang="en-US">
                <a:latin typeface="Calibri" charset="0"/>
                <a:sym typeface="Symbol" charset="0"/>
              </a:rPr>
              <a:t>. Comments, typically longer text, can be associated with a resource</a:t>
            </a:r>
            <a:endParaRPr lang="el-GR" b="1">
              <a:latin typeface="Calibri" charset="0"/>
              <a:sym typeface="Symbol" charset="0"/>
            </a:endParaRPr>
          </a:p>
          <a:p>
            <a:pPr marL="287338" indent="-287338" eaLnBrk="1" hangingPunct="1">
              <a:lnSpc>
                <a:spcPct val="110000"/>
              </a:lnSpc>
            </a:pPr>
            <a:r>
              <a:rPr lang="el-GR" b="1">
                <a:latin typeface="Calibri" charset="0"/>
                <a:sym typeface="Symbol" charset="0"/>
              </a:rPr>
              <a:t>rdfs:label</a:t>
            </a:r>
            <a:r>
              <a:rPr lang="el-GR">
                <a:latin typeface="Calibri" charset="0"/>
                <a:sym typeface="Symbol" charset="0"/>
              </a:rPr>
              <a:t>. A human-friendly label (name) is associated with a resource </a:t>
            </a:r>
            <a:endParaRPr lang="en-US">
              <a:latin typeface="Calibri" charset="0"/>
              <a:sym typeface="Symbo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Data and schema</a:t>
            </a:r>
          </a:p>
        </p:txBody>
      </p:sp>
      <p:pic>
        <p:nvPicPr>
          <p:cNvPr id="71682" name="Picture 3" descr="rdf_rdf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052513"/>
            <a:ext cx="7200900" cy="491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3" name="TextBox 4"/>
          <p:cNvSpPr txBox="1">
            <a:spLocks noChangeArrowheads="1"/>
          </p:cNvSpPr>
          <p:nvPr/>
        </p:nvSpPr>
        <p:spPr bwMode="auto">
          <a:xfrm>
            <a:off x="6732588" y="5300663"/>
            <a:ext cx="10509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FF0000"/>
                </a:solidFill>
              </a:rPr>
              <a:t>Data</a:t>
            </a:r>
          </a:p>
        </p:txBody>
      </p:sp>
      <p:sp>
        <p:nvSpPr>
          <p:cNvPr id="71684" name="TextBox 5"/>
          <p:cNvSpPr txBox="1">
            <a:spLocks noChangeArrowheads="1"/>
          </p:cNvSpPr>
          <p:nvPr/>
        </p:nvSpPr>
        <p:spPr bwMode="auto">
          <a:xfrm>
            <a:off x="6156325" y="2636838"/>
            <a:ext cx="1690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FF0000"/>
                </a:solidFill>
              </a:rPr>
              <a:t>Schema</a:t>
            </a:r>
          </a:p>
        </p:txBody>
      </p:sp>
      <p:sp>
        <p:nvSpPr>
          <p:cNvPr id="71685" name="TextBox 6"/>
          <p:cNvSpPr txBox="1">
            <a:spLocks noChangeArrowheads="1"/>
          </p:cNvSpPr>
          <p:nvPr/>
        </p:nvSpPr>
        <p:spPr bwMode="auto">
          <a:xfrm>
            <a:off x="19050" y="6027738"/>
            <a:ext cx="9124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/>
              <a:t>Syntactically it’s all just RDF.  The data part only uses RDF vocabulary and the schema part uses RDFS vocabulary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Ex: University Lecturers – Prefix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353425" cy="5472113"/>
          </a:xfrm>
        </p:spPr>
        <p:txBody>
          <a:bodyPr/>
          <a:lstStyle/>
          <a:p>
            <a:pPr marL="347663" indent="-347663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&lt;rdf:RDF </a:t>
            </a:r>
          </a:p>
          <a:p>
            <a:pPr marL="347663" indent="-347663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	xmlns:rdf="</a:t>
            </a:r>
            <a:r>
              <a:rPr lang="en-US" sz="2400">
                <a:latin typeface="Calibri" charset="0"/>
                <a:hlinkClick r:id="rId3"/>
              </a:rPr>
              <a:t>http://www.w3.org/1999/02/22-rdf-syntax-ns#</a:t>
            </a:r>
            <a:r>
              <a:rPr lang="en-US" sz="2400">
                <a:latin typeface="Calibri" charset="0"/>
              </a:rPr>
              <a:t>" xmlns:rdfs="</a:t>
            </a:r>
            <a:r>
              <a:rPr lang="en-US" sz="2400">
                <a:latin typeface="Calibri" charset="0"/>
                <a:hlinkClick r:id="rId4"/>
              </a:rPr>
              <a:t>http://www.w3.org/2000/01/rdf-schema#</a:t>
            </a:r>
            <a:r>
              <a:rPr lang="en-US" sz="2400">
                <a:latin typeface="Calibri" charset="0"/>
              </a:rPr>
              <a:t>"</a:t>
            </a:r>
          </a:p>
          <a:p>
            <a:pPr marL="347663" indent="-347663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    </a:t>
            </a:r>
          </a:p>
          <a:p>
            <a:pPr marL="347663" indent="-347663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&gt;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Ex: University Lecturers -- Classes</a:t>
            </a:r>
          </a:p>
        </p:txBody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353425" cy="5472113"/>
          </a:xfrm>
        </p:spPr>
        <p:txBody>
          <a:bodyPr/>
          <a:lstStyle/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900">
                <a:latin typeface="Calibri" charset="0"/>
              </a:rPr>
              <a:t>&lt;rdfs:Class rdf:ID="staffMember"&gt;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900">
                <a:latin typeface="Calibri" charset="0"/>
              </a:rPr>
              <a:t>	&lt;rdfs:comment&gt;The class of staff members &lt;/rdfs:comment&gt;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900">
                <a:latin typeface="Calibri" charset="0"/>
              </a:rPr>
              <a:t>&lt;/rdfs:Class&gt;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endParaRPr lang="en-US" sz="1900">
              <a:latin typeface="Calibri" charset="0"/>
            </a:endParaRP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900">
                <a:latin typeface="Calibri" charset="0"/>
              </a:rPr>
              <a:t>&lt;rdfs:Class rdf:ID="academicStaffMember"&gt;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900">
                <a:latin typeface="Calibri" charset="0"/>
              </a:rPr>
              <a:t>	&lt;rdfs:comment&gt;The class of academic staff members &lt;/rdfs:comment&gt;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900">
                <a:latin typeface="Calibri" charset="0"/>
              </a:rPr>
              <a:t>	&lt;rdfs:subClassOf rdf:resource="#staffMember"/&gt;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900">
                <a:latin typeface="Calibri" charset="0"/>
              </a:rPr>
              <a:t>&lt;/rdfs:Class&gt;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endParaRPr lang="en-US" sz="1900">
              <a:latin typeface="Calibri" charset="0"/>
            </a:endParaRP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900">
                <a:latin typeface="Calibri" charset="0"/>
              </a:rPr>
              <a:t>&lt;rdfs:Class rdf:ID="lecturer"&gt;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900">
                <a:latin typeface="Calibri" charset="0"/>
              </a:rPr>
              <a:t>	&lt;rdfs:comment&gt; The class of lecturers. All lecturers are academic staff members.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900">
                <a:latin typeface="Calibri" charset="0"/>
              </a:rPr>
              <a:t>	&lt;/rdfs:comment&gt;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900">
                <a:latin typeface="Calibri" charset="0"/>
              </a:rPr>
              <a:t>	&lt;rdfs:subClassOf rdf:resource="#academicStaffMember"/&gt;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900">
                <a:latin typeface="Calibri" charset="0"/>
              </a:rPr>
              <a:t>&lt;/rdfs:Class&gt;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endParaRPr lang="en-US" sz="1900">
              <a:latin typeface="Calibri" charset="0"/>
            </a:endParaRP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900">
                <a:latin typeface="Calibri" charset="0"/>
              </a:rPr>
              <a:t>&lt;rdfs:Class rdf:ID="course"&gt;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900">
                <a:latin typeface="Calibri" charset="0"/>
              </a:rPr>
              <a:t>	&lt;rdfs:comment&gt;The class of courses&lt;/rdfs:comment&gt;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900">
                <a:latin typeface="Calibri" charset="0"/>
              </a:rPr>
              <a:t>&lt;/rdfs:Class&gt;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Ex: University Lecturers -- Properties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353425" cy="5472113"/>
          </a:xfrm>
        </p:spPr>
        <p:txBody>
          <a:bodyPr/>
          <a:lstStyle/>
          <a:p>
            <a:pPr marL="347663" indent="-347663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&lt;rdf:Property rdf:ID="isTaughtBy"&gt;</a:t>
            </a:r>
          </a:p>
          <a:p>
            <a:pPr marL="347663" indent="-347663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   &lt;rdfs:comment&gt;Assigns lecturers to courses. &lt;/rdfs:comment&gt;</a:t>
            </a:r>
          </a:p>
          <a:p>
            <a:pPr marL="347663" indent="-347663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   &lt;rdfs:domain rdf:resource="#course"/&gt;</a:t>
            </a:r>
          </a:p>
          <a:p>
            <a:pPr marL="347663" indent="-347663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   &lt;rdfs:range rdf:resource="#lecturer"/&gt;</a:t>
            </a:r>
          </a:p>
          <a:p>
            <a:pPr marL="347663" indent="-347663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&lt;/rdf:Property&gt;</a:t>
            </a:r>
          </a:p>
          <a:p>
            <a:pPr marL="347663" indent="-347663" eaLnBrk="1" hangingPunct="1">
              <a:buFont typeface="Wingdings" charset="0"/>
              <a:buNone/>
            </a:pPr>
            <a:endParaRPr lang="en-US" sz="2400">
              <a:latin typeface="Calibri" charset="0"/>
            </a:endParaRPr>
          </a:p>
          <a:p>
            <a:pPr marL="347663" indent="-347663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&lt;rdf:Property rdf:ID="teaches"&gt;</a:t>
            </a:r>
          </a:p>
          <a:p>
            <a:pPr marL="347663" indent="-347663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   &lt;rdfs:comment&gt;Assigns courses to lecturers. &lt;/rdfs:comment&gt;</a:t>
            </a:r>
          </a:p>
          <a:p>
            <a:pPr marL="347663" indent="-347663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   &lt;rdfs:domain rdf:resource="#lecturer"/&gt;</a:t>
            </a:r>
          </a:p>
          <a:p>
            <a:pPr marL="347663" indent="-347663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   &lt;rdfs:range rdf:resource="#course"/&gt;</a:t>
            </a:r>
          </a:p>
          <a:p>
            <a:pPr marL="347663" indent="-347663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&lt;/rdf:Property&gt;</a:t>
            </a:r>
          </a:p>
          <a:p>
            <a:pPr marL="347663" indent="-347663" eaLnBrk="1" hangingPunct="1">
              <a:buFont typeface="Wingdings" charset="0"/>
              <a:buNone/>
            </a:pPr>
            <a:endParaRPr lang="en-US" sz="2400">
              <a:latin typeface="Calibri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Ex: University Lecturers -- Instances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353425" cy="5545138"/>
          </a:xfrm>
        </p:spPr>
        <p:txBody>
          <a:bodyPr/>
          <a:lstStyle/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&lt;uni:lecturer rdf:ID="949318"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	uni:name="Richard Chang"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	uni:title="Associate Professor"&gt;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	&lt;uni:teaches rdf:resource="#CIT1111"/&gt;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	&lt;uni:teaches rdf:resource="#CIT3112"/&gt;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&lt;/uni:lecturer&gt;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&lt;uni:lecturer rdf:ID="949352"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	uni:name="Grigoris Antoniou"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	uni:title="Professor"&gt;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	&lt;uni:teaches rdf:resource="#CIT1112"/&gt;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	&lt;uni:teaches rdf:resource="#CIT1113"/&gt;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&lt;/uni:lecturer&gt;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&lt;uni:course rdf:ID="CIT1111"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	uni:courseName="Discrete Mathematics"&gt;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	&lt;uni:isTaughtBy rdf:resource="#949318"/&gt;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&lt;/uni:course&gt;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&lt;uni:course rdf:ID="CIT1112"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	uni:courseName="Concrete Mathematics"&gt;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	&lt;uni:isTaughtBy rdf:resource="#949352"/&gt;</a:t>
            </a:r>
          </a:p>
          <a:p>
            <a:pPr marL="347663" indent="-347663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800">
                <a:latin typeface="Calibri" charset="0"/>
              </a:rPr>
              <a:t>&lt;/uni:course&gt;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Example: A University</a:t>
            </a:r>
            <a:endParaRPr lang="el-GR">
              <a:latin typeface="Calibri" charset="0"/>
            </a:endParaRP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3200">
                <a:latin typeface="Calibri" charset="0"/>
                <a:sym typeface="Symbol" charset="0"/>
              </a:rPr>
              <a:t>&lt;rdfs:Class rdf:ID="lecturer"&gt;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3200">
                <a:latin typeface="Calibri" charset="0"/>
                <a:sym typeface="Symbol" charset="0"/>
              </a:rPr>
              <a:t>	&lt;rdfs:comment&gt;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3200">
                <a:latin typeface="Calibri" charset="0"/>
                <a:sym typeface="Symbol" charset="0"/>
              </a:rPr>
              <a:t>		The class of lecturers. All lecturers are 	academic staff members.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3200">
                <a:latin typeface="Calibri" charset="0"/>
                <a:sym typeface="Symbol" charset="0"/>
              </a:rPr>
              <a:t>	&lt;/rdfs:comment&gt;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3200">
                <a:latin typeface="Calibri" charset="0"/>
                <a:sym typeface="Symbol" charset="0"/>
              </a:rPr>
              <a:t>	&lt;rdfs:subClassOf rdf:resource="#academicStaffMember"/&gt;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3200">
                <a:latin typeface="Calibri" charset="0"/>
                <a:sym typeface="Symbol" charset="0"/>
              </a:rPr>
              <a:t>&lt;/rdfs:Class&gt;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AutoShape 2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496300" cy="627063"/>
          </a:xfrm>
        </p:spPr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RDFS is a simple KB Language</a:t>
            </a:r>
          </a:p>
        </p:txBody>
      </p:sp>
      <p:sp>
        <p:nvSpPr>
          <p:cNvPr id="8194" name="Text Box 5"/>
          <p:cNvSpPr txBox="1">
            <a:spLocks noChangeArrowheads="1"/>
          </p:cNvSpPr>
          <p:nvPr/>
        </p:nvSpPr>
        <p:spPr bwMode="auto">
          <a:xfrm>
            <a:off x="990600" y="6059488"/>
            <a:ext cx="6781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>
                <a:solidFill>
                  <a:srgbClr val="000000"/>
                </a:solidFill>
                <a:latin typeface="Calibri" charset="0"/>
              </a:rPr>
              <a:t>Several widely used Knowledge-Base tools can import and export in RDFS, including </a:t>
            </a:r>
            <a:r>
              <a:rPr lang="en-US" sz="2000">
                <a:solidFill>
                  <a:srgbClr val="000000"/>
                </a:solidFill>
                <a:latin typeface="Georgia" charset="0"/>
              </a:rPr>
              <a:t>Stanford’s Protégé KB editor</a:t>
            </a:r>
          </a:p>
        </p:txBody>
      </p:sp>
      <p:pic>
        <p:nvPicPr>
          <p:cNvPr id="819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14400"/>
            <a:ext cx="676433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Example: A University</a:t>
            </a:r>
            <a:endParaRPr lang="el-GR">
              <a:latin typeface="Calibri" charset="0"/>
            </a:endParaRP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520112" cy="4967288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sym typeface="Symbol" charset="0"/>
              </a:rPr>
              <a:t>&lt;rdfs:Class rdf:ID="course"&gt;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sym typeface="Symbol" charset="0"/>
              </a:rPr>
              <a:t>   &lt;rdfs:comment&gt;The class of courses&lt;/rdfs:comment&gt;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sym typeface="Symbol" charset="0"/>
              </a:rPr>
              <a:t>&lt;/rdfs:Class&gt;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</a:pPr>
            <a:endParaRPr lang="en-US" sz="1200">
              <a:latin typeface="Calibri" charset="0"/>
              <a:sym typeface="Symbol" charset="0"/>
            </a:endParaRP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sym typeface="Symbol" charset="0"/>
              </a:rPr>
              <a:t>&lt;rdf:Property rdf:ID="isTaughtBy"&gt;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sym typeface="Symbol" charset="0"/>
              </a:rPr>
              <a:t>   &lt;rdfs:comment&gt;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sym typeface="Symbol" charset="0"/>
              </a:rPr>
              <a:t>	Inherits its domain ("course") and range ("lecturer")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sym typeface="Symbol" charset="0"/>
              </a:rPr>
              <a:t>	from its superproperty "involves”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sym typeface="Symbol" charset="0"/>
              </a:rPr>
              <a:t>   &lt;/rdfs:comment&gt;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sym typeface="Symbol" charset="0"/>
              </a:rPr>
              <a:t>   &lt;rdfs:subPropertyOf rdf:resource="#involves"/&gt;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sym typeface="Symbol" charset="0"/>
              </a:rPr>
              <a:t>&lt;/rdf:Property&gt;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Example: A University</a:t>
            </a:r>
            <a:endParaRPr lang="el-GR">
              <a:latin typeface="Calibri" charset="0"/>
            </a:endParaRPr>
          </a:p>
        </p:txBody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>
                <a:latin typeface="Calibri" charset="0"/>
                <a:sym typeface="Symbol" charset="0"/>
              </a:rPr>
              <a:t>&lt;rdf:Property rdf:ID="phone"&gt;</a:t>
            </a:r>
          </a:p>
          <a:p>
            <a:pPr marL="533400" indent="-5334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>
                <a:latin typeface="Calibri" charset="0"/>
                <a:sym typeface="Symbol" charset="0"/>
              </a:rPr>
              <a:t>   &lt;rdfs:comment&gt;</a:t>
            </a:r>
          </a:p>
          <a:p>
            <a:pPr marL="533400" indent="-5334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>
                <a:latin typeface="Calibri" charset="0"/>
                <a:sym typeface="Symbol" charset="0"/>
              </a:rPr>
              <a:t>      It is a property of staff members</a:t>
            </a:r>
          </a:p>
          <a:p>
            <a:pPr marL="533400" indent="-5334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>
                <a:latin typeface="Calibri" charset="0"/>
                <a:sym typeface="Symbol" charset="0"/>
              </a:rPr>
              <a:t>      and takes literals as values.</a:t>
            </a:r>
          </a:p>
          <a:p>
            <a:pPr marL="533400" indent="-5334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>
                <a:latin typeface="Calibri" charset="0"/>
                <a:sym typeface="Symbol" charset="0"/>
              </a:rPr>
              <a:t>   &lt;/rdfs:comment&gt;</a:t>
            </a:r>
          </a:p>
          <a:p>
            <a:pPr marL="533400" indent="-533400" eaLnBrk="1" hangingPunct="1">
              <a:lnSpc>
                <a:spcPct val="80000"/>
              </a:lnSpc>
              <a:buFont typeface="Wingdings" charset="0"/>
              <a:buNone/>
            </a:pPr>
            <a:endParaRPr lang="en-US">
              <a:latin typeface="Calibri" charset="0"/>
              <a:sym typeface="Symbol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>
                <a:latin typeface="Calibri" charset="0"/>
                <a:sym typeface="Symbol" charset="0"/>
              </a:rPr>
              <a:t>   &lt;rdfs:domain rdf:resource="#staffMember"/&gt;</a:t>
            </a:r>
          </a:p>
          <a:p>
            <a:pPr marL="533400" indent="-5334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>
                <a:latin typeface="Calibri" charset="0"/>
                <a:sym typeface="Symbol" charset="0"/>
              </a:rPr>
              <a:t>   &lt;rdfs:range rdf:resource="http://www.w3.org/2000/01/rdf-schema#Literal"/&gt;</a:t>
            </a:r>
          </a:p>
          <a:p>
            <a:pPr marL="533400" indent="-5334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>
                <a:latin typeface="Calibri" charset="0"/>
                <a:sym typeface="Symbol" charset="0"/>
              </a:rPr>
              <a:t>&lt;/rdf:Property&gt;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RDF and RDFS Namespaces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497887" cy="4967288"/>
          </a:xfrm>
        </p:spPr>
        <p:txBody>
          <a:bodyPr/>
          <a:lstStyle/>
          <a:p>
            <a:pPr eaLnBrk="1" hangingPunct="1"/>
            <a:r>
              <a:rPr lang="en-US" sz="3200">
                <a:latin typeface="Calibri" charset="0"/>
              </a:rPr>
              <a:t>The RDF, RDFS and OWL namespaces specify some constraints on the ‘languages’</a:t>
            </a:r>
          </a:p>
          <a:p>
            <a:pPr lvl="1" eaLnBrk="1" hangingPunct="1"/>
            <a:r>
              <a:rPr lang="en-US" sz="3000">
                <a:latin typeface="Calibri" charset="0"/>
                <a:ea typeface="ＭＳ Ｐゴシック" charset="0"/>
                <a:hlinkClick r:id="rId2"/>
              </a:rPr>
              <a:t>http://www.w3.org/1999/02/22-rdf-syntax-ns#</a:t>
            </a:r>
            <a:endParaRPr lang="en-US" sz="3000">
              <a:latin typeface="Calibri" charset="0"/>
              <a:ea typeface="ＭＳ Ｐゴシック" charset="0"/>
            </a:endParaRPr>
          </a:p>
          <a:p>
            <a:pPr lvl="1" eaLnBrk="1" hangingPunct="1"/>
            <a:r>
              <a:rPr lang="en-US" sz="3000">
                <a:latin typeface="Calibri" charset="0"/>
                <a:ea typeface="ＭＳ Ｐゴシック" charset="0"/>
                <a:hlinkClick r:id="rId3"/>
              </a:rPr>
              <a:t>http://www.w3.org/2000/01/rdf-schema#</a:t>
            </a:r>
            <a:endParaRPr lang="en-US" sz="3000">
              <a:latin typeface="Calibri" charset="0"/>
              <a:ea typeface="ＭＳ Ｐゴシック" charset="0"/>
            </a:endParaRPr>
          </a:p>
          <a:p>
            <a:pPr lvl="1" eaLnBrk="1" hangingPunct="1"/>
            <a:r>
              <a:rPr lang="en-US" sz="3000">
                <a:latin typeface="Calibri" charset="0"/>
                <a:ea typeface="ＭＳ Ｐゴシック" charset="0"/>
                <a:hlinkClick r:id="rId4"/>
              </a:rPr>
              <a:t>http://www.w3.org/2002/07/owl#</a:t>
            </a:r>
            <a:endParaRPr lang="en-US" sz="3000">
              <a:latin typeface="Calibri" charset="0"/>
              <a:ea typeface="ＭＳ Ｐゴシック" charset="0"/>
            </a:endParaRPr>
          </a:p>
          <a:p>
            <a:pPr eaLnBrk="1" hangingPunct="1"/>
            <a:r>
              <a:rPr lang="en-US" sz="3200">
                <a:latin typeface="Calibri" charset="0"/>
              </a:rPr>
              <a:t>Strangely, each uses terms from all three to define its own terms</a:t>
            </a:r>
          </a:p>
          <a:p>
            <a:pPr eaLnBrk="1" hangingPunct="1"/>
            <a:r>
              <a:rPr lang="en-US" sz="3200">
                <a:latin typeface="Calibri" charset="0"/>
              </a:rPr>
              <a:t>Don’t be confused: the real semantics of the terms isn’t specified in the namespace files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</a:rPr>
              <a:t>RDF Namespace</a:t>
            </a:r>
            <a:endParaRPr lang="el-GR" sz="4000">
              <a:latin typeface="Calibri" charset="0"/>
            </a:endParaRPr>
          </a:p>
        </p:txBody>
      </p:sp>
      <p:sp>
        <p:nvSpPr>
          <p:cNvPr id="4403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33363" y="1268413"/>
            <a:ext cx="8915400" cy="51847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&lt;rdf:RDF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   xmlns:rdf="</a:t>
            </a:r>
            <a:r>
              <a:rPr lang="en-US" sz="2000" b="1">
                <a:latin typeface="Calibri" charset="0"/>
              </a:rPr>
              <a:t>http://www.w3.org/1999/02/22-rdf-syntax-ns</a:t>
            </a:r>
            <a:r>
              <a:rPr lang="en-US" sz="2000">
                <a:latin typeface="Calibri" charset="0"/>
              </a:rPr>
              <a:t>#"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   xmlns:rdfs="http://www.w3.org/2000/01/rdf-schema#"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   xmlns:owl="http://www.w3.org/2002/07/owl#" 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   xmlns:dc="http://purl.org/dc/elements/1.1/"&gt;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endParaRPr lang="en-US" sz="1000">
              <a:latin typeface="Calibri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 &lt;owl:Ontology 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     rdf:about="http://www.w3.org/2000/01/rdf-schema#"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     dc:title="The RDF Schema vocabulary (RDFS)"/&gt;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endParaRPr lang="en-US" sz="1000">
              <a:latin typeface="Calibri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&lt;rdfs:Class rdf:about="http://www.w3.org/2000/01/rdf-schema#Resource"&gt;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  &lt;rdfs:isDefinedBy rdf:resource="http://www.w3.org/2000/01/rdf-schema#"/&gt;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  &lt;rdfs:label&gt;Resource&lt;/rdfs:label&gt;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  &lt;rdfs:comment&gt;The class resource, everything.&lt;/rdfs:comment&gt;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&lt;/rdfs:Class&gt;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400" b="1">
                <a:latin typeface="Calibri" charset="0"/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</a:rPr>
              <a:t>RDF Namespace in turtle</a:t>
            </a:r>
            <a:endParaRPr lang="el-GR" sz="4000">
              <a:latin typeface="Calibri" charset="0"/>
            </a:endParaRPr>
          </a:p>
        </p:txBody>
      </p:sp>
      <p:sp>
        <p:nvSpPr>
          <p:cNvPr id="4505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28600" y="1412875"/>
            <a:ext cx="8915400" cy="51847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@prefix rdf: &lt;http://www.w3.org/1999/02/22-rdf-syntax-ns#&gt; .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@prefix rdfs: &lt;http://www.w3.org/2000/01/rdf-schema#&gt; .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@prefix owl: &lt;http://www.w3.org/2002/07/owl#&gt; .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@prefix dc: &lt;http://purl.org/dc/elements/1.1/&gt; .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endParaRPr lang="en-US" sz="800">
              <a:latin typeface="Calibri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&lt;http://www.w3.org/1999/02/22-rdf-syntax-ns#&gt;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  a owl:Ontology 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  dc:title "The RDF Vocabulary (RDF)" 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  dc:description "This is the RDF Schema for the RDF vocabulary defined in the RDF namespace." .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endParaRPr lang="en-US" sz="800">
              <a:latin typeface="Calibri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rdf:type a rdf:Property 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  rdfs:isDefinedBy &lt;http://www.w3.org/1999/02/22-rdf-syntax-ns#&gt; 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  rdfs:label "type" 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  rdfs:comment "The subject is an instance of a class." 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  rdfs:range rdfs:Class 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>
                <a:latin typeface="Calibri" charset="0"/>
              </a:rPr>
              <a:t>  rdfs:domain rdfs:Resource .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endParaRPr lang="en-US" sz="200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RDF Namespace example</a:t>
            </a:r>
          </a:p>
        </p:txBody>
      </p:sp>
      <p:sp>
        <p:nvSpPr>
          <p:cNvPr id="46082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353425" cy="5040313"/>
          </a:xfrm>
        </p:spPr>
        <p:txBody>
          <a:bodyPr/>
          <a:lstStyle/>
          <a:p>
            <a:pPr marL="0" indent="0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rdf:Statement a rdfs:Class ;</a:t>
            </a:r>
          </a:p>
          <a:p>
            <a:pPr marL="0" indent="0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  rdfs:subClassOf rdfs:Resource ;</a:t>
            </a:r>
          </a:p>
          <a:p>
            <a:pPr marL="0" indent="0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  rdfs:comment "The class of RDF statements." .</a:t>
            </a:r>
          </a:p>
          <a:p>
            <a:pPr marL="0" indent="0" eaLnBrk="1" hangingPunct="1">
              <a:buFont typeface="Wingdings" charset="0"/>
              <a:buNone/>
            </a:pPr>
            <a:endParaRPr lang="en-US" sz="800">
              <a:latin typeface="Calibri" charset="0"/>
            </a:endParaRPr>
          </a:p>
          <a:p>
            <a:pPr marL="0" indent="0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rdf:subject a rdf:Property ;</a:t>
            </a:r>
          </a:p>
          <a:p>
            <a:pPr marL="0" indent="0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  rdfs:domain rdf:Statement ;</a:t>
            </a:r>
          </a:p>
          <a:p>
            <a:pPr marL="0" indent="0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  rdfs:range rdfs:Resource .</a:t>
            </a:r>
          </a:p>
          <a:p>
            <a:pPr marL="0" indent="0" eaLnBrk="1" hangingPunct="1">
              <a:buFont typeface="Wingdings" charset="0"/>
              <a:buNone/>
            </a:pPr>
            <a:endParaRPr lang="en-US" sz="800">
              <a:latin typeface="Calibri" charset="0"/>
            </a:endParaRPr>
          </a:p>
          <a:p>
            <a:pPr marL="0" indent="0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rdf:predicate a rdf:Property ;</a:t>
            </a:r>
          </a:p>
          <a:p>
            <a:pPr marL="0" indent="0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  rdfs:domain rdf:Statement ;</a:t>
            </a:r>
          </a:p>
          <a:p>
            <a:pPr marL="0" indent="0" eaLnBrk="1" hangingPunct="1">
              <a:buFont typeface="Wingdings" charset="0"/>
              <a:buNone/>
            </a:pPr>
            <a:r>
              <a:rPr lang="en-US" sz="2400">
                <a:latin typeface="Calibri" charset="0"/>
              </a:rPr>
              <a:t>  rdfs:range rdfs:Resource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RDF Namespace example</a:t>
            </a:r>
          </a:p>
        </p:txBody>
      </p:sp>
      <p:sp>
        <p:nvSpPr>
          <p:cNvPr id="47106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353425" cy="5040313"/>
          </a:xfrm>
        </p:spPr>
        <p:txBody>
          <a:bodyPr/>
          <a:lstStyle/>
          <a:p>
            <a:pPr marL="0" indent="0" eaLnBrk="1" hangingPunct="1">
              <a:buFont typeface="Wingdings" charset="0"/>
              <a:buNone/>
            </a:pPr>
            <a:r>
              <a:rPr lang="en-US">
                <a:latin typeface="Calibri" charset="0"/>
              </a:rPr>
              <a:t>This example shows how RDFS terms are used to say something important about the RDF </a:t>
            </a:r>
            <a:r>
              <a:rPr lang="en-US" i="1">
                <a:latin typeface="Calibri" charset="0"/>
              </a:rPr>
              <a:t>predicate</a:t>
            </a:r>
            <a:r>
              <a:rPr lang="en-US">
                <a:latin typeface="Calibri" charset="0"/>
              </a:rPr>
              <a:t> property</a:t>
            </a:r>
          </a:p>
          <a:p>
            <a:pPr marL="0" indent="0" eaLnBrk="1" hangingPunct="1">
              <a:buFont typeface="Wingdings" charset="0"/>
              <a:buNone/>
            </a:pPr>
            <a:endParaRPr lang="en-US" sz="1000">
              <a:latin typeface="Calibri" charset="0"/>
            </a:endParaRPr>
          </a:p>
          <a:p>
            <a:pPr marL="454025" lvl="2" indent="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ea typeface="ＭＳ Ｐゴシック" charset="0"/>
                <a:sym typeface="Symbol" charset="0"/>
              </a:rPr>
              <a:t>&lt;rdf:Property rdf:ID="predicate"</a:t>
            </a:r>
          </a:p>
          <a:p>
            <a:pPr marL="454025" lvl="2" indent="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ea typeface="ＭＳ Ｐゴシック" charset="0"/>
                <a:sym typeface="Symbol" charset="0"/>
              </a:rPr>
              <a:t>	 rdfs:comment="Identifies the property of a 			         statement in reified form"/&gt;</a:t>
            </a:r>
          </a:p>
          <a:p>
            <a:pPr marL="454025" lvl="2" indent="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ea typeface="ＭＳ Ｐゴシック" charset="0"/>
                <a:sym typeface="Symbol" charset="0"/>
              </a:rPr>
              <a:t>   &lt;rdfs:domain rdf:resource="#Statement"/&gt;</a:t>
            </a:r>
          </a:p>
          <a:p>
            <a:pPr marL="454025" lvl="2" indent="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ea typeface="ＭＳ Ｐゴシック" charset="0"/>
                <a:sym typeface="Symbol" charset="0"/>
              </a:rPr>
              <a:t>   &lt;rdfs:range rdf:resource="#Property"/&gt;</a:t>
            </a:r>
          </a:p>
          <a:p>
            <a:pPr marL="454025" lvl="2" indent="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ea typeface="ＭＳ Ｐゴシック" charset="0"/>
                <a:sym typeface="Symbol" charset="0"/>
              </a:rPr>
              <a:t>&lt;/rdf:Property&gt;</a:t>
            </a:r>
          </a:p>
          <a:p>
            <a:pPr marL="0" indent="0" eaLnBrk="1" hangingPunct="1">
              <a:buFont typeface="Wingdings" charset="0"/>
              <a:buNone/>
            </a:pPr>
            <a:endParaRPr lang="en-US" sz="2600">
              <a:latin typeface="Calibri" charset="0"/>
            </a:endParaRPr>
          </a:p>
          <a:p>
            <a:pPr marL="0" indent="0" eaLnBrk="1" hangingPunct="1">
              <a:buFont typeface="Wingdings" charset="0"/>
              <a:buNone/>
            </a:pPr>
            <a:r>
              <a:rPr lang="en-US" sz="2600" i="1">
                <a:latin typeface="Calibri" charset="0"/>
              </a:rPr>
              <a:t>predicate</a:t>
            </a:r>
            <a:r>
              <a:rPr lang="en-US" sz="2600">
                <a:latin typeface="Calibri" charset="0"/>
              </a:rPr>
              <a:t> is a property from a Statement to a Property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RDF Namespace</a:t>
            </a:r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520112" cy="4967288"/>
          </a:xfrm>
        </p:spPr>
        <p:txBody>
          <a:bodyPr/>
          <a:lstStyle/>
          <a:p>
            <a:pPr marL="0" indent="0" eaLnBrk="1" hangingPunct="1">
              <a:buFont typeface="Wingdings" charset="0"/>
              <a:buNone/>
            </a:pPr>
            <a:r>
              <a:rPr lang="en-US">
                <a:latin typeface="Calibri" charset="0"/>
              </a:rPr>
              <a:t>Define rdf:Resource and rdf:Class as instances of rdfs:Class &amp; rdf:Class as a subclass of rdf:Resource</a:t>
            </a:r>
          </a:p>
          <a:p>
            <a:pPr marL="0" indent="0" eaLnBrk="1" hangingPunct="1">
              <a:buFont typeface="Wingdings" charset="0"/>
              <a:buNone/>
            </a:pPr>
            <a:endParaRPr lang="en-US" sz="1000">
              <a:latin typeface="Calibri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>
                <a:latin typeface="Calibri" charset="0"/>
                <a:ea typeface="ＭＳ Ｐゴシック" charset="0"/>
              </a:rPr>
              <a:t>&lt;rdfs:Class rdf:ID="Resource"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>
                <a:latin typeface="Calibri" charset="0"/>
                <a:ea typeface="ＭＳ Ｐゴシック" charset="0"/>
              </a:rPr>
              <a:t>		rdfs:comment="The most general class"/&gt;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>
                <a:latin typeface="Calibri" charset="0"/>
                <a:ea typeface="ＭＳ Ｐゴシック" charset="0"/>
              </a:rPr>
              <a:t>		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>
                <a:latin typeface="Calibri" charset="0"/>
                <a:ea typeface="ＭＳ Ｐゴシック" charset="0"/>
              </a:rPr>
              <a:t>&lt;rdfs:Class rdf:ID="Class"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>
                <a:latin typeface="Calibri" charset="0"/>
                <a:ea typeface="ＭＳ Ｐゴシック" charset="0"/>
              </a:rPr>
              <a:t>		    rdfs:comment="The concept of classes.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>
                <a:latin typeface="Calibri" charset="0"/>
                <a:ea typeface="ＭＳ Ｐゴシック" charset="0"/>
              </a:rPr>
              <a:t>			    All classes are resources"/&gt;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>
                <a:latin typeface="Calibri" charset="0"/>
                <a:ea typeface="ＭＳ Ｐゴシック" charset="0"/>
              </a:rPr>
              <a:t>		&lt;rdfs:subClassOf rdf:resource="#Resource"/&gt;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de-DE">
                <a:latin typeface="Calibri" charset="0"/>
                <a:ea typeface="ＭＳ Ｐゴシック" charset="0"/>
              </a:rPr>
              <a:t>&lt;/rdfs:Class&gt;</a:t>
            </a:r>
            <a:endParaRPr lang="el-GR">
              <a:latin typeface="Calibri" charset="0"/>
              <a:ea typeface="ＭＳ Ｐゴシック" charset="0"/>
            </a:endParaRPr>
          </a:p>
          <a:p>
            <a:pPr marL="0" indent="0"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RDF Namespace</a:t>
            </a:r>
          </a:p>
        </p:txBody>
      </p:sp>
      <p:sp>
        <p:nvSpPr>
          <p:cNvPr id="49154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520112" cy="4967288"/>
          </a:xfrm>
        </p:spPr>
        <p:txBody>
          <a:bodyPr/>
          <a:lstStyle/>
          <a:p>
            <a:pPr marL="0" indent="0" eaLnBrk="1" hangingPunct="1">
              <a:buFont typeface="Wingdings" charset="0"/>
              <a:buNone/>
            </a:pPr>
            <a:r>
              <a:rPr lang="en-US">
                <a:latin typeface="Calibri" charset="0"/>
              </a:rPr>
              <a:t>Define rdf:Resource and rdf:Class as instances of rdfs:Class &amp; rdf:Class as a subclass of rdf:Resource</a:t>
            </a:r>
          </a:p>
          <a:p>
            <a:pPr marL="0" indent="0" eaLnBrk="1" hangingPunct="1">
              <a:buFont typeface="Wingdings" charset="0"/>
              <a:buNone/>
            </a:pPr>
            <a:endParaRPr lang="en-US" sz="1000">
              <a:latin typeface="Calibri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>
                <a:latin typeface="Calibri" charset="0"/>
                <a:ea typeface="ＭＳ Ｐゴシック" charset="0"/>
              </a:rPr>
              <a:t>&lt;rdfs:Class rdf:ID="Resource"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>
                <a:latin typeface="Calibri" charset="0"/>
                <a:ea typeface="ＭＳ Ｐゴシック" charset="0"/>
              </a:rPr>
              <a:t>		rdfs:comment="The most general class"/&gt;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>
                <a:latin typeface="Calibri" charset="0"/>
                <a:ea typeface="ＭＳ Ｐゴシック" charset="0"/>
              </a:rPr>
              <a:t>		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>
                <a:latin typeface="Calibri" charset="0"/>
                <a:ea typeface="ＭＳ Ｐゴシック" charset="0"/>
              </a:rPr>
              <a:t>&lt;rdfs:Class rdf:ID="Class"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>
                <a:latin typeface="Calibri" charset="0"/>
                <a:ea typeface="ＭＳ Ｐゴシック" charset="0"/>
              </a:rPr>
              <a:t>		    rdfs:comment="The concept of classes.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>
                <a:latin typeface="Calibri" charset="0"/>
                <a:ea typeface="ＭＳ Ｐゴシック" charset="0"/>
              </a:rPr>
              <a:t>			    All classes are resources"/&gt;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>
                <a:latin typeface="Calibri" charset="0"/>
                <a:ea typeface="ＭＳ Ｐゴシック" charset="0"/>
              </a:rPr>
              <a:t>		&lt;rdfs:subClassOf rdf:resource="#Resource"/&gt;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de-DE">
                <a:latin typeface="Calibri" charset="0"/>
                <a:ea typeface="ＭＳ Ｐゴシック" charset="0"/>
              </a:rPr>
              <a:t>&lt;/rdfs:Class&gt;</a:t>
            </a:r>
            <a:endParaRPr lang="el-GR">
              <a:latin typeface="Calibri" charset="0"/>
              <a:ea typeface="ＭＳ Ｐゴシック" charset="0"/>
            </a:endParaRPr>
          </a:p>
          <a:p>
            <a:pPr marL="0" indent="0" eaLnBrk="1" hangingPunct="1"/>
            <a:endParaRPr lang="en-US">
              <a:latin typeface="Calibri" charset="0"/>
            </a:endParaRPr>
          </a:p>
        </p:txBody>
      </p:sp>
      <p:grpSp>
        <p:nvGrpSpPr>
          <p:cNvPr id="49155" name="Group 20"/>
          <p:cNvGrpSpPr>
            <a:grpSpLocks/>
          </p:cNvGrpSpPr>
          <p:nvPr/>
        </p:nvGrpSpPr>
        <p:grpSpPr bwMode="auto">
          <a:xfrm>
            <a:off x="5715000" y="3352800"/>
            <a:ext cx="3352800" cy="3276600"/>
            <a:chOff x="5257800" y="2514600"/>
            <a:chExt cx="3352800" cy="3276600"/>
          </a:xfrm>
        </p:grpSpPr>
        <p:sp>
          <p:nvSpPr>
            <p:cNvPr id="4" name="Rectangle 3"/>
            <p:cNvSpPr/>
            <p:nvPr/>
          </p:nvSpPr>
          <p:spPr>
            <a:xfrm>
              <a:off x="5257800" y="2514600"/>
              <a:ext cx="3352800" cy="3276600"/>
            </a:xfrm>
            <a:prstGeom prst="rect">
              <a:avLst/>
            </a:prstGeom>
            <a:solidFill>
              <a:schemeClr val="bg1">
                <a:lumMod val="85000"/>
                <a:alpha val="66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5486400" y="3124200"/>
              <a:ext cx="1127125" cy="9144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>
                <a:defRPr/>
              </a:pPr>
              <a:r>
                <a:rPr lang="en-US" sz="2000" dirty="0" err="1">
                  <a:solidFill>
                    <a:srgbClr val="000000"/>
                  </a:solidFill>
                  <a:latin typeface="Calibri"/>
                  <a:ea typeface="ＭＳ Ｐゴシック" charset="0"/>
                  <a:cs typeface="ＭＳ Ｐゴシック" charset="0"/>
                </a:rPr>
                <a:t>rdf</a:t>
              </a:r>
              <a:r>
                <a:rPr lang="en-US" sz="2000" dirty="0">
                  <a:solidFill>
                    <a:srgbClr val="000000"/>
                  </a:solidFill>
                  <a:latin typeface="Calibri"/>
                  <a:ea typeface="ＭＳ Ｐゴシック" charset="0"/>
                  <a:cs typeface="ＭＳ Ｐゴシック" charset="0"/>
                </a:rPr>
                <a:t>:</a:t>
              </a:r>
              <a:br>
                <a:rPr lang="en-US" sz="2000" dirty="0">
                  <a:solidFill>
                    <a:srgbClr val="000000"/>
                  </a:solidFill>
                  <a:latin typeface="Calibri"/>
                  <a:ea typeface="ＭＳ Ｐゴシック" charset="0"/>
                  <a:cs typeface="ＭＳ Ｐゴシック" charset="0"/>
                </a:rPr>
              </a:br>
              <a:r>
                <a:rPr lang="en-US" sz="1400" dirty="0">
                  <a:solidFill>
                    <a:srgbClr val="000000"/>
                  </a:solidFill>
                  <a:latin typeface="Calibri"/>
                  <a:ea typeface="ＭＳ Ｐゴシック" charset="0"/>
                  <a:cs typeface="ＭＳ Ｐゴシック" charset="0"/>
                </a:rPr>
                <a:t>Resource</a:t>
              </a:r>
              <a:endPara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5486400" y="4724400"/>
              <a:ext cx="1127125" cy="9144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>
                <a:defRPr/>
              </a:pPr>
              <a:r>
                <a:rPr lang="en-US" sz="2000" dirty="0" err="1">
                  <a:solidFill>
                    <a:srgbClr val="000000"/>
                  </a:solidFill>
                  <a:latin typeface="Calibri"/>
                  <a:ea typeface="ＭＳ Ｐゴシック" charset="0"/>
                  <a:cs typeface="ＭＳ Ｐゴシック" charset="0"/>
                </a:rPr>
                <a:t>rdf</a:t>
              </a:r>
              <a:r>
                <a:rPr lang="en-US" sz="2000" dirty="0">
                  <a:solidFill>
                    <a:srgbClr val="000000"/>
                  </a:solidFill>
                  <a:latin typeface="Calibri"/>
                  <a:ea typeface="ＭＳ Ｐゴシック" charset="0"/>
                  <a:cs typeface="ＭＳ Ｐゴシック" charset="0"/>
                </a:rPr>
                <a:t>:</a:t>
              </a:r>
              <a:br>
                <a:rPr lang="en-US" sz="2000" dirty="0">
                  <a:solidFill>
                    <a:srgbClr val="000000"/>
                  </a:solidFill>
                  <a:latin typeface="Calibri"/>
                  <a:ea typeface="ＭＳ Ｐゴシック" charset="0"/>
                  <a:cs typeface="ＭＳ Ｐゴシック" charset="0"/>
                </a:rPr>
              </a:br>
              <a:r>
                <a:rPr lang="en-US" sz="2000" dirty="0">
                  <a:solidFill>
                    <a:srgbClr val="000000"/>
                  </a:solidFill>
                  <a:latin typeface="Calibri"/>
                  <a:ea typeface="ＭＳ Ｐゴシック" charset="0"/>
                  <a:cs typeface="ＭＳ Ｐゴシック" charset="0"/>
                </a:rPr>
                <a:t>Class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7391400" y="2743200"/>
              <a:ext cx="1127125" cy="9144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>
                <a:defRPr/>
              </a:pPr>
              <a:r>
                <a:rPr lang="en-US" sz="2000" dirty="0" err="1">
                  <a:solidFill>
                    <a:srgbClr val="000000"/>
                  </a:solidFill>
                  <a:latin typeface="Calibri"/>
                  <a:ea typeface="ＭＳ Ｐゴシック" charset="0"/>
                  <a:cs typeface="ＭＳ Ｐゴシック" charset="0"/>
                </a:rPr>
                <a:t>rdfs</a:t>
              </a:r>
              <a:r>
                <a:rPr lang="en-US" sz="2000" dirty="0">
                  <a:solidFill>
                    <a:srgbClr val="000000"/>
                  </a:solidFill>
                  <a:latin typeface="Calibri"/>
                  <a:ea typeface="ＭＳ Ｐゴシック" charset="0"/>
                  <a:cs typeface="ＭＳ Ｐゴシック" charset="0"/>
                </a:rPr>
                <a:t>:</a:t>
              </a:r>
              <a:br>
                <a:rPr lang="en-US" sz="2000" dirty="0">
                  <a:solidFill>
                    <a:srgbClr val="000000"/>
                  </a:solidFill>
                  <a:latin typeface="Calibri"/>
                  <a:ea typeface="ＭＳ Ｐゴシック" charset="0"/>
                  <a:cs typeface="ＭＳ Ｐゴシック" charset="0"/>
                </a:rPr>
              </a:br>
              <a:r>
                <a:rPr lang="en-US" sz="2000" dirty="0">
                  <a:solidFill>
                    <a:srgbClr val="000000"/>
                  </a:solidFill>
                  <a:latin typeface="Calibri"/>
                  <a:ea typeface="ＭＳ Ｐゴシック" charset="0"/>
                  <a:cs typeface="ＭＳ Ｐゴシック" charset="0"/>
                </a:rPr>
                <a:t>Class</a:t>
              </a:r>
            </a:p>
          </p:txBody>
        </p:sp>
        <p:cxnSp>
          <p:nvCxnSpPr>
            <p:cNvPr id="12" name="Straight Arrow Connector 11"/>
            <p:cNvCxnSpPr>
              <a:stCxn id="5" idx="6"/>
              <a:endCxn id="10" idx="2"/>
            </p:cNvCxnSpPr>
            <p:nvPr/>
          </p:nvCxnSpPr>
          <p:spPr>
            <a:xfrm flipV="1">
              <a:off x="6613525" y="3200400"/>
              <a:ext cx="777875" cy="3810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9" idx="6"/>
              <a:endCxn id="10" idx="4"/>
            </p:cNvCxnSpPr>
            <p:nvPr/>
          </p:nvCxnSpPr>
          <p:spPr>
            <a:xfrm flipV="1">
              <a:off x="6613525" y="3657600"/>
              <a:ext cx="1341438" cy="15240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9" idx="0"/>
              <a:endCxn id="5" idx="4"/>
            </p:cNvCxnSpPr>
            <p:nvPr/>
          </p:nvCxnSpPr>
          <p:spPr>
            <a:xfrm rot="5400000" flipH="1" flipV="1">
              <a:off x="5707857" y="4382294"/>
              <a:ext cx="685800" cy="158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163" name="TextBox 17"/>
            <p:cNvSpPr txBox="1">
              <a:spLocks noChangeArrowheads="1"/>
            </p:cNvSpPr>
            <p:nvPr/>
          </p:nvSpPr>
          <p:spPr bwMode="auto">
            <a:xfrm>
              <a:off x="6477000" y="2935069"/>
              <a:ext cx="110688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000000"/>
                  </a:solidFill>
                  <a:latin typeface="Calibri" charset="0"/>
                </a:rPr>
                <a:t>rdf:type</a:t>
              </a:r>
            </a:p>
            <a:p>
              <a:pPr eaLnBrk="1" hangingPunct="1"/>
              <a:endParaRPr lang="en-US" sz="1800">
                <a:latin typeface="Calibri" charset="0"/>
              </a:endParaRPr>
            </a:p>
          </p:txBody>
        </p:sp>
        <p:sp>
          <p:nvSpPr>
            <p:cNvPr id="49164" name="TextBox 19"/>
            <p:cNvSpPr txBox="1">
              <a:spLocks noChangeArrowheads="1"/>
            </p:cNvSpPr>
            <p:nvPr/>
          </p:nvSpPr>
          <p:spPr bwMode="auto">
            <a:xfrm>
              <a:off x="5334000" y="4382869"/>
              <a:ext cx="15240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000000"/>
                  </a:solidFill>
                  <a:latin typeface="Calibri" charset="0"/>
                </a:rPr>
                <a:t>rdfs:subclass</a:t>
              </a:r>
            </a:p>
            <a:p>
              <a:pPr eaLnBrk="1" hangingPunct="1"/>
              <a:endParaRPr lang="en-US" sz="1800">
                <a:latin typeface="Calibri" charset="0"/>
              </a:endParaRPr>
            </a:p>
          </p:txBody>
        </p:sp>
        <p:sp>
          <p:nvSpPr>
            <p:cNvPr id="49165" name="TextBox 21"/>
            <p:cNvSpPr txBox="1">
              <a:spLocks noChangeArrowheads="1"/>
            </p:cNvSpPr>
            <p:nvPr/>
          </p:nvSpPr>
          <p:spPr bwMode="auto">
            <a:xfrm>
              <a:off x="7427517" y="4078069"/>
              <a:ext cx="110688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000000"/>
                  </a:solidFill>
                  <a:latin typeface="Calibri" charset="0"/>
                </a:rPr>
                <a:t>rdf:type</a:t>
              </a:r>
            </a:p>
            <a:p>
              <a:pPr eaLnBrk="1" hangingPunct="1"/>
              <a:endParaRPr lang="en-US" sz="1800">
                <a:latin typeface="Calibri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RDFS Namespace</a:t>
            </a:r>
          </a:p>
        </p:txBody>
      </p:sp>
      <p:sp>
        <p:nvSpPr>
          <p:cNvPr id="50178" name="Content Placeholder 2"/>
          <p:cNvSpPr>
            <a:spLocks noGrp="1"/>
          </p:cNvSpPr>
          <p:nvPr>
            <p:ph idx="1"/>
          </p:nvPr>
        </p:nvSpPr>
        <p:spPr>
          <a:xfrm>
            <a:off x="395288" y="1268413"/>
            <a:ext cx="8748712" cy="5140325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sz="1600">
                <a:latin typeface="Calibri" charset="0"/>
              </a:rPr>
              <a:t>@prefix rdf: &lt;http://www.w3.org/1999/02/22-rdf-syntax-ns#&gt; .</a:t>
            </a:r>
          </a:p>
          <a:p>
            <a:pPr eaLnBrk="1" hangingPunct="1">
              <a:buFont typeface="Wingdings" charset="0"/>
              <a:buNone/>
            </a:pPr>
            <a:r>
              <a:rPr lang="en-US" sz="1600">
                <a:latin typeface="Calibri" charset="0"/>
              </a:rPr>
              <a:t>@prefix rdfs: &lt;http://www.w3.org/2000/01/rdf-schema#&gt; .</a:t>
            </a:r>
          </a:p>
          <a:p>
            <a:pPr eaLnBrk="1" hangingPunct="1">
              <a:buFont typeface="Wingdings" charset="0"/>
              <a:buNone/>
            </a:pPr>
            <a:r>
              <a:rPr lang="en-US" sz="1100">
                <a:latin typeface="Calibri" charset="0"/>
              </a:rPr>
              <a:t>…</a:t>
            </a:r>
          </a:p>
          <a:p>
            <a:pPr eaLnBrk="1" hangingPunct="1">
              <a:buFont typeface="Wingdings" charset="0"/>
              <a:buNone/>
            </a:pPr>
            <a:r>
              <a:rPr lang="en-US" sz="1600">
                <a:latin typeface="Calibri" charset="0"/>
              </a:rPr>
              <a:t>&lt;http://www.w3.org/2000/01/rdf-schema#&gt; a owl:Ontology ;</a:t>
            </a:r>
          </a:p>
          <a:p>
            <a:pPr eaLnBrk="1" hangingPunct="1">
              <a:buFont typeface="Wingdings" charset="0"/>
              <a:buNone/>
            </a:pPr>
            <a:r>
              <a:rPr lang="en-US" sz="1600">
                <a:latin typeface="Calibri" charset="0"/>
              </a:rPr>
              <a:t>	dc:title "The RDF Schema vocabulary (RDFS)" .</a:t>
            </a:r>
          </a:p>
          <a:p>
            <a:pPr eaLnBrk="1" hangingPunct="1">
              <a:buFont typeface="Wingdings" charset="0"/>
              <a:buNone/>
            </a:pPr>
            <a:endParaRPr lang="en-US" sz="800">
              <a:latin typeface="Calibri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 sz="1600">
                <a:latin typeface="Calibri" charset="0"/>
              </a:rPr>
              <a:t>rdfs:Resource a rdfs:Class ;</a:t>
            </a:r>
          </a:p>
          <a:p>
            <a:pPr eaLnBrk="1" hangingPunct="1">
              <a:buFont typeface="Wingdings" charset="0"/>
              <a:buNone/>
            </a:pPr>
            <a:r>
              <a:rPr lang="en-US" sz="1600">
                <a:latin typeface="Calibri" charset="0"/>
              </a:rPr>
              <a:t>	rdfs:comment "The class resource, everything." .</a:t>
            </a:r>
          </a:p>
          <a:p>
            <a:pPr eaLnBrk="1" hangingPunct="1">
              <a:buFont typeface="Wingdings" charset="0"/>
              <a:buNone/>
            </a:pPr>
            <a:endParaRPr lang="en-US" sz="800">
              <a:latin typeface="Calibri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 sz="1600">
                <a:latin typeface="Calibri" charset="0"/>
              </a:rPr>
              <a:t>rdfs:Class a rdfs:Class ;</a:t>
            </a:r>
          </a:p>
          <a:p>
            <a:pPr eaLnBrk="1" hangingPunct="1">
              <a:buFont typeface="Wingdings" charset="0"/>
              <a:buNone/>
            </a:pPr>
            <a:r>
              <a:rPr lang="en-US" sz="1600">
                <a:latin typeface="Calibri" charset="0"/>
              </a:rPr>
              <a:t>	rdfs:subClassOf rdfs:Resource .</a:t>
            </a:r>
          </a:p>
          <a:p>
            <a:pPr eaLnBrk="1" hangingPunct="1">
              <a:buFont typeface="Wingdings" charset="0"/>
              <a:buNone/>
            </a:pPr>
            <a:endParaRPr lang="en-US" sz="800">
              <a:latin typeface="Calibri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 sz="1600">
                <a:latin typeface="Calibri" charset="0"/>
              </a:rPr>
              <a:t>rdfs:subClassOf a rdf:Property ;</a:t>
            </a:r>
          </a:p>
          <a:p>
            <a:pPr eaLnBrk="1" hangingPunct="1">
              <a:buFont typeface="Wingdings" charset="0"/>
              <a:buNone/>
            </a:pPr>
            <a:r>
              <a:rPr lang="en-US" sz="1600">
                <a:latin typeface="Calibri" charset="0"/>
              </a:rPr>
              <a:t>	rdfs:isDefinedBy &lt;http://www.w3.org/2000/01/rdf-schema#&gt; ;</a:t>
            </a:r>
          </a:p>
          <a:p>
            <a:pPr eaLnBrk="1" hangingPunct="1">
              <a:buFont typeface="Wingdings" charset="0"/>
              <a:buNone/>
            </a:pPr>
            <a:r>
              <a:rPr lang="en-US" sz="1600">
                <a:latin typeface="Calibri" charset="0"/>
              </a:rPr>
              <a:t>	rdfs:label "subClassOf" ;</a:t>
            </a:r>
          </a:p>
          <a:p>
            <a:pPr eaLnBrk="1" hangingPunct="1">
              <a:buFont typeface="Wingdings" charset="0"/>
              <a:buNone/>
            </a:pPr>
            <a:r>
              <a:rPr lang="en-US" sz="1600">
                <a:latin typeface="Calibri" charset="0"/>
              </a:rPr>
              <a:t>	rdfs:comment "The subject is a subclass of a class." ;</a:t>
            </a:r>
          </a:p>
          <a:p>
            <a:pPr eaLnBrk="1" hangingPunct="1">
              <a:buFont typeface="Wingdings" charset="0"/>
              <a:buNone/>
            </a:pPr>
            <a:r>
              <a:rPr lang="en-US" sz="1600">
                <a:latin typeface="Calibri" charset="0"/>
              </a:rPr>
              <a:t>	rdfs:range rdfs:Class ;</a:t>
            </a:r>
          </a:p>
          <a:p>
            <a:pPr eaLnBrk="1" hangingPunct="1">
              <a:buFont typeface="Wingdings" charset="0"/>
              <a:buNone/>
            </a:pPr>
            <a:r>
              <a:rPr lang="en-US" sz="1600">
                <a:latin typeface="Calibri" charset="0"/>
              </a:rPr>
              <a:t>	rdfs:domain rdfs:Class .</a:t>
            </a:r>
          </a:p>
          <a:p>
            <a:pPr eaLnBrk="1" hangingPunct="1">
              <a:buFont typeface="Wingdings" charset="0"/>
              <a:buNone/>
            </a:pPr>
            <a:r>
              <a:rPr lang="en-US" sz="1600">
                <a:latin typeface="Calibri" charset="0"/>
              </a:rPr>
              <a:t>…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AutoShape 2"/>
          <p:cNvSpPr>
            <a:spLocks noGrp="1" noChangeArrowheads="1"/>
          </p:cNvSpPr>
          <p:nvPr>
            <p:ph type="title"/>
          </p:nvPr>
        </p:nvSpPr>
        <p:spPr>
          <a:xfrm>
            <a:off x="419100" y="228600"/>
            <a:ext cx="8267700" cy="609600"/>
          </a:xfrm>
        </p:spPr>
        <p:txBody>
          <a:bodyPr/>
          <a:lstStyle/>
          <a:p>
            <a:pPr eaLnBrk="1" hangingPunct="1"/>
            <a:r>
              <a:rPr lang="en-US" sz="3200">
                <a:latin typeface="Calibri" charset="0"/>
              </a:rPr>
              <a:t>RDFS Vocabulary</a:t>
            </a:r>
          </a:p>
        </p:txBody>
      </p:sp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4513" y="2189163"/>
            <a:ext cx="3713162" cy="4264025"/>
          </a:xfrm>
        </p:spPr>
        <p:txBody>
          <a:bodyPr/>
          <a:lstStyle/>
          <a:p>
            <a:pPr marL="231775" indent="-231775" eaLnBrk="1" hangingPunct="1">
              <a:lnSpc>
                <a:spcPct val="90000"/>
              </a:lnSpc>
            </a:pPr>
            <a:r>
              <a:rPr lang="en-US" sz="2400">
                <a:latin typeface="Calibri" charset="0"/>
              </a:rPr>
              <a:t>Terms for classes</a:t>
            </a:r>
          </a:p>
          <a:p>
            <a:pPr marL="568325" lvl="1" indent="-222250" eaLnBrk="1" hangingPunct="1">
              <a:lnSpc>
                <a:spcPct val="90000"/>
              </a:lnSpc>
            </a:pPr>
            <a:r>
              <a:rPr lang="en-US">
                <a:latin typeface="Calibri" charset="0"/>
                <a:ea typeface="ＭＳ Ｐゴシック" charset="0"/>
                <a:hlinkClick r:id="rId3"/>
              </a:rPr>
              <a:t>rdfs:Class</a:t>
            </a:r>
            <a:r>
              <a:rPr lang="en-US">
                <a:latin typeface="Calibri" charset="0"/>
                <a:ea typeface="ＭＳ Ｐゴシック" charset="0"/>
              </a:rPr>
              <a:t>  </a:t>
            </a:r>
          </a:p>
          <a:p>
            <a:pPr marL="568325" lvl="1" indent="-222250" eaLnBrk="1" hangingPunct="1">
              <a:lnSpc>
                <a:spcPct val="90000"/>
              </a:lnSpc>
            </a:pPr>
            <a:r>
              <a:rPr lang="en-US">
                <a:latin typeface="Calibri" charset="0"/>
                <a:ea typeface="ＭＳ Ｐゴシック" charset="0"/>
                <a:hlinkClick r:id="rId4"/>
              </a:rPr>
              <a:t>rdfs:subClassOf</a:t>
            </a:r>
            <a:r>
              <a:rPr lang="en-US">
                <a:latin typeface="Calibri" charset="0"/>
                <a:ea typeface="ＭＳ Ｐゴシック" charset="0"/>
              </a:rPr>
              <a:t>  </a:t>
            </a:r>
          </a:p>
          <a:p>
            <a:pPr marL="231775" indent="-231775" eaLnBrk="1" hangingPunct="1">
              <a:lnSpc>
                <a:spcPct val="90000"/>
              </a:lnSpc>
            </a:pPr>
            <a:r>
              <a:rPr lang="en-US" sz="2400">
                <a:latin typeface="Calibri" charset="0"/>
              </a:rPr>
              <a:t>Terms for properties</a:t>
            </a:r>
          </a:p>
          <a:p>
            <a:pPr marL="568325" lvl="1" indent="-222250" eaLnBrk="1" hangingPunct="1">
              <a:lnSpc>
                <a:spcPct val="90000"/>
              </a:lnSpc>
            </a:pPr>
            <a:r>
              <a:rPr lang="en-US">
                <a:latin typeface="Calibri" charset="0"/>
                <a:ea typeface="ＭＳ Ｐゴシック" charset="0"/>
                <a:hlinkClick r:id="rId5"/>
              </a:rPr>
              <a:t>rdfs:domain</a:t>
            </a:r>
            <a:r>
              <a:rPr lang="en-US">
                <a:latin typeface="Calibri" charset="0"/>
                <a:ea typeface="ＭＳ Ｐゴシック" charset="0"/>
              </a:rPr>
              <a:t>  </a:t>
            </a:r>
          </a:p>
          <a:p>
            <a:pPr marL="568325" lvl="1" indent="-222250" eaLnBrk="1" hangingPunct="1">
              <a:lnSpc>
                <a:spcPct val="90000"/>
              </a:lnSpc>
            </a:pPr>
            <a:r>
              <a:rPr lang="en-US">
                <a:latin typeface="Calibri" charset="0"/>
                <a:ea typeface="ＭＳ Ｐゴシック" charset="0"/>
                <a:hlinkClick r:id="rId6"/>
              </a:rPr>
              <a:t>rdfs:range</a:t>
            </a:r>
            <a:r>
              <a:rPr lang="en-US">
                <a:latin typeface="Calibri" charset="0"/>
                <a:ea typeface="ＭＳ Ｐゴシック" charset="0"/>
              </a:rPr>
              <a:t>  </a:t>
            </a:r>
          </a:p>
          <a:p>
            <a:pPr marL="568325" lvl="1" indent="-222250" eaLnBrk="1" hangingPunct="1">
              <a:lnSpc>
                <a:spcPct val="90000"/>
              </a:lnSpc>
            </a:pPr>
            <a:r>
              <a:rPr lang="en-US">
                <a:latin typeface="Calibri" charset="0"/>
                <a:ea typeface="ＭＳ Ｐゴシック" charset="0"/>
                <a:hlinkClick r:id="rId7"/>
              </a:rPr>
              <a:t>rdfs:subPropertyOf</a:t>
            </a:r>
            <a:r>
              <a:rPr lang="en-US">
                <a:latin typeface="Calibri" charset="0"/>
                <a:ea typeface="ＭＳ Ｐゴシック" charset="0"/>
              </a:rPr>
              <a:t>  </a:t>
            </a:r>
          </a:p>
          <a:p>
            <a:pPr marL="231775" indent="-231775" eaLnBrk="1" hangingPunct="1">
              <a:lnSpc>
                <a:spcPct val="90000"/>
              </a:lnSpc>
            </a:pPr>
            <a:r>
              <a:rPr lang="en-US" sz="2400">
                <a:latin typeface="Calibri" charset="0"/>
              </a:rPr>
              <a:t>Special classes</a:t>
            </a:r>
          </a:p>
          <a:p>
            <a:pPr marL="568325" lvl="1" indent="-222250" eaLnBrk="1" hangingPunct="1">
              <a:lnSpc>
                <a:spcPct val="90000"/>
              </a:lnSpc>
            </a:pPr>
            <a:r>
              <a:rPr lang="en-US">
                <a:latin typeface="Calibri" charset="0"/>
                <a:ea typeface="ＭＳ Ｐゴシック" charset="0"/>
                <a:hlinkClick r:id="rId8"/>
              </a:rPr>
              <a:t>rdfs:Resource</a:t>
            </a:r>
            <a:r>
              <a:rPr lang="en-US">
                <a:latin typeface="Calibri" charset="0"/>
                <a:ea typeface="ＭＳ Ｐゴシック" charset="0"/>
              </a:rPr>
              <a:t>  </a:t>
            </a:r>
          </a:p>
          <a:p>
            <a:pPr marL="568325" lvl="1" indent="-222250" eaLnBrk="1" hangingPunct="1">
              <a:lnSpc>
                <a:spcPct val="90000"/>
              </a:lnSpc>
            </a:pPr>
            <a:r>
              <a:rPr lang="en-US">
                <a:latin typeface="Calibri" charset="0"/>
                <a:ea typeface="ＭＳ Ｐゴシック" charset="0"/>
                <a:hlinkClick r:id="rId9"/>
              </a:rPr>
              <a:t>rdfs:Literal</a:t>
            </a:r>
            <a:r>
              <a:rPr lang="en-US">
                <a:latin typeface="Calibri" charset="0"/>
                <a:ea typeface="ＭＳ Ｐゴシック" charset="0"/>
              </a:rPr>
              <a:t>  </a:t>
            </a:r>
          </a:p>
          <a:p>
            <a:pPr marL="568325" lvl="1" indent="-222250" eaLnBrk="1" hangingPunct="1">
              <a:lnSpc>
                <a:spcPct val="90000"/>
              </a:lnSpc>
            </a:pPr>
            <a:r>
              <a:rPr lang="en-US">
                <a:latin typeface="Calibri" charset="0"/>
                <a:ea typeface="ＭＳ Ｐゴシック" charset="0"/>
                <a:hlinkClick r:id="rId10"/>
              </a:rPr>
              <a:t>rdfs:Datatype</a:t>
            </a:r>
            <a:r>
              <a:rPr lang="en-US">
                <a:latin typeface="Calibri" charset="0"/>
                <a:ea typeface="ＭＳ Ｐゴシック" charset="0"/>
              </a:rPr>
              <a:t>  </a:t>
            </a:r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4876800" y="2192338"/>
            <a:ext cx="3733800" cy="433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31775" indent="-231775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charset="0"/>
              <a:buChar char="l"/>
            </a:pPr>
            <a:r>
              <a:rPr lang="en-US" sz="2400">
                <a:solidFill>
                  <a:srgbClr val="000000"/>
                </a:solidFill>
                <a:latin typeface="Calibri" charset="0"/>
              </a:rPr>
              <a:t>Terms for collections</a:t>
            </a:r>
          </a:p>
          <a:p>
            <a:pPr marL="568325" lvl="1" indent="-222250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SzPct val="75000"/>
              <a:buFontTx/>
              <a:buChar char="–"/>
            </a:pPr>
            <a:r>
              <a:rPr lang="en-US" sz="2400">
                <a:solidFill>
                  <a:srgbClr val="000000"/>
                </a:solidFill>
                <a:latin typeface="Calibri" charset="0"/>
                <a:hlinkClick r:id="rId11"/>
              </a:rPr>
              <a:t>rdfs:member</a:t>
            </a:r>
            <a:r>
              <a:rPr lang="en-US" sz="2400">
                <a:solidFill>
                  <a:srgbClr val="000000"/>
                </a:solidFill>
                <a:latin typeface="Calibri" charset="0"/>
              </a:rPr>
              <a:t>  </a:t>
            </a:r>
          </a:p>
          <a:p>
            <a:pPr marL="568325" lvl="1" indent="-222250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SzPct val="75000"/>
              <a:buFontTx/>
              <a:buChar char="–"/>
            </a:pPr>
            <a:r>
              <a:rPr lang="en-US" sz="2400">
                <a:solidFill>
                  <a:srgbClr val="000000"/>
                </a:solidFill>
                <a:latin typeface="Calibri" charset="0"/>
                <a:hlinkClick r:id="rId12"/>
              </a:rPr>
              <a:t>rdfs:Container</a:t>
            </a:r>
            <a:r>
              <a:rPr lang="en-US" sz="2400">
                <a:solidFill>
                  <a:srgbClr val="000000"/>
                </a:solidFill>
                <a:latin typeface="Calibri" charset="0"/>
              </a:rPr>
              <a:t>  </a:t>
            </a:r>
          </a:p>
          <a:p>
            <a:pPr marL="568325" lvl="1" indent="-222250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SzPct val="75000"/>
              <a:buFontTx/>
              <a:buChar char="–"/>
            </a:pPr>
            <a:r>
              <a:rPr lang="en-US" sz="2400">
                <a:solidFill>
                  <a:srgbClr val="000000"/>
                </a:solidFill>
                <a:latin typeface="Calibri" charset="0"/>
                <a:hlinkClick r:id="rId13"/>
              </a:rPr>
              <a:t>rdfs:ContainerMem-bershipProperty</a:t>
            </a:r>
            <a:r>
              <a:rPr lang="en-US" sz="2400">
                <a:solidFill>
                  <a:srgbClr val="000000"/>
                </a:solidFill>
                <a:latin typeface="Calibri" charset="0"/>
              </a:rPr>
              <a:t>  </a:t>
            </a:r>
          </a:p>
          <a:p>
            <a:pPr marL="231775" indent="-231775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charset="0"/>
              <a:buChar char="l"/>
            </a:pPr>
            <a:r>
              <a:rPr lang="en-US" sz="2400">
                <a:solidFill>
                  <a:srgbClr val="000000"/>
                </a:solidFill>
                <a:latin typeface="Calibri" charset="0"/>
              </a:rPr>
              <a:t>Special properties</a:t>
            </a:r>
          </a:p>
          <a:p>
            <a:pPr marL="568325" lvl="1" indent="-222250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SzPct val="75000"/>
              <a:buFontTx/>
              <a:buChar char="–"/>
            </a:pPr>
            <a:r>
              <a:rPr lang="en-US" sz="2400">
                <a:solidFill>
                  <a:srgbClr val="000000"/>
                </a:solidFill>
                <a:latin typeface="Calibri" charset="0"/>
                <a:hlinkClick r:id="rId14"/>
              </a:rPr>
              <a:t>rdfs:comment</a:t>
            </a:r>
            <a:r>
              <a:rPr lang="en-US" sz="2400">
                <a:solidFill>
                  <a:srgbClr val="000000"/>
                </a:solidFill>
                <a:latin typeface="Calibri" charset="0"/>
              </a:rPr>
              <a:t>  </a:t>
            </a:r>
          </a:p>
          <a:p>
            <a:pPr marL="568325" lvl="1" indent="-222250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SzPct val="75000"/>
              <a:buFontTx/>
              <a:buChar char="–"/>
            </a:pPr>
            <a:r>
              <a:rPr lang="en-US" sz="2400">
                <a:solidFill>
                  <a:srgbClr val="000000"/>
                </a:solidFill>
                <a:latin typeface="Calibri" charset="0"/>
                <a:hlinkClick r:id="rId15"/>
              </a:rPr>
              <a:t>rdfs:seeAlso</a:t>
            </a:r>
            <a:r>
              <a:rPr lang="en-US" sz="2400">
                <a:solidFill>
                  <a:srgbClr val="000000"/>
                </a:solidFill>
                <a:latin typeface="Calibri" charset="0"/>
              </a:rPr>
              <a:t>  </a:t>
            </a:r>
          </a:p>
          <a:p>
            <a:pPr marL="568325" lvl="1" indent="-222250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SzPct val="75000"/>
              <a:buFontTx/>
              <a:buChar char="–"/>
            </a:pPr>
            <a:r>
              <a:rPr lang="en-US" sz="2400">
                <a:solidFill>
                  <a:srgbClr val="000000"/>
                </a:solidFill>
                <a:latin typeface="Calibri" charset="0"/>
                <a:hlinkClick r:id="rId16"/>
              </a:rPr>
              <a:t>rdfs:isDefinedBy</a:t>
            </a:r>
            <a:r>
              <a:rPr lang="en-US" sz="2400">
                <a:solidFill>
                  <a:srgbClr val="000000"/>
                </a:solidFill>
                <a:latin typeface="Calibri" charset="0"/>
              </a:rPr>
              <a:t>  </a:t>
            </a:r>
          </a:p>
          <a:p>
            <a:pPr marL="568325" lvl="1" indent="-222250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SzPct val="75000"/>
              <a:buFontTx/>
              <a:buChar char="–"/>
            </a:pPr>
            <a:r>
              <a:rPr lang="en-US" sz="2400">
                <a:solidFill>
                  <a:srgbClr val="000000"/>
                </a:solidFill>
                <a:latin typeface="Calibri" charset="0"/>
                <a:hlinkClick r:id="rId17"/>
              </a:rPr>
              <a:t>rdfs:label</a:t>
            </a:r>
            <a:endParaRPr lang="en-US" sz="24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739775" y="1143000"/>
            <a:ext cx="8008938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charset="0"/>
              <a:buNone/>
            </a:pPr>
            <a:r>
              <a:rPr lang="en-US" sz="3200">
                <a:solidFill>
                  <a:srgbClr val="000000"/>
                </a:solidFill>
                <a:latin typeface="Times New Roman" charset="0"/>
              </a:rPr>
              <a:t>RDFS introduces the following terms, giving each a meaning w.r.t. the rdf data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Namespaces vs. Semantics</a:t>
            </a:r>
          </a:p>
        </p:txBody>
      </p:sp>
      <p:sp>
        <p:nvSpPr>
          <p:cNvPr id="512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>
                <a:latin typeface="Calibri" charset="0"/>
              </a:rPr>
              <a:t>Consider </a:t>
            </a:r>
            <a:r>
              <a:rPr lang="en-US" sz="3200" b="1">
                <a:latin typeface="Calibri" charset="0"/>
              </a:rPr>
              <a:t>rdfs:subClassOf</a:t>
            </a:r>
            <a:r>
              <a:rPr lang="en-US" sz="3200">
                <a:latin typeface="Calibri" charset="0"/>
              </a:rPr>
              <a:t> </a:t>
            </a:r>
            <a:endParaRPr lang="en-GB" sz="3200">
              <a:latin typeface="Calibri" charset="0"/>
            </a:endParaRPr>
          </a:p>
          <a:p>
            <a:pPr lvl="1" eaLnBrk="1" hangingPunct="1"/>
            <a:r>
              <a:rPr lang="en-GB" sz="2800">
                <a:latin typeface="Calibri" charset="0"/>
                <a:ea typeface="ＭＳ Ｐゴシック" charset="0"/>
              </a:rPr>
              <a:t>The namespace specifies only that it applies to classes and has a class as a value</a:t>
            </a:r>
            <a:endParaRPr lang="el-GR" sz="2800">
              <a:latin typeface="Calibri" charset="0"/>
              <a:ea typeface="ＭＳ Ｐゴシック" charset="0"/>
            </a:endParaRPr>
          </a:p>
          <a:p>
            <a:pPr lvl="1" eaLnBrk="1" hangingPunct="1"/>
            <a:r>
              <a:rPr lang="el-GR" sz="2800">
                <a:latin typeface="Calibri" charset="0"/>
                <a:ea typeface="ＭＳ Ｐゴシック" charset="0"/>
              </a:rPr>
              <a:t>The meaning of being a subclass not </a:t>
            </a:r>
            <a:r>
              <a:rPr lang="en-US" sz="2800">
                <a:latin typeface="Calibri" charset="0"/>
                <a:ea typeface="ＭＳ Ｐゴシック" charset="0"/>
              </a:rPr>
              <a:t>specified</a:t>
            </a:r>
          </a:p>
          <a:p>
            <a:pPr eaLnBrk="1" hangingPunct="1"/>
            <a:r>
              <a:rPr lang="el-GR" sz="3200">
                <a:latin typeface="Calibri" charset="0"/>
              </a:rPr>
              <a:t>The meaning cannot be expressed in RDF</a:t>
            </a:r>
            <a:endParaRPr lang="en-US" sz="3200">
              <a:latin typeface="Calibri" charset="0"/>
            </a:endParaRPr>
          </a:p>
          <a:p>
            <a:pPr lvl="1" eaLnBrk="1" hangingPunct="1"/>
            <a:r>
              <a:rPr lang="en-US" sz="2800">
                <a:latin typeface="Calibri" charset="0"/>
                <a:ea typeface="ＭＳ Ｐゴシック" charset="0"/>
              </a:rPr>
              <a:t>If it could RDF Schema would be unnecessary</a:t>
            </a:r>
            <a:r>
              <a:rPr lang="el-GR" sz="2800">
                <a:latin typeface="Calibri" charset="0"/>
                <a:ea typeface="ＭＳ Ｐゴシック" charset="0"/>
              </a:rPr>
              <a:t> </a:t>
            </a:r>
            <a:endParaRPr lang="en-US" sz="2800">
              <a:latin typeface="Calibri" charset="0"/>
              <a:ea typeface="ＭＳ Ｐゴシック" charset="0"/>
            </a:endParaRPr>
          </a:p>
          <a:p>
            <a:pPr eaLnBrk="1" hangingPunct="1"/>
            <a:r>
              <a:rPr lang="el-GR" sz="3200">
                <a:latin typeface="Calibri" charset="0"/>
              </a:rPr>
              <a:t> </a:t>
            </a:r>
            <a:r>
              <a:rPr lang="en-US" sz="3200">
                <a:latin typeface="Calibri" charset="0"/>
              </a:rPr>
              <a:t>External definition of semantics required</a:t>
            </a:r>
          </a:p>
          <a:p>
            <a:pPr lvl="1" eaLnBrk="1" hangingPunct="1"/>
            <a:r>
              <a:rPr lang="en-US" sz="2800">
                <a:latin typeface="Calibri" charset="0"/>
                <a:ea typeface="ＭＳ Ｐゴシック" charset="0"/>
              </a:rPr>
              <a:t>Respected by RDF/RDFS processing software</a:t>
            </a:r>
          </a:p>
          <a:p>
            <a:pPr eaLnBrk="1" hangingPunct="1"/>
            <a:endParaRPr lang="el-GR" sz="3200">
              <a:latin typeface="Calibri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RDFS vs. OO Models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68413"/>
            <a:ext cx="8569325" cy="4967287"/>
          </a:xfrm>
        </p:spPr>
        <p:txBody>
          <a:bodyPr/>
          <a:lstStyle/>
          <a:p>
            <a:pPr marL="228600" indent="-228600" eaLnBrk="1" hangingPunct="1">
              <a:lnSpc>
                <a:spcPct val="110000"/>
              </a:lnSpc>
            </a:pPr>
            <a:r>
              <a:rPr lang="en-US" sz="3200" dirty="0">
                <a:latin typeface="Calibri" charset="0"/>
              </a:rPr>
              <a:t>In OO models, an object class defines the properties that apply to it</a:t>
            </a:r>
          </a:p>
          <a:p>
            <a:pPr marL="576263" lvl="1" indent="-233363" eaLnBrk="1" hangingPunct="1">
              <a:lnSpc>
                <a:spcPct val="110000"/>
              </a:lnSpc>
            </a:pPr>
            <a:r>
              <a:rPr lang="en-US" sz="2800" dirty="0">
                <a:latin typeface="Calibri" charset="0"/>
                <a:ea typeface="ＭＳ Ｐゴシック" charset="0"/>
              </a:rPr>
              <a:t>Adding a new property means modifying the class</a:t>
            </a:r>
          </a:p>
          <a:p>
            <a:pPr marL="228600" indent="-228600" eaLnBrk="1" hangingPunct="1">
              <a:lnSpc>
                <a:spcPct val="110000"/>
              </a:lnSpc>
            </a:pPr>
            <a:r>
              <a:rPr lang="en-US" sz="3200" dirty="0">
                <a:latin typeface="Calibri" charset="0"/>
              </a:rPr>
              <a:t>In RDF, properties defined globally and not encapsulated as attributes </a:t>
            </a:r>
            <a:r>
              <a:rPr lang="en-US" sz="3200" dirty="0" smtClean="0">
                <a:latin typeface="Calibri" charset="0"/>
              </a:rPr>
              <a:t>in </a:t>
            </a:r>
            <a:r>
              <a:rPr lang="en-US" sz="3200" dirty="0">
                <a:latin typeface="Calibri" charset="0"/>
              </a:rPr>
              <a:t>class </a:t>
            </a:r>
            <a:r>
              <a:rPr lang="en-US" sz="3200" dirty="0" smtClean="0">
                <a:latin typeface="Calibri" charset="0"/>
              </a:rPr>
              <a:t>definitions</a:t>
            </a:r>
            <a:endParaRPr lang="en-US" sz="3200" dirty="0">
              <a:latin typeface="Calibri" charset="0"/>
            </a:endParaRPr>
          </a:p>
          <a:p>
            <a:pPr marL="576263" lvl="1" indent="-233363" eaLnBrk="1" hangingPunct="1">
              <a:lnSpc>
                <a:spcPct val="110000"/>
              </a:lnSpc>
            </a:pPr>
            <a:r>
              <a:rPr lang="en-US" sz="2800" dirty="0" smtClean="0">
                <a:latin typeface="Calibri" charset="0"/>
                <a:ea typeface="ＭＳ Ｐゴシック" charset="0"/>
              </a:rPr>
              <a:t>We </a:t>
            </a:r>
            <a:r>
              <a:rPr lang="en-US" sz="2800" dirty="0">
                <a:latin typeface="Calibri" charset="0"/>
                <a:ea typeface="ＭＳ Ｐゴシック" charset="0"/>
              </a:rPr>
              <a:t>can define new properties w/o changing class</a:t>
            </a:r>
          </a:p>
          <a:p>
            <a:pPr marL="576263" lvl="1" indent="-233363" eaLnBrk="1" hangingPunct="1">
              <a:lnSpc>
                <a:spcPct val="110000"/>
              </a:lnSpc>
            </a:pPr>
            <a:r>
              <a:rPr lang="en-US" sz="2800" dirty="0">
                <a:latin typeface="Calibri" charset="0"/>
                <a:ea typeface="ＭＳ Ｐゴシック" charset="0"/>
              </a:rPr>
              <a:t>Properties can have properties</a:t>
            </a:r>
          </a:p>
          <a:p>
            <a:pPr lvl="2" indent="-447675" eaLnBrk="1" hangingPunct="1">
              <a:lnSpc>
                <a:spcPct val="110000"/>
              </a:lnSpc>
              <a:buFont typeface="Wingdings" charset="0"/>
              <a:buNone/>
            </a:pPr>
            <a:r>
              <a:rPr lang="en-US" sz="2400" dirty="0">
                <a:latin typeface="Calibri" charset="0"/>
                <a:ea typeface="ＭＳ Ｐゴシック" charset="0"/>
              </a:rPr>
              <a:t>:mother rdfs:subPropertyOf :parent; </a:t>
            </a:r>
            <a:r>
              <a:rPr lang="en-US" sz="2400" dirty="0" err="1">
                <a:latin typeface="Calibri" charset="0"/>
                <a:ea typeface="ＭＳ Ｐゴシック" charset="0"/>
              </a:rPr>
              <a:t>rdf:type</a:t>
            </a:r>
            <a:r>
              <a:rPr lang="en-US" sz="2400" dirty="0">
                <a:latin typeface="Calibri" charset="0"/>
                <a:ea typeface="ＭＳ Ｐゴシック" charset="0"/>
              </a:rPr>
              <a:t> :</a:t>
            </a:r>
            <a:r>
              <a:rPr lang="en-US" sz="2400" dirty="0" err="1">
                <a:latin typeface="Calibri" charset="0"/>
                <a:ea typeface="ＭＳ Ｐゴシック" charset="0"/>
              </a:rPr>
              <a:t>FamilyRelation</a:t>
            </a:r>
            <a:r>
              <a:rPr lang="en-US" sz="2400" dirty="0">
                <a:latin typeface="Calibri" charset="0"/>
                <a:ea typeface="ＭＳ Ｐゴシック" charset="0"/>
              </a:rPr>
              <a:t>.</a:t>
            </a:r>
          </a:p>
          <a:p>
            <a:pPr marL="576263" lvl="1" indent="-233363" eaLnBrk="1" hangingPunct="1">
              <a:lnSpc>
                <a:spcPct val="110000"/>
              </a:lnSpc>
            </a:pPr>
            <a:r>
              <a:rPr lang="en-US" sz="2800" dirty="0" smtClean="0">
                <a:latin typeface="Calibri" charset="0"/>
                <a:ea typeface="ＭＳ Ｐゴシック" charset="0"/>
              </a:rPr>
              <a:t>But: can’t </a:t>
            </a:r>
            <a:r>
              <a:rPr lang="en-US" sz="2800" dirty="0">
                <a:latin typeface="Calibri" charset="0"/>
                <a:ea typeface="ＭＳ Ｐゴシック" charset="0"/>
              </a:rPr>
              <a:t>narrow domain &amp; range of properties in a subclass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Example</a:t>
            </a:r>
          </a:p>
        </p:txBody>
      </p:sp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353425" cy="5184775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fr-FR" sz="1800" dirty="0">
                <a:latin typeface="Calibri" charset="0"/>
              </a:rPr>
              <a:t>@</a:t>
            </a:r>
            <a:r>
              <a:rPr lang="fr-FR" sz="1800" dirty="0" err="1">
                <a:latin typeface="Calibri" charset="0"/>
              </a:rPr>
              <a:t>prefix</a:t>
            </a:r>
            <a:r>
              <a:rPr lang="fr-FR" sz="1800" dirty="0">
                <a:latin typeface="Calibri" charset="0"/>
              </a:rPr>
              <a:t> </a:t>
            </a:r>
            <a:r>
              <a:rPr lang="fr-FR" sz="1800" dirty="0" err="1">
                <a:latin typeface="Calibri" charset="0"/>
              </a:rPr>
              <a:t>rdf</a:t>
            </a:r>
            <a:r>
              <a:rPr lang="fr-FR" sz="1800" dirty="0">
                <a:latin typeface="Calibri" charset="0"/>
              </a:rPr>
              <a:t>: &lt;http://www.w3.org/1999/02/22-rdf-syntax-ns#&gt; .</a:t>
            </a:r>
          </a:p>
          <a:p>
            <a:pPr eaLnBrk="1" hangingPunct="1">
              <a:buFont typeface="Wingdings" charset="0"/>
              <a:buNone/>
            </a:pPr>
            <a:r>
              <a:rPr lang="fr-FR" sz="1800" dirty="0">
                <a:latin typeface="Calibri" charset="0"/>
              </a:rPr>
              <a:t>@</a:t>
            </a:r>
            <a:r>
              <a:rPr lang="fr-FR" sz="1800" dirty="0" err="1">
                <a:latin typeface="Calibri" charset="0"/>
              </a:rPr>
              <a:t>prefix</a:t>
            </a:r>
            <a:r>
              <a:rPr lang="fr-FR" sz="1800" dirty="0">
                <a:latin typeface="Calibri" charset="0"/>
              </a:rPr>
              <a:t> </a:t>
            </a:r>
            <a:r>
              <a:rPr lang="fr-FR" sz="1800" dirty="0" err="1">
                <a:latin typeface="Calibri" charset="0"/>
              </a:rPr>
              <a:t>rdfs</a:t>
            </a:r>
            <a:r>
              <a:rPr lang="fr-FR" sz="1800" dirty="0">
                <a:latin typeface="Calibri" charset="0"/>
              </a:rPr>
              <a:t>: &lt;http://www.w3.org/2000/01/</a:t>
            </a:r>
            <a:r>
              <a:rPr lang="fr-FR" sz="1800" dirty="0" err="1">
                <a:latin typeface="Calibri" charset="0"/>
              </a:rPr>
              <a:t>rdf-schema</a:t>
            </a:r>
            <a:r>
              <a:rPr lang="fr-FR" sz="1800" dirty="0">
                <a:latin typeface="Calibri" charset="0"/>
              </a:rPr>
              <a:t>#&gt; .</a:t>
            </a:r>
          </a:p>
          <a:p>
            <a:pPr eaLnBrk="1" hangingPunct="1">
              <a:buFont typeface="Wingdings" charset="0"/>
              <a:buNone/>
            </a:pPr>
            <a:r>
              <a:rPr lang="fr-FR" sz="1800" dirty="0">
                <a:latin typeface="Calibri" charset="0"/>
              </a:rPr>
              <a:t>@</a:t>
            </a:r>
            <a:r>
              <a:rPr lang="fr-FR" sz="1800" dirty="0" err="1">
                <a:latin typeface="Calibri" charset="0"/>
              </a:rPr>
              <a:t>prefix</a:t>
            </a:r>
            <a:r>
              <a:rPr lang="fr-FR" sz="1800" dirty="0">
                <a:latin typeface="Calibri" charset="0"/>
              </a:rPr>
              <a:t> bio: &lt;http://</a:t>
            </a:r>
            <a:r>
              <a:rPr lang="fr-FR" sz="1800" dirty="0" err="1">
                <a:latin typeface="Calibri" charset="0"/>
              </a:rPr>
              <a:t>example.com</a:t>
            </a:r>
            <a:r>
              <a:rPr lang="fr-FR" sz="1800" dirty="0">
                <a:latin typeface="Calibri" charset="0"/>
              </a:rPr>
              <a:t>/</a:t>
            </a:r>
            <a:r>
              <a:rPr lang="fr-FR" sz="1800" dirty="0" err="1">
                <a:latin typeface="Calibri" charset="0"/>
              </a:rPr>
              <a:t>biology</a:t>
            </a:r>
            <a:r>
              <a:rPr lang="fr-FR" sz="1800" dirty="0">
                <a:latin typeface="Calibri" charset="0"/>
              </a:rPr>
              <a:t>#&gt; .</a:t>
            </a:r>
          </a:p>
          <a:p>
            <a:pPr eaLnBrk="1" hangingPunct="1">
              <a:buFont typeface="Wingdings" charset="0"/>
              <a:buNone/>
            </a:pPr>
            <a:r>
              <a:rPr lang="en-US" sz="2400" dirty="0" err="1">
                <a:latin typeface="Calibri" charset="0"/>
              </a:rPr>
              <a:t>bio:Animal</a:t>
            </a:r>
            <a:r>
              <a:rPr lang="en-US" sz="2400" dirty="0">
                <a:latin typeface="Calibri" charset="0"/>
              </a:rPr>
              <a:t> a </a:t>
            </a:r>
            <a:r>
              <a:rPr lang="en-US" sz="2400" dirty="0" err="1">
                <a:latin typeface="Calibri" charset="0"/>
              </a:rPr>
              <a:t>rdfs:Class</a:t>
            </a:r>
            <a:r>
              <a:rPr lang="en-US" sz="2400" dirty="0">
                <a:latin typeface="Calibri" charset="0"/>
              </a:rPr>
              <a:t>.</a:t>
            </a:r>
          </a:p>
          <a:p>
            <a:pPr eaLnBrk="1" hangingPunct="1">
              <a:buFont typeface="Wingdings" charset="0"/>
              <a:buNone/>
            </a:pPr>
            <a:r>
              <a:rPr lang="en-US" sz="2400" dirty="0" err="1">
                <a:latin typeface="Calibri" charset="0"/>
              </a:rPr>
              <a:t>b</a:t>
            </a:r>
            <a:r>
              <a:rPr lang="en-US" sz="2400" dirty="0" err="1" smtClean="0">
                <a:latin typeface="Calibri" charset="0"/>
              </a:rPr>
              <a:t>io:offspring</a:t>
            </a:r>
            <a:r>
              <a:rPr lang="en-US" sz="2400" dirty="0" smtClean="0">
                <a:latin typeface="Calibri" charset="0"/>
              </a:rPr>
              <a:t> </a:t>
            </a:r>
            <a:r>
              <a:rPr lang="en-US" sz="2400" dirty="0">
                <a:latin typeface="Calibri" charset="0"/>
              </a:rPr>
              <a:t>a </a:t>
            </a:r>
            <a:r>
              <a:rPr lang="en-US" sz="2400" dirty="0" err="1">
                <a:latin typeface="Calibri" charset="0"/>
              </a:rPr>
              <a:t>rdfs:Property</a:t>
            </a:r>
            <a:r>
              <a:rPr lang="en-US" sz="2400" dirty="0">
                <a:latin typeface="Calibri" charset="0"/>
              </a:rPr>
              <a:t>;</a:t>
            </a:r>
          </a:p>
          <a:p>
            <a:pPr eaLnBrk="1" hangingPunct="1">
              <a:buFont typeface="Wingdings" charset="0"/>
              <a:buNone/>
            </a:pPr>
            <a:r>
              <a:rPr lang="en-US" sz="2400" dirty="0">
                <a:latin typeface="Calibri" charset="0"/>
              </a:rPr>
              <a:t>	</a:t>
            </a:r>
            <a:r>
              <a:rPr lang="en-US" sz="2400" dirty="0" err="1">
                <a:latin typeface="Calibri" charset="0"/>
              </a:rPr>
              <a:t>rdfs:domain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bio:Animal</a:t>
            </a:r>
            <a:r>
              <a:rPr lang="en-US" sz="2400" dirty="0">
                <a:latin typeface="Calibri" charset="0"/>
              </a:rPr>
              <a:t>;</a:t>
            </a:r>
          </a:p>
          <a:p>
            <a:pPr eaLnBrk="1" hangingPunct="1">
              <a:buFont typeface="Wingdings" charset="0"/>
              <a:buNone/>
            </a:pPr>
            <a:r>
              <a:rPr lang="en-US" sz="2400" dirty="0">
                <a:latin typeface="Calibri" charset="0"/>
              </a:rPr>
              <a:t>	</a:t>
            </a:r>
            <a:r>
              <a:rPr lang="en-US" sz="2400" dirty="0" err="1">
                <a:latin typeface="Calibri" charset="0"/>
              </a:rPr>
              <a:t>rdfs:range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bio:Animal</a:t>
            </a:r>
            <a:r>
              <a:rPr lang="en-US" sz="2400" dirty="0">
                <a:latin typeface="Calibri" charset="0"/>
              </a:rPr>
              <a:t>.</a:t>
            </a:r>
          </a:p>
          <a:p>
            <a:pPr eaLnBrk="1" hangingPunct="1">
              <a:buFont typeface="Wingdings" charset="0"/>
              <a:buNone/>
            </a:pPr>
            <a:r>
              <a:rPr lang="en-US" sz="2400" dirty="0" err="1">
                <a:latin typeface="Calibri" charset="0"/>
              </a:rPr>
              <a:t>bio:Human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rdfs:subClassOf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bio:Animal</a:t>
            </a:r>
            <a:r>
              <a:rPr lang="en-US" sz="2400" dirty="0">
                <a:latin typeface="Calibri" charset="0"/>
              </a:rPr>
              <a:t>.</a:t>
            </a:r>
          </a:p>
          <a:p>
            <a:pPr eaLnBrk="1" hangingPunct="1">
              <a:buFont typeface="Wingdings" charset="0"/>
              <a:buNone/>
            </a:pPr>
            <a:r>
              <a:rPr lang="en-US" sz="2400" dirty="0" err="1">
                <a:latin typeface="Calibri" charset="0"/>
              </a:rPr>
              <a:t>bio:Dog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rdfs:subClassOf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bio:Animal</a:t>
            </a:r>
            <a:r>
              <a:rPr lang="en-US" sz="2400" dirty="0">
                <a:latin typeface="Calibri" charset="0"/>
              </a:rPr>
              <a:t>.</a:t>
            </a:r>
          </a:p>
          <a:p>
            <a:pPr eaLnBrk="1" hangingPunct="1">
              <a:buFont typeface="Wingdings" charset="0"/>
              <a:buNone/>
            </a:pPr>
            <a:r>
              <a:rPr lang="en-US" sz="2400" dirty="0">
                <a:latin typeface="Calibri" charset="0"/>
              </a:rPr>
              <a:t>:</a:t>
            </a:r>
            <a:r>
              <a:rPr lang="en-US" sz="2400" dirty="0" err="1">
                <a:latin typeface="Calibri" charset="0"/>
              </a:rPr>
              <a:t>fido</a:t>
            </a:r>
            <a:r>
              <a:rPr lang="en-US" sz="2400" dirty="0">
                <a:latin typeface="Calibri" charset="0"/>
              </a:rPr>
              <a:t> a </a:t>
            </a:r>
            <a:r>
              <a:rPr lang="en-US" sz="2400" dirty="0" err="1">
                <a:latin typeface="Calibri" charset="0"/>
              </a:rPr>
              <a:t>bio:Dog</a:t>
            </a:r>
            <a:r>
              <a:rPr lang="en-US" sz="2400" dirty="0">
                <a:latin typeface="Calibri" charset="0"/>
              </a:rPr>
              <a:t>.</a:t>
            </a:r>
          </a:p>
          <a:p>
            <a:pPr eaLnBrk="1" hangingPunct="1">
              <a:buFont typeface="Wingdings" charset="0"/>
              <a:buNone/>
            </a:pPr>
            <a:r>
              <a:rPr lang="en-US" sz="2400" dirty="0">
                <a:latin typeface="Calibri" charset="0"/>
              </a:rPr>
              <a:t>:john a </a:t>
            </a:r>
            <a:r>
              <a:rPr lang="en-US" sz="2400" dirty="0" err="1">
                <a:latin typeface="Calibri" charset="0"/>
              </a:rPr>
              <a:t>bio:Human</a:t>
            </a:r>
            <a:r>
              <a:rPr lang="en-US" sz="2400" dirty="0">
                <a:latin typeface="Calibri" charset="0"/>
              </a:rPr>
              <a:t>;</a:t>
            </a:r>
          </a:p>
          <a:p>
            <a:pPr eaLnBrk="1" hangingPunct="1">
              <a:buFont typeface="Wingdings" charset="0"/>
              <a:buNone/>
            </a:pPr>
            <a:r>
              <a:rPr lang="en-US" sz="2400" dirty="0">
                <a:latin typeface="Calibri" charset="0"/>
              </a:rPr>
              <a:t>	</a:t>
            </a:r>
            <a:r>
              <a:rPr lang="en-US" sz="2400" dirty="0" err="1">
                <a:latin typeface="Calibri" charset="0"/>
              </a:rPr>
              <a:t>bio:offspring</a:t>
            </a:r>
            <a:r>
              <a:rPr lang="en-US" sz="2400" dirty="0">
                <a:latin typeface="Calibri" charset="0"/>
              </a:rPr>
              <a:t> :</a:t>
            </a:r>
            <a:r>
              <a:rPr lang="en-US" sz="2400" dirty="0" err="1">
                <a:latin typeface="Calibri" charset="0"/>
              </a:rPr>
              <a:t>fido</a:t>
            </a:r>
            <a:r>
              <a:rPr lang="en-US" sz="2400" dirty="0">
                <a:latin typeface="Calibri" charset="0"/>
              </a:rPr>
              <a:t>.</a:t>
            </a:r>
          </a:p>
        </p:txBody>
      </p:sp>
      <p:sp>
        <p:nvSpPr>
          <p:cNvPr id="54275" name="AutoShape 4"/>
          <p:cNvSpPr>
            <a:spLocks noChangeArrowheads="1"/>
          </p:cNvSpPr>
          <p:nvPr/>
        </p:nvSpPr>
        <p:spPr bwMode="auto">
          <a:xfrm>
            <a:off x="5508625" y="2492375"/>
            <a:ext cx="3492500" cy="1295400"/>
          </a:xfrm>
          <a:prstGeom prst="wedgeRectCallout">
            <a:avLst>
              <a:gd name="adj1" fmla="val -39634"/>
              <a:gd name="adj2" fmla="val 86764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2000">
                <a:latin typeface="Calibri" charset="0"/>
              </a:rPr>
              <a:t>There is no way to say that the offspring of humans are humans and the offspring of dogs are dogs.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Example</a:t>
            </a:r>
          </a:p>
        </p:txBody>
      </p:sp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</a:rPr>
              <a:t>Bio:child rdfs:subPropertyOf bio:offspring;</a:t>
            </a:r>
          </a:p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</a:rPr>
              <a:t>	rdfs:domain bio:Human;</a:t>
            </a:r>
          </a:p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</a:rPr>
              <a:t>	rdfs:range bio:Human.</a:t>
            </a:r>
          </a:p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</a:rPr>
              <a:t>Bio:puppy rdfs:subPropertyOf bio:offspring;</a:t>
            </a:r>
          </a:p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</a:rPr>
              <a:t>	rdfs:domain bio:Dog;</a:t>
            </a:r>
          </a:p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</a:rPr>
              <a:t>	rdfs:range bio:Dog.</a:t>
            </a:r>
          </a:p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</a:rPr>
              <a:t>:john bio:child :mary.</a:t>
            </a:r>
          </a:p>
          <a:p>
            <a:pPr eaLnBrk="1" hangingPunct="1">
              <a:buFont typeface="Wingdings" charset="0"/>
              <a:buNone/>
            </a:pPr>
            <a:r>
              <a:rPr lang="en-US">
                <a:latin typeface="Calibri" charset="0"/>
              </a:rPr>
              <a:t>:fido bio:puppy :rover.</a:t>
            </a:r>
          </a:p>
        </p:txBody>
      </p:sp>
      <p:sp>
        <p:nvSpPr>
          <p:cNvPr id="55299" name="AutoShape 5"/>
          <p:cNvSpPr>
            <a:spLocks noChangeArrowheads="1"/>
          </p:cNvSpPr>
          <p:nvPr/>
        </p:nvSpPr>
        <p:spPr bwMode="auto">
          <a:xfrm>
            <a:off x="5292725" y="3644900"/>
            <a:ext cx="3492500" cy="1296988"/>
          </a:xfrm>
          <a:prstGeom prst="wedgeRectCallout">
            <a:avLst>
              <a:gd name="adj1" fmla="val -93819"/>
              <a:gd name="adj2" fmla="val 37148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2400">
                <a:latin typeface="Calibri" charset="0"/>
              </a:rPr>
              <a:t>What do we know after each of the last two triples are asserted?  </a:t>
            </a:r>
          </a:p>
        </p:txBody>
      </p:sp>
      <p:sp>
        <p:nvSpPr>
          <p:cNvPr id="55300" name="AutoShape 6"/>
          <p:cNvSpPr>
            <a:spLocks noChangeArrowheads="1"/>
          </p:cNvSpPr>
          <p:nvPr/>
        </p:nvSpPr>
        <p:spPr bwMode="auto">
          <a:xfrm>
            <a:off x="5292725" y="5373688"/>
            <a:ext cx="3671888" cy="1296987"/>
          </a:xfrm>
          <a:prstGeom prst="wedgeRectCallout">
            <a:avLst>
              <a:gd name="adj1" fmla="val -50213"/>
              <a:gd name="adj2" fmla="val -16759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174625" indent="-174625"/>
            <a:r>
              <a:rPr lang="en-US" sz="2400">
                <a:latin typeface="Calibri" charset="0"/>
              </a:rPr>
              <a:t>Suppose we also assert:</a:t>
            </a:r>
          </a:p>
          <a:p>
            <a:pPr marL="174625" indent="-174625">
              <a:buFontTx/>
              <a:buChar char="•"/>
            </a:pPr>
            <a:r>
              <a:rPr lang="en-US" sz="2400">
                <a:latin typeface="Calibri" charset="0"/>
              </a:rPr>
              <a:t>:john bio:puppy :rover</a:t>
            </a:r>
          </a:p>
          <a:p>
            <a:pPr marL="174625" indent="-174625">
              <a:buFontTx/>
              <a:buChar char="•"/>
            </a:pPr>
            <a:r>
              <a:rPr lang="en-US" sz="2400">
                <a:latin typeface="Calibri" charset="0"/>
              </a:rPr>
              <a:t>:john bio:child :fido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Not like types in OO systems</a:t>
            </a:r>
          </a:p>
        </p:txBody>
      </p:sp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4"/>
            <a:ext cx="8425184" cy="5256485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3200" dirty="0">
                <a:latin typeface="Calibri" charset="0"/>
              </a:rPr>
              <a:t>Classes differ from types in OO systems in how they are </a:t>
            </a:r>
            <a:r>
              <a:rPr lang="en-US" sz="3200" dirty="0" smtClean="0">
                <a:latin typeface="Calibri" charset="0"/>
              </a:rPr>
              <a:t>used</a:t>
            </a:r>
            <a:endParaRPr lang="en-US" sz="3200" dirty="0">
              <a:latin typeface="Calibri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sz="2800" dirty="0">
                <a:latin typeface="Calibri" charset="0"/>
                <a:ea typeface="ＭＳ Ｐゴシック" charset="0"/>
              </a:rPr>
              <a:t>They are not </a:t>
            </a:r>
            <a:r>
              <a:rPr lang="en-US" sz="2800" i="1" dirty="0">
                <a:latin typeface="Calibri" charset="0"/>
                <a:ea typeface="ＭＳ Ｐゴシック" charset="0"/>
              </a:rPr>
              <a:t>constraints</a:t>
            </a:r>
            <a:r>
              <a:rPr lang="en-US" sz="2800" dirty="0">
                <a:latin typeface="Calibri" charset="0"/>
                <a:ea typeface="ＭＳ Ｐゴシック" charset="0"/>
              </a:rPr>
              <a:t> on well-</a:t>
            </a:r>
            <a:r>
              <a:rPr lang="en-US" sz="2800" dirty="0" err="1">
                <a:latin typeface="Calibri" charset="0"/>
                <a:ea typeface="ＭＳ Ｐゴシック" charset="0"/>
              </a:rPr>
              <a:t>formedness</a:t>
            </a:r>
            <a:endParaRPr lang="en-US" sz="2800" dirty="0">
              <a:latin typeface="Calibri" charset="0"/>
              <a:ea typeface="ＭＳ Ｐゴシック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3200" dirty="0">
                <a:latin typeface="Calibri" charset="0"/>
              </a:rPr>
              <a:t>L</a:t>
            </a:r>
            <a:r>
              <a:rPr lang="en-US" sz="3200" dirty="0" smtClean="0">
                <a:latin typeface="Calibri" charset="0"/>
              </a:rPr>
              <a:t>ack </a:t>
            </a:r>
            <a:r>
              <a:rPr lang="en-US" sz="3200" dirty="0">
                <a:latin typeface="Calibri" charset="0"/>
              </a:rPr>
              <a:t>of </a:t>
            </a:r>
            <a:r>
              <a:rPr lang="en-US" sz="3200" i="1" dirty="0">
                <a:latin typeface="Calibri" charset="0"/>
              </a:rPr>
              <a:t>negation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smtClean="0">
                <a:latin typeface="Calibri" charset="0"/>
              </a:rPr>
              <a:t>and </a:t>
            </a:r>
            <a:r>
              <a:rPr lang="en-US" sz="3200" i="1" dirty="0" smtClean="0">
                <a:latin typeface="Calibri" charset="0"/>
                <a:hlinkClick r:id="rId2"/>
              </a:rPr>
              <a:t>open world assumption</a:t>
            </a:r>
            <a:r>
              <a:rPr lang="en-US" sz="3200" i="1" dirty="0" smtClean="0">
                <a:latin typeface="Calibri" charset="0"/>
              </a:rPr>
              <a:t> </a:t>
            </a:r>
            <a:r>
              <a:rPr lang="en-US" sz="3200" dirty="0" smtClean="0">
                <a:latin typeface="Calibri" charset="0"/>
              </a:rPr>
              <a:t>in </a:t>
            </a:r>
            <a:r>
              <a:rPr lang="en-US" sz="3200" dirty="0">
                <a:latin typeface="Calibri" charset="0"/>
              </a:rPr>
              <a:t>RDF+RDFS </a:t>
            </a:r>
            <a:r>
              <a:rPr lang="en-US" sz="3200" dirty="0" smtClean="0">
                <a:latin typeface="Calibri" charset="0"/>
              </a:rPr>
              <a:t>makes detecting contradictions </a:t>
            </a:r>
            <a:r>
              <a:rPr lang="en-US" sz="3200" b="1" dirty="0" smtClean="0">
                <a:solidFill>
                  <a:srgbClr val="001933"/>
                </a:solidFill>
                <a:latin typeface="Calibri" charset="0"/>
              </a:rPr>
              <a:t>impossible!</a:t>
            </a:r>
            <a:endParaRPr lang="en-US" sz="3200" dirty="0">
              <a:latin typeface="Calibri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sz="2800" dirty="0">
                <a:latin typeface="Calibri" charset="0"/>
                <a:ea typeface="ＭＳ Ｐゴシック" charset="0"/>
              </a:rPr>
              <a:t>Can’t say that Dog and Human are disjoint classes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800" dirty="0">
                <a:latin typeface="Calibri" charset="0"/>
                <a:ea typeface="ＭＳ Ｐゴシック" charset="0"/>
              </a:rPr>
              <a:t>Not knowing </a:t>
            </a:r>
            <a:r>
              <a:rPr lang="en-US" sz="2800" dirty="0" smtClean="0">
                <a:latin typeface="Calibri" charset="0"/>
                <a:ea typeface="ＭＳ Ｐゴシック" charset="0"/>
              </a:rPr>
              <a:t>any </a:t>
            </a:r>
            <a:r>
              <a:rPr lang="en-US" sz="2800" dirty="0">
                <a:latin typeface="Calibri" charset="0"/>
                <a:ea typeface="ＭＳ Ｐゴシック" charset="0"/>
              </a:rPr>
              <a:t>individuals who are both doesn’t mean it’s not </a:t>
            </a:r>
            <a:r>
              <a:rPr lang="en-US" sz="2800" dirty="0" smtClean="0">
                <a:latin typeface="Calibri" charset="0"/>
                <a:ea typeface="ＭＳ Ｐゴシック" charset="0"/>
              </a:rPr>
              <a:t>possible</a:t>
            </a:r>
            <a:endParaRPr lang="en-US" sz="2800" dirty="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No disjunctions or union types</a:t>
            </a:r>
          </a:p>
        </p:txBody>
      </p:sp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sz="3200">
                <a:latin typeface="Calibri" charset="0"/>
              </a:rPr>
              <a:t>What does this mean?</a:t>
            </a:r>
          </a:p>
          <a:p>
            <a:pPr eaLnBrk="1" hangingPunct="1">
              <a:buFont typeface="Wingdings" charset="0"/>
              <a:buNone/>
            </a:pPr>
            <a:endParaRPr lang="en-US" sz="1100">
              <a:latin typeface="Calibri" charset="0"/>
            </a:endParaRPr>
          </a:p>
          <a:p>
            <a:pPr lvl="1" eaLnBrk="1" hangingPunct="1">
              <a:buFontTx/>
              <a:buNone/>
            </a:pPr>
            <a:r>
              <a:rPr lang="en-US" sz="3200">
                <a:latin typeface="Calibri" charset="0"/>
                <a:ea typeface="ＭＳ Ｐゴシック" charset="0"/>
              </a:rPr>
              <a:t>bio:Human rdfs:subClassOf bio:Animal.</a:t>
            </a:r>
          </a:p>
          <a:p>
            <a:pPr lvl="1" eaLnBrk="1" hangingPunct="1">
              <a:buFontTx/>
              <a:buNone/>
            </a:pPr>
            <a:r>
              <a:rPr lang="en-US" sz="3200">
                <a:latin typeface="Calibri" charset="0"/>
                <a:ea typeface="ＭＳ Ｐゴシック" charset="0"/>
              </a:rPr>
              <a:t>bio:Cat rdfs:subClassOf bio:Animal.</a:t>
            </a:r>
          </a:p>
          <a:p>
            <a:pPr lvl="1" eaLnBrk="1" hangingPunct="1">
              <a:buFontTx/>
              <a:buNone/>
            </a:pPr>
            <a:r>
              <a:rPr lang="en-US" sz="3200">
                <a:latin typeface="Calibri" charset="0"/>
                <a:ea typeface="ＭＳ Ｐゴシック" charset="0"/>
              </a:rPr>
              <a:t>bio:Dog rdfs:subClassOf bio:Animal.</a:t>
            </a:r>
          </a:p>
          <a:p>
            <a:pPr lvl="1" eaLnBrk="1" hangingPunct="1">
              <a:buFontTx/>
              <a:buNone/>
            </a:pPr>
            <a:r>
              <a:rPr lang="en-US" sz="3200">
                <a:latin typeface="Calibri" charset="0"/>
                <a:ea typeface="ＭＳ Ｐゴシック" charset="0"/>
              </a:rPr>
              <a:t>bio:hasPet a rdfs:Property;</a:t>
            </a:r>
          </a:p>
          <a:p>
            <a:pPr lvl="1" eaLnBrk="1" hangingPunct="1">
              <a:buFontTx/>
              <a:buNone/>
            </a:pPr>
            <a:r>
              <a:rPr lang="en-US" sz="3200">
                <a:latin typeface="Calibri" charset="0"/>
                <a:ea typeface="ＭＳ Ｐゴシック" charset="0"/>
              </a:rPr>
              <a:t>	rdfs:domain bio:Human;</a:t>
            </a:r>
          </a:p>
          <a:p>
            <a:pPr lvl="1" eaLnBrk="1" hangingPunct="1">
              <a:buFontTx/>
              <a:buNone/>
            </a:pPr>
            <a:r>
              <a:rPr lang="en-US" sz="3200">
                <a:latin typeface="Calibri" charset="0"/>
                <a:ea typeface="ＭＳ Ｐゴシック" charset="0"/>
              </a:rPr>
              <a:t>	rdfs:range bio:Dog;</a:t>
            </a:r>
          </a:p>
          <a:p>
            <a:pPr lvl="1" eaLnBrk="1" hangingPunct="1">
              <a:buFontTx/>
              <a:buNone/>
            </a:pPr>
            <a:r>
              <a:rPr lang="en-US" sz="3200">
                <a:latin typeface="Calibri" charset="0"/>
                <a:ea typeface="ＭＳ Ｐゴシック" charset="0"/>
              </a:rPr>
              <a:t>	rdfs:range bio:Cat.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No disjunctions or union types</a:t>
            </a:r>
          </a:p>
        </p:txBody>
      </p:sp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sz="3200" dirty="0">
                <a:latin typeface="Calibri" charset="0"/>
              </a:rPr>
              <a:t>What does this mean?</a:t>
            </a:r>
          </a:p>
          <a:p>
            <a:pPr eaLnBrk="1" hangingPunct="1">
              <a:buFont typeface="Wingdings" charset="0"/>
              <a:buNone/>
            </a:pPr>
            <a:endParaRPr lang="en-US" sz="1100" dirty="0">
              <a:latin typeface="Calibri" charset="0"/>
            </a:endParaRPr>
          </a:p>
          <a:p>
            <a:pPr lvl="1" eaLnBrk="1" hangingPunct="1">
              <a:buFontTx/>
              <a:buNone/>
            </a:pPr>
            <a:r>
              <a:rPr lang="en-US" sz="2800" dirty="0" err="1">
                <a:latin typeface="Calibri" charset="0"/>
                <a:ea typeface="ＭＳ Ｐゴシック" charset="0"/>
              </a:rPr>
              <a:t>Bio:Human</a:t>
            </a:r>
            <a:r>
              <a:rPr lang="en-US" sz="2800" dirty="0">
                <a:latin typeface="Calibri" charset="0"/>
                <a:ea typeface="ＭＳ Ｐゴシック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</a:rPr>
              <a:t>rdfs:subClassOf</a:t>
            </a:r>
            <a:r>
              <a:rPr lang="en-US" sz="2800" dirty="0">
                <a:latin typeface="Calibri" charset="0"/>
                <a:ea typeface="ＭＳ Ｐゴシック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</a:rPr>
              <a:t>bio:Animal</a:t>
            </a:r>
            <a:r>
              <a:rPr lang="en-US" sz="2800" dirty="0">
                <a:latin typeface="Calibri" charset="0"/>
                <a:ea typeface="ＭＳ Ｐゴシック" charset="0"/>
              </a:rPr>
              <a:t>.</a:t>
            </a:r>
          </a:p>
          <a:p>
            <a:pPr lvl="1" eaLnBrk="1" hangingPunct="1">
              <a:buFontTx/>
              <a:buNone/>
            </a:pPr>
            <a:r>
              <a:rPr lang="en-US" sz="2800" dirty="0" err="1">
                <a:latin typeface="Calibri" charset="0"/>
                <a:ea typeface="ＭＳ Ｐゴシック" charset="0"/>
              </a:rPr>
              <a:t>bio:Cat</a:t>
            </a:r>
            <a:r>
              <a:rPr lang="en-US" sz="2800" dirty="0">
                <a:latin typeface="Calibri" charset="0"/>
                <a:ea typeface="ＭＳ Ｐゴシック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</a:rPr>
              <a:t>rdfs:subClassOf</a:t>
            </a:r>
            <a:r>
              <a:rPr lang="en-US" sz="2800" dirty="0">
                <a:latin typeface="Calibri" charset="0"/>
                <a:ea typeface="ＭＳ Ｐゴシック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</a:rPr>
              <a:t>bio:Animal</a:t>
            </a:r>
            <a:r>
              <a:rPr lang="en-US" sz="2800" dirty="0">
                <a:latin typeface="Calibri" charset="0"/>
                <a:ea typeface="ＭＳ Ｐゴシック" charset="0"/>
              </a:rPr>
              <a:t>.</a:t>
            </a:r>
          </a:p>
          <a:p>
            <a:pPr lvl="1" eaLnBrk="1" hangingPunct="1">
              <a:buFontTx/>
              <a:buNone/>
            </a:pPr>
            <a:r>
              <a:rPr lang="en-US" sz="2800" dirty="0" err="1">
                <a:latin typeface="Calibri" charset="0"/>
                <a:ea typeface="ＭＳ Ｐゴシック" charset="0"/>
              </a:rPr>
              <a:t>Bio:Dog</a:t>
            </a:r>
            <a:r>
              <a:rPr lang="en-US" sz="2800" dirty="0">
                <a:latin typeface="Calibri" charset="0"/>
                <a:ea typeface="ＭＳ Ｐゴシック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</a:rPr>
              <a:t>rdfs:subClassOf</a:t>
            </a:r>
            <a:r>
              <a:rPr lang="en-US" sz="2800" dirty="0">
                <a:latin typeface="Calibri" charset="0"/>
                <a:ea typeface="ＭＳ Ｐゴシック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</a:rPr>
              <a:t>bio:Animal</a:t>
            </a:r>
            <a:r>
              <a:rPr lang="en-US" sz="2800" dirty="0">
                <a:latin typeface="Calibri" charset="0"/>
                <a:ea typeface="ＭＳ Ｐゴシック" charset="0"/>
              </a:rPr>
              <a:t>.</a:t>
            </a:r>
          </a:p>
          <a:p>
            <a:pPr lvl="1" eaLnBrk="1" hangingPunct="1">
              <a:buFontTx/>
              <a:buNone/>
            </a:pPr>
            <a:r>
              <a:rPr lang="en-US" sz="2800" dirty="0" err="1">
                <a:latin typeface="Calibri" charset="0"/>
                <a:ea typeface="ＭＳ Ｐゴシック" charset="0"/>
              </a:rPr>
              <a:t>bio:hasPet</a:t>
            </a:r>
            <a:r>
              <a:rPr lang="en-US" sz="2800" dirty="0">
                <a:latin typeface="Calibri" charset="0"/>
                <a:ea typeface="ＭＳ Ｐゴシック" charset="0"/>
              </a:rPr>
              <a:t> a </a:t>
            </a:r>
            <a:r>
              <a:rPr lang="en-US" sz="2800" dirty="0" err="1">
                <a:latin typeface="Calibri" charset="0"/>
                <a:ea typeface="ＭＳ Ｐゴシック" charset="0"/>
              </a:rPr>
              <a:t>rdfs:Property</a:t>
            </a:r>
            <a:r>
              <a:rPr lang="en-US" sz="2800" dirty="0">
                <a:latin typeface="Calibri" charset="0"/>
                <a:ea typeface="ＭＳ Ｐゴシック" charset="0"/>
              </a:rPr>
              <a:t>;</a:t>
            </a:r>
          </a:p>
          <a:p>
            <a:pPr lvl="1" eaLnBrk="1" hangingPunct="1">
              <a:buFontTx/>
              <a:buNone/>
            </a:pPr>
            <a:r>
              <a:rPr lang="en-US" sz="2800" dirty="0">
                <a:latin typeface="Calibri" charset="0"/>
                <a:ea typeface="ＭＳ Ｐゴシック" charset="0"/>
              </a:rPr>
              <a:t>	</a:t>
            </a:r>
            <a:r>
              <a:rPr lang="en-US" sz="2800" dirty="0" err="1">
                <a:latin typeface="Calibri" charset="0"/>
                <a:ea typeface="ＭＳ Ｐゴシック" charset="0"/>
              </a:rPr>
              <a:t>rdfs:domain</a:t>
            </a:r>
            <a:r>
              <a:rPr lang="en-US" sz="2800" dirty="0">
                <a:latin typeface="Calibri" charset="0"/>
                <a:ea typeface="ＭＳ Ｐゴシック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</a:rPr>
              <a:t>bio:Human</a:t>
            </a:r>
            <a:r>
              <a:rPr lang="en-US" sz="2800" dirty="0">
                <a:latin typeface="Calibri" charset="0"/>
                <a:ea typeface="ＭＳ Ｐゴシック" charset="0"/>
              </a:rPr>
              <a:t>;</a:t>
            </a:r>
          </a:p>
          <a:p>
            <a:pPr lvl="1" eaLnBrk="1" hangingPunct="1">
              <a:buFontTx/>
              <a:buNone/>
            </a:pPr>
            <a:r>
              <a:rPr lang="en-US" sz="2800" dirty="0">
                <a:latin typeface="Calibri" charset="0"/>
                <a:ea typeface="ＭＳ Ｐゴシック" charset="0"/>
              </a:rPr>
              <a:t>	</a:t>
            </a:r>
            <a:r>
              <a:rPr lang="en-US" sz="2800" dirty="0" err="1">
                <a:latin typeface="Calibri" charset="0"/>
                <a:ea typeface="ＭＳ Ｐゴシック" charset="0"/>
              </a:rPr>
              <a:t>rdfs:range</a:t>
            </a:r>
            <a:r>
              <a:rPr lang="en-US" sz="2800" dirty="0">
                <a:latin typeface="Calibri" charset="0"/>
                <a:ea typeface="ＭＳ Ｐゴシック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</a:rPr>
              <a:t>bio:Dog</a:t>
            </a:r>
            <a:r>
              <a:rPr lang="en-US" sz="2800" dirty="0">
                <a:latin typeface="Calibri" charset="0"/>
                <a:ea typeface="ＭＳ Ｐゴシック" charset="0"/>
              </a:rPr>
              <a:t>;</a:t>
            </a:r>
          </a:p>
          <a:p>
            <a:pPr lvl="1" eaLnBrk="1" hangingPunct="1">
              <a:buFontTx/>
              <a:buNone/>
            </a:pPr>
            <a:r>
              <a:rPr lang="en-US" sz="2800" dirty="0">
                <a:latin typeface="Calibri" charset="0"/>
                <a:ea typeface="ＭＳ Ｐゴシック" charset="0"/>
              </a:rPr>
              <a:t>	</a:t>
            </a:r>
            <a:r>
              <a:rPr lang="en-US" sz="2800" dirty="0" err="1">
                <a:latin typeface="Calibri" charset="0"/>
                <a:ea typeface="ＭＳ Ｐゴシック" charset="0"/>
              </a:rPr>
              <a:t>rdfs:range</a:t>
            </a:r>
            <a:r>
              <a:rPr lang="en-US" sz="2800" dirty="0">
                <a:latin typeface="Calibri" charset="0"/>
                <a:ea typeface="ＭＳ Ｐゴシック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</a:rPr>
              <a:t>bio:Cat</a:t>
            </a:r>
            <a:r>
              <a:rPr lang="en-US" sz="2800" dirty="0">
                <a:latin typeface="Calibri" charset="0"/>
                <a:ea typeface="ＭＳ Ｐゴシック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04048" y="3789040"/>
            <a:ext cx="3744913" cy="2677656"/>
          </a:xfrm>
          <a:prstGeom prst="rect">
            <a:avLst/>
          </a:prstGeom>
          <a:solidFill>
            <a:schemeClr val="bg1">
              <a:lumMod val="95000"/>
            </a:schemeClr>
          </a:solidFill>
          <a:ln w="63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latin typeface="Calibri"/>
              </a:rPr>
              <a:t>Consider </a:t>
            </a:r>
            <a:r>
              <a:rPr lang="en-US" sz="2800" dirty="0" smtClean="0">
                <a:latin typeface="Calibri"/>
              </a:rPr>
              <a:t>adding:</a:t>
            </a:r>
            <a:endParaRPr lang="en-US" sz="2800" dirty="0">
              <a:latin typeface="Calibri"/>
            </a:endParaRPr>
          </a:p>
          <a:p>
            <a:pPr>
              <a:defRPr/>
            </a:pPr>
            <a:r>
              <a:rPr lang="en-US" sz="2800" b="1" dirty="0" smtClean="0">
                <a:latin typeface="Calibri"/>
              </a:rPr>
              <a:t> :</a:t>
            </a:r>
            <a:r>
              <a:rPr lang="en-US" sz="2800" b="1" dirty="0">
                <a:latin typeface="Calibri"/>
              </a:rPr>
              <a:t>john </a:t>
            </a:r>
            <a:r>
              <a:rPr lang="en-US" sz="2800" b="1" dirty="0" err="1">
                <a:latin typeface="Calibri"/>
              </a:rPr>
              <a:t>bio:hasPet</a:t>
            </a:r>
            <a:r>
              <a:rPr lang="en-US" sz="2800" b="1" dirty="0">
                <a:latin typeface="Calibri"/>
              </a:rPr>
              <a:t> :</a:t>
            </a:r>
            <a:r>
              <a:rPr lang="en-US" sz="2800" b="1" dirty="0" smtClean="0">
                <a:latin typeface="Calibri"/>
              </a:rPr>
              <a:t>spot</a:t>
            </a:r>
          </a:p>
          <a:p>
            <a:pPr>
              <a:defRPr/>
            </a:pPr>
            <a:endParaRPr lang="en-US" sz="2800" dirty="0">
              <a:latin typeface="Calibri"/>
            </a:endParaRPr>
          </a:p>
          <a:p>
            <a:pPr>
              <a:defRPr/>
            </a:pPr>
            <a:endParaRPr lang="en-US" sz="2800" dirty="0" smtClean="0">
              <a:latin typeface="Calibri"/>
            </a:endParaRPr>
          </a:p>
          <a:p>
            <a:pPr>
              <a:defRPr/>
            </a:pPr>
            <a:endParaRPr lang="en-US" sz="2800" dirty="0">
              <a:latin typeface="Calibri"/>
            </a:endParaRPr>
          </a:p>
          <a:p>
            <a:pPr>
              <a:defRPr/>
            </a:pPr>
            <a:endParaRPr lang="en-US" sz="2800" dirty="0" smtClean="0"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No disjunctions or union types</a:t>
            </a:r>
          </a:p>
        </p:txBody>
      </p:sp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sz="3200" dirty="0">
                <a:latin typeface="Calibri" charset="0"/>
              </a:rPr>
              <a:t>What does this mean?</a:t>
            </a:r>
          </a:p>
          <a:p>
            <a:pPr eaLnBrk="1" hangingPunct="1">
              <a:buFont typeface="Wingdings" charset="0"/>
              <a:buNone/>
            </a:pPr>
            <a:endParaRPr lang="en-US" sz="1100" dirty="0">
              <a:latin typeface="Calibri" charset="0"/>
            </a:endParaRPr>
          </a:p>
          <a:p>
            <a:pPr lvl="1" eaLnBrk="1" hangingPunct="1">
              <a:buFontTx/>
              <a:buNone/>
            </a:pPr>
            <a:r>
              <a:rPr lang="en-US" sz="2800" dirty="0" err="1">
                <a:latin typeface="Calibri" charset="0"/>
                <a:ea typeface="ＭＳ Ｐゴシック" charset="0"/>
              </a:rPr>
              <a:t>b</a:t>
            </a:r>
            <a:r>
              <a:rPr lang="en-US" sz="2800" dirty="0" err="1" smtClean="0">
                <a:latin typeface="Calibri" charset="0"/>
                <a:ea typeface="ＭＳ Ｐゴシック" charset="0"/>
              </a:rPr>
              <a:t>io:Human</a:t>
            </a:r>
            <a:r>
              <a:rPr lang="en-US" sz="2800" dirty="0" smtClean="0">
                <a:latin typeface="Calibri" charset="0"/>
                <a:ea typeface="ＭＳ Ｐゴシック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</a:rPr>
              <a:t>rdfs:subClassOf</a:t>
            </a:r>
            <a:r>
              <a:rPr lang="en-US" sz="2800" dirty="0">
                <a:latin typeface="Calibri" charset="0"/>
                <a:ea typeface="ＭＳ Ｐゴシック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</a:rPr>
              <a:t>bio:Animal</a:t>
            </a:r>
            <a:r>
              <a:rPr lang="en-US" sz="2800" dirty="0">
                <a:latin typeface="Calibri" charset="0"/>
                <a:ea typeface="ＭＳ Ｐゴシック" charset="0"/>
              </a:rPr>
              <a:t>.</a:t>
            </a:r>
          </a:p>
          <a:p>
            <a:pPr lvl="1" eaLnBrk="1" hangingPunct="1">
              <a:buFontTx/>
              <a:buNone/>
            </a:pPr>
            <a:r>
              <a:rPr lang="en-US" sz="2800" dirty="0" err="1">
                <a:latin typeface="Calibri" charset="0"/>
                <a:ea typeface="ＭＳ Ｐゴシック" charset="0"/>
              </a:rPr>
              <a:t>bio:Cat</a:t>
            </a:r>
            <a:r>
              <a:rPr lang="en-US" sz="2800" dirty="0">
                <a:latin typeface="Calibri" charset="0"/>
                <a:ea typeface="ＭＳ Ｐゴシック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</a:rPr>
              <a:t>rdfs:subClassOf</a:t>
            </a:r>
            <a:r>
              <a:rPr lang="en-US" sz="2800" dirty="0">
                <a:latin typeface="Calibri" charset="0"/>
                <a:ea typeface="ＭＳ Ｐゴシック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</a:rPr>
              <a:t>bio:Animal</a:t>
            </a:r>
            <a:r>
              <a:rPr lang="en-US" sz="2800" dirty="0">
                <a:latin typeface="Calibri" charset="0"/>
                <a:ea typeface="ＭＳ Ｐゴシック" charset="0"/>
              </a:rPr>
              <a:t>.</a:t>
            </a:r>
          </a:p>
          <a:p>
            <a:pPr lvl="1" eaLnBrk="1" hangingPunct="1">
              <a:buFontTx/>
              <a:buNone/>
            </a:pPr>
            <a:r>
              <a:rPr lang="en-US" sz="2800" dirty="0" err="1">
                <a:latin typeface="Calibri" charset="0"/>
                <a:ea typeface="ＭＳ Ｐゴシック" charset="0"/>
              </a:rPr>
              <a:t>b</a:t>
            </a:r>
            <a:r>
              <a:rPr lang="en-US" sz="2800" dirty="0" err="1" smtClean="0">
                <a:latin typeface="Calibri" charset="0"/>
                <a:ea typeface="ＭＳ Ｐゴシック" charset="0"/>
              </a:rPr>
              <a:t>io:Dog</a:t>
            </a:r>
            <a:r>
              <a:rPr lang="en-US" sz="2800" dirty="0" smtClean="0">
                <a:latin typeface="Calibri" charset="0"/>
                <a:ea typeface="ＭＳ Ｐゴシック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</a:rPr>
              <a:t>rdfs:subClassOf</a:t>
            </a:r>
            <a:r>
              <a:rPr lang="en-US" sz="2800" dirty="0">
                <a:latin typeface="Calibri" charset="0"/>
                <a:ea typeface="ＭＳ Ｐゴシック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</a:rPr>
              <a:t>bio:Animal</a:t>
            </a:r>
            <a:r>
              <a:rPr lang="en-US" sz="2800" dirty="0">
                <a:latin typeface="Calibri" charset="0"/>
                <a:ea typeface="ＭＳ Ｐゴシック" charset="0"/>
              </a:rPr>
              <a:t>.</a:t>
            </a:r>
          </a:p>
          <a:p>
            <a:pPr lvl="1" eaLnBrk="1" hangingPunct="1">
              <a:buFontTx/>
              <a:buNone/>
            </a:pPr>
            <a:r>
              <a:rPr lang="en-US" sz="2800" dirty="0" err="1">
                <a:latin typeface="Calibri" charset="0"/>
                <a:ea typeface="ＭＳ Ｐゴシック" charset="0"/>
              </a:rPr>
              <a:t>bio:hasPet</a:t>
            </a:r>
            <a:r>
              <a:rPr lang="en-US" sz="2800" dirty="0">
                <a:latin typeface="Calibri" charset="0"/>
                <a:ea typeface="ＭＳ Ｐゴシック" charset="0"/>
              </a:rPr>
              <a:t> a </a:t>
            </a:r>
            <a:r>
              <a:rPr lang="en-US" sz="2800" dirty="0" err="1">
                <a:latin typeface="Calibri" charset="0"/>
                <a:ea typeface="ＭＳ Ｐゴシック" charset="0"/>
              </a:rPr>
              <a:t>rdfs:Property</a:t>
            </a:r>
            <a:r>
              <a:rPr lang="en-US" sz="2800" dirty="0">
                <a:latin typeface="Calibri" charset="0"/>
                <a:ea typeface="ＭＳ Ｐゴシック" charset="0"/>
              </a:rPr>
              <a:t>;</a:t>
            </a:r>
          </a:p>
          <a:p>
            <a:pPr lvl="1" eaLnBrk="1" hangingPunct="1">
              <a:buFontTx/>
              <a:buNone/>
            </a:pPr>
            <a:r>
              <a:rPr lang="en-US" sz="2800" dirty="0">
                <a:latin typeface="Calibri" charset="0"/>
                <a:ea typeface="ＭＳ Ｐゴシック" charset="0"/>
              </a:rPr>
              <a:t>	</a:t>
            </a:r>
            <a:r>
              <a:rPr lang="en-US" sz="2800" dirty="0" err="1">
                <a:latin typeface="Calibri" charset="0"/>
                <a:ea typeface="ＭＳ Ｐゴシック" charset="0"/>
              </a:rPr>
              <a:t>rdfs:domain</a:t>
            </a:r>
            <a:r>
              <a:rPr lang="en-US" sz="2800" dirty="0">
                <a:latin typeface="Calibri" charset="0"/>
                <a:ea typeface="ＭＳ Ｐゴシック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</a:rPr>
              <a:t>bio:Human</a:t>
            </a:r>
            <a:r>
              <a:rPr lang="en-US" sz="2800" dirty="0">
                <a:latin typeface="Calibri" charset="0"/>
                <a:ea typeface="ＭＳ Ｐゴシック" charset="0"/>
              </a:rPr>
              <a:t>;</a:t>
            </a:r>
          </a:p>
          <a:p>
            <a:pPr lvl="1" eaLnBrk="1" hangingPunct="1">
              <a:buFontTx/>
              <a:buNone/>
            </a:pPr>
            <a:r>
              <a:rPr lang="en-US" sz="2800" dirty="0">
                <a:latin typeface="Calibri" charset="0"/>
                <a:ea typeface="ＭＳ Ｐゴシック" charset="0"/>
              </a:rPr>
              <a:t>	</a:t>
            </a:r>
            <a:r>
              <a:rPr lang="en-US" sz="2800" dirty="0" err="1">
                <a:latin typeface="Calibri" charset="0"/>
                <a:ea typeface="ＭＳ Ｐゴシック" charset="0"/>
              </a:rPr>
              <a:t>rdfs:range</a:t>
            </a:r>
            <a:r>
              <a:rPr lang="en-US" sz="2800" dirty="0">
                <a:latin typeface="Calibri" charset="0"/>
                <a:ea typeface="ＭＳ Ｐゴシック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</a:rPr>
              <a:t>bio:Dog</a:t>
            </a:r>
            <a:r>
              <a:rPr lang="en-US" sz="2800" dirty="0">
                <a:latin typeface="Calibri" charset="0"/>
                <a:ea typeface="ＭＳ Ｐゴシック" charset="0"/>
              </a:rPr>
              <a:t>;</a:t>
            </a:r>
          </a:p>
          <a:p>
            <a:pPr lvl="1" eaLnBrk="1" hangingPunct="1">
              <a:buFontTx/>
              <a:buNone/>
            </a:pPr>
            <a:r>
              <a:rPr lang="en-US" sz="2800" dirty="0">
                <a:latin typeface="Calibri" charset="0"/>
                <a:ea typeface="ＭＳ Ｐゴシック" charset="0"/>
              </a:rPr>
              <a:t>	</a:t>
            </a:r>
            <a:r>
              <a:rPr lang="en-US" sz="2800" dirty="0" err="1">
                <a:latin typeface="Calibri" charset="0"/>
                <a:ea typeface="ＭＳ Ｐゴシック" charset="0"/>
              </a:rPr>
              <a:t>rdfs:range</a:t>
            </a:r>
            <a:r>
              <a:rPr lang="en-US" sz="2800" dirty="0">
                <a:latin typeface="Calibri" charset="0"/>
                <a:ea typeface="ＭＳ Ｐゴシック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</a:rPr>
              <a:t>bio:Cat</a:t>
            </a:r>
            <a:r>
              <a:rPr lang="en-US" sz="2800" dirty="0">
                <a:latin typeface="Calibri" charset="0"/>
                <a:ea typeface="ＭＳ Ｐゴシック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04048" y="3789040"/>
            <a:ext cx="3744913" cy="2677656"/>
          </a:xfrm>
          <a:prstGeom prst="rect">
            <a:avLst/>
          </a:prstGeom>
          <a:solidFill>
            <a:schemeClr val="bg1">
              <a:lumMod val="95000"/>
            </a:schemeClr>
          </a:solidFill>
          <a:ln w="63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 smtClean="0">
                <a:latin typeface="Calibri"/>
              </a:rPr>
              <a:t>:</a:t>
            </a:r>
            <a:r>
              <a:rPr lang="en-US" sz="2800" b="1" dirty="0">
                <a:latin typeface="Calibri"/>
              </a:rPr>
              <a:t>john </a:t>
            </a:r>
            <a:r>
              <a:rPr lang="en-US" sz="2800" b="1" dirty="0" err="1">
                <a:latin typeface="Calibri"/>
              </a:rPr>
              <a:t>bio:hasPet</a:t>
            </a:r>
            <a:r>
              <a:rPr lang="en-US" sz="2800" b="1" dirty="0">
                <a:latin typeface="Calibri"/>
              </a:rPr>
              <a:t> :</a:t>
            </a:r>
            <a:r>
              <a:rPr lang="en-US" sz="2800" b="1" dirty="0" smtClean="0">
                <a:latin typeface="Calibri"/>
              </a:rPr>
              <a:t>spot</a:t>
            </a:r>
          </a:p>
          <a:p>
            <a:pPr>
              <a:defRPr/>
            </a:pPr>
            <a:r>
              <a:rPr lang="en-US" sz="2800" dirty="0" smtClean="0">
                <a:latin typeface="Calibri"/>
              </a:rPr>
              <a:t>=&gt;</a:t>
            </a:r>
          </a:p>
          <a:p>
            <a:pPr>
              <a:defRPr/>
            </a:pPr>
            <a:r>
              <a:rPr lang="en-US" sz="2800" dirty="0" smtClean="0">
                <a:latin typeface="Calibri"/>
              </a:rPr>
              <a:t>:john a </a:t>
            </a:r>
            <a:r>
              <a:rPr lang="en-US" sz="2800" dirty="0" err="1" smtClean="0">
                <a:latin typeface="Calibri"/>
              </a:rPr>
              <a:t>bio:Human</a:t>
            </a:r>
            <a:r>
              <a:rPr lang="en-US" sz="2800" dirty="0" smtClean="0">
                <a:latin typeface="Calibri"/>
              </a:rPr>
              <a:t>,   </a:t>
            </a:r>
            <a:br>
              <a:rPr lang="en-US" sz="2800" dirty="0" smtClean="0">
                <a:latin typeface="Calibri"/>
              </a:rPr>
            </a:br>
            <a:r>
              <a:rPr lang="en-US" sz="2800" dirty="0" smtClean="0">
                <a:latin typeface="Calibri"/>
              </a:rPr>
              <a:t>             </a:t>
            </a:r>
            <a:r>
              <a:rPr lang="en-US" sz="2800" dirty="0" err="1" smtClean="0">
                <a:latin typeface="Calibri"/>
              </a:rPr>
              <a:t>bio:Animal</a:t>
            </a:r>
            <a:r>
              <a:rPr lang="en-US" sz="2800" dirty="0">
                <a:latin typeface="Calibri"/>
              </a:rPr>
              <a:t>.</a:t>
            </a:r>
            <a:endParaRPr lang="en-US" sz="2800" dirty="0" smtClean="0">
              <a:latin typeface="Calibri"/>
            </a:endParaRPr>
          </a:p>
          <a:p>
            <a:pPr>
              <a:defRPr/>
            </a:pPr>
            <a:r>
              <a:rPr lang="en-US" sz="2800" dirty="0" smtClean="0">
                <a:latin typeface="Calibri"/>
              </a:rPr>
              <a:t>:spot a </a:t>
            </a:r>
            <a:r>
              <a:rPr lang="en-US" sz="2800" dirty="0" err="1" smtClean="0">
                <a:latin typeface="Calibri"/>
              </a:rPr>
              <a:t>bio:Dog</a:t>
            </a:r>
            <a:r>
              <a:rPr lang="en-US" sz="2800" dirty="0" smtClean="0">
                <a:latin typeface="Calibri"/>
              </a:rPr>
              <a:t>, </a:t>
            </a:r>
            <a:r>
              <a:rPr lang="en-US" sz="2800" dirty="0" err="1" smtClean="0">
                <a:latin typeface="Calibri"/>
              </a:rPr>
              <a:t>bio:Cat</a:t>
            </a:r>
            <a:r>
              <a:rPr lang="en-US" sz="2800" dirty="0" smtClean="0">
                <a:latin typeface="Calibri"/>
              </a:rPr>
              <a:t>, </a:t>
            </a:r>
            <a:br>
              <a:rPr lang="en-US" sz="2800" dirty="0" smtClean="0">
                <a:latin typeface="Calibri"/>
              </a:rPr>
            </a:br>
            <a:r>
              <a:rPr lang="en-US" sz="2800" dirty="0" smtClean="0">
                <a:latin typeface="Calibri"/>
              </a:rPr>
              <a:t>             </a:t>
            </a:r>
            <a:r>
              <a:rPr lang="en-US" sz="2800" dirty="0" err="1" smtClean="0">
                <a:latin typeface="Calibri"/>
              </a:rPr>
              <a:t>bio:Animal</a:t>
            </a:r>
            <a:r>
              <a:rPr lang="en-US" sz="2800" dirty="0" smtClean="0">
                <a:latin typeface="Calibri"/>
              </a:rPr>
              <a:t>.</a:t>
            </a:r>
            <a:endParaRPr lang="en-US" sz="280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672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What do we want to say?</a:t>
            </a:r>
          </a:p>
        </p:txBody>
      </p:sp>
      <p:sp>
        <p:nvSpPr>
          <p:cNvPr id="593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latin typeface="Calibri" charset="0"/>
              </a:rPr>
              <a:t>Many different possibilities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</a:rPr>
              <a:t>Only a dog or cat can be an object of </a:t>
            </a:r>
            <a:r>
              <a:rPr lang="en-US" sz="2800" dirty="0" err="1">
                <a:latin typeface="Calibri" charset="0"/>
                <a:ea typeface="ＭＳ Ｐゴシック" charset="0"/>
              </a:rPr>
              <a:t>hasPet</a:t>
            </a:r>
            <a:r>
              <a:rPr lang="en-US" sz="2800" dirty="0">
                <a:latin typeface="Calibri" charset="0"/>
                <a:ea typeface="ＭＳ Ｐゴシック" charset="0"/>
              </a:rPr>
              <a:t> property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</a:rPr>
              <a:t>Dogs and cats and maybe other animals are possible as pets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</a:rPr>
              <a:t>Dogs and cats and maybe other things, not necessarily animals, are possible as pets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</a:rPr>
              <a:t>All dogs and all cats are pets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</a:rPr>
              <a:t>It’s possible for some dogs and some cats to be pets</a:t>
            </a:r>
          </a:p>
          <a:p>
            <a:pPr eaLnBrk="1" hangingPunct="1"/>
            <a:r>
              <a:rPr lang="en-US" sz="3200" dirty="0">
                <a:latin typeface="Calibri" charset="0"/>
              </a:rPr>
              <a:t>Not all of these can be said in RDF+</a:t>
            </a:r>
            <a:r>
              <a:rPr lang="en-US" sz="3200" dirty="0" smtClean="0">
                <a:latin typeface="Calibri" charset="0"/>
              </a:rPr>
              <a:t>RDFS</a:t>
            </a:r>
          </a:p>
          <a:p>
            <a:pPr eaLnBrk="1" hangingPunct="1"/>
            <a:r>
              <a:rPr lang="en-US" sz="3200" dirty="0" smtClean="0">
                <a:latin typeface="Calibri" charset="0"/>
              </a:rPr>
              <a:t>We can express all of  these in OWL </a:t>
            </a:r>
            <a:r>
              <a:rPr lang="en-US" sz="3200" i="1" dirty="0" smtClean="0">
                <a:latin typeface="Calibri" charset="0"/>
              </a:rPr>
              <a:t>(I think)</a:t>
            </a:r>
            <a:endParaRPr lang="en-US" sz="3200" i="1" dirty="0">
              <a:latin typeface="Calibri" charset="0"/>
            </a:endParaRPr>
          </a:p>
          <a:p>
            <a:pPr eaLnBrk="1" hangingPunct="1"/>
            <a:endParaRPr lang="en-US" sz="3200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What do we want to say?</a:t>
            </a:r>
          </a:p>
        </p:txBody>
      </p:sp>
      <p:sp>
        <p:nvSpPr>
          <p:cNvPr id="5" name="Oval 4"/>
          <p:cNvSpPr/>
          <p:nvPr/>
        </p:nvSpPr>
        <p:spPr>
          <a:xfrm>
            <a:off x="1524000" y="1320007"/>
            <a:ext cx="1374775" cy="6651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animal</a:t>
            </a:r>
          </a:p>
        </p:txBody>
      </p:sp>
      <p:sp>
        <p:nvSpPr>
          <p:cNvPr id="7" name="Oval 6"/>
          <p:cNvSpPr/>
          <p:nvPr/>
        </p:nvSpPr>
        <p:spPr>
          <a:xfrm>
            <a:off x="3657600" y="3432969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cat</a:t>
            </a:r>
          </a:p>
        </p:txBody>
      </p:sp>
      <p:sp>
        <p:nvSpPr>
          <p:cNvPr id="8" name="Oval 7"/>
          <p:cNvSpPr/>
          <p:nvPr/>
        </p:nvSpPr>
        <p:spPr>
          <a:xfrm>
            <a:off x="2057400" y="3432969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dog</a:t>
            </a:r>
          </a:p>
        </p:txBody>
      </p:sp>
      <p:sp>
        <p:nvSpPr>
          <p:cNvPr id="9" name="Oval 8"/>
          <p:cNvSpPr/>
          <p:nvPr/>
        </p:nvSpPr>
        <p:spPr>
          <a:xfrm>
            <a:off x="533400" y="3432969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human</a:t>
            </a:r>
          </a:p>
        </p:txBody>
      </p:sp>
      <p:sp>
        <p:nvSpPr>
          <p:cNvPr id="10" name="Oval 9"/>
          <p:cNvSpPr/>
          <p:nvPr/>
        </p:nvSpPr>
        <p:spPr>
          <a:xfrm>
            <a:off x="3962400" y="1886744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pet</a:t>
            </a:r>
          </a:p>
        </p:txBody>
      </p:sp>
      <p:cxnSp>
        <p:nvCxnSpPr>
          <p:cNvPr id="12" name="Straight Arrow Connector 11"/>
          <p:cNvCxnSpPr>
            <a:stCxn id="9" idx="0"/>
            <a:endCxn id="5" idx="3"/>
          </p:cNvCxnSpPr>
          <p:nvPr/>
        </p:nvCxnSpPr>
        <p:spPr>
          <a:xfrm rot="5400000" flipH="1" flipV="1">
            <a:off x="700088" y="2407444"/>
            <a:ext cx="1546225" cy="50482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0"/>
            <a:endCxn id="5" idx="4"/>
          </p:cNvCxnSpPr>
          <p:nvPr/>
        </p:nvCxnSpPr>
        <p:spPr>
          <a:xfrm rot="16200000" flipV="1">
            <a:off x="1754188" y="2442369"/>
            <a:ext cx="1447800" cy="533400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7" idx="0"/>
            <a:endCxn id="5" idx="5"/>
          </p:cNvCxnSpPr>
          <p:nvPr/>
        </p:nvCxnSpPr>
        <p:spPr>
          <a:xfrm rot="16200000" flipV="1">
            <a:off x="2747963" y="1835944"/>
            <a:ext cx="1546225" cy="164782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8" idx="7"/>
            <a:endCxn id="10" idx="3"/>
          </p:cNvCxnSpPr>
          <p:nvPr/>
        </p:nvCxnSpPr>
        <p:spPr>
          <a:xfrm rot="5400000" flipH="1" flipV="1">
            <a:off x="3159125" y="2524920"/>
            <a:ext cx="1076325" cy="93345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7" idx="7"/>
            <a:endCxn id="10" idx="4"/>
          </p:cNvCxnSpPr>
          <p:nvPr/>
        </p:nvCxnSpPr>
        <p:spPr>
          <a:xfrm rot="16200000" flipV="1">
            <a:off x="4250532" y="2949575"/>
            <a:ext cx="979488" cy="18097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0" idx="1"/>
            <a:endCxn id="5" idx="6"/>
          </p:cNvCxnSpPr>
          <p:nvPr/>
        </p:nvCxnSpPr>
        <p:spPr>
          <a:xfrm rot="16200000" flipV="1">
            <a:off x="3365500" y="1185069"/>
            <a:ext cx="331788" cy="1265238"/>
          </a:xfrm>
          <a:prstGeom prst="straightConnector1">
            <a:avLst/>
          </a:prstGeom>
          <a:ln w="38100">
            <a:solidFill>
              <a:srgbClr val="00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429" name="TextBox 28"/>
          <p:cNvSpPr txBox="1">
            <a:spLocks noChangeArrowheads="1"/>
          </p:cNvSpPr>
          <p:nvPr/>
        </p:nvSpPr>
        <p:spPr bwMode="auto">
          <a:xfrm>
            <a:off x="762000" y="26487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30" name="TextBox 29"/>
          <p:cNvSpPr txBox="1">
            <a:spLocks noChangeArrowheads="1"/>
          </p:cNvSpPr>
          <p:nvPr/>
        </p:nvSpPr>
        <p:spPr bwMode="auto">
          <a:xfrm>
            <a:off x="2819400" y="24963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31" name="TextBox 30"/>
          <p:cNvSpPr txBox="1">
            <a:spLocks noChangeArrowheads="1"/>
          </p:cNvSpPr>
          <p:nvPr/>
        </p:nvSpPr>
        <p:spPr bwMode="auto">
          <a:xfrm>
            <a:off x="1828800" y="27249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32" name="Oval 31"/>
          <p:cNvSpPr/>
          <p:nvPr/>
        </p:nvSpPr>
        <p:spPr>
          <a:xfrm>
            <a:off x="6477000" y="1124744"/>
            <a:ext cx="16033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property</a:t>
            </a:r>
          </a:p>
        </p:txBody>
      </p:sp>
      <p:sp>
        <p:nvSpPr>
          <p:cNvPr id="33" name="Oval 32"/>
          <p:cNvSpPr/>
          <p:nvPr/>
        </p:nvSpPr>
        <p:spPr>
          <a:xfrm>
            <a:off x="6626225" y="2267744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 err="1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hasPet</a:t>
            </a:r>
            <a:endParaRPr lang="en-US" sz="2000" dirty="0">
              <a:solidFill>
                <a:srgbClr val="000000"/>
              </a:solidFill>
              <a:latin typeface="Calibri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35" name="Straight Arrow Connector 34"/>
          <p:cNvCxnSpPr>
            <a:stCxn id="33" idx="0"/>
            <a:endCxn id="32" idx="4"/>
          </p:cNvCxnSpPr>
          <p:nvPr/>
        </p:nvCxnSpPr>
        <p:spPr>
          <a:xfrm rot="16200000" flipV="1">
            <a:off x="7056438" y="2010569"/>
            <a:ext cx="479425" cy="3492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/>
          <p:cNvCxnSpPr>
            <a:stCxn id="33" idx="4"/>
            <a:endCxn id="9" idx="4"/>
          </p:cNvCxnSpPr>
          <p:nvPr/>
        </p:nvCxnSpPr>
        <p:spPr>
          <a:xfrm rot="5400000">
            <a:off x="3684588" y="467519"/>
            <a:ext cx="1165225" cy="6092825"/>
          </a:xfrm>
          <a:prstGeom prst="curvedConnector3">
            <a:avLst>
              <a:gd name="adj1" fmla="val 14688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urved Connector 40"/>
          <p:cNvCxnSpPr>
            <a:stCxn id="33" idx="3"/>
            <a:endCxn id="10" idx="5"/>
          </p:cNvCxnSpPr>
          <p:nvPr/>
        </p:nvCxnSpPr>
        <p:spPr>
          <a:xfrm rot="5400000" flipH="1">
            <a:off x="5791201" y="1797844"/>
            <a:ext cx="381000" cy="1692275"/>
          </a:xfrm>
          <a:prstGeom prst="curvedConnector3">
            <a:avLst>
              <a:gd name="adj1" fmla="val -8553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437" name="TextBox 41"/>
          <p:cNvSpPr txBox="1">
            <a:spLocks noChangeArrowheads="1"/>
          </p:cNvSpPr>
          <p:nvPr/>
        </p:nvSpPr>
        <p:spPr bwMode="auto">
          <a:xfrm>
            <a:off x="7391400" y="19629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38" name="TextBox 42"/>
          <p:cNvSpPr txBox="1">
            <a:spLocks noChangeArrowheads="1"/>
          </p:cNvSpPr>
          <p:nvPr/>
        </p:nvSpPr>
        <p:spPr bwMode="auto">
          <a:xfrm>
            <a:off x="5652120" y="3821832"/>
            <a:ext cx="6191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 dirty="0">
                <a:latin typeface="Calibri" charset="0"/>
              </a:rPr>
              <a:t>domain</a:t>
            </a:r>
          </a:p>
        </p:txBody>
      </p:sp>
      <p:sp>
        <p:nvSpPr>
          <p:cNvPr id="60439" name="TextBox 43"/>
          <p:cNvSpPr txBox="1">
            <a:spLocks noChangeArrowheads="1"/>
          </p:cNvSpPr>
          <p:nvPr/>
        </p:nvSpPr>
        <p:spPr bwMode="auto">
          <a:xfrm>
            <a:off x="5638800" y="3182144"/>
            <a:ext cx="512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range</a:t>
            </a:r>
          </a:p>
        </p:txBody>
      </p:sp>
      <p:sp>
        <p:nvSpPr>
          <p:cNvPr id="60440" name="TextBox 44"/>
          <p:cNvSpPr txBox="1">
            <a:spLocks noChangeArrowheads="1"/>
          </p:cNvSpPr>
          <p:nvPr/>
        </p:nvSpPr>
        <p:spPr bwMode="auto">
          <a:xfrm>
            <a:off x="3200400" y="15057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41" name="TextBox 45"/>
          <p:cNvSpPr txBox="1">
            <a:spLocks noChangeArrowheads="1"/>
          </p:cNvSpPr>
          <p:nvPr/>
        </p:nvSpPr>
        <p:spPr bwMode="auto">
          <a:xfrm>
            <a:off x="3048000" y="30297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42" name="TextBox 46"/>
          <p:cNvSpPr txBox="1">
            <a:spLocks noChangeArrowheads="1"/>
          </p:cNvSpPr>
          <p:nvPr/>
        </p:nvSpPr>
        <p:spPr bwMode="auto">
          <a:xfrm>
            <a:off x="4267200" y="29535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Modeling the semantics in logic</a:t>
            </a:r>
          </a:p>
        </p:txBody>
      </p:sp>
      <p:sp>
        <p:nvSpPr>
          <p:cNvPr id="122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latin typeface="Calibri" charset="0"/>
              </a:rPr>
              <a:t>We could represent any RDF triple with a binary </a:t>
            </a:r>
            <a:r>
              <a:rPr lang="en-US" sz="3200" dirty="0" smtClean="0">
                <a:latin typeface="Calibri" charset="0"/>
              </a:rPr>
              <a:t>predicate in logic, </a:t>
            </a:r>
            <a:r>
              <a:rPr lang="en-US" sz="3200" dirty="0">
                <a:latin typeface="Calibri" charset="0"/>
              </a:rPr>
              <a:t>e.g.</a:t>
            </a:r>
          </a:p>
          <a:p>
            <a:pPr lvl="1" eaLnBrk="1" hangingPunct="1"/>
            <a:r>
              <a:rPr lang="en-US" sz="2800" b="1" dirty="0">
                <a:latin typeface="Calibri" charset="0"/>
                <a:ea typeface="ＭＳ Ｐゴシック" charset="0"/>
              </a:rPr>
              <a:t>type(john, human)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</a:rPr>
              <a:t>age(john, 32)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</a:rPr>
              <a:t>subclass(human, animal)</a:t>
            </a:r>
          </a:p>
          <a:p>
            <a:pPr eaLnBrk="1" hangingPunct="1"/>
            <a:r>
              <a:rPr lang="en-US" sz="3200" dirty="0">
                <a:latin typeface="Calibri" charset="0"/>
              </a:rPr>
              <a:t>But traditionally we model a class as a unary predicate</a:t>
            </a:r>
          </a:p>
          <a:p>
            <a:pPr lvl="1" eaLnBrk="1" hangingPunct="1"/>
            <a:r>
              <a:rPr lang="en-US" sz="2800" b="1" dirty="0">
                <a:latin typeface="Calibri" charset="0"/>
                <a:ea typeface="ＭＳ Ｐゴシック" charset="0"/>
              </a:rPr>
              <a:t>human(john)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</a:rPr>
              <a:t>age(john, 32)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</a:rPr>
              <a:t>subclass(human, animal)</a:t>
            </a:r>
          </a:p>
          <a:p>
            <a:pPr eaLnBrk="1" hangingPunct="1"/>
            <a:endParaRPr lang="en-US" sz="3600" dirty="0">
              <a:latin typeface="Calibri" charset="0"/>
            </a:endParaRPr>
          </a:p>
          <a:p>
            <a:pPr eaLnBrk="1" hangingPunct="1"/>
            <a:endParaRPr lang="en-US" sz="3200" dirty="0">
              <a:latin typeface="Calibri" charset="0"/>
            </a:endParaRPr>
          </a:p>
          <a:p>
            <a:pPr lvl="1" eaLnBrk="1" hangingPunct="1">
              <a:buFontTx/>
              <a:buNone/>
            </a:pPr>
            <a:endParaRPr lang="en-US" sz="2800" dirty="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What do we want to say?</a:t>
            </a:r>
          </a:p>
        </p:txBody>
      </p:sp>
      <p:sp>
        <p:nvSpPr>
          <p:cNvPr id="5" name="Oval 4"/>
          <p:cNvSpPr/>
          <p:nvPr/>
        </p:nvSpPr>
        <p:spPr>
          <a:xfrm>
            <a:off x="1524000" y="1320007"/>
            <a:ext cx="1374775" cy="6651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animal</a:t>
            </a:r>
          </a:p>
        </p:txBody>
      </p:sp>
      <p:sp>
        <p:nvSpPr>
          <p:cNvPr id="7" name="Oval 6"/>
          <p:cNvSpPr/>
          <p:nvPr/>
        </p:nvSpPr>
        <p:spPr>
          <a:xfrm>
            <a:off x="3657600" y="3432969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cat</a:t>
            </a:r>
          </a:p>
        </p:txBody>
      </p:sp>
      <p:sp>
        <p:nvSpPr>
          <p:cNvPr id="8" name="Oval 7"/>
          <p:cNvSpPr/>
          <p:nvPr/>
        </p:nvSpPr>
        <p:spPr>
          <a:xfrm>
            <a:off x="2057400" y="3432969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dog</a:t>
            </a:r>
          </a:p>
        </p:txBody>
      </p:sp>
      <p:sp>
        <p:nvSpPr>
          <p:cNvPr id="9" name="Oval 8"/>
          <p:cNvSpPr/>
          <p:nvPr/>
        </p:nvSpPr>
        <p:spPr>
          <a:xfrm>
            <a:off x="533400" y="3432969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human</a:t>
            </a:r>
          </a:p>
        </p:txBody>
      </p:sp>
      <p:sp>
        <p:nvSpPr>
          <p:cNvPr id="10" name="Oval 9"/>
          <p:cNvSpPr/>
          <p:nvPr/>
        </p:nvSpPr>
        <p:spPr>
          <a:xfrm>
            <a:off x="3962400" y="1886744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pet</a:t>
            </a:r>
          </a:p>
        </p:txBody>
      </p:sp>
      <p:cxnSp>
        <p:nvCxnSpPr>
          <p:cNvPr id="12" name="Straight Arrow Connector 11"/>
          <p:cNvCxnSpPr>
            <a:stCxn id="9" idx="0"/>
            <a:endCxn id="5" idx="3"/>
          </p:cNvCxnSpPr>
          <p:nvPr/>
        </p:nvCxnSpPr>
        <p:spPr>
          <a:xfrm rot="5400000" flipH="1" flipV="1">
            <a:off x="700088" y="2407444"/>
            <a:ext cx="1546225" cy="50482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0"/>
            <a:endCxn id="5" idx="4"/>
          </p:cNvCxnSpPr>
          <p:nvPr/>
        </p:nvCxnSpPr>
        <p:spPr>
          <a:xfrm rot="16200000" flipV="1">
            <a:off x="1754188" y="2442369"/>
            <a:ext cx="1447800" cy="533400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7" idx="0"/>
            <a:endCxn id="5" idx="5"/>
          </p:cNvCxnSpPr>
          <p:nvPr/>
        </p:nvCxnSpPr>
        <p:spPr>
          <a:xfrm rot="16200000" flipV="1">
            <a:off x="2747963" y="1835944"/>
            <a:ext cx="1546225" cy="164782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8" idx="7"/>
            <a:endCxn id="10" idx="3"/>
          </p:cNvCxnSpPr>
          <p:nvPr/>
        </p:nvCxnSpPr>
        <p:spPr>
          <a:xfrm rot="5400000" flipH="1" flipV="1">
            <a:off x="3159125" y="2524920"/>
            <a:ext cx="1076325" cy="93345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7" idx="7"/>
            <a:endCxn id="10" idx="4"/>
          </p:cNvCxnSpPr>
          <p:nvPr/>
        </p:nvCxnSpPr>
        <p:spPr>
          <a:xfrm rot="16200000" flipV="1">
            <a:off x="4250532" y="2949575"/>
            <a:ext cx="979488" cy="18097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0" idx="1"/>
            <a:endCxn id="5" idx="6"/>
          </p:cNvCxnSpPr>
          <p:nvPr/>
        </p:nvCxnSpPr>
        <p:spPr>
          <a:xfrm rot="16200000" flipV="1">
            <a:off x="3365500" y="1185069"/>
            <a:ext cx="331788" cy="1265238"/>
          </a:xfrm>
          <a:prstGeom prst="straightConnector1">
            <a:avLst/>
          </a:prstGeom>
          <a:ln w="38100">
            <a:solidFill>
              <a:srgbClr val="00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429" name="TextBox 28"/>
          <p:cNvSpPr txBox="1">
            <a:spLocks noChangeArrowheads="1"/>
          </p:cNvSpPr>
          <p:nvPr/>
        </p:nvSpPr>
        <p:spPr bwMode="auto">
          <a:xfrm>
            <a:off x="762000" y="26487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30" name="TextBox 29"/>
          <p:cNvSpPr txBox="1">
            <a:spLocks noChangeArrowheads="1"/>
          </p:cNvSpPr>
          <p:nvPr/>
        </p:nvSpPr>
        <p:spPr bwMode="auto">
          <a:xfrm>
            <a:off x="2819400" y="24963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31" name="TextBox 30"/>
          <p:cNvSpPr txBox="1">
            <a:spLocks noChangeArrowheads="1"/>
          </p:cNvSpPr>
          <p:nvPr/>
        </p:nvSpPr>
        <p:spPr bwMode="auto">
          <a:xfrm>
            <a:off x="1828800" y="27249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32" name="Oval 31"/>
          <p:cNvSpPr/>
          <p:nvPr/>
        </p:nvSpPr>
        <p:spPr>
          <a:xfrm>
            <a:off x="6477000" y="1124744"/>
            <a:ext cx="16033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property</a:t>
            </a:r>
          </a:p>
        </p:txBody>
      </p:sp>
      <p:sp>
        <p:nvSpPr>
          <p:cNvPr id="33" name="Oval 32"/>
          <p:cNvSpPr/>
          <p:nvPr/>
        </p:nvSpPr>
        <p:spPr>
          <a:xfrm>
            <a:off x="6626225" y="2267744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 err="1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hasPet</a:t>
            </a:r>
            <a:endParaRPr lang="en-US" sz="2000" dirty="0">
              <a:solidFill>
                <a:srgbClr val="000000"/>
              </a:solidFill>
              <a:latin typeface="Calibri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35" name="Straight Arrow Connector 34"/>
          <p:cNvCxnSpPr>
            <a:stCxn id="33" idx="0"/>
            <a:endCxn id="32" idx="4"/>
          </p:cNvCxnSpPr>
          <p:nvPr/>
        </p:nvCxnSpPr>
        <p:spPr>
          <a:xfrm rot="16200000" flipV="1">
            <a:off x="7056438" y="2010569"/>
            <a:ext cx="479425" cy="3492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/>
          <p:cNvCxnSpPr>
            <a:stCxn id="33" idx="4"/>
            <a:endCxn id="9" idx="4"/>
          </p:cNvCxnSpPr>
          <p:nvPr/>
        </p:nvCxnSpPr>
        <p:spPr>
          <a:xfrm rot="5400000">
            <a:off x="3684588" y="467519"/>
            <a:ext cx="1165225" cy="6092825"/>
          </a:xfrm>
          <a:prstGeom prst="curvedConnector3">
            <a:avLst>
              <a:gd name="adj1" fmla="val 14688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urved Connector 40"/>
          <p:cNvCxnSpPr>
            <a:stCxn id="33" idx="3"/>
            <a:endCxn id="10" idx="5"/>
          </p:cNvCxnSpPr>
          <p:nvPr/>
        </p:nvCxnSpPr>
        <p:spPr>
          <a:xfrm rot="5400000" flipH="1">
            <a:off x="5791201" y="1797844"/>
            <a:ext cx="381000" cy="1692275"/>
          </a:xfrm>
          <a:prstGeom prst="curvedConnector3">
            <a:avLst>
              <a:gd name="adj1" fmla="val -8553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437" name="TextBox 41"/>
          <p:cNvSpPr txBox="1">
            <a:spLocks noChangeArrowheads="1"/>
          </p:cNvSpPr>
          <p:nvPr/>
        </p:nvSpPr>
        <p:spPr bwMode="auto">
          <a:xfrm>
            <a:off x="7391400" y="19629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38" name="TextBox 42"/>
          <p:cNvSpPr txBox="1">
            <a:spLocks noChangeArrowheads="1"/>
          </p:cNvSpPr>
          <p:nvPr/>
        </p:nvSpPr>
        <p:spPr bwMode="auto">
          <a:xfrm>
            <a:off x="5652120" y="3821832"/>
            <a:ext cx="6191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 dirty="0">
                <a:latin typeface="Calibri" charset="0"/>
              </a:rPr>
              <a:t>domain</a:t>
            </a:r>
          </a:p>
        </p:txBody>
      </p:sp>
      <p:sp>
        <p:nvSpPr>
          <p:cNvPr id="60439" name="TextBox 43"/>
          <p:cNvSpPr txBox="1">
            <a:spLocks noChangeArrowheads="1"/>
          </p:cNvSpPr>
          <p:nvPr/>
        </p:nvSpPr>
        <p:spPr bwMode="auto">
          <a:xfrm>
            <a:off x="5638800" y="3182144"/>
            <a:ext cx="512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range</a:t>
            </a:r>
          </a:p>
        </p:txBody>
      </p:sp>
      <p:sp>
        <p:nvSpPr>
          <p:cNvPr id="60440" name="TextBox 44"/>
          <p:cNvSpPr txBox="1">
            <a:spLocks noChangeArrowheads="1"/>
          </p:cNvSpPr>
          <p:nvPr/>
        </p:nvSpPr>
        <p:spPr bwMode="auto">
          <a:xfrm>
            <a:off x="3200400" y="15057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41" name="TextBox 45"/>
          <p:cNvSpPr txBox="1">
            <a:spLocks noChangeArrowheads="1"/>
          </p:cNvSpPr>
          <p:nvPr/>
        </p:nvSpPr>
        <p:spPr bwMode="auto">
          <a:xfrm>
            <a:off x="3048000" y="30297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42" name="TextBox 46"/>
          <p:cNvSpPr txBox="1">
            <a:spLocks noChangeArrowheads="1"/>
          </p:cNvSpPr>
          <p:nvPr/>
        </p:nvSpPr>
        <p:spPr bwMode="auto">
          <a:xfrm>
            <a:off x="4267200" y="29535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841932" y="5360988"/>
            <a:ext cx="4870018" cy="663575"/>
            <a:chOff x="1841932" y="5360988"/>
            <a:chExt cx="4870018" cy="663575"/>
          </a:xfrm>
        </p:grpSpPr>
        <p:sp>
          <p:nvSpPr>
            <p:cNvPr id="28" name="Oval 27"/>
            <p:cNvSpPr/>
            <p:nvPr/>
          </p:nvSpPr>
          <p:spPr>
            <a:xfrm>
              <a:off x="1841932" y="5360988"/>
              <a:ext cx="1374775" cy="66357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40005" dist="38100" dir="3360000" sx="101000" sy="101000" algn="tl" rotWithShape="0">
                <a:schemeClr val="bg1">
                  <a:lumMod val="50000"/>
                  <a:alpha val="69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2000" dirty="0" smtClean="0">
                  <a:solidFill>
                    <a:srgbClr val="000000"/>
                  </a:solidFill>
                  <a:latin typeface="Calibri"/>
                  <a:ea typeface="ＭＳ Ｐゴシック" charset="0"/>
                  <a:cs typeface="ＭＳ Ｐゴシック" charset="0"/>
                </a:rPr>
                <a:t>john</a:t>
              </a:r>
              <a:endPara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5337175" y="5360988"/>
              <a:ext cx="1374775" cy="66357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40005" dist="38100" dir="3360000" sx="101000" sy="101000" algn="tl" rotWithShape="0">
                <a:schemeClr val="bg1">
                  <a:lumMod val="50000"/>
                  <a:alpha val="69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2000" dirty="0" smtClean="0">
                  <a:solidFill>
                    <a:srgbClr val="000000"/>
                  </a:solidFill>
                  <a:latin typeface="Calibri"/>
                  <a:ea typeface="ＭＳ Ｐゴシック" charset="0"/>
                  <a:cs typeface="ＭＳ Ｐゴシック" charset="0"/>
                </a:rPr>
                <a:t>spot</a:t>
              </a:r>
              <a:endPara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endParaRPr>
            </a:p>
          </p:txBody>
        </p:sp>
        <p:cxnSp>
          <p:nvCxnSpPr>
            <p:cNvPr id="3" name="Straight Connector 2"/>
            <p:cNvCxnSpPr>
              <a:stCxn id="28" idx="6"/>
              <a:endCxn id="29" idx="2"/>
            </p:cNvCxnSpPr>
            <p:nvPr/>
          </p:nvCxnSpPr>
          <p:spPr>
            <a:xfrm>
              <a:off x="3216707" y="5692776"/>
              <a:ext cx="2120468" cy="0"/>
            </a:xfrm>
            <a:prstGeom prst="line">
              <a:avLst/>
            </a:prstGeom>
            <a:ln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42"/>
            <p:cNvSpPr txBox="1">
              <a:spLocks noChangeArrowheads="1"/>
            </p:cNvSpPr>
            <p:nvPr/>
          </p:nvSpPr>
          <p:spPr bwMode="auto">
            <a:xfrm>
              <a:off x="3837706" y="5360988"/>
              <a:ext cx="8120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smtClean="0">
                  <a:latin typeface="Calibri" charset="0"/>
                </a:rPr>
                <a:t>hasPet</a:t>
              </a:r>
              <a:endParaRPr lang="en-US" sz="1800" dirty="0">
                <a:latin typeface="Calibri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567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1841932" y="5360988"/>
            <a:ext cx="4870018" cy="663575"/>
            <a:chOff x="1841932" y="5360988"/>
            <a:chExt cx="4870018" cy="663575"/>
          </a:xfrm>
        </p:grpSpPr>
        <p:sp>
          <p:nvSpPr>
            <p:cNvPr id="34" name="Oval 33"/>
            <p:cNvSpPr/>
            <p:nvPr/>
          </p:nvSpPr>
          <p:spPr>
            <a:xfrm>
              <a:off x="1841932" y="5360988"/>
              <a:ext cx="1374775" cy="66357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40005" dist="38100" dir="3360000" sx="101000" sy="101000" algn="tl" rotWithShape="0">
                <a:schemeClr val="bg1">
                  <a:lumMod val="50000"/>
                  <a:alpha val="69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2000" dirty="0" smtClean="0">
                  <a:solidFill>
                    <a:srgbClr val="000000"/>
                  </a:solidFill>
                  <a:latin typeface="Calibri"/>
                  <a:ea typeface="ＭＳ Ｐゴシック" charset="0"/>
                  <a:cs typeface="ＭＳ Ｐゴシック" charset="0"/>
                </a:rPr>
                <a:t>john</a:t>
              </a:r>
              <a:endPara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5337175" y="5360988"/>
              <a:ext cx="1374775" cy="66357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40005" dist="38100" dir="3360000" sx="101000" sy="101000" algn="tl" rotWithShape="0">
                <a:schemeClr val="bg1">
                  <a:lumMod val="50000"/>
                  <a:alpha val="69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2000" dirty="0" smtClean="0">
                  <a:solidFill>
                    <a:srgbClr val="000000"/>
                  </a:solidFill>
                  <a:latin typeface="Calibri"/>
                  <a:ea typeface="ＭＳ Ｐゴシック" charset="0"/>
                  <a:cs typeface="ＭＳ Ｐゴシック" charset="0"/>
                </a:rPr>
                <a:t>spot</a:t>
              </a:r>
              <a:endPara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endParaRPr>
            </a:p>
          </p:txBody>
        </p:sp>
        <p:cxnSp>
          <p:nvCxnSpPr>
            <p:cNvPr id="37" name="Straight Connector 36"/>
            <p:cNvCxnSpPr/>
            <p:nvPr/>
          </p:nvCxnSpPr>
          <p:spPr>
            <a:xfrm>
              <a:off x="3216707" y="5692776"/>
              <a:ext cx="2120468" cy="0"/>
            </a:xfrm>
            <a:prstGeom prst="line">
              <a:avLst/>
            </a:prstGeom>
            <a:ln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42"/>
            <p:cNvSpPr txBox="1">
              <a:spLocks noChangeArrowheads="1"/>
            </p:cNvSpPr>
            <p:nvPr/>
          </p:nvSpPr>
          <p:spPr bwMode="auto">
            <a:xfrm>
              <a:off x="3837706" y="5360988"/>
              <a:ext cx="8120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smtClean="0">
                  <a:latin typeface="Calibri" charset="0"/>
                </a:rPr>
                <a:t>hasPet</a:t>
              </a:r>
              <a:endParaRPr lang="en-US" sz="1800" dirty="0">
                <a:latin typeface="Calibri" charset="0"/>
              </a:endParaRPr>
            </a:p>
          </p:txBody>
        </p:sp>
      </p:grpSp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What do we want to say?</a:t>
            </a:r>
          </a:p>
        </p:txBody>
      </p:sp>
      <p:sp>
        <p:nvSpPr>
          <p:cNvPr id="5" name="Oval 4"/>
          <p:cNvSpPr/>
          <p:nvPr/>
        </p:nvSpPr>
        <p:spPr>
          <a:xfrm>
            <a:off x="1524000" y="1320007"/>
            <a:ext cx="1374775" cy="6651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animal</a:t>
            </a:r>
          </a:p>
        </p:txBody>
      </p:sp>
      <p:sp>
        <p:nvSpPr>
          <p:cNvPr id="7" name="Oval 6"/>
          <p:cNvSpPr/>
          <p:nvPr/>
        </p:nvSpPr>
        <p:spPr>
          <a:xfrm>
            <a:off x="3657600" y="3432969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cat</a:t>
            </a:r>
          </a:p>
        </p:txBody>
      </p:sp>
      <p:sp>
        <p:nvSpPr>
          <p:cNvPr id="8" name="Oval 7"/>
          <p:cNvSpPr/>
          <p:nvPr/>
        </p:nvSpPr>
        <p:spPr>
          <a:xfrm>
            <a:off x="2057400" y="3432969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dog</a:t>
            </a:r>
          </a:p>
        </p:txBody>
      </p:sp>
      <p:sp>
        <p:nvSpPr>
          <p:cNvPr id="9" name="Oval 8"/>
          <p:cNvSpPr/>
          <p:nvPr/>
        </p:nvSpPr>
        <p:spPr>
          <a:xfrm>
            <a:off x="533400" y="3432969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human</a:t>
            </a:r>
          </a:p>
        </p:txBody>
      </p:sp>
      <p:sp>
        <p:nvSpPr>
          <p:cNvPr id="10" name="Oval 9"/>
          <p:cNvSpPr/>
          <p:nvPr/>
        </p:nvSpPr>
        <p:spPr>
          <a:xfrm>
            <a:off x="3962400" y="1886744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pet</a:t>
            </a:r>
          </a:p>
        </p:txBody>
      </p:sp>
      <p:cxnSp>
        <p:nvCxnSpPr>
          <p:cNvPr id="12" name="Straight Arrow Connector 11"/>
          <p:cNvCxnSpPr>
            <a:stCxn id="9" idx="0"/>
            <a:endCxn id="5" idx="3"/>
          </p:cNvCxnSpPr>
          <p:nvPr/>
        </p:nvCxnSpPr>
        <p:spPr>
          <a:xfrm rot="5400000" flipH="1" flipV="1">
            <a:off x="700088" y="2407444"/>
            <a:ext cx="1546225" cy="50482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0"/>
            <a:endCxn id="5" idx="4"/>
          </p:cNvCxnSpPr>
          <p:nvPr/>
        </p:nvCxnSpPr>
        <p:spPr>
          <a:xfrm rot="16200000" flipV="1">
            <a:off x="1754188" y="2442369"/>
            <a:ext cx="1447800" cy="533400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7" idx="0"/>
            <a:endCxn id="5" idx="5"/>
          </p:cNvCxnSpPr>
          <p:nvPr/>
        </p:nvCxnSpPr>
        <p:spPr>
          <a:xfrm rot="16200000" flipV="1">
            <a:off x="2747963" y="1835944"/>
            <a:ext cx="1546225" cy="164782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8" idx="7"/>
            <a:endCxn id="10" idx="3"/>
          </p:cNvCxnSpPr>
          <p:nvPr/>
        </p:nvCxnSpPr>
        <p:spPr>
          <a:xfrm rot="5400000" flipH="1" flipV="1">
            <a:off x="3159125" y="2524920"/>
            <a:ext cx="1076325" cy="93345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7" idx="7"/>
            <a:endCxn id="10" idx="4"/>
          </p:cNvCxnSpPr>
          <p:nvPr/>
        </p:nvCxnSpPr>
        <p:spPr>
          <a:xfrm rot="16200000" flipV="1">
            <a:off x="4250532" y="2949575"/>
            <a:ext cx="979488" cy="18097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0" idx="1"/>
            <a:endCxn id="5" idx="6"/>
          </p:cNvCxnSpPr>
          <p:nvPr/>
        </p:nvCxnSpPr>
        <p:spPr>
          <a:xfrm rot="16200000" flipV="1">
            <a:off x="3365500" y="1185069"/>
            <a:ext cx="331788" cy="1265238"/>
          </a:xfrm>
          <a:prstGeom prst="straightConnector1">
            <a:avLst/>
          </a:prstGeom>
          <a:ln w="38100">
            <a:solidFill>
              <a:srgbClr val="00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429" name="TextBox 28"/>
          <p:cNvSpPr txBox="1">
            <a:spLocks noChangeArrowheads="1"/>
          </p:cNvSpPr>
          <p:nvPr/>
        </p:nvSpPr>
        <p:spPr bwMode="auto">
          <a:xfrm>
            <a:off x="762000" y="26487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30" name="TextBox 29"/>
          <p:cNvSpPr txBox="1">
            <a:spLocks noChangeArrowheads="1"/>
          </p:cNvSpPr>
          <p:nvPr/>
        </p:nvSpPr>
        <p:spPr bwMode="auto">
          <a:xfrm>
            <a:off x="2819400" y="24963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31" name="TextBox 30"/>
          <p:cNvSpPr txBox="1">
            <a:spLocks noChangeArrowheads="1"/>
          </p:cNvSpPr>
          <p:nvPr/>
        </p:nvSpPr>
        <p:spPr bwMode="auto">
          <a:xfrm>
            <a:off x="1828800" y="27249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32" name="Oval 31"/>
          <p:cNvSpPr/>
          <p:nvPr/>
        </p:nvSpPr>
        <p:spPr>
          <a:xfrm>
            <a:off x="6477000" y="1124744"/>
            <a:ext cx="16033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property</a:t>
            </a:r>
          </a:p>
        </p:txBody>
      </p:sp>
      <p:sp>
        <p:nvSpPr>
          <p:cNvPr id="33" name="Oval 32"/>
          <p:cNvSpPr/>
          <p:nvPr/>
        </p:nvSpPr>
        <p:spPr>
          <a:xfrm>
            <a:off x="6626225" y="2267744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 err="1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hasPet</a:t>
            </a:r>
            <a:endParaRPr lang="en-US" sz="2000" dirty="0">
              <a:solidFill>
                <a:srgbClr val="000000"/>
              </a:solidFill>
              <a:latin typeface="Calibri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35" name="Straight Arrow Connector 34"/>
          <p:cNvCxnSpPr>
            <a:stCxn id="33" idx="0"/>
            <a:endCxn id="32" idx="4"/>
          </p:cNvCxnSpPr>
          <p:nvPr/>
        </p:nvCxnSpPr>
        <p:spPr>
          <a:xfrm rot="16200000" flipV="1">
            <a:off x="7056438" y="2010569"/>
            <a:ext cx="479425" cy="3492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/>
          <p:cNvCxnSpPr>
            <a:stCxn id="33" idx="4"/>
            <a:endCxn id="9" idx="4"/>
          </p:cNvCxnSpPr>
          <p:nvPr/>
        </p:nvCxnSpPr>
        <p:spPr>
          <a:xfrm rot="5400000">
            <a:off x="3684588" y="467519"/>
            <a:ext cx="1165225" cy="6092825"/>
          </a:xfrm>
          <a:prstGeom prst="curvedConnector3">
            <a:avLst>
              <a:gd name="adj1" fmla="val 14688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urved Connector 40"/>
          <p:cNvCxnSpPr>
            <a:stCxn id="33" idx="3"/>
            <a:endCxn id="10" idx="5"/>
          </p:cNvCxnSpPr>
          <p:nvPr/>
        </p:nvCxnSpPr>
        <p:spPr>
          <a:xfrm rot="5400000" flipH="1">
            <a:off x="5791201" y="1797844"/>
            <a:ext cx="381000" cy="1692275"/>
          </a:xfrm>
          <a:prstGeom prst="curvedConnector3">
            <a:avLst>
              <a:gd name="adj1" fmla="val -8553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437" name="TextBox 41"/>
          <p:cNvSpPr txBox="1">
            <a:spLocks noChangeArrowheads="1"/>
          </p:cNvSpPr>
          <p:nvPr/>
        </p:nvSpPr>
        <p:spPr bwMode="auto">
          <a:xfrm>
            <a:off x="7391400" y="19629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38" name="TextBox 42"/>
          <p:cNvSpPr txBox="1">
            <a:spLocks noChangeArrowheads="1"/>
          </p:cNvSpPr>
          <p:nvPr/>
        </p:nvSpPr>
        <p:spPr bwMode="auto">
          <a:xfrm>
            <a:off x="5652120" y="3821832"/>
            <a:ext cx="6191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 dirty="0">
                <a:latin typeface="Calibri" charset="0"/>
              </a:rPr>
              <a:t>domain</a:t>
            </a:r>
          </a:p>
        </p:txBody>
      </p:sp>
      <p:sp>
        <p:nvSpPr>
          <p:cNvPr id="60439" name="TextBox 43"/>
          <p:cNvSpPr txBox="1">
            <a:spLocks noChangeArrowheads="1"/>
          </p:cNvSpPr>
          <p:nvPr/>
        </p:nvSpPr>
        <p:spPr bwMode="auto">
          <a:xfrm>
            <a:off x="5638800" y="3182144"/>
            <a:ext cx="512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range</a:t>
            </a:r>
          </a:p>
        </p:txBody>
      </p:sp>
      <p:sp>
        <p:nvSpPr>
          <p:cNvPr id="60440" name="TextBox 44"/>
          <p:cNvSpPr txBox="1">
            <a:spLocks noChangeArrowheads="1"/>
          </p:cNvSpPr>
          <p:nvPr/>
        </p:nvSpPr>
        <p:spPr bwMode="auto">
          <a:xfrm>
            <a:off x="3200400" y="15057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41" name="TextBox 45"/>
          <p:cNvSpPr txBox="1">
            <a:spLocks noChangeArrowheads="1"/>
          </p:cNvSpPr>
          <p:nvPr/>
        </p:nvSpPr>
        <p:spPr bwMode="auto">
          <a:xfrm>
            <a:off x="3048000" y="30297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42" name="TextBox 46"/>
          <p:cNvSpPr txBox="1">
            <a:spLocks noChangeArrowheads="1"/>
          </p:cNvSpPr>
          <p:nvPr/>
        </p:nvSpPr>
        <p:spPr bwMode="auto">
          <a:xfrm>
            <a:off x="4267200" y="29535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3568" y="4941168"/>
            <a:ext cx="3317961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800" dirty="0" smtClean="0"/>
              <a:t>All dogs are pets</a:t>
            </a:r>
          </a:p>
          <a:p>
            <a:r>
              <a:rPr lang="en-US" sz="2800" dirty="0" smtClean="0"/>
              <a:t>All cats are pets</a:t>
            </a:r>
          </a:p>
          <a:p>
            <a:r>
              <a:rPr lang="en-US" sz="2800" dirty="0" smtClean="0"/>
              <a:t>All pets are animals</a:t>
            </a:r>
            <a:endParaRPr lang="en-US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5220072" y="4005064"/>
            <a:ext cx="3744913" cy="2677656"/>
          </a:xfrm>
          <a:prstGeom prst="rect">
            <a:avLst/>
          </a:prstGeom>
          <a:solidFill>
            <a:schemeClr val="bg1">
              <a:lumMod val="95000"/>
            </a:schemeClr>
          </a:solidFill>
          <a:ln w="63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 smtClean="0">
                <a:latin typeface="Calibri"/>
              </a:rPr>
              <a:t>:</a:t>
            </a:r>
            <a:r>
              <a:rPr lang="en-US" sz="2800" b="1" dirty="0">
                <a:latin typeface="Calibri"/>
              </a:rPr>
              <a:t>john </a:t>
            </a:r>
            <a:r>
              <a:rPr lang="en-US" sz="2800" b="1" dirty="0" err="1">
                <a:latin typeface="Calibri"/>
              </a:rPr>
              <a:t>bio:hasPet</a:t>
            </a:r>
            <a:r>
              <a:rPr lang="en-US" sz="2800" b="1" dirty="0">
                <a:latin typeface="Calibri"/>
              </a:rPr>
              <a:t> :</a:t>
            </a:r>
            <a:r>
              <a:rPr lang="en-US" sz="2800" b="1" dirty="0" smtClean="0">
                <a:latin typeface="Calibri"/>
              </a:rPr>
              <a:t>spot</a:t>
            </a:r>
          </a:p>
          <a:p>
            <a:pPr>
              <a:defRPr/>
            </a:pPr>
            <a:r>
              <a:rPr lang="en-US" sz="2800" dirty="0" smtClean="0">
                <a:latin typeface="Calibri"/>
              </a:rPr>
              <a:t>=&gt;</a:t>
            </a:r>
          </a:p>
          <a:p>
            <a:pPr>
              <a:defRPr/>
            </a:pPr>
            <a:r>
              <a:rPr lang="en-US" sz="2800" dirty="0" smtClean="0">
                <a:latin typeface="Calibri"/>
              </a:rPr>
              <a:t>:john a </a:t>
            </a:r>
            <a:r>
              <a:rPr lang="en-US" sz="2800" dirty="0" err="1" smtClean="0">
                <a:latin typeface="Calibri"/>
              </a:rPr>
              <a:t>bio:Human</a:t>
            </a:r>
            <a:r>
              <a:rPr lang="en-US" sz="2800" dirty="0" smtClean="0">
                <a:latin typeface="Calibri"/>
              </a:rPr>
              <a:t>,   </a:t>
            </a:r>
            <a:br>
              <a:rPr lang="en-US" sz="2800" dirty="0" smtClean="0">
                <a:latin typeface="Calibri"/>
              </a:rPr>
            </a:br>
            <a:r>
              <a:rPr lang="en-US" sz="2800" dirty="0" smtClean="0">
                <a:latin typeface="Calibri"/>
              </a:rPr>
              <a:t>             </a:t>
            </a:r>
            <a:r>
              <a:rPr lang="en-US" sz="2800" dirty="0" err="1" smtClean="0">
                <a:latin typeface="Calibri"/>
              </a:rPr>
              <a:t>bio:Animal</a:t>
            </a:r>
            <a:r>
              <a:rPr lang="en-US" sz="2800" dirty="0">
                <a:latin typeface="Calibri"/>
              </a:rPr>
              <a:t>.</a:t>
            </a:r>
            <a:endParaRPr lang="en-US" sz="2800" dirty="0" smtClean="0">
              <a:latin typeface="Calibri"/>
            </a:endParaRPr>
          </a:p>
          <a:p>
            <a:pPr>
              <a:defRPr/>
            </a:pPr>
            <a:r>
              <a:rPr lang="en-US" sz="2800" dirty="0" smtClean="0">
                <a:latin typeface="Calibri"/>
              </a:rPr>
              <a:t>:spot a </a:t>
            </a:r>
            <a:r>
              <a:rPr lang="en-US" sz="2800" dirty="0" err="1" smtClean="0">
                <a:latin typeface="Calibri"/>
              </a:rPr>
              <a:t>bio:Pet</a:t>
            </a:r>
            <a:r>
              <a:rPr lang="en-US" sz="2800" dirty="0" smtClean="0">
                <a:latin typeface="Calibri"/>
              </a:rPr>
              <a:t>, </a:t>
            </a:r>
            <a:br>
              <a:rPr lang="en-US" sz="2800" dirty="0" smtClean="0">
                <a:latin typeface="Calibri"/>
              </a:rPr>
            </a:br>
            <a:r>
              <a:rPr lang="en-US" sz="2800" dirty="0" smtClean="0">
                <a:latin typeface="Calibri"/>
              </a:rPr>
              <a:t>             </a:t>
            </a:r>
            <a:r>
              <a:rPr lang="en-US" sz="2800" dirty="0" err="1" smtClean="0">
                <a:latin typeface="Calibri"/>
              </a:rPr>
              <a:t>bio:Animal</a:t>
            </a:r>
            <a:r>
              <a:rPr lang="en-US" sz="2800" dirty="0" smtClean="0">
                <a:latin typeface="Calibri"/>
              </a:rPr>
              <a:t>.</a:t>
            </a:r>
            <a:endParaRPr lang="en-US" sz="280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560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What do we want to say?</a:t>
            </a:r>
          </a:p>
        </p:txBody>
      </p:sp>
      <p:sp>
        <p:nvSpPr>
          <p:cNvPr id="5" name="Oval 4"/>
          <p:cNvSpPr/>
          <p:nvPr/>
        </p:nvSpPr>
        <p:spPr>
          <a:xfrm>
            <a:off x="1524000" y="1320007"/>
            <a:ext cx="1374775" cy="6651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animal</a:t>
            </a:r>
          </a:p>
        </p:txBody>
      </p:sp>
      <p:sp>
        <p:nvSpPr>
          <p:cNvPr id="7" name="Oval 6"/>
          <p:cNvSpPr/>
          <p:nvPr/>
        </p:nvSpPr>
        <p:spPr>
          <a:xfrm>
            <a:off x="3657600" y="3432969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cat</a:t>
            </a:r>
          </a:p>
        </p:txBody>
      </p:sp>
      <p:sp>
        <p:nvSpPr>
          <p:cNvPr id="8" name="Oval 7"/>
          <p:cNvSpPr/>
          <p:nvPr/>
        </p:nvSpPr>
        <p:spPr>
          <a:xfrm>
            <a:off x="2057400" y="3432969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dog</a:t>
            </a:r>
          </a:p>
        </p:txBody>
      </p:sp>
      <p:sp>
        <p:nvSpPr>
          <p:cNvPr id="9" name="Oval 8"/>
          <p:cNvSpPr/>
          <p:nvPr/>
        </p:nvSpPr>
        <p:spPr>
          <a:xfrm>
            <a:off x="533400" y="3432969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human</a:t>
            </a:r>
          </a:p>
        </p:txBody>
      </p:sp>
      <p:sp>
        <p:nvSpPr>
          <p:cNvPr id="10" name="Oval 9"/>
          <p:cNvSpPr/>
          <p:nvPr/>
        </p:nvSpPr>
        <p:spPr>
          <a:xfrm>
            <a:off x="3962400" y="1886744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pet</a:t>
            </a:r>
          </a:p>
        </p:txBody>
      </p:sp>
      <p:cxnSp>
        <p:nvCxnSpPr>
          <p:cNvPr id="12" name="Straight Arrow Connector 11"/>
          <p:cNvCxnSpPr>
            <a:stCxn id="9" idx="0"/>
            <a:endCxn id="5" idx="3"/>
          </p:cNvCxnSpPr>
          <p:nvPr/>
        </p:nvCxnSpPr>
        <p:spPr>
          <a:xfrm rot="5400000" flipH="1" flipV="1">
            <a:off x="700088" y="2407444"/>
            <a:ext cx="1546225" cy="50482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0"/>
            <a:endCxn id="5" idx="4"/>
          </p:cNvCxnSpPr>
          <p:nvPr/>
        </p:nvCxnSpPr>
        <p:spPr>
          <a:xfrm rot="16200000" flipV="1">
            <a:off x="1754188" y="2442369"/>
            <a:ext cx="1447800" cy="533400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7" idx="0"/>
            <a:endCxn id="5" idx="5"/>
          </p:cNvCxnSpPr>
          <p:nvPr/>
        </p:nvCxnSpPr>
        <p:spPr>
          <a:xfrm rot="16200000" flipV="1">
            <a:off x="2747963" y="1835944"/>
            <a:ext cx="1546225" cy="164782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8" idx="7"/>
            <a:endCxn id="10" idx="3"/>
          </p:cNvCxnSpPr>
          <p:nvPr/>
        </p:nvCxnSpPr>
        <p:spPr>
          <a:xfrm rot="5400000" flipH="1" flipV="1">
            <a:off x="3159125" y="2524920"/>
            <a:ext cx="1076325" cy="93345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7" idx="7"/>
            <a:endCxn id="10" idx="4"/>
          </p:cNvCxnSpPr>
          <p:nvPr/>
        </p:nvCxnSpPr>
        <p:spPr>
          <a:xfrm rot="16200000" flipV="1">
            <a:off x="4250532" y="2949575"/>
            <a:ext cx="979488" cy="18097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0" idx="1"/>
            <a:endCxn id="5" idx="6"/>
          </p:cNvCxnSpPr>
          <p:nvPr/>
        </p:nvCxnSpPr>
        <p:spPr>
          <a:xfrm rot="16200000" flipV="1">
            <a:off x="3365500" y="1185069"/>
            <a:ext cx="331788" cy="1265238"/>
          </a:xfrm>
          <a:prstGeom prst="straightConnector1">
            <a:avLst/>
          </a:prstGeom>
          <a:ln w="38100">
            <a:solidFill>
              <a:srgbClr val="00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429" name="TextBox 28"/>
          <p:cNvSpPr txBox="1">
            <a:spLocks noChangeArrowheads="1"/>
          </p:cNvSpPr>
          <p:nvPr/>
        </p:nvSpPr>
        <p:spPr bwMode="auto">
          <a:xfrm>
            <a:off x="762000" y="26487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30" name="TextBox 29"/>
          <p:cNvSpPr txBox="1">
            <a:spLocks noChangeArrowheads="1"/>
          </p:cNvSpPr>
          <p:nvPr/>
        </p:nvSpPr>
        <p:spPr bwMode="auto">
          <a:xfrm>
            <a:off x="2819400" y="24963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31" name="TextBox 30"/>
          <p:cNvSpPr txBox="1">
            <a:spLocks noChangeArrowheads="1"/>
          </p:cNvSpPr>
          <p:nvPr/>
        </p:nvSpPr>
        <p:spPr bwMode="auto">
          <a:xfrm>
            <a:off x="1828800" y="27249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32" name="Oval 31"/>
          <p:cNvSpPr/>
          <p:nvPr/>
        </p:nvSpPr>
        <p:spPr>
          <a:xfrm>
            <a:off x="6477000" y="1124744"/>
            <a:ext cx="16033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property</a:t>
            </a:r>
          </a:p>
        </p:txBody>
      </p:sp>
      <p:sp>
        <p:nvSpPr>
          <p:cNvPr id="33" name="Oval 32"/>
          <p:cNvSpPr/>
          <p:nvPr/>
        </p:nvSpPr>
        <p:spPr>
          <a:xfrm>
            <a:off x="6626225" y="2267744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 err="1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hasPet</a:t>
            </a:r>
            <a:endParaRPr lang="en-US" sz="2000" dirty="0">
              <a:solidFill>
                <a:srgbClr val="000000"/>
              </a:solidFill>
              <a:latin typeface="Calibri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35" name="Straight Arrow Connector 34"/>
          <p:cNvCxnSpPr>
            <a:stCxn id="33" idx="0"/>
            <a:endCxn id="32" idx="4"/>
          </p:cNvCxnSpPr>
          <p:nvPr/>
        </p:nvCxnSpPr>
        <p:spPr>
          <a:xfrm rot="16200000" flipV="1">
            <a:off x="7056438" y="2010569"/>
            <a:ext cx="479425" cy="3492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/>
          <p:cNvCxnSpPr>
            <a:stCxn id="33" idx="4"/>
            <a:endCxn id="9" idx="4"/>
          </p:cNvCxnSpPr>
          <p:nvPr/>
        </p:nvCxnSpPr>
        <p:spPr>
          <a:xfrm rot="5400000">
            <a:off x="3684588" y="467519"/>
            <a:ext cx="1165225" cy="6092825"/>
          </a:xfrm>
          <a:prstGeom prst="curvedConnector3">
            <a:avLst>
              <a:gd name="adj1" fmla="val 14688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urved Connector 40"/>
          <p:cNvCxnSpPr>
            <a:stCxn id="33" idx="3"/>
            <a:endCxn id="10" idx="5"/>
          </p:cNvCxnSpPr>
          <p:nvPr/>
        </p:nvCxnSpPr>
        <p:spPr>
          <a:xfrm rot="5400000" flipH="1">
            <a:off x="5791201" y="1797844"/>
            <a:ext cx="381000" cy="1692275"/>
          </a:xfrm>
          <a:prstGeom prst="curvedConnector3">
            <a:avLst>
              <a:gd name="adj1" fmla="val -8553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437" name="TextBox 41"/>
          <p:cNvSpPr txBox="1">
            <a:spLocks noChangeArrowheads="1"/>
          </p:cNvSpPr>
          <p:nvPr/>
        </p:nvSpPr>
        <p:spPr bwMode="auto">
          <a:xfrm>
            <a:off x="7391400" y="19629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38" name="TextBox 42"/>
          <p:cNvSpPr txBox="1">
            <a:spLocks noChangeArrowheads="1"/>
          </p:cNvSpPr>
          <p:nvPr/>
        </p:nvSpPr>
        <p:spPr bwMode="auto">
          <a:xfrm>
            <a:off x="5652120" y="3821832"/>
            <a:ext cx="6191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 dirty="0">
                <a:latin typeface="Calibri" charset="0"/>
              </a:rPr>
              <a:t>domain</a:t>
            </a:r>
          </a:p>
        </p:txBody>
      </p:sp>
      <p:sp>
        <p:nvSpPr>
          <p:cNvPr id="60439" name="TextBox 43"/>
          <p:cNvSpPr txBox="1">
            <a:spLocks noChangeArrowheads="1"/>
          </p:cNvSpPr>
          <p:nvPr/>
        </p:nvSpPr>
        <p:spPr bwMode="auto">
          <a:xfrm>
            <a:off x="5638800" y="3182144"/>
            <a:ext cx="512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range</a:t>
            </a:r>
          </a:p>
        </p:txBody>
      </p:sp>
      <p:sp>
        <p:nvSpPr>
          <p:cNvPr id="60440" name="TextBox 44"/>
          <p:cNvSpPr txBox="1">
            <a:spLocks noChangeArrowheads="1"/>
          </p:cNvSpPr>
          <p:nvPr/>
        </p:nvSpPr>
        <p:spPr bwMode="auto">
          <a:xfrm>
            <a:off x="3200400" y="15057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41" name="TextBox 45"/>
          <p:cNvSpPr txBox="1">
            <a:spLocks noChangeArrowheads="1"/>
          </p:cNvSpPr>
          <p:nvPr/>
        </p:nvSpPr>
        <p:spPr bwMode="auto">
          <a:xfrm>
            <a:off x="3048000" y="30297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42" name="TextBox 46"/>
          <p:cNvSpPr txBox="1">
            <a:spLocks noChangeArrowheads="1"/>
          </p:cNvSpPr>
          <p:nvPr/>
        </p:nvSpPr>
        <p:spPr bwMode="auto">
          <a:xfrm>
            <a:off x="4267200" y="29535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3568" y="4941168"/>
            <a:ext cx="331796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All dogs are pets</a:t>
            </a:r>
          </a:p>
          <a:p>
            <a:r>
              <a:rPr lang="en-US" sz="2800" dirty="0" smtClean="0"/>
              <a:t>All cats are pets</a:t>
            </a:r>
          </a:p>
          <a:p>
            <a:r>
              <a:rPr lang="en-US" sz="2800" dirty="0" smtClean="0"/>
              <a:t>All pets are animals</a:t>
            </a:r>
            <a:endParaRPr lang="en-US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5220072" y="4005064"/>
            <a:ext cx="3744913" cy="2677656"/>
          </a:xfrm>
          <a:prstGeom prst="rect">
            <a:avLst/>
          </a:prstGeom>
          <a:solidFill>
            <a:schemeClr val="bg1">
              <a:lumMod val="95000"/>
            </a:schemeClr>
          </a:solidFill>
          <a:ln w="63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 smtClean="0">
                <a:latin typeface="Calibri"/>
              </a:rPr>
              <a:t>:</a:t>
            </a:r>
            <a:r>
              <a:rPr lang="en-US" sz="2800" b="1" dirty="0">
                <a:latin typeface="Calibri"/>
              </a:rPr>
              <a:t>john </a:t>
            </a:r>
            <a:r>
              <a:rPr lang="en-US" sz="2800" b="1" dirty="0" err="1">
                <a:latin typeface="Calibri"/>
              </a:rPr>
              <a:t>bio:hasPet</a:t>
            </a:r>
            <a:r>
              <a:rPr lang="en-US" sz="2800" b="1" dirty="0">
                <a:latin typeface="Calibri"/>
              </a:rPr>
              <a:t> :</a:t>
            </a:r>
            <a:r>
              <a:rPr lang="en-US" sz="2800" b="1" dirty="0" smtClean="0">
                <a:latin typeface="Calibri"/>
              </a:rPr>
              <a:t>spot</a:t>
            </a:r>
          </a:p>
          <a:p>
            <a:pPr>
              <a:defRPr/>
            </a:pPr>
            <a:r>
              <a:rPr lang="en-US" sz="2800" dirty="0" smtClean="0">
                <a:latin typeface="Calibri"/>
              </a:rPr>
              <a:t>=&gt;</a:t>
            </a:r>
          </a:p>
          <a:p>
            <a:pPr>
              <a:defRPr/>
            </a:pPr>
            <a:r>
              <a:rPr lang="en-US" sz="2800" dirty="0" smtClean="0">
                <a:latin typeface="Calibri"/>
              </a:rPr>
              <a:t>:john a </a:t>
            </a:r>
            <a:r>
              <a:rPr lang="en-US" sz="2800" dirty="0" err="1" smtClean="0">
                <a:latin typeface="Calibri"/>
              </a:rPr>
              <a:t>bio:Human</a:t>
            </a:r>
            <a:r>
              <a:rPr lang="en-US" sz="2800" dirty="0" smtClean="0">
                <a:latin typeface="Calibri"/>
              </a:rPr>
              <a:t>,   </a:t>
            </a:r>
            <a:br>
              <a:rPr lang="en-US" sz="2800" dirty="0" smtClean="0">
                <a:latin typeface="Calibri"/>
              </a:rPr>
            </a:br>
            <a:r>
              <a:rPr lang="en-US" sz="2800" dirty="0" smtClean="0">
                <a:latin typeface="Calibri"/>
              </a:rPr>
              <a:t>             </a:t>
            </a:r>
            <a:r>
              <a:rPr lang="en-US" sz="2800" dirty="0" err="1" smtClean="0">
                <a:latin typeface="Calibri"/>
              </a:rPr>
              <a:t>bio:Animal</a:t>
            </a:r>
            <a:r>
              <a:rPr lang="en-US" sz="2800" dirty="0">
                <a:latin typeface="Calibri"/>
              </a:rPr>
              <a:t>.</a:t>
            </a:r>
            <a:endParaRPr lang="en-US" sz="2800" dirty="0" smtClean="0">
              <a:latin typeface="Calibri"/>
            </a:endParaRPr>
          </a:p>
          <a:p>
            <a:pPr>
              <a:defRPr/>
            </a:pPr>
            <a:r>
              <a:rPr lang="en-US" sz="2800" dirty="0" smtClean="0">
                <a:latin typeface="Calibri"/>
              </a:rPr>
              <a:t>:spot a </a:t>
            </a:r>
            <a:r>
              <a:rPr lang="en-US" sz="2800" dirty="0" err="1" smtClean="0">
                <a:latin typeface="Calibri"/>
              </a:rPr>
              <a:t>bio:Pet</a:t>
            </a:r>
            <a:r>
              <a:rPr lang="en-US" sz="2800" dirty="0" smtClean="0">
                <a:latin typeface="Calibri"/>
              </a:rPr>
              <a:t>, </a:t>
            </a:r>
            <a:br>
              <a:rPr lang="en-US" sz="2800" dirty="0" smtClean="0">
                <a:latin typeface="Calibri"/>
              </a:rPr>
            </a:br>
            <a:r>
              <a:rPr lang="en-US" sz="2800" dirty="0" smtClean="0">
                <a:latin typeface="Calibri"/>
              </a:rPr>
              <a:t>             </a:t>
            </a:r>
            <a:r>
              <a:rPr lang="en-US" sz="2800" dirty="0" err="1" smtClean="0">
                <a:latin typeface="Calibri"/>
              </a:rPr>
              <a:t>bio:Animal</a:t>
            </a:r>
            <a:r>
              <a:rPr lang="en-US" sz="2800" dirty="0" smtClean="0">
                <a:latin typeface="Calibri"/>
              </a:rPr>
              <a:t>.</a:t>
            </a:r>
            <a:endParaRPr lang="en-US" sz="280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629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What do we want to say?</a:t>
            </a:r>
          </a:p>
        </p:txBody>
      </p:sp>
      <p:sp>
        <p:nvSpPr>
          <p:cNvPr id="5" name="Oval 4"/>
          <p:cNvSpPr/>
          <p:nvPr/>
        </p:nvSpPr>
        <p:spPr>
          <a:xfrm>
            <a:off x="1524000" y="1320007"/>
            <a:ext cx="1374775" cy="6651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animal</a:t>
            </a:r>
          </a:p>
        </p:txBody>
      </p:sp>
      <p:sp>
        <p:nvSpPr>
          <p:cNvPr id="7" name="Oval 6"/>
          <p:cNvSpPr/>
          <p:nvPr/>
        </p:nvSpPr>
        <p:spPr>
          <a:xfrm>
            <a:off x="3657600" y="3432969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cat</a:t>
            </a:r>
          </a:p>
        </p:txBody>
      </p:sp>
      <p:sp>
        <p:nvSpPr>
          <p:cNvPr id="8" name="Oval 7"/>
          <p:cNvSpPr/>
          <p:nvPr/>
        </p:nvSpPr>
        <p:spPr>
          <a:xfrm>
            <a:off x="2057400" y="3432969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dog</a:t>
            </a:r>
          </a:p>
        </p:txBody>
      </p:sp>
      <p:sp>
        <p:nvSpPr>
          <p:cNvPr id="9" name="Oval 8"/>
          <p:cNvSpPr/>
          <p:nvPr/>
        </p:nvSpPr>
        <p:spPr>
          <a:xfrm>
            <a:off x="533400" y="3432969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human</a:t>
            </a:r>
          </a:p>
        </p:txBody>
      </p:sp>
      <p:sp>
        <p:nvSpPr>
          <p:cNvPr id="10" name="Oval 9"/>
          <p:cNvSpPr/>
          <p:nvPr/>
        </p:nvSpPr>
        <p:spPr>
          <a:xfrm>
            <a:off x="3962400" y="1886744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pet</a:t>
            </a:r>
          </a:p>
        </p:txBody>
      </p:sp>
      <p:cxnSp>
        <p:nvCxnSpPr>
          <p:cNvPr id="12" name="Straight Arrow Connector 11"/>
          <p:cNvCxnSpPr>
            <a:stCxn id="9" idx="0"/>
            <a:endCxn id="5" idx="3"/>
          </p:cNvCxnSpPr>
          <p:nvPr/>
        </p:nvCxnSpPr>
        <p:spPr>
          <a:xfrm rot="5400000" flipH="1" flipV="1">
            <a:off x="700088" y="2407444"/>
            <a:ext cx="1546225" cy="50482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0"/>
            <a:endCxn id="5" idx="4"/>
          </p:cNvCxnSpPr>
          <p:nvPr/>
        </p:nvCxnSpPr>
        <p:spPr>
          <a:xfrm rot="16200000" flipV="1">
            <a:off x="1754188" y="2442369"/>
            <a:ext cx="1447800" cy="533400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7" idx="0"/>
            <a:endCxn id="5" idx="5"/>
          </p:cNvCxnSpPr>
          <p:nvPr/>
        </p:nvCxnSpPr>
        <p:spPr>
          <a:xfrm rot="16200000" flipV="1">
            <a:off x="2747963" y="1835944"/>
            <a:ext cx="1546225" cy="164782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8" idx="7"/>
            <a:endCxn id="10" idx="3"/>
          </p:cNvCxnSpPr>
          <p:nvPr/>
        </p:nvCxnSpPr>
        <p:spPr>
          <a:xfrm rot="5400000" flipH="1" flipV="1">
            <a:off x="3159125" y="2524920"/>
            <a:ext cx="1076325" cy="93345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7" idx="7"/>
            <a:endCxn id="10" idx="4"/>
          </p:cNvCxnSpPr>
          <p:nvPr/>
        </p:nvCxnSpPr>
        <p:spPr>
          <a:xfrm rot="16200000" flipV="1">
            <a:off x="4250532" y="2949575"/>
            <a:ext cx="979488" cy="18097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0" idx="1"/>
            <a:endCxn id="5" idx="6"/>
          </p:cNvCxnSpPr>
          <p:nvPr/>
        </p:nvCxnSpPr>
        <p:spPr>
          <a:xfrm rot="16200000" flipV="1">
            <a:off x="3365500" y="1185069"/>
            <a:ext cx="331788" cy="1265238"/>
          </a:xfrm>
          <a:prstGeom prst="straightConnector1">
            <a:avLst/>
          </a:prstGeom>
          <a:ln w="38100">
            <a:solidFill>
              <a:srgbClr val="00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429" name="TextBox 28"/>
          <p:cNvSpPr txBox="1">
            <a:spLocks noChangeArrowheads="1"/>
          </p:cNvSpPr>
          <p:nvPr/>
        </p:nvSpPr>
        <p:spPr bwMode="auto">
          <a:xfrm>
            <a:off x="762000" y="26487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30" name="TextBox 29"/>
          <p:cNvSpPr txBox="1">
            <a:spLocks noChangeArrowheads="1"/>
          </p:cNvSpPr>
          <p:nvPr/>
        </p:nvSpPr>
        <p:spPr bwMode="auto">
          <a:xfrm>
            <a:off x="2819400" y="24963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31" name="TextBox 30"/>
          <p:cNvSpPr txBox="1">
            <a:spLocks noChangeArrowheads="1"/>
          </p:cNvSpPr>
          <p:nvPr/>
        </p:nvSpPr>
        <p:spPr bwMode="auto">
          <a:xfrm>
            <a:off x="1828800" y="27249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32" name="Oval 31"/>
          <p:cNvSpPr/>
          <p:nvPr/>
        </p:nvSpPr>
        <p:spPr>
          <a:xfrm>
            <a:off x="6477000" y="1124744"/>
            <a:ext cx="16033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property</a:t>
            </a:r>
          </a:p>
        </p:txBody>
      </p:sp>
      <p:sp>
        <p:nvSpPr>
          <p:cNvPr id="33" name="Oval 32"/>
          <p:cNvSpPr/>
          <p:nvPr/>
        </p:nvSpPr>
        <p:spPr>
          <a:xfrm>
            <a:off x="6626225" y="2267744"/>
            <a:ext cx="1374775" cy="6635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5" dist="38100" dir="3360000" sx="101000" sy="101000" algn="tl" rotWithShape="0">
              <a:schemeClr val="bg1">
                <a:lumMod val="50000"/>
                <a:alpha val="69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000" dirty="0" err="1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hasPet</a:t>
            </a:r>
            <a:endParaRPr lang="en-US" sz="2000" dirty="0">
              <a:solidFill>
                <a:srgbClr val="000000"/>
              </a:solidFill>
              <a:latin typeface="Calibri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35" name="Straight Arrow Connector 34"/>
          <p:cNvCxnSpPr>
            <a:stCxn id="33" idx="0"/>
            <a:endCxn id="32" idx="4"/>
          </p:cNvCxnSpPr>
          <p:nvPr/>
        </p:nvCxnSpPr>
        <p:spPr>
          <a:xfrm rot="16200000" flipV="1">
            <a:off x="7056438" y="2010569"/>
            <a:ext cx="479425" cy="3492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/>
          <p:cNvCxnSpPr>
            <a:stCxn id="33" idx="4"/>
            <a:endCxn id="9" idx="4"/>
          </p:cNvCxnSpPr>
          <p:nvPr/>
        </p:nvCxnSpPr>
        <p:spPr>
          <a:xfrm rot="5400000">
            <a:off x="3684588" y="467519"/>
            <a:ext cx="1165225" cy="6092825"/>
          </a:xfrm>
          <a:prstGeom prst="curvedConnector3">
            <a:avLst>
              <a:gd name="adj1" fmla="val 14688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urved Connector 40"/>
          <p:cNvCxnSpPr>
            <a:stCxn id="33" idx="3"/>
            <a:endCxn id="10" idx="5"/>
          </p:cNvCxnSpPr>
          <p:nvPr/>
        </p:nvCxnSpPr>
        <p:spPr>
          <a:xfrm rot="5400000" flipH="1">
            <a:off x="5791201" y="1797844"/>
            <a:ext cx="381000" cy="1692275"/>
          </a:xfrm>
          <a:prstGeom prst="curvedConnector3">
            <a:avLst>
              <a:gd name="adj1" fmla="val -8553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437" name="TextBox 41"/>
          <p:cNvSpPr txBox="1">
            <a:spLocks noChangeArrowheads="1"/>
          </p:cNvSpPr>
          <p:nvPr/>
        </p:nvSpPr>
        <p:spPr bwMode="auto">
          <a:xfrm>
            <a:off x="7391400" y="19629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38" name="TextBox 42"/>
          <p:cNvSpPr txBox="1">
            <a:spLocks noChangeArrowheads="1"/>
          </p:cNvSpPr>
          <p:nvPr/>
        </p:nvSpPr>
        <p:spPr bwMode="auto">
          <a:xfrm>
            <a:off x="5652120" y="3821832"/>
            <a:ext cx="6191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 dirty="0">
                <a:latin typeface="Calibri" charset="0"/>
              </a:rPr>
              <a:t>domain</a:t>
            </a:r>
          </a:p>
        </p:txBody>
      </p:sp>
      <p:sp>
        <p:nvSpPr>
          <p:cNvPr id="60439" name="TextBox 43"/>
          <p:cNvSpPr txBox="1">
            <a:spLocks noChangeArrowheads="1"/>
          </p:cNvSpPr>
          <p:nvPr/>
        </p:nvSpPr>
        <p:spPr bwMode="auto">
          <a:xfrm>
            <a:off x="5638800" y="3182144"/>
            <a:ext cx="512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range</a:t>
            </a:r>
          </a:p>
        </p:txBody>
      </p:sp>
      <p:sp>
        <p:nvSpPr>
          <p:cNvPr id="60440" name="TextBox 44"/>
          <p:cNvSpPr txBox="1">
            <a:spLocks noChangeArrowheads="1"/>
          </p:cNvSpPr>
          <p:nvPr/>
        </p:nvSpPr>
        <p:spPr bwMode="auto">
          <a:xfrm>
            <a:off x="3200400" y="15057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41" name="TextBox 45"/>
          <p:cNvSpPr txBox="1">
            <a:spLocks noChangeArrowheads="1"/>
          </p:cNvSpPr>
          <p:nvPr/>
        </p:nvSpPr>
        <p:spPr bwMode="auto">
          <a:xfrm>
            <a:off x="3048000" y="30297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sp>
        <p:nvSpPr>
          <p:cNvPr id="60442" name="TextBox 46"/>
          <p:cNvSpPr txBox="1">
            <a:spLocks noChangeArrowheads="1"/>
          </p:cNvSpPr>
          <p:nvPr/>
        </p:nvSpPr>
        <p:spPr bwMode="auto">
          <a:xfrm>
            <a:off x="4267200" y="2953544"/>
            <a:ext cx="657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subclass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841932" y="5360988"/>
            <a:ext cx="4870018" cy="663575"/>
            <a:chOff x="1841932" y="5360988"/>
            <a:chExt cx="4870018" cy="663575"/>
          </a:xfrm>
        </p:grpSpPr>
        <p:sp>
          <p:nvSpPr>
            <p:cNvPr id="28" name="Oval 27"/>
            <p:cNvSpPr/>
            <p:nvPr/>
          </p:nvSpPr>
          <p:spPr>
            <a:xfrm>
              <a:off x="1841932" y="5360988"/>
              <a:ext cx="1374775" cy="66357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40005" dist="38100" dir="3360000" sx="101000" sy="101000" algn="tl" rotWithShape="0">
                <a:schemeClr val="bg1">
                  <a:lumMod val="50000"/>
                  <a:alpha val="69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2000" dirty="0" smtClean="0">
                  <a:solidFill>
                    <a:srgbClr val="000000"/>
                  </a:solidFill>
                  <a:latin typeface="Calibri"/>
                  <a:ea typeface="ＭＳ Ｐゴシック" charset="0"/>
                  <a:cs typeface="ＭＳ Ｐゴシック" charset="0"/>
                </a:rPr>
                <a:t>john</a:t>
              </a:r>
              <a:endPara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5337175" y="5360988"/>
              <a:ext cx="1374775" cy="66357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40005" dist="38100" dir="3360000" sx="101000" sy="101000" algn="tl" rotWithShape="0">
                <a:schemeClr val="bg1">
                  <a:lumMod val="50000"/>
                  <a:alpha val="69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2000" dirty="0" smtClean="0">
                  <a:solidFill>
                    <a:srgbClr val="000000"/>
                  </a:solidFill>
                  <a:latin typeface="Calibri"/>
                  <a:ea typeface="ＭＳ Ｐゴシック" charset="0"/>
                  <a:cs typeface="ＭＳ Ｐゴシック" charset="0"/>
                </a:rPr>
                <a:t>spot</a:t>
              </a:r>
              <a:endParaRPr lang="en-US" sz="20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endParaRPr>
            </a:p>
          </p:txBody>
        </p:sp>
        <p:cxnSp>
          <p:nvCxnSpPr>
            <p:cNvPr id="3" name="Straight Connector 2"/>
            <p:cNvCxnSpPr>
              <a:stCxn id="28" idx="6"/>
              <a:endCxn id="29" idx="2"/>
            </p:cNvCxnSpPr>
            <p:nvPr/>
          </p:nvCxnSpPr>
          <p:spPr>
            <a:xfrm>
              <a:off x="3216707" y="5692776"/>
              <a:ext cx="2120468" cy="0"/>
            </a:xfrm>
            <a:prstGeom prst="line">
              <a:avLst/>
            </a:prstGeom>
            <a:ln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42"/>
            <p:cNvSpPr txBox="1">
              <a:spLocks noChangeArrowheads="1"/>
            </p:cNvSpPr>
            <p:nvPr/>
          </p:nvSpPr>
          <p:spPr bwMode="auto">
            <a:xfrm>
              <a:off x="3837706" y="5360988"/>
              <a:ext cx="8120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smtClean="0">
                  <a:latin typeface="Calibri" charset="0"/>
                </a:rPr>
                <a:t>hasPet</a:t>
              </a:r>
              <a:endParaRPr lang="en-US" sz="1800" dirty="0">
                <a:latin typeface="Calibri" charset="0"/>
              </a:endParaRPr>
            </a:p>
          </p:txBody>
        </p:sp>
      </p:grpSp>
      <p:cxnSp>
        <p:nvCxnSpPr>
          <p:cNvPr id="6" name="Straight Connector 5"/>
          <p:cNvCxnSpPr>
            <a:stCxn id="28" idx="0"/>
            <a:endCxn id="9" idx="5"/>
          </p:cNvCxnSpPr>
          <p:nvPr/>
        </p:nvCxnSpPr>
        <p:spPr>
          <a:xfrm flipH="1" flipV="1">
            <a:off x="1706844" y="3999366"/>
            <a:ext cx="822476" cy="1361622"/>
          </a:xfrm>
          <a:prstGeom prst="line">
            <a:avLst/>
          </a:pr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28" idx="0"/>
          </p:cNvCxnSpPr>
          <p:nvPr/>
        </p:nvCxnSpPr>
        <p:spPr>
          <a:xfrm flipH="1" flipV="1">
            <a:off x="1908175" y="1962944"/>
            <a:ext cx="621145" cy="3398044"/>
          </a:xfrm>
          <a:prstGeom prst="line">
            <a:avLst/>
          </a:pr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 flipV="1">
            <a:off x="2500168" y="1962944"/>
            <a:ext cx="3093028" cy="3423986"/>
          </a:xfrm>
          <a:prstGeom prst="line">
            <a:avLst/>
          </a:pr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29" idx="0"/>
          </p:cNvCxnSpPr>
          <p:nvPr/>
        </p:nvCxnSpPr>
        <p:spPr>
          <a:xfrm flipH="1" flipV="1">
            <a:off x="5272717" y="2358482"/>
            <a:ext cx="751846" cy="3002506"/>
          </a:xfrm>
          <a:prstGeom prst="line">
            <a:avLst/>
          </a:pr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2"/>
          <p:cNvSpPr txBox="1">
            <a:spLocks noChangeArrowheads="1"/>
          </p:cNvSpPr>
          <p:nvPr/>
        </p:nvSpPr>
        <p:spPr bwMode="auto">
          <a:xfrm>
            <a:off x="5941869" y="4780756"/>
            <a:ext cx="43954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 dirty="0">
                <a:latin typeface="Calibri" charset="0"/>
              </a:rPr>
              <a:t>t</a:t>
            </a:r>
            <a:r>
              <a:rPr lang="en-US" sz="1100" dirty="0" smtClean="0">
                <a:latin typeface="Calibri" charset="0"/>
              </a:rPr>
              <a:t>ype</a:t>
            </a:r>
            <a:endParaRPr lang="en-US" sz="1100" dirty="0">
              <a:latin typeface="Calibri" charset="0"/>
            </a:endParaRPr>
          </a:p>
        </p:txBody>
      </p:sp>
      <p:sp>
        <p:nvSpPr>
          <p:cNvPr id="47" name="TextBox 42"/>
          <p:cNvSpPr txBox="1">
            <a:spLocks noChangeArrowheads="1"/>
          </p:cNvSpPr>
          <p:nvPr/>
        </p:nvSpPr>
        <p:spPr bwMode="auto">
          <a:xfrm>
            <a:off x="5025066" y="4879509"/>
            <a:ext cx="43954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t</a:t>
            </a:r>
            <a:r>
              <a:rPr lang="en-US" sz="1100" smtClean="0">
                <a:latin typeface="Calibri" charset="0"/>
              </a:rPr>
              <a:t>ype</a:t>
            </a:r>
            <a:endParaRPr lang="en-US" sz="1100" dirty="0">
              <a:latin typeface="Calibri" charset="0"/>
            </a:endParaRPr>
          </a:p>
        </p:txBody>
      </p:sp>
      <p:sp>
        <p:nvSpPr>
          <p:cNvPr id="48" name="TextBox 42"/>
          <p:cNvSpPr txBox="1">
            <a:spLocks noChangeArrowheads="1"/>
          </p:cNvSpPr>
          <p:nvPr/>
        </p:nvSpPr>
        <p:spPr bwMode="auto">
          <a:xfrm>
            <a:off x="2272338" y="4668286"/>
            <a:ext cx="43954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t</a:t>
            </a:r>
            <a:r>
              <a:rPr lang="en-US" sz="1100" smtClean="0">
                <a:latin typeface="Calibri" charset="0"/>
              </a:rPr>
              <a:t>ype</a:t>
            </a:r>
            <a:endParaRPr lang="en-US" sz="1100" dirty="0">
              <a:latin typeface="Calibri" charset="0"/>
            </a:endParaRPr>
          </a:p>
        </p:txBody>
      </p:sp>
      <p:sp>
        <p:nvSpPr>
          <p:cNvPr id="49" name="TextBox 42"/>
          <p:cNvSpPr txBox="1">
            <a:spLocks noChangeArrowheads="1"/>
          </p:cNvSpPr>
          <p:nvPr/>
        </p:nvSpPr>
        <p:spPr bwMode="auto">
          <a:xfrm>
            <a:off x="1631772" y="4566608"/>
            <a:ext cx="43954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00">
                <a:latin typeface="Calibri" charset="0"/>
              </a:rPr>
              <a:t>t</a:t>
            </a:r>
            <a:r>
              <a:rPr lang="en-US" sz="1100" smtClean="0">
                <a:latin typeface="Calibri" charset="0"/>
              </a:rPr>
              <a:t>ype</a:t>
            </a:r>
            <a:endParaRPr lang="en-US" sz="11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61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>
                <a:latin typeface="Calibri" charset="0"/>
              </a:rPr>
              <a:t>Classes and individuals are not disjoint</a:t>
            </a:r>
          </a:p>
        </p:txBody>
      </p:sp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569325" cy="4967288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>
                <a:latin typeface="Calibri" charset="0"/>
              </a:rPr>
              <a:t>In OO systems a thing is either a class or object</a:t>
            </a:r>
          </a:p>
          <a:p>
            <a:pPr lvl="1" eaLnBrk="1" hangingPunct="1">
              <a:defRPr/>
            </a:pPr>
            <a:r>
              <a:rPr lang="en-US" sz="2800" dirty="0">
                <a:latin typeface="Calibri" charset="0"/>
                <a:ea typeface="ＭＳ Ｐゴシック" charset="0"/>
              </a:rPr>
              <a:t>Many KR systems are like </a:t>
            </a:r>
            <a:r>
              <a:rPr lang="en-US" sz="2800" dirty="0" smtClean="0">
                <a:latin typeface="Calibri" charset="0"/>
                <a:ea typeface="ＭＳ Ｐゴシック" charset="0"/>
              </a:rPr>
              <a:t>this</a:t>
            </a:r>
            <a:r>
              <a:rPr lang="en-US" sz="2800" dirty="0">
                <a:latin typeface="Calibri" charset="0"/>
                <a:ea typeface="ＭＳ Ｐゴシック" charset="0"/>
              </a:rPr>
              <a:t> </a:t>
            </a:r>
            <a:r>
              <a:rPr lang="en-US" sz="2800" dirty="0" smtClean="0">
                <a:latin typeface="Calibri" charset="0"/>
                <a:ea typeface="ＭＳ Ｐゴシック" charset="0"/>
              </a:rPr>
              <a:t>also</a:t>
            </a:r>
            <a:endParaRPr lang="en-US" sz="2800" dirty="0">
              <a:latin typeface="Calibri" charset="0"/>
              <a:ea typeface="ＭＳ Ｐゴシック" charset="0"/>
            </a:endParaRPr>
          </a:p>
          <a:p>
            <a:pPr eaLnBrk="1" hangingPunct="1">
              <a:defRPr/>
            </a:pPr>
            <a:r>
              <a:rPr lang="en-US" sz="3200" dirty="0">
                <a:latin typeface="Calibri" charset="0"/>
              </a:rPr>
              <a:t>Not so in RDFS</a:t>
            </a:r>
          </a:p>
          <a:p>
            <a:pPr lvl="1" indent="-47625" eaLnBrk="1" hangingPunct="1">
              <a:buFontTx/>
              <a:buNone/>
              <a:defRPr/>
            </a:pPr>
            <a:r>
              <a:rPr lang="en-US" dirty="0" err="1">
                <a:latin typeface="Calibri" charset="0"/>
                <a:ea typeface="ＭＳ Ｐゴシック" charset="0"/>
              </a:rPr>
              <a:t>bio:Species</a:t>
            </a:r>
            <a:r>
              <a:rPr lang="en-US" dirty="0">
                <a:latin typeface="Calibri" charset="0"/>
                <a:ea typeface="ＭＳ Ｐゴシック" charset="0"/>
              </a:rPr>
              <a:t> </a:t>
            </a:r>
            <a:r>
              <a:rPr lang="en-US" dirty="0" err="1">
                <a:latin typeface="Calibri" charset="0"/>
                <a:ea typeface="ＭＳ Ｐゴシック" charset="0"/>
              </a:rPr>
              <a:t>rdf:type</a:t>
            </a:r>
            <a:r>
              <a:rPr lang="en-US" dirty="0">
                <a:latin typeface="Calibri" charset="0"/>
                <a:ea typeface="ＭＳ Ｐゴシック" charset="0"/>
              </a:rPr>
              <a:t> </a:t>
            </a:r>
            <a:r>
              <a:rPr lang="en-US" dirty="0" err="1">
                <a:latin typeface="Calibri" charset="0"/>
                <a:ea typeface="ＭＳ Ｐゴシック" charset="0"/>
              </a:rPr>
              <a:t>rdfs:Class</a:t>
            </a:r>
            <a:r>
              <a:rPr lang="en-US" dirty="0">
                <a:latin typeface="Calibri" charset="0"/>
                <a:ea typeface="ＭＳ Ｐゴシック" charset="0"/>
              </a:rPr>
              <a:t>.</a:t>
            </a:r>
          </a:p>
          <a:p>
            <a:pPr lvl="1" indent="-47625" eaLnBrk="1" hangingPunct="1">
              <a:buFontTx/>
              <a:buNone/>
              <a:defRPr/>
            </a:pPr>
            <a:r>
              <a:rPr lang="en-US" dirty="0" err="1">
                <a:latin typeface="Calibri" charset="0"/>
                <a:ea typeface="ＭＳ Ｐゴシック" charset="0"/>
              </a:rPr>
              <a:t>bio:Dog</a:t>
            </a:r>
            <a:r>
              <a:rPr lang="en-US" dirty="0">
                <a:latin typeface="Calibri" charset="0"/>
                <a:ea typeface="ＭＳ Ｐゴシック" charset="0"/>
              </a:rPr>
              <a:t> </a:t>
            </a:r>
            <a:r>
              <a:rPr lang="en-US" dirty="0" err="1">
                <a:latin typeface="Calibri" charset="0"/>
                <a:ea typeface="ＭＳ Ｐゴシック" charset="0"/>
              </a:rPr>
              <a:t>rdf:type</a:t>
            </a:r>
            <a:r>
              <a:rPr lang="en-US" dirty="0">
                <a:latin typeface="Calibri" charset="0"/>
                <a:ea typeface="ＭＳ Ｐゴシック" charset="0"/>
              </a:rPr>
              <a:t> </a:t>
            </a:r>
            <a:r>
              <a:rPr lang="en-US" dirty="0" err="1">
                <a:latin typeface="Calibri" charset="0"/>
                <a:ea typeface="ＭＳ Ｐゴシック" charset="0"/>
              </a:rPr>
              <a:t>rdfs:Species</a:t>
            </a:r>
            <a:r>
              <a:rPr lang="en-US" dirty="0">
                <a:latin typeface="Calibri" charset="0"/>
                <a:ea typeface="ＭＳ Ｐゴシック" charset="0"/>
              </a:rPr>
              <a:t>; </a:t>
            </a:r>
            <a:endParaRPr lang="en-US" dirty="0" smtClean="0">
              <a:latin typeface="Calibri" charset="0"/>
              <a:ea typeface="ＭＳ Ｐゴシック" charset="0"/>
            </a:endParaRPr>
          </a:p>
          <a:p>
            <a:pPr lvl="1" indent="-47625" eaLnBrk="1" hangingPunct="1">
              <a:buFontTx/>
              <a:buNone/>
              <a:defRPr/>
            </a:pPr>
            <a:r>
              <a:rPr lang="en-US" dirty="0">
                <a:latin typeface="Calibri" charset="0"/>
                <a:ea typeface="ＭＳ Ｐゴシック" charset="0"/>
              </a:rPr>
              <a:t> </a:t>
            </a:r>
            <a:r>
              <a:rPr lang="en-US" dirty="0" smtClean="0">
                <a:latin typeface="Calibri" charset="0"/>
                <a:ea typeface="ＭＳ Ｐゴシック" charset="0"/>
              </a:rPr>
              <a:t>    </a:t>
            </a:r>
            <a:r>
              <a:rPr lang="en-US" dirty="0" err="1" smtClean="0">
                <a:latin typeface="Calibri" charset="0"/>
                <a:ea typeface="ＭＳ Ｐゴシック" charset="0"/>
              </a:rPr>
              <a:t>rdfs:subClassOf</a:t>
            </a:r>
            <a:r>
              <a:rPr lang="en-US" dirty="0" smtClean="0">
                <a:latin typeface="Calibri" charset="0"/>
                <a:ea typeface="ＭＳ Ｐゴシック" charset="0"/>
              </a:rPr>
              <a:t> </a:t>
            </a:r>
            <a:r>
              <a:rPr lang="en-US" dirty="0" err="1">
                <a:latin typeface="Calibri" charset="0"/>
                <a:ea typeface="ＭＳ Ｐゴシック" charset="0"/>
              </a:rPr>
              <a:t>bio:Animal</a:t>
            </a:r>
            <a:r>
              <a:rPr lang="en-US" dirty="0">
                <a:latin typeface="Calibri" charset="0"/>
                <a:ea typeface="ＭＳ Ｐゴシック" charset="0"/>
              </a:rPr>
              <a:t>.</a:t>
            </a:r>
          </a:p>
          <a:p>
            <a:pPr lvl="1" indent="-47625" eaLnBrk="1" hangingPunct="1">
              <a:buFontTx/>
              <a:buNone/>
              <a:defRPr/>
            </a:pPr>
            <a:r>
              <a:rPr lang="en-US" dirty="0">
                <a:latin typeface="Calibri" charset="0"/>
                <a:ea typeface="ＭＳ Ｐゴシック" charset="0"/>
              </a:rPr>
              <a:t>:</a:t>
            </a:r>
            <a:r>
              <a:rPr lang="en-US" dirty="0" err="1">
                <a:latin typeface="Calibri" charset="0"/>
                <a:ea typeface="ＭＳ Ｐゴシック" charset="0"/>
              </a:rPr>
              <a:t>fido</a:t>
            </a:r>
            <a:r>
              <a:rPr lang="en-US" dirty="0">
                <a:latin typeface="Calibri" charset="0"/>
                <a:ea typeface="ＭＳ Ｐゴシック" charset="0"/>
              </a:rPr>
              <a:t> </a:t>
            </a:r>
            <a:r>
              <a:rPr lang="en-US" dirty="0" err="1">
                <a:latin typeface="Calibri" charset="0"/>
                <a:ea typeface="ＭＳ Ｐゴシック" charset="0"/>
              </a:rPr>
              <a:t>rdf:type</a:t>
            </a:r>
            <a:r>
              <a:rPr lang="en-US" dirty="0">
                <a:latin typeface="Calibri" charset="0"/>
                <a:ea typeface="ＭＳ Ｐゴシック" charset="0"/>
              </a:rPr>
              <a:t> </a:t>
            </a:r>
            <a:r>
              <a:rPr lang="en-US" dirty="0" err="1">
                <a:latin typeface="Calibri" charset="0"/>
                <a:ea typeface="ＭＳ Ｐゴシック" charset="0"/>
              </a:rPr>
              <a:t>bio:Dog</a:t>
            </a:r>
            <a:r>
              <a:rPr lang="en-US" dirty="0">
                <a:latin typeface="Calibri" charset="0"/>
                <a:ea typeface="ＭＳ Ｐゴシック" charset="0"/>
              </a:rPr>
              <a:t>.</a:t>
            </a:r>
          </a:p>
          <a:p>
            <a:pPr eaLnBrk="1" hangingPunct="1">
              <a:defRPr/>
            </a:pPr>
            <a:r>
              <a:rPr lang="en-US" sz="3200" dirty="0">
                <a:latin typeface="Calibri" charset="0"/>
              </a:rPr>
              <a:t>Adds richness to language but causes problems</a:t>
            </a:r>
          </a:p>
          <a:p>
            <a:pPr lvl="1" eaLnBrk="1" hangingPunct="1">
              <a:defRPr/>
            </a:pPr>
            <a:r>
              <a:rPr lang="en-US" sz="2800" dirty="0" smtClean="0">
                <a:latin typeface="Calibri" charset="0"/>
                <a:ea typeface="ＭＳ Ｐゴシック" charset="0"/>
              </a:rPr>
              <a:t>In </a:t>
            </a:r>
            <a:r>
              <a:rPr lang="en-US" sz="2800" dirty="0">
                <a:latin typeface="Calibri" charset="0"/>
                <a:ea typeface="ＭＳ Ｐゴシック" charset="0"/>
              </a:rPr>
              <a:t>OWL DL you can’t do this</a:t>
            </a:r>
          </a:p>
          <a:p>
            <a:pPr lvl="1" eaLnBrk="1" hangingPunct="1">
              <a:defRPr/>
            </a:pPr>
            <a:r>
              <a:rPr lang="en-US" sz="2800" dirty="0">
                <a:latin typeface="Calibri" charset="0"/>
                <a:ea typeface="ＭＳ Ｐゴシック" charset="0"/>
              </a:rPr>
              <a:t>OWL has it’s own notion of a Class, </a:t>
            </a:r>
            <a:r>
              <a:rPr lang="en-US" sz="2800" dirty="0" err="1">
                <a:latin typeface="Calibri" charset="0"/>
                <a:ea typeface="ＭＳ Ｐゴシック" charset="0"/>
              </a:rPr>
              <a:t>owl:Class</a:t>
            </a:r>
            <a:endParaRPr lang="en-US" sz="2800" dirty="0">
              <a:latin typeface="Calibri" charset="0"/>
              <a:ea typeface="ＭＳ Ｐゴシック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20072" y="2852936"/>
            <a:ext cx="3744913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 w="63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 marL="111125" indent="-111125">
              <a:buFont typeface="Arial"/>
              <a:buChar char="•"/>
              <a:defRPr/>
            </a:pPr>
            <a:r>
              <a:rPr lang="en-US" sz="2400" dirty="0" err="1">
                <a:latin typeface="Calibri"/>
              </a:rPr>
              <a:t>r</a:t>
            </a:r>
            <a:r>
              <a:rPr lang="en-US" sz="2400" dirty="0" err="1" smtClean="0">
                <a:latin typeface="Calibri"/>
              </a:rPr>
              <a:t>df:type</a:t>
            </a:r>
            <a:r>
              <a:rPr lang="en-US" sz="2400" dirty="0" smtClean="0">
                <a:latin typeface="Calibri"/>
              </a:rPr>
              <a:t> links an individual to a class it belongs to</a:t>
            </a:r>
          </a:p>
          <a:p>
            <a:pPr marL="111125" indent="-111125">
              <a:buFont typeface="Arial"/>
              <a:buChar char="•"/>
              <a:defRPr/>
            </a:pPr>
            <a:r>
              <a:rPr lang="en-US" sz="2400" dirty="0" err="1">
                <a:latin typeface="Calibri"/>
              </a:rPr>
              <a:t>r</a:t>
            </a:r>
            <a:r>
              <a:rPr lang="en-US" sz="2400" dirty="0" err="1" smtClean="0">
                <a:latin typeface="Calibri"/>
              </a:rPr>
              <a:t>dfs:subClass</a:t>
            </a:r>
            <a:r>
              <a:rPr lang="en-US" sz="2400" dirty="0" smtClean="0">
                <a:latin typeface="Calibri"/>
              </a:rPr>
              <a:t> links a class to a super-class it is part of</a:t>
            </a:r>
            <a:endParaRPr lang="en-US" sz="2400" dirty="0"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Inheritance is simple</a:t>
            </a:r>
          </a:p>
        </p:txBody>
      </p:sp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4"/>
            <a:ext cx="8425184" cy="5256485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3200" dirty="0">
                <a:latin typeface="Calibri" charset="0"/>
              </a:rPr>
              <a:t>No defaults, overriding, shadowing</a:t>
            </a:r>
          </a:p>
          <a:p>
            <a:pPr eaLnBrk="1" hangingPunct="1">
              <a:lnSpc>
                <a:spcPct val="110000"/>
              </a:lnSpc>
            </a:pPr>
            <a:r>
              <a:rPr lang="en-US" sz="3200" dirty="0">
                <a:latin typeface="Calibri" charset="0"/>
              </a:rPr>
              <a:t>What you say about a class is necessarily true of all sub-classes</a:t>
            </a:r>
          </a:p>
          <a:p>
            <a:pPr eaLnBrk="1" hangingPunct="1">
              <a:lnSpc>
                <a:spcPct val="110000"/>
              </a:lnSpc>
            </a:pPr>
            <a:r>
              <a:rPr lang="en-US" sz="3200" dirty="0">
                <a:latin typeface="Calibri" charset="0"/>
              </a:rPr>
              <a:t>A </a:t>
            </a:r>
            <a:r>
              <a:rPr lang="en-US" sz="3200" dirty="0" smtClean="0">
                <a:latin typeface="Calibri" charset="0"/>
              </a:rPr>
              <a:t>class’s </a:t>
            </a:r>
            <a:r>
              <a:rPr lang="en-US" sz="3200" dirty="0">
                <a:latin typeface="Calibri" charset="0"/>
              </a:rPr>
              <a:t>properties are not inherited by its members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800" dirty="0">
                <a:latin typeface="Calibri" charset="0"/>
                <a:ea typeface="ＭＳ Ｐゴシック" charset="0"/>
              </a:rPr>
              <a:t>Can’t say “Dog’s are normally friendly” or even “All dogs are friendly”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800" dirty="0">
                <a:latin typeface="Calibri" charset="0"/>
                <a:ea typeface="ＭＳ Ｐゴシック" charset="0"/>
              </a:rPr>
              <a:t>M</a:t>
            </a:r>
            <a:r>
              <a:rPr lang="en-US" sz="2800" dirty="0" smtClean="0">
                <a:latin typeface="Calibri" charset="0"/>
                <a:ea typeface="ＭＳ Ｐゴシック" charset="0"/>
              </a:rPr>
              <a:t>eaning </a:t>
            </a:r>
            <a:r>
              <a:rPr lang="en-US" sz="2800" dirty="0">
                <a:latin typeface="Calibri" charset="0"/>
                <a:ea typeface="ＭＳ Ｐゴシック" charset="0"/>
              </a:rPr>
              <a:t>of the Dog class is a </a:t>
            </a:r>
            <a:r>
              <a:rPr lang="en-US" sz="2800" b="1" dirty="0">
                <a:latin typeface="Calibri" charset="0"/>
                <a:ea typeface="ＭＳ Ｐゴシック" charset="0"/>
              </a:rPr>
              <a:t>set of </a:t>
            </a:r>
            <a:r>
              <a:rPr lang="en-US" sz="2800" b="1" dirty="0" smtClean="0">
                <a:latin typeface="Calibri" charset="0"/>
                <a:ea typeface="ＭＳ Ｐゴシック" charset="0"/>
              </a:rPr>
              <a:t>individuals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800" dirty="0" smtClean="0">
                <a:latin typeface="Calibri" charset="0"/>
                <a:ea typeface="ＭＳ Ｐゴシック" charset="0"/>
              </a:rPr>
              <a:t>Sets cannot be friendly</a:t>
            </a:r>
            <a:endParaRPr lang="en-US" sz="2800" dirty="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2400" i="1">
                <a:latin typeface="Verdana" charset="0"/>
              </a:rPr>
              <a:t>Set Based Model Theory Example</a:t>
            </a:r>
            <a:endParaRPr lang="en-US" sz="2400" i="1">
              <a:latin typeface="Verdana" charset="0"/>
            </a:endParaRPr>
          </a:p>
        </p:txBody>
      </p:sp>
      <p:sp>
        <p:nvSpPr>
          <p:cNvPr id="63490" name="Oval 3"/>
          <p:cNvSpPr>
            <a:spLocks noChangeArrowheads="1"/>
          </p:cNvSpPr>
          <p:nvPr/>
        </p:nvSpPr>
        <p:spPr bwMode="auto">
          <a:xfrm>
            <a:off x="5219700" y="2133600"/>
            <a:ext cx="3168650" cy="34559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Calibri" charset="0"/>
            </a:endParaRPr>
          </a:p>
        </p:txBody>
      </p:sp>
      <p:pic>
        <p:nvPicPr>
          <p:cNvPr id="63491" name="Picture 4" descr="j01496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916113"/>
            <a:ext cx="1439863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5" descr="j019538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141663"/>
            <a:ext cx="1128713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6" descr="j034298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437063"/>
            <a:ext cx="1079500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4" name="Oval 7"/>
          <p:cNvSpPr>
            <a:spLocks noChangeArrowheads="1"/>
          </p:cNvSpPr>
          <p:nvPr/>
        </p:nvSpPr>
        <p:spPr bwMode="auto">
          <a:xfrm>
            <a:off x="7019925" y="2636838"/>
            <a:ext cx="71438" cy="730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alibri" charset="0"/>
            </a:endParaRPr>
          </a:p>
        </p:txBody>
      </p:sp>
      <p:sp>
        <p:nvSpPr>
          <p:cNvPr id="63495" name="Oval 8"/>
          <p:cNvSpPr>
            <a:spLocks noChangeArrowheads="1"/>
          </p:cNvSpPr>
          <p:nvPr/>
        </p:nvSpPr>
        <p:spPr bwMode="auto">
          <a:xfrm>
            <a:off x="6300788" y="2781300"/>
            <a:ext cx="71437" cy="730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alibri" charset="0"/>
            </a:endParaRPr>
          </a:p>
        </p:txBody>
      </p:sp>
      <p:sp>
        <p:nvSpPr>
          <p:cNvPr id="63496" name="Oval 9"/>
          <p:cNvSpPr>
            <a:spLocks noChangeArrowheads="1"/>
          </p:cNvSpPr>
          <p:nvPr/>
        </p:nvSpPr>
        <p:spPr bwMode="auto">
          <a:xfrm>
            <a:off x="7164388" y="3789363"/>
            <a:ext cx="71437" cy="730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alibri" charset="0"/>
            </a:endParaRPr>
          </a:p>
        </p:txBody>
      </p:sp>
      <p:sp>
        <p:nvSpPr>
          <p:cNvPr id="63497" name="Oval 10"/>
          <p:cNvSpPr>
            <a:spLocks noChangeArrowheads="1"/>
          </p:cNvSpPr>
          <p:nvPr/>
        </p:nvSpPr>
        <p:spPr bwMode="auto">
          <a:xfrm>
            <a:off x="6588125" y="3500438"/>
            <a:ext cx="71438" cy="730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alibri" charset="0"/>
            </a:endParaRPr>
          </a:p>
        </p:txBody>
      </p:sp>
      <p:sp>
        <p:nvSpPr>
          <p:cNvPr id="63498" name="Oval 11"/>
          <p:cNvSpPr>
            <a:spLocks noChangeArrowheads="1"/>
          </p:cNvSpPr>
          <p:nvPr/>
        </p:nvSpPr>
        <p:spPr bwMode="auto">
          <a:xfrm>
            <a:off x="7524750" y="4221163"/>
            <a:ext cx="71438" cy="730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alibri" charset="0"/>
            </a:endParaRPr>
          </a:p>
        </p:txBody>
      </p:sp>
      <p:sp>
        <p:nvSpPr>
          <p:cNvPr id="63499" name="Oval 12"/>
          <p:cNvSpPr>
            <a:spLocks noChangeArrowheads="1"/>
          </p:cNvSpPr>
          <p:nvPr/>
        </p:nvSpPr>
        <p:spPr bwMode="auto">
          <a:xfrm>
            <a:off x="6156325" y="4365625"/>
            <a:ext cx="71438" cy="730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alibri" charset="0"/>
            </a:endParaRPr>
          </a:p>
        </p:txBody>
      </p:sp>
      <p:sp>
        <p:nvSpPr>
          <p:cNvPr id="63500" name="Oval 13"/>
          <p:cNvSpPr>
            <a:spLocks noChangeArrowheads="1"/>
          </p:cNvSpPr>
          <p:nvPr/>
        </p:nvSpPr>
        <p:spPr bwMode="auto">
          <a:xfrm>
            <a:off x="7092950" y="5084763"/>
            <a:ext cx="71438" cy="730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alibri" charset="0"/>
            </a:endParaRPr>
          </a:p>
        </p:txBody>
      </p:sp>
      <p:sp>
        <p:nvSpPr>
          <p:cNvPr id="63501" name="Oval 14"/>
          <p:cNvSpPr>
            <a:spLocks noChangeArrowheads="1"/>
          </p:cNvSpPr>
          <p:nvPr/>
        </p:nvSpPr>
        <p:spPr bwMode="auto">
          <a:xfrm>
            <a:off x="6372225" y="5157788"/>
            <a:ext cx="71438" cy="730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alibri" charset="0"/>
            </a:endParaRPr>
          </a:p>
        </p:txBody>
      </p:sp>
      <p:sp>
        <p:nvSpPr>
          <p:cNvPr id="378895" name="Line 15"/>
          <p:cNvSpPr>
            <a:spLocks noChangeShapeType="1"/>
          </p:cNvSpPr>
          <p:nvPr/>
        </p:nvSpPr>
        <p:spPr bwMode="auto">
          <a:xfrm>
            <a:off x="4140200" y="2420938"/>
            <a:ext cx="1944688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896" name="Line 16"/>
          <p:cNvSpPr>
            <a:spLocks noChangeShapeType="1"/>
          </p:cNvSpPr>
          <p:nvPr/>
        </p:nvSpPr>
        <p:spPr bwMode="auto">
          <a:xfrm>
            <a:off x="3059113" y="4868863"/>
            <a:ext cx="324167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04" name="Text Box 17"/>
          <p:cNvSpPr txBox="1">
            <a:spLocks noChangeArrowheads="1"/>
          </p:cNvSpPr>
          <p:nvPr/>
        </p:nvSpPr>
        <p:spPr bwMode="auto">
          <a:xfrm>
            <a:off x="900113" y="1412875"/>
            <a:ext cx="1081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1800" b="1">
                <a:latin typeface="Calibri" charset="0"/>
              </a:rPr>
              <a:t>World</a:t>
            </a:r>
            <a:endParaRPr lang="en-US" sz="1800" b="1">
              <a:latin typeface="Calibri" charset="0"/>
            </a:endParaRPr>
          </a:p>
        </p:txBody>
      </p:sp>
      <p:sp>
        <p:nvSpPr>
          <p:cNvPr id="63505" name="Text Box 18"/>
          <p:cNvSpPr txBox="1">
            <a:spLocks noChangeArrowheads="1"/>
          </p:cNvSpPr>
          <p:nvPr/>
        </p:nvSpPr>
        <p:spPr bwMode="auto">
          <a:xfrm>
            <a:off x="6156325" y="1484313"/>
            <a:ext cx="17287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1800" b="1">
                <a:latin typeface="Calibri" charset="0"/>
              </a:rPr>
              <a:t>Interpretation</a:t>
            </a:r>
            <a:endParaRPr lang="en-US" sz="1800" b="1">
              <a:latin typeface="Calibri" charset="0"/>
            </a:endParaRPr>
          </a:p>
        </p:txBody>
      </p:sp>
      <p:sp>
        <p:nvSpPr>
          <p:cNvPr id="63506" name="Oval 19"/>
          <p:cNvSpPr>
            <a:spLocks noChangeArrowheads="1"/>
          </p:cNvSpPr>
          <p:nvPr/>
        </p:nvSpPr>
        <p:spPr bwMode="auto">
          <a:xfrm>
            <a:off x="5580063" y="2420938"/>
            <a:ext cx="2663825" cy="2376487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Calibri" charset="0"/>
            </a:endParaRPr>
          </a:p>
        </p:txBody>
      </p:sp>
      <p:sp>
        <p:nvSpPr>
          <p:cNvPr id="63507" name="Oval 20"/>
          <p:cNvSpPr>
            <a:spLocks noChangeArrowheads="1"/>
          </p:cNvSpPr>
          <p:nvPr/>
        </p:nvSpPr>
        <p:spPr bwMode="auto">
          <a:xfrm>
            <a:off x="7019925" y="2708275"/>
            <a:ext cx="792163" cy="1800225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Calibri" charset="0"/>
            </a:endParaRPr>
          </a:p>
        </p:txBody>
      </p:sp>
      <p:sp>
        <p:nvSpPr>
          <p:cNvPr id="378901" name="Line 21"/>
          <p:cNvSpPr>
            <a:spLocks noChangeShapeType="1"/>
          </p:cNvSpPr>
          <p:nvPr/>
        </p:nvSpPr>
        <p:spPr bwMode="auto">
          <a:xfrm>
            <a:off x="4572000" y="2852738"/>
            <a:ext cx="10795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09" name="Text Box 22"/>
          <p:cNvSpPr txBox="1">
            <a:spLocks noChangeArrowheads="1"/>
          </p:cNvSpPr>
          <p:nvPr/>
        </p:nvSpPr>
        <p:spPr bwMode="auto">
          <a:xfrm>
            <a:off x="2484438" y="2205038"/>
            <a:ext cx="2232025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1800">
                <a:latin typeface="Calibri" charset="0"/>
              </a:rPr>
              <a:t>Daisy isA Cow</a:t>
            </a:r>
          </a:p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1800">
                <a:latin typeface="Calibri" charset="0"/>
              </a:rPr>
              <a:t>Cow kindOf Animal</a:t>
            </a:r>
            <a:endParaRPr lang="en-US" sz="1800">
              <a:latin typeface="Calibri" charset="0"/>
            </a:endParaRPr>
          </a:p>
        </p:txBody>
      </p:sp>
      <p:sp>
        <p:nvSpPr>
          <p:cNvPr id="63510" name="Text Box 23"/>
          <p:cNvSpPr txBox="1">
            <a:spLocks noChangeArrowheads="1"/>
          </p:cNvSpPr>
          <p:nvPr/>
        </p:nvSpPr>
        <p:spPr bwMode="auto">
          <a:xfrm>
            <a:off x="2411413" y="3357563"/>
            <a:ext cx="252095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1800">
                <a:latin typeface="Calibri" charset="0"/>
              </a:rPr>
              <a:t>Mary isA Person</a:t>
            </a:r>
          </a:p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1800">
                <a:latin typeface="Calibri" charset="0"/>
              </a:rPr>
              <a:t>Person kindOf Animal</a:t>
            </a:r>
            <a:endParaRPr lang="en-US" sz="1800">
              <a:latin typeface="Calibri" charset="0"/>
            </a:endParaRPr>
          </a:p>
        </p:txBody>
      </p:sp>
      <p:sp>
        <p:nvSpPr>
          <p:cNvPr id="63511" name="Text Box 24"/>
          <p:cNvSpPr txBox="1">
            <a:spLocks noChangeArrowheads="1"/>
          </p:cNvSpPr>
          <p:nvPr/>
        </p:nvSpPr>
        <p:spPr bwMode="auto">
          <a:xfrm>
            <a:off x="2555875" y="4508500"/>
            <a:ext cx="23764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1800">
                <a:latin typeface="Calibri" charset="0"/>
              </a:rPr>
              <a:t>Z123ABC isA Car</a:t>
            </a:r>
            <a:endParaRPr lang="en-US" sz="1800">
              <a:latin typeface="Calibri" charset="0"/>
            </a:endParaRPr>
          </a:p>
        </p:txBody>
      </p:sp>
      <p:sp>
        <p:nvSpPr>
          <p:cNvPr id="63512" name="Text Box 25"/>
          <p:cNvSpPr txBox="1">
            <a:spLocks noChangeArrowheads="1"/>
          </p:cNvSpPr>
          <p:nvPr/>
        </p:nvSpPr>
        <p:spPr bwMode="auto">
          <a:xfrm>
            <a:off x="8172450" y="1844675"/>
            <a:ext cx="504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1800">
                <a:latin typeface="Symbol" charset="0"/>
                <a:sym typeface="Symbol" charset="0"/>
              </a:rPr>
              <a:t></a:t>
            </a:r>
          </a:p>
        </p:txBody>
      </p:sp>
      <p:sp>
        <p:nvSpPr>
          <p:cNvPr id="63513" name="Line 26"/>
          <p:cNvSpPr>
            <a:spLocks noChangeShapeType="1"/>
          </p:cNvSpPr>
          <p:nvPr/>
        </p:nvSpPr>
        <p:spPr bwMode="auto">
          <a:xfrm flipH="1">
            <a:off x="7308850" y="2060575"/>
            <a:ext cx="86360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14" name="Text Box 27"/>
          <p:cNvSpPr txBox="1">
            <a:spLocks noChangeArrowheads="1"/>
          </p:cNvSpPr>
          <p:nvPr/>
        </p:nvSpPr>
        <p:spPr bwMode="auto">
          <a:xfrm>
            <a:off x="5943600" y="6092825"/>
            <a:ext cx="2876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1800">
                <a:latin typeface="Calibri" charset="0"/>
              </a:rPr>
              <a:t>{</a:t>
            </a:r>
            <a:r>
              <a:rPr lang="en-US" sz="1800">
                <a:latin typeface="cmsy10" charset="0"/>
              </a:rPr>
              <a:t>... list of facts </a:t>
            </a:r>
            <a:br>
              <a:rPr lang="en-US" sz="1800">
                <a:latin typeface="cmsy10" charset="0"/>
              </a:rPr>
            </a:br>
            <a:r>
              <a:rPr lang="en-US" sz="1800">
                <a:latin typeface="cmsy10" charset="0"/>
              </a:rPr>
              <a:t>   about individuals ...</a:t>
            </a:r>
            <a:r>
              <a:rPr lang="en-GB" sz="1800">
                <a:latin typeface="Calibri" charset="0"/>
              </a:rPr>
              <a:t>}</a:t>
            </a:r>
          </a:p>
        </p:txBody>
      </p:sp>
      <p:sp>
        <p:nvSpPr>
          <p:cNvPr id="63515" name="Text Box 28"/>
          <p:cNvSpPr txBox="1">
            <a:spLocks noChangeArrowheads="1"/>
          </p:cNvSpPr>
          <p:nvPr/>
        </p:nvSpPr>
        <p:spPr bwMode="auto">
          <a:xfrm>
            <a:off x="7164388" y="3716338"/>
            <a:ext cx="3603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1400">
                <a:latin typeface="Calibri" charset="0"/>
              </a:rPr>
              <a:t>a</a:t>
            </a:r>
            <a:endParaRPr lang="en-US" sz="1400" baseline="30000">
              <a:latin typeface="cmmi12" charset="0"/>
            </a:endParaRPr>
          </a:p>
        </p:txBody>
      </p:sp>
      <p:sp>
        <p:nvSpPr>
          <p:cNvPr id="63516" name="Text Box 29"/>
          <p:cNvSpPr txBox="1">
            <a:spLocks noChangeArrowheads="1"/>
          </p:cNvSpPr>
          <p:nvPr/>
        </p:nvSpPr>
        <p:spPr bwMode="auto">
          <a:xfrm>
            <a:off x="6372225" y="5084763"/>
            <a:ext cx="3603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1400">
                <a:latin typeface="Calibri" charset="0"/>
              </a:rPr>
              <a:t>b</a:t>
            </a:r>
            <a:endParaRPr lang="en-US" sz="1400" baseline="30000">
              <a:latin typeface="cmmi12" charset="0"/>
            </a:endParaRPr>
          </a:p>
        </p:txBody>
      </p:sp>
      <p:sp>
        <p:nvSpPr>
          <p:cNvPr id="63517" name="Text Box 30"/>
          <p:cNvSpPr txBox="1">
            <a:spLocks noChangeArrowheads="1"/>
          </p:cNvSpPr>
          <p:nvPr/>
        </p:nvSpPr>
        <p:spPr bwMode="auto">
          <a:xfrm>
            <a:off x="3492500" y="1484313"/>
            <a:ext cx="14398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1800" b="1">
                <a:latin typeface="Calibri" charset="0"/>
              </a:rPr>
              <a:t>Model</a:t>
            </a:r>
            <a:endParaRPr lang="en-US" sz="1800" b="1">
              <a:latin typeface="Calibri" charset="0"/>
            </a:endParaRPr>
          </a:p>
        </p:txBody>
      </p:sp>
      <p:sp>
        <p:nvSpPr>
          <p:cNvPr id="63518" name="Text Box 31"/>
          <p:cNvSpPr txBox="1">
            <a:spLocks noChangeArrowheads="1"/>
          </p:cNvSpPr>
          <p:nvPr/>
        </p:nvSpPr>
        <p:spPr bwMode="auto">
          <a:xfrm>
            <a:off x="2555875" y="5957888"/>
            <a:ext cx="25923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1800">
                <a:latin typeface="Calibri" charset="0"/>
              </a:rPr>
              <a:t>Mary drives Z123ABC</a:t>
            </a:r>
            <a:endParaRPr lang="en-US" sz="1800">
              <a:latin typeface="Calibri" charset="0"/>
            </a:endParaRPr>
          </a:p>
        </p:txBody>
      </p:sp>
      <p:sp>
        <p:nvSpPr>
          <p:cNvPr id="63519" name="Oval 32"/>
          <p:cNvSpPr>
            <a:spLocks noChangeArrowheads="1"/>
          </p:cNvSpPr>
          <p:nvPr/>
        </p:nvSpPr>
        <p:spPr bwMode="auto">
          <a:xfrm>
            <a:off x="6084888" y="2565400"/>
            <a:ext cx="792162" cy="1223963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Calibri" charset="0"/>
            </a:endParaRPr>
          </a:p>
        </p:txBody>
      </p:sp>
      <p:sp>
        <p:nvSpPr>
          <p:cNvPr id="378913" name="Freeform 33"/>
          <p:cNvSpPr>
            <a:spLocks/>
          </p:cNvSpPr>
          <p:nvPr/>
        </p:nvSpPr>
        <p:spPr bwMode="auto">
          <a:xfrm>
            <a:off x="2987675" y="1760538"/>
            <a:ext cx="3313113" cy="1020762"/>
          </a:xfrm>
          <a:custGeom>
            <a:avLst/>
            <a:gdLst>
              <a:gd name="T0" fmla="*/ 0 w 2087"/>
              <a:gd name="T1" fmla="*/ 2147483647 h 643"/>
              <a:gd name="T2" fmla="*/ 2147483647 w 2087"/>
              <a:gd name="T3" fmla="*/ 2147483647 h 643"/>
              <a:gd name="T4" fmla="*/ 2147483647 w 2087"/>
              <a:gd name="T5" fmla="*/ 2147483647 h 643"/>
              <a:gd name="T6" fmla="*/ 0 60000 65536"/>
              <a:gd name="T7" fmla="*/ 0 60000 65536"/>
              <a:gd name="T8" fmla="*/ 0 60000 65536"/>
              <a:gd name="T9" fmla="*/ 0 w 2087"/>
              <a:gd name="T10" fmla="*/ 0 h 643"/>
              <a:gd name="T11" fmla="*/ 2087 w 2087"/>
              <a:gd name="T12" fmla="*/ 643 h 64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87" h="643">
                <a:moveTo>
                  <a:pt x="0" y="325"/>
                </a:moveTo>
                <a:cubicBezTo>
                  <a:pt x="415" y="162"/>
                  <a:pt x="831" y="0"/>
                  <a:pt x="1179" y="53"/>
                </a:cubicBezTo>
                <a:cubicBezTo>
                  <a:pt x="1527" y="106"/>
                  <a:pt x="1807" y="374"/>
                  <a:pt x="2087" y="64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14" name="Line 34"/>
          <p:cNvSpPr>
            <a:spLocks noChangeShapeType="1"/>
          </p:cNvSpPr>
          <p:nvPr/>
        </p:nvSpPr>
        <p:spPr bwMode="auto">
          <a:xfrm>
            <a:off x="4787900" y="4005263"/>
            <a:ext cx="93662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22" name="Oval 35"/>
          <p:cNvSpPr>
            <a:spLocks noChangeArrowheads="1"/>
          </p:cNvSpPr>
          <p:nvPr/>
        </p:nvSpPr>
        <p:spPr bwMode="auto">
          <a:xfrm>
            <a:off x="5940425" y="4868863"/>
            <a:ext cx="1655763" cy="576262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Calibri" charset="0"/>
            </a:endParaRPr>
          </a:p>
        </p:txBody>
      </p:sp>
      <p:sp>
        <p:nvSpPr>
          <p:cNvPr id="378916" name="Line 36"/>
          <p:cNvSpPr>
            <a:spLocks noChangeShapeType="1"/>
          </p:cNvSpPr>
          <p:nvPr/>
        </p:nvSpPr>
        <p:spPr bwMode="auto">
          <a:xfrm>
            <a:off x="4500563" y="4724400"/>
            <a:ext cx="1728787" cy="217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17" name="Line 37"/>
          <p:cNvSpPr>
            <a:spLocks noChangeShapeType="1"/>
          </p:cNvSpPr>
          <p:nvPr/>
        </p:nvSpPr>
        <p:spPr bwMode="auto">
          <a:xfrm>
            <a:off x="5029200" y="6172200"/>
            <a:ext cx="914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18" name="Line 38"/>
          <p:cNvSpPr>
            <a:spLocks noChangeShapeType="1"/>
          </p:cNvSpPr>
          <p:nvPr/>
        </p:nvSpPr>
        <p:spPr bwMode="auto">
          <a:xfrm>
            <a:off x="4211638" y="3573463"/>
            <a:ext cx="2954337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26" name="Oval 39"/>
          <p:cNvSpPr>
            <a:spLocks noChangeArrowheads="1"/>
          </p:cNvSpPr>
          <p:nvPr/>
        </p:nvSpPr>
        <p:spPr bwMode="auto">
          <a:xfrm>
            <a:off x="7380288" y="3068638"/>
            <a:ext cx="71437" cy="73025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alibri" charset="0"/>
            </a:endParaRPr>
          </a:p>
        </p:txBody>
      </p:sp>
      <p:sp>
        <p:nvSpPr>
          <p:cNvPr id="378920" name="Freeform 40"/>
          <p:cNvSpPr>
            <a:spLocks/>
          </p:cNvSpPr>
          <p:nvPr/>
        </p:nvSpPr>
        <p:spPr bwMode="auto">
          <a:xfrm>
            <a:off x="2771775" y="3081338"/>
            <a:ext cx="4321175" cy="708025"/>
          </a:xfrm>
          <a:custGeom>
            <a:avLst/>
            <a:gdLst>
              <a:gd name="T0" fmla="*/ 0 w 2722"/>
              <a:gd name="T1" fmla="*/ 2147483647 h 446"/>
              <a:gd name="T2" fmla="*/ 2147483647 w 2722"/>
              <a:gd name="T3" fmla="*/ 2147483647 h 446"/>
              <a:gd name="T4" fmla="*/ 2147483647 w 2722"/>
              <a:gd name="T5" fmla="*/ 2147483647 h 446"/>
              <a:gd name="T6" fmla="*/ 0 60000 65536"/>
              <a:gd name="T7" fmla="*/ 0 60000 65536"/>
              <a:gd name="T8" fmla="*/ 0 60000 65536"/>
              <a:gd name="T9" fmla="*/ 0 w 2722"/>
              <a:gd name="T10" fmla="*/ 0 h 446"/>
              <a:gd name="T11" fmla="*/ 2722 w 2722"/>
              <a:gd name="T12" fmla="*/ 446 h 4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22" h="446">
                <a:moveTo>
                  <a:pt x="0" y="219"/>
                </a:moveTo>
                <a:cubicBezTo>
                  <a:pt x="317" y="109"/>
                  <a:pt x="635" y="0"/>
                  <a:pt x="1089" y="38"/>
                </a:cubicBezTo>
                <a:cubicBezTo>
                  <a:pt x="1543" y="76"/>
                  <a:pt x="2132" y="261"/>
                  <a:pt x="2722" y="44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95" grpId="0" animBg="1"/>
      <p:bldP spid="378896" grpId="0" animBg="1"/>
      <p:bldP spid="378901" grpId="0" animBg="1"/>
      <p:bldP spid="378913" grpId="0" animBg="1"/>
      <p:bldP spid="378914" grpId="0" animBg="1"/>
      <p:bldP spid="378916" grpId="0" animBg="1"/>
      <p:bldP spid="378917" grpId="0" animBg="1"/>
      <p:bldP spid="378918" grpId="0" animBg="1"/>
      <p:bldP spid="37892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AutoShape 2"/>
          <p:cNvSpPr>
            <a:spLocks noGrp="1" noChangeArrowheads="1"/>
          </p:cNvSpPr>
          <p:nvPr>
            <p:ph type="title"/>
          </p:nvPr>
        </p:nvSpPr>
        <p:spPr>
          <a:xfrm>
            <a:off x="323850" y="331788"/>
            <a:ext cx="8496300" cy="660400"/>
          </a:xfrm>
        </p:spPr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Is RDF(S) better than XML?</a:t>
            </a:r>
          </a:p>
        </p:txBody>
      </p:sp>
      <p:sp>
        <p:nvSpPr>
          <p:cNvPr id="655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196975"/>
            <a:ext cx="8137276" cy="4927600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dirty="0">
                <a:latin typeface="Calibri" charset="0"/>
              </a:rPr>
              <a:t>Q: For a specific application, should I use XML or RDF? </a:t>
            </a:r>
          </a:p>
          <a:p>
            <a:pPr marL="342900" indent="-3429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dirty="0">
                <a:latin typeface="Calibri" charset="0"/>
              </a:rPr>
              <a:t>A: It depends… </a:t>
            </a:r>
          </a:p>
          <a:p>
            <a:pPr marL="342900" indent="-342900" eaLnBrk="1" hangingPunct="1">
              <a:lnSpc>
                <a:spcPct val="90000"/>
              </a:lnSpc>
            </a:pPr>
            <a:r>
              <a:rPr lang="en-US" sz="2400" dirty="0">
                <a:latin typeface="Calibri" charset="0"/>
              </a:rPr>
              <a:t>XML's model is 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dirty="0">
                <a:latin typeface="Calibri" charset="0"/>
                <a:ea typeface="ＭＳ Ｐゴシック" charset="0"/>
              </a:rPr>
              <a:t>a tree, i.e., a strong hierarchy 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dirty="0">
                <a:latin typeface="Calibri" charset="0"/>
                <a:ea typeface="ＭＳ Ｐゴシック" charset="0"/>
              </a:rPr>
              <a:t>applications may rely on hierarchy position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dirty="0">
                <a:latin typeface="Calibri" charset="0"/>
                <a:ea typeface="ＭＳ Ｐゴシック" charset="0"/>
              </a:rPr>
              <a:t>relatively simple syntax and structure 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dirty="0">
                <a:latin typeface="Calibri" charset="0"/>
                <a:ea typeface="ＭＳ Ｐゴシック" charset="0"/>
              </a:rPr>
              <a:t>not easy to </a:t>
            </a:r>
            <a:r>
              <a:rPr lang="en-US" i="1" dirty="0">
                <a:latin typeface="Calibri" charset="0"/>
                <a:ea typeface="ＭＳ Ｐゴシック" charset="0"/>
              </a:rPr>
              <a:t>combine</a:t>
            </a:r>
            <a:r>
              <a:rPr lang="en-US" dirty="0">
                <a:latin typeface="Calibri" charset="0"/>
                <a:ea typeface="ＭＳ Ｐゴシック" charset="0"/>
              </a:rPr>
              <a:t> trees </a:t>
            </a:r>
          </a:p>
          <a:p>
            <a:pPr marL="342900" indent="-342900" eaLnBrk="1" hangingPunct="1">
              <a:lnSpc>
                <a:spcPct val="90000"/>
              </a:lnSpc>
            </a:pPr>
            <a:r>
              <a:rPr lang="en-US" sz="2400" dirty="0">
                <a:latin typeface="Calibri" charset="0"/>
              </a:rPr>
              <a:t>RDF's model is 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dirty="0">
                <a:latin typeface="Calibri" charset="0"/>
                <a:ea typeface="ＭＳ Ｐゴシック" charset="0"/>
              </a:rPr>
              <a:t>a </a:t>
            </a:r>
            <a:r>
              <a:rPr lang="en-US" i="1" dirty="0">
                <a:latin typeface="Calibri" charset="0"/>
                <a:ea typeface="ＭＳ Ｐゴシック" charset="0"/>
              </a:rPr>
              <a:t>loose</a:t>
            </a:r>
            <a:r>
              <a:rPr lang="en-US" dirty="0">
                <a:latin typeface="Calibri" charset="0"/>
                <a:ea typeface="ＭＳ Ｐゴシック" charset="0"/>
              </a:rPr>
              <a:t> collections of relations 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dirty="0">
                <a:latin typeface="Calibri" charset="0"/>
                <a:ea typeface="ＭＳ Ｐゴシック" charset="0"/>
              </a:rPr>
              <a:t>applications may do “database”-like search 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dirty="0">
                <a:latin typeface="Calibri" charset="0"/>
                <a:ea typeface="ＭＳ Ｐゴシック" charset="0"/>
              </a:rPr>
              <a:t>not easy to recover hierarchy 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dirty="0">
                <a:latin typeface="Calibri" charset="0"/>
                <a:ea typeface="ＭＳ Ｐゴシック" charset="0"/>
              </a:rPr>
              <a:t>easy to combine relations in one big collection 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dirty="0">
                <a:latin typeface="Calibri" charset="0"/>
                <a:ea typeface="ＭＳ Ｐゴシック" charset="0"/>
              </a:rPr>
              <a:t>great for the integration of heterogeneous information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>
                <a:latin typeface="Calibri" charset="0"/>
              </a:rPr>
              <a:t>RDFS too weak to describe resources in detail</a:t>
            </a:r>
          </a:p>
        </p:txBody>
      </p:sp>
      <p:sp>
        <p:nvSpPr>
          <p:cNvPr id="367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8507412" cy="4648200"/>
          </a:xfrm>
        </p:spPr>
        <p:txBody>
          <a:bodyPr/>
          <a:lstStyle/>
          <a:p>
            <a:pPr marL="236538" lvl="1" indent="-236538" eaLnBrk="1" hangingPunct="1"/>
            <a:r>
              <a:rPr lang="en-GB" sz="3200">
                <a:latin typeface="Calibri" charset="0"/>
                <a:ea typeface="ＭＳ Ｐゴシック" charset="0"/>
              </a:rPr>
              <a:t>No </a:t>
            </a:r>
            <a:r>
              <a:rPr lang="en-GB" sz="3200" i="1">
                <a:latin typeface="Calibri" charset="0"/>
                <a:ea typeface="ＭＳ Ｐゴシック" charset="0"/>
              </a:rPr>
              <a:t>localised range and domain</a:t>
            </a:r>
            <a:r>
              <a:rPr lang="en-GB" sz="3200">
                <a:latin typeface="Calibri" charset="0"/>
                <a:ea typeface="ＭＳ Ｐゴシック" charset="0"/>
              </a:rPr>
              <a:t> constraints</a:t>
            </a:r>
          </a:p>
          <a:p>
            <a:pPr marL="236538" lvl="2" indent="0" eaLnBrk="1" hangingPunct="1">
              <a:buFont typeface="Wingdings" charset="0"/>
              <a:buNone/>
            </a:pPr>
            <a:r>
              <a:rPr lang="en-GB" sz="2800">
                <a:latin typeface="Calibri" charset="0"/>
                <a:ea typeface="ＭＳ Ｐゴシック" charset="0"/>
              </a:rPr>
              <a:t>Can’t say range of hasChild is person when applied to persons and elephant when applied to elephants</a:t>
            </a:r>
          </a:p>
          <a:p>
            <a:pPr marL="236538" lvl="1" indent="-236538" eaLnBrk="1" hangingPunct="1"/>
            <a:r>
              <a:rPr lang="en-GB" sz="3200">
                <a:latin typeface="Calibri" charset="0"/>
                <a:ea typeface="ＭＳ Ｐゴシック" charset="0"/>
              </a:rPr>
              <a:t>No </a:t>
            </a:r>
            <a:r>
              <a:rPr lang="en-GB" sz="3200" i="1">
                <a:latin typeface="Calibri" charset="0"/>
                <a:ea typeface="ＭＳ Ｐゴシック" charset="0"/>
              </a:rPr>
              <a:t>existence/cardinality</a:t>
            </a:r>
            <a:r>
              <a:rPr lang="en-GB" sz="3200">
                <a:latin typeface="Calibri" charset="0"/>
                <a:ea typeface="ＭＳ Ｐゴシック" charset="0"/>
              </a:rPr>
              <a:t> constraints</a:t>
            </a:r>
          </a:p>
          <a:p>
            <a:pPr marL="236538" lvl="2" indent="0" eaLnBrk="1" hangingPunct="1">
              <a:buFont typeface="Wingdings" charset="0"/>
              <a:buNone/>
            </a:pPr>
            <a:r>
              <a:rPr lang="en-GB" sz="2800">
                <a:latin typeface="Calibri" charset="0"/>
                <a:ea typeface="ＭＳ Ｐゴシック" charset="0"/>
              </a:rPr>
              <a:t>Can’t say all </a:t>
            </a:r>
            <a:r>
              <a:rPr lang="en-GB" sz="2800" i="1">
                <a:latin typeface="Calibri" charset="0"/>
                <a:ea typeface="ＭＳ Ｐゴシック" charset="0"/>
              </a:rPr>
              <a:t>instances</a:t>
            </a:r>
            <a:r>
              <a:rPr lang="en-GB" sz="2800">
                <a:latin typeface="Calibri" charset="0"/>
                <a:ea typeface="ＭＳ Ｐゴシック" charset="0"/>
              </a:rPr>
              <a:t> of person have a mother that is a person, or that persons have exactly two parents</a:t>
            </a:r>
          </a:p>
          <a:p>
            <a:pPr marL="236538" lvl="1" indent="-236538" eaLnBrk="1" hangingPunct="1"/>
            <a:r>
              <a:rPr lang="en-GB" sz="3200">
                <a:latin typeface="Calibri" charset="0"/>
                <a:ea typeface="ＭＳ Ｐゴシック" charset="0"/>
              </a:rPr>
              <a:t>No </a:t>
            </a:r>
            <a:r>
              <a:rPr lang="en-GB" sz="3200" i="1">
                <a:latin typeface="Calibri" charset="0"/>
                <a:ea typeface="ＭＳ Ｐゴシック" charset="0"/>
              </a:rPr>
              <a:t>transitive, inverse or symmetrical</a:t>
            </a:r>
            <a:r>
              <a:rPr lang="en-GB" sz="3200">
                <a:latin typeface="Calibri" charset="0"/>
                <a:ea typeface="ＭＳ Ｐゴシック" charset="0"/>
              </a:rPr>
              <a:t> properties</a:t>
            </a:r>
          </a:p>
          <a:p>
            <a:pPr marL="236538" lvl="2" indent="0" eaLnBrk="1" hangingPunct="1">
              <a:buFont typeface="Wingdings" charset="0"/>
              <a:buNone/>
            </a:pPr>
            <a:r>
              <a:rPr lang="en-GB" sz="2800">
                <a:latin typeface="Calibri" charset="0"/>
                <a:ea typeface="ＭＳ Ｐゴシック" charset="0"/>
              </a:rPr>
              <a:t>Can’t say isPartOf is a transitive property, hasPart is the inverse of isPartOf or that touches is symmetrical</a:t>
            </a:r>
          </a:p>
          <a:p>
            <a:pPr marL="0" indent="0" eaLnBrk="1" hangingPunct="1">
              <a:buFont typeface="Wingdings" charset="0"/>
              <a:buNone/>
            </a:pPr>
            <a:r>
              <a:rPr lang="en-GB" sz="3200">
                <a:latin typeface="Calibri" charset="0"/>
              </a:rPr>
              <a:t>We need RDF terms providing these and other features: this is where OWL comes in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7619" grpId="0" build="p" bldLvl="2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Calibri" charset="0"/>
              </a:rPr>
              <a:t>RDF Conclusions</a:t>
            </a:r>
            <a:endParaRPr lang="en-US" dirty="0">
              <a:latin typeface="Calibri" charset="0"/>
            </a:endParaRPr>
          </a:p>
        </p:txBody>
      </p:sp>
      <p:sp>
        <p:nvSpPr>
          <p:cNvPr id="696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24744"/>
            <a:ext cx="8497887" cy="5473700"/>
          </a:xfrm>
        </p:spPr>
        <p:txBody>
          <a:bodyPr/>
          <a:lstStyle/>
          <a:p>
            <a:pPr eaLnBrk="1" hangingPunct="1"/>
            <a:r>
              <a:rPr lang="en-US" dirty="0">
                <a:latin typeface="Calibri" charset="0"/>
              </a:rPr>
              <a:t>S</a:t>
            </a:r>
            <a:r>
              <a:rPr lang="en-US" dirty="0" smtClean="0">
                <a:latin typeface="Calibri" charset="0"/>
              </a:rPr>
              <a:t>imple </a:t>
            </a:r>
            <a:r>
              <a:rPr lang="en-US" b="1" dirty="0">
                <a:latin typeface="Calibri" charset="0"/>
              </a:rPr>
              <a:t>data model </a:t>
            </a:r>
            <a:r>
              <a:rPr lang="en-US" dirty="0">
                <a:latin typeface="Calibri" charset="0"/>
              </a:rPr>
              <a:t>based on a </a:t>
            </a:r>
            <a:r>
              <a:rPr lang="en-US" b="1" dirty="0" smtClean="0">
                <a:latin typeface="Calibri" charset="0"/>
              </a:rPr>
              <a:t>graph, </a:t>
            </a:r>
            <a:r>
              <a:rPr lang="en-US" dirty="0">
                <a:latin typeface="Calibri" charset="0"/>
              </a:rPr>
              <a:t>i</a:t>
            </a:r>
            <a:r>
              <a:rPr lang="en-US" dirty="0" smtClean="0">
                <a:latin typeface="Calibri" charset="0"/>
                <a:ea typeface="ＭＳ Ｐゴシック" charset="0"/>
              </a:rPr>
              <a:t>ndependent of serializations </a:t>
            </a:r>
            <a:r>
              <a:rPr lang="en-US" dirty="0">
                <a:latin typeface="Calibri" charset="0"/>
                <a:ea typeface="ＭＳ Ｐゴシック" charset="0"/>
              </a:rPr>
              <a:t>(e.g., XML or N3)</a:t>
            </a:r>
          </a:p>
          <a:p>
            <a:pPr eaLnBrk="1" hangingPunct="1"/>
            <a:r>
              <a:rPr lang="en-US" dirty="0">
                <a:latin typeface="Calibri" charset="0"/>
              </a:rPr>
              <a:t>H</a:t>
            </a:r>
            <a:r>
              <a:rPr lang="en-US" dirty="0" smtClean="0">
                <a:latin typeface="Calibri" charset="0"/>
              </a:rPr>
              <a:t>as </a:t>
            </a:r>
            <a:r>
              <a:rPr lang="en-US" dirty="0">
                <a:latin typeface="Calibri" charset="0"/>
              </a:rPr>
              <a:t>a </a:t>
            </a:r>
            <a:r>
              <a:rPr lang="en-US" b="1" dirty="0">
                <a:latin typeface="Calibri" charset="0"/>
              </a:rPr>
              <a:t>formal semantics</a:t>
            </a:r>
            <a:r>
              <a:rPr lang="en-US" dirty="0">
                <a:latin typeface="Calibri" charset="0"/>
              </a:rPr>
              <a:t> providing a dependable basis for reasoning about the meaning of RDF expressions</a:t>
            </a:r>
          </a:p>
          <a:p>
            <a:pPr eaLnBrk="1" hangingPunct="1"/>
            <a:r>
              <a:rPr lang="en-US" dirty="0" smtClean="0">
                <a:latin typeface="Calibri" charset="0"/>
              </a:rPr>
              <a:t>Has </a:t>
            </a:r>
            <a:r>
              <a:rPr lang="en-US" dirty="0">
                <a:latin typeface="Calibri" charset="0"/>
              </a:rPr>
              <a:t>an XML </a:t>
            </a:r>
            <a:r>
              <a:rPr lang="en-US" dirty="0" smtClean="0">
                <a:latin typeface="Calibri" charset="0"/>
              </a:rPr>
              <a:t>serialization, </a:t>
            </a:r>
            <a:r>
              <a:rPr lang="en-US" dirty="0">
                <a:latin typeface="Calibri" charset="0"/>
              </a:rPr>
              <a:t>can </a:t>
            </a:r>
            <a:r>
              <a:rPr lang="en-US" dirty="0" smtClean="0">
                <a:latin typeface="Calibri" charset="0"/>
              </a:rPr>
              <a:t>use </a:t>
            </a:r>
            <a:r>
              <a:rPr lang="en-US" dirty="0">
                <a:latin typeface="Calibri" charset="0"/>
              </a:rPr>
              <a:t>XML schema </a:t>
            </a:r>
            <a:r>
              <a:rPr lang="en-US" dirty="0" err="1">
                <a:latin typeface="Calibri" charset="0"/>
              </a:rPr>
              <a:t>datatypes</a:t>
            </a:r>
            <a:endParaRPr lang="en-US" dirty="0">
              <a:latin typeface="Calibri" charset="0"/>
            </a:endParaRPr>
          </a:p>
          <a:p>
            <a:pPr eaLnBrk="1" hangingPunct="1"/>
            <a:r>
              <a:rPr lang="en-US" dirty="0">
                <a:latin typeface="Calibri" charset="0"/>
              </a:rPr>
              <a:t> </a:t>
            </a:r>
            <a:r>
              <a:rPr lang="en-US" b="1" dirty="0" smtClean="0">
                <a:latin typeface="Calibri" charset="0"/>
              </a:rPr>
              <a:t>Open </a:t>
            </a:r>
            <a:r>
              <a:rPr lang="en-US" b="1" dirty="0">
                <a:latin typeface="Calibri" charset="0"/>
              </a:rPr>
              <a:t>world </a:t>
            </a:r>
            <a:r>
              <a:rPr lang="en-US" b="1" dirty="0" smtClean="0">
                <a:latin typeface="Calibri" charset="0"/>
              </a:rPr>
              <a:t>assumption: </a:t>
            </a:r>
            <a:r>
              <a:rPr lang="en-US" dirty="0">
                <a:latin typeface="Calibri" charset="0"/>
              </a:rPr>
              <a:t>a</a:t>
            </a:r>
            <a:r>
              <a:rPr lang="en-US" dirty="0" smtClean="0">
                <a:latin typeface="Calibri" charset="0"/>
              </a:rPr>
              <a:t>nyone </a:t>
            </a:r>
            <a:r>
              <a:rPr lang="en-US" dirty="0">
                <a:latin typeface="Calibri" charset="0"/>
              </a:rPr>
              <a:t>can make statements about any </a:t>
            </a:r>
            <a:r>
              <a:rPr lang="en-US" dirty="0" smtClean="0">
                <a:latin typeface="Calibri" charset="0"/>
              </a:rPr>
              <a:t>resource</a:t>
            </a:r>
            <a:endParaRPr lang="en-US" dirty="0">
              <a:latin typeface="Calibri" charset="0"/>
            </a:endParaRPr>
          </a:p>
          <a:p>
            <a:pPr eaLnBrk="1" hangingPunct="1"/>
            <a:r>
              <a:rPr lang="en-US" dirty="0" smtClean="0">
                <a:latin typeface="Calibri" charset="0"/>
              </a:rPr>
              <a:t>RDFS adds </a:t>
            </a:r>
            <a:r>
              <a:rPr lang="en-US" dirty="0">
                <a:latin typeface="Calibri" charset="0"/>
              </a:rPr>
              <a:t>vocabulary with well defined semantics (e.g., Class, </a:t>
            </a:r>
            <a:r>
              <a:rPr lang="en-US" dirty="0" err="1">
                <a:latin typeface="Calibri" charset="0"/>
              </a:rPr>
              <a:t>subClassOf</a:t>
            </a:r>
            <a:r>
              <a:rPr lang="en-US" dirty="0">
                <a:latin typeface="Calibri" charset="0"/>
              </a:rPr>
              <a:t>, etc.)</a:t>
            </a:r>
          </a:p>
          <a:p>
            <a:pPr eaLnBrk="1" hangingPunct="1"/>
            <a:r>
              <a:rPr lang="en-US" dirty="0">
                <a:latin typeface="Calibri" charset="0"/>
              </a:rPr>
              <a:t>OWL addresses some of RDFS’s limitations adding richness (and complexity</a:t>
            </a:r>
            <a:r>
              <a:rPr lang="en-US" dirty="0" smtClean="0">
                <a:latin typeface="Calibri" charset="0"/>
              </a:rPr>
              <a:t>)</a:t>
            </a:r>
            <a:endParaRPr lang="en-US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Classes and Instances</a:t>
            </a:r>
            <a:endParaRPr lang="el-GR">
              <a:latin typeface="Calibri" charset="0"/>
            </a:endParaRPr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497887" cy="5370512"/>
          </a:xfrm>
        </p:spPr>
        <p:txBody>
          <a:bodyPr/>
          <a:lstStyle/>
          <a:p>
            <a:pPr marL="223838" indent="-223838" eaLnBrk="1" hangingPunct="1">
              <a:spcBef>
                <a:spcPct val="0"/>
              </a:spcBef>
            </a:pPr>
            <a:r>
              <a:rPr lang="en-US" sz="3200" dirty="0" smtClean="0">
                <a:latin typeface="Calibri" charset="0"/>
              </a:rPr>
              <a:t>We </a:t>
            </a:r>
            <a:r>
              <a:rPr lang="en-US" sz="3200" dirty="0">
                <a:latin typeface="Calibri" charset="0"/>
              </a:rPr>
              <a:t>distinguish between</a:t>
            </a:r>
          </a:p>
          <a:p>
            <a:pPr marL="463550" lvl="1" indent="-239713" eaLnBrk="1" hangingPunct="1">
              <a:spcBef>
                <a:spcPct val="0"/>
              </a:spcBef>
            </a:pPr>
            <a:r>
              <a:rPr lang="en-US" sz="2800" dirty="0">
                <a:latin typeface="Calibri" charset="0"/>
                <a:ea typeface="ＭＳ Ｐゴシック" charset="0"/>
              </a:rPr>
              <a:t>Concrete “things” (individual objects) in the domain: </a:t>
            </a:r>
            <a:r>
              <a:rPr lang="en-US" sz="2800" i="1" dirty="0">
                <a:latin typeface="Calibri" charset="0"/>
                <a:ea typeface="ＭＳ Ｐゴシック" charset="0"/>
              </a:rPr>
              <a:t>Discrete Math</a:t>
            </a:r>
            <a:r>
              <a:rPr lang="en-US" sz="2800" dirty="0">
                <a:latin typeface="Calibri" charset="0"/>
                <a:ea typeface="ＭＳ Ｐゴシック" charset="0"/>
              </a:rPr>
              <a:t>, </a:t>
            </a:r>
            <a:r>
              <a:rPr lang="en-US" sz="2800" i="1" dirty="0">
                <a:latin typeface="Calibri" charset="0"/>
                <a:ea typeface="ＭＳ Ｐゴシック" charset="0"/>
              </a:rPr>
              <a:t>Richard Chang, </a:t>
            </a:r>
            <a:r>
              <a:rPr lang="en-US" sz="2800" dirty="0">
                <a:latin typeface="Calibri" charset="0"/>
                <a:ea typeface="ＭＳ Ｐゴシック" charset="0"/>
              </a:rPr>
              <a:t>etc.</a:t>
            </a:r>
          </a:p>
          <a:p>
            <a:pPr marL="463550" lvl="1" indent="-239713" eaLnBrk="1" hangingPunct="1">
              <a:spcBef>
                <a:spcPct val="0"/>
              </a:spcBef>
            </a:pPr>
            <a:r>
              <a:rPr lang="en-US" sz="2800" dirty="0">
                <a:latin typeface="Calibri" charset="0"/>
                <a:ea typeface="ＭＳ Ｐゴシック" charset="0"/>
              </a:rPr>
              <a:t>Sets of individuals sharing properties called </a:t>
            </a:r>
            <a:r>
              <a:rPr lang="en-US" sz="2800" b="1" dirty="0">
                <a:latin typeface="Calibri" charset="0"/>
                <a:ea typeface="ＭＳ Ｐゴシック" charset="0"/>
              </a:rPr>
              <a:t>classes</a:t>
            </a:r>
            <a:r>
              <a:rPr lang="en-US" sz="2800" dirty="0">
                <a:latin typeface="Calibri" charset="0"/>
                <a:ea typeface="ＭＳ Ｐゴシック" charset="0"/>
              </a:rPr>
              <a:t>: lecturers, students, courses etc.</a:t>
            </a:r>
          </a:p>
          <a:p>
            <a:pPr marL="223838" indent="-223838" eaLnBrk="1" hangingPunct="1"/>
            <a:r>
              <a:rPr lang="en-US" sz="3200" dirty="0">
                <a:latin typeface="Calibri" charset="0"/>
              </a:rPr>
              <a:t>Individual objects belonging to a class are referred to as </a:t>
            </a:r>
            <a:r>
              <a:rPr lang="en-US" sz="3200" b="1" dirty="0">
                <a:latin typeface="Calibri" charset="0"/>
              </a:rPr>
              <a:t>instances</a:t>
            </a:r>
            <a:r>
              <a:rPr lang="en-US" sz="3200" dirty="0">
                <a:latin typeface="Calibri" charset="0"/>
              </a:rPr>
              <a:t> of that class</a:t>
            </a:r>
          </a:p>
          <a:p>
            <a:pPr marL="223838" indent="-223838" eaLnBrk="1" hangingPunct="1"/>
            <a:r>
              <a:rPr lang="en-US" sz="3200" dirty="0">
                <a:latin typeface="Calibri" charset="0"/>
              </a:rPr>
              <a:t>Relationship between instances and classes in RDF is through </a:t>
            </a:r>
            <a:r>
              <a:rPr lang="en-US" sz="3200" b="1" dirty="0" err="1">
                <a:latin typeface="Calibri" charset="0"/>
              </a:rPr>
              <a:t>rdf:type</a:t>
            </a:r>
            <a:endParaRPr lang="en-US" sz="3200" b="1" dirty="0">
              <a:latin typeface="Calibri" charset="0"/>
            </a:endParaRPr>
          </a:p>
          <a:p>
            <a:pPr marL="223838" indent="-223838" eaLnBrk="1" hangingPunct="1"/>
            <a:r>
              <a:rPr lang="en-US" sz="3200" dirty="0">
                <a:latin typeface="Calibri" charset="0"/>
              </a:rPr>
              <a:t>Note similarity to </a:t>
            </a:r>
            <a:r>
              <a:rPr lang="en-US" sz="3200" i="1" dirty="0">
                <a:latin typeface="Calibri" charset="0"/>
              </a:rPr>
              <a:t>classes</a:t>
            </a:r>
            <a:r>
              <a:rPr lang="en-US" sz="3200" dirty="0">
                <a:latin typeface="Calibri" charset="0"/>
              </a:rPr>
              <a:t> and </a:t>
            </a:r>
            <a:r>
              <a:rPr lang="en-US" sz="3200" i="1" dirty="0">
                <a:latin typeface="Calibri" charset="0"/>
              </a:rPr>
              <a:t>objects</a:t>
            </a:r>
            <a:r>
              <a:rPr lang="en-US" sz="3200" dirty="0">
                <a:latin typeface="Calibri" charset="0"/>
              </a:rPr>
              <a:t> in an OO </a:t>
            </a:r>
            <a:r>
              <a:rPr lang="en-US" sz="3200" dirty="0" err="1">
                <a:latin typeface="Calibri" charset="0"/>
              </a:rPr>
              <a:t>prog</a:t>
            </a:r>
            <a:r>
              <a:rPr lang="en-US" sz="3200" dirty="0">
                <a:latin typeface="Calibri" charset="0"/>
              </a:rPr>
              <a:t>. language (but RDF classes stand for </a:t>
            </a:r>
            <a:r>
              <a:rPr lang="en-US" sz="3200" b="1" dirty="0">
                <a:latin typeface="Calibri" charset="0"/>
              </a:rPr>
              <a:t>sets</a:t>
            </a:r>
            <a:r>
              <a:rPr lang="en-US" sz="3200" dirty="0">
                <a:latin typeface="Calibri" charset="0"/>
              </a:rPr>
              <a:t>)</a:t>
            </a:r>
          </a:p>
          <a:p>
            <a:pPr marL="223838" indent="-223838" eaLnBrk="1" hangingPunct="1">
              <a:buFont typeface="Wingdings" charset="0"/>
              <a:buNone/>
            </a:pPr>
            <a:endParaRPr lang="el-GR" sz="3200" b="1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</a:rPr>
              <a:t>Classes are Useful</a:t>
            </a:r>
            <a:endParaRPr lang="el-GR" sz="4000">
              <a:latin typeface="Calibri" charset="0"/>
            </a:endParaRP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07375" cy="5184775"/>
          </a:xfrm>
        </p:spPr>
        <p:txBody>
          <a:bodyPr/>
          <a:lstStyle/>
          <a:p>
            <a:pPr marL="0" indent="0" eaLnBrk="1" hangingPunct="1">
              <a:buFont typeface="Wingdings" charset="0"/>
              <a:buNone/>
            </a:pPr>
            <a:r>
              <a:rPr lang="en-US" sz="3200" dirty="0">
                <a:latin typeface="Calibri" charset="0"/>
              </a:rPr>
              <a:t>Classes let us i</a:t>
            </a:r>
            <a:r>
              <a:rPr lang="el-GR" sz="3200" dirty="0">
                <a:latin typeface="Calibri" charset="0"/>
              </a:rPr>
              <a:t>mpose restrictions on what can be stated in an RDF</a:t>
            </a:r>
            <a:r>
              <a:rPr lang="en-US" sz="3200" dirty="0">
                <a:latin typeface="Calibri" charset="0"/>
              </a:rPr>
              <a:t> </a:t>
            </a:r>
            <a:r>
              <a:rPr lang="el-GR" sz="3200" dirty="0">
                <a:latin typeface="Calibri" charset="0"/>
              </a:rPr>
              <a:t>document using the schema </a:t>
            </a:r>
            <a:endParaRPr lang="en-US" sz="1000" dirty="0">
              <a:latin typeface="Calibri" charset="0"/>
            </a:endParaRPr>
          </a:p>
          <a:p>
            <a:pPr marL="457200" lvl="1" indent="-220663" eaLnBrk="1" hangingPunct="1"/>
            <a:r>
              <a:rPr lang="en-US" sz="2800" dirty="0">
                <a:latin typeface="Calibri" charset="0"/>
                <a:ea typeface="ＭＳ Ｐゴシック" charset="0"/>
              </a:rPr>
              <a:t>As in programming languages</a:t>
            </a:r>
          </a:p>
          <a:p>
            <a:pPr marL="576263" lvl="3" indent="0" eaLnBrk="1" hangingPunct="1">
              <a:buFontTx/>
              <a:buNone/>
            </a:pPr>
            <a:r>
              <a:rPr lang="en-GB" sz="2800" dirty="0">
                <a:latin typeface="Calibri" charset="0"/>
                <a:ea typeface="ＭＳ Ｐゴシック" charset="0"/>
              </a:rPr>
              <a:t>E.g., A+1, where A is an array</a:t>
            </a:r>
            <a:endParaRPr lang="en-US" sz="2800" dirty="0">
              <a:latin typeface="Calibri" charset="0"/>
              <a:ea typeface="ＭＳ Ｐゴシック" charset="0"/>
            </a:endParaRPr>
          </a:p>
          <a:p>
            <a:pPr marL="457200" lvl="1" indent="-220663" eaLnBrk="1" hangingPunct="1"/>
            <a:r>
              <a:rPr lang="en-US" sz="2800" dirty="0">
                <a:latin typeface="Calibri" charset="0"/>
                <a:ea typeface="ＭＳ Ｐゴシック" charset="0"/>
              </a:rPr>
              <a:t>Disallow nonsense from being stated by detecting contradictions</a:t>
            </a:r>
          </a:p>
          <a:p>
            <a:pPr marL="457200" lvl="1" indent="-220663" eaLnBrk="1" hangingPunct="1"/>
            <a:r>
              <a:rPr lang="en-US" sz="2800" dirty="0">
                <a:latin typeface="Calibri" charset="0"/>
                <a:ea typeface="ＭＳ Ｐゴシック" charset="0"/>
              </a:rPr>
              <a:t>Allow us to infer a type of an object from how it is used -- like type inference in a programming language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Preventing nonsensical Statements</a:t>
            </a:r>
            <a:endParaRPr lang="el-GR">
              <a:latin typeface="Calibri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153400" cy="4648200"/>
          </a:xfrm>
        </p:spPr>
        <p:txBody>
          <a:bodyPr/>
          <a:lstStyle/>
          <a:p>
            <a:pPr marL="223838" indent="-223838" eaLnBrk="1" hangingPunct="1"/>
            <a:r>
              <a:rPr lang="en-US" sz="3200" i="1" dirty="0">
                <a:latin typeface="Calibri" charset="0"/>
              </a:rPr>
              <a:t>Discrete Math </a:t>
            </a:r>
            <a:r>
              <a:rPr lang="en-US" sz="3200" dirty="0">
                <a:latin typeface="Calibri" charset="0"/>
              </a:rPr>
              <a:t>is taught by </a:t>
            </a:r>
            <a:r>
              <a:rPr lang="en-US" sz="3200" i="1" dirty="0">
                <a:latin typeface="Calibri" charset="0"/>
              </a:rPr>
              <a:t>Calculus</a:t>
            </a:r>
            <a:endParaRPr lang="en-GB" sz="3200" i="1" dirty="0">
              <a:latin typeface="Calibri" charset="0"/>
            </a:endParaRPr>
          </a:p>
          <a:p>
            <a:pPr marL="463550" lvl="1" indent="-239713" eaLnBrk="1" hangingPunct="1"/>
            <a:r>
              <a:rPr lang="en-GB" sz="2800" dirty="0">
                <a:latin typeface="Calibri" charset="0"/>
                <a:ea typeface="ＭＳ Ｐゴシック" charset="0"/>
              </a:rPr>
              <a:t>We want courses to be taught by lecturers only </a:t>
            </a:r>
          </a:p>
          <a:p>
            <a:pPr marL="463550" lvl="1" indent="-239713" eaLnBrk="1" hangingPunct="1"/>
            <a:r>
              <a:rPr lang="en-GB" sz="2800" dirty="0">
                <a:latin typeface="Calibri" charset="0"/>
                <a:ea typeface="ＭＳ Ｐゴシック" charset="0"/>
              </a:rPr>
              <a:t>Restriction on values of the property </a:t>
            </a:r>
            <a:r>
              <a:rPr lang="en-GB" sz="2800" i="1" dirty="0">
                <a:latin typeface="Calibri" charset="0"/>
                <a:ea typeface="ＭＳ Ｐゴシック" charset="0"/>
              </a:rPr>
              <a:t>“is taught by</a:t>
            </a:r>
            <a:r>
              <a:rPr lang="en-GB" sz="2800" dirty="0">
                <a:latin typeface="Calibri" charset="0"/>
                <a:ea typeface="ＭＳ Ｐゴシック" charset="0"/>
              </a:rPr>
              <a:t>” (</a:t>
            </a:r>
            <a:r>
              <a:rPr lang="en-GB" sz="2800" b="1" dirty="0">
                <a:latin typeface="Calibri" charset="0"/>
                <a:ea typeface="ＭＳ Ｐゴシック" charset="0"/>
              </a:rPr>
              <a:t>range restriction</a:t>
            </a:r>
            <a:r>
              <a:rPr lang="en-GB" sz="2800" dirty="0">
                <a:latin typeface="Calibri" charset="0"/>
                <a:ea typeface="ＭＳ Ｐゴシック" charset="0"/>
              </a:rPr>
              <a:t>) </a:t>
            </a:r>
            <a:endParaRPr lang="el-GR" sz="2800" dirty="0">
              <a:latin typeface="Calibri" charset="0"/>
              <a:ea typeface="ＭＳ Ｐゴシック" charset="0"/>
            </a:endParaRPr>
          </a:p>
          <a:p>
            <a:pPr marL="223838" indent="-223838" eaLnBrk="1" hangingPunct="1"/>
            <a:r>
              <a:rPr lang="en-US" sz="3200" i="1" dirty="0">
                <a:latin typeface="Calibri" charset="0"/>
              </a:rPr>
              <a:t>Room ITE228 </a:t>
            </a:r>
            <a:r>
              <a:rPr lang="en-US" sz="3200" dirty="0">
                <a:latin typeface="Calibri" charset="0"/>
              </a:rPr>
              <a:t>is taught by </a:t>
            </a:r>
            <a:r>
              <a:rPr lang="en-US" sz="3200" i="1" dirty="0">
                <a:latin typeface="Calibri" charset="0"/>
              </a:rPr>
              <a:t>Richard Chang</a:t>
            </a:r>
            <a:endParaRPr lang="en-GB" sz="3200" i="1" dirty="0">
              <a:latin typeface="Calibri" charset="0"/>
            </a:endParaRPr>
          </a:p>
          <a:p>
            <a:pPr marL="463550" lvl="1" indent="-239713" eaLnBrk="1" hangingPunct="1"/>
            <a:r>
              <a:rPr lang="en-GB" sz="2800" dirty="0">
                <a:latin typeface="Calibri" charset="0"/>
                <a:ea typeface="ＭＳ Ｐゴシック" charset="0"/>
              </a:rPr>
              <a:t>Only </a:t>
            </a:r>
            <a:r>
              <a:rPr lang="en-GB" sz="2800" i="1" dirty="0">
                <a:latin typeface="Calibri" charset="0"/>
                <a:ea typeface="ＭＳ Ｐゴシック" charset="0"/>
              </a:rPr>
              <a:t>courses</a:t>
            </a:r>
            <a:r>
              <a:rPr lang="en-GB" sz="2800" dirty="0">
                <a:latin typeface="Calibri" charset="0"/>
                <a:ea typeface="ＭＳ Ｐゴシック" charset="0"/>
              </a:rPr>
              <a:t> can be taught</a:t>
            </a:r>
          </a:p>
          <a:p>
            <a:pPr marL="463550" lvl="1" indent="-239713" eaLnBrk="1" hangingPunct="1"/>
            <a:r>
              <a:rPr lang="en-GB" sz="2800" dirty="0">
                <a:latin typeface="Calibri" charset="0"/>
                <a:ea typeface="ＭＳ Ｐゴシック" charset="0"/>
              </a:rPr>
              <a:t>This imposes a restriction on the objects to which the property can be applied (</a:t>
            </a:r>
            <a:r>
              <a:rPr lang="en-GB" sz="2800" b="1" dirty="0">
                <a:latin typeface="Calibri" charset="0"/>
                <a:ea typeface="ＭＳ Ｐゴシック" charset="0"/>
              </a:rPr>
              <a:t>domain</a:t>
            </a:r>
            <a:r>
              <a:rPr lang="en-GB" sz="2800" dirty="0">
                <a:latin typeface="Calibri" charset="0"/>
                <a:ea typeface="ＭＳ Ｐゴシック" charset="0"/>
              </a:rPr>
              <a:t> </a:t>
            </a:r>
            <a:r>
              <a:rPr lang="en-GB" sz="2800" b="1" dirty="0">
                <a:latin typeface="Calibri" charset="0"/>
                <a:ea typeface="ＭＳ Ｐゴシック" charset="0"/>
              </a:rPr>
              <a:t>restriction</a:t>
            </a:r>
            <a:r>
              <a:rPr lang="en-GB" sz="2800" dirty="0">
                <a:latin typeface="Calibri" charset="0"/>
                <a:ea typeface="ＭＳ Ｐゴシック" charset="0"/>
              </a:rPr>
              <a:t>)</a:t>
            </a:r>
            <a:endParaRPr lang="el-GR" sz="2800" dirty="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</a:rPr>
              <a:t>Class Hierarchies</a:t>
            </a:r>
            <a:endParaRPr lang="el-GR" sz="4000">
              <a:latin typeface="Calibri" charset="0"/>
            </a:endParaRP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341438"/>
            <a:ext cx="8305800" cy="4800600"/>
          </a:xfrm>
        </p:spPr>
        <p:txBody>
          <a:bodyPr/>
          <a:lstStyle/>
          <a:p>
            <a:pPr marL="223838" indent="-223838" eaLnBrk="1" hangingPunct="1"/>
            <a:r>
              <a:rPr lang="en-US" sz="3200" dirty="0">
                <a:latin typeface="Calibri" charset="0"/>
              </a:rPr>
              <a:t>Classes can be organized in hierarchies</a:t>
            </a:r>
          </a:p>
          <a:p>
            <a:pPr marL="463550" lvl="1" indent="-239713" eaLnBrk="1" hangingPunct="1"/>
            <a:r>
              <a:rPr lang="el-GR" sz="2800" dirty="0">
                <a:latin typeface="Calibri" charset="0"/>
                <a:ea typeface="ＭＳ Ｐゴシック" charset="0"/>
              </a:rPr>
              <a:t>A </a:t>
            </a:r>
            <a:r>
              <a:rPr lang="el-GR" sz="2800" dirty="0" err="1">
                <a:latin typeface="Calibri" charset="0"/>
                <a:ea typeface="ＭＳ Ｐゴシック" charset="0"/>
              </a:rPr>
              <a:t>is</a:t>
            </a:r>
            <a:r>
              <a:rPr lang="el-GR" sz="2800" dirty="0">
                <a:latin typeface="Calibri" charset="0"/>
                <a:ea typeface="ＭＳ Ｐゴシック" charset="0"/>
              </a:rPr>
              <a:t> a </a:t>
            </a:r>
            <a:r>
              <a:rPr lang="el-GR" sz="2800" b="1" dirty="0" err="1">
                <a:latin typeface="Calibri" charset="0"/>
                <a:ea typeface="ＭＳ Ｐゴシック" charset="0"/>
              </a:rPr>
              <a:t>subclass</a:t>
            </a:r>
            <a:r>
              <a:rPr lang="el-GR" sz="2800" dirty="0">
                <a:latin typeface="Calibri" charset="0"/>
                <a:ea typeface="ＭＳ Ｐゴシック" charset="0"/>
              </a:rPr>
              <a:t> of B </a:t>
            </a:r>
            <a:r>
              <a:rPr lang="el-GR" sz="2800" dirty="0" err="1" smtClean="0">
                <a:latin typeface="Calibri" charset="0"/>
                <a:ea typeface="ＭＳ Ｐゴシック" charset="0"/>
              </a:rPr>
              <a:t>if</a:t>
            </a:r>
            <a:r>
              <a:rPr lang="en-US" sz="2800" dirty="0" smtClean="0">
                <a:latin typeface="Calibri" charset="0"/>
                <a:ea typeface="ＭＳ Ｐゴシック" charset="0"/>
              </a:rPr>
              <a:t> and only if</a:t>
            </a:r>
            <a:r>
              <a:rPr lang="el-GR" sz="2800" dirty="0" smtClean="0">
                <a:latin typeface="Calibri" charset="0"/>
                <a:ea typeface="ＭＳ Ｐゴシック" charset="0"/>
              </a:rPr>
              <a:t> </a:t>
            </a:r>
            <a:r>
              <a:rPr lang="el-GR" sz="2800" dirty="0">
                <a:latin typeface="Calibri" charset="0"/>
                <a:ea typeface="ＭＳ Ｐゴシック" charset="0"/>
              </a:rPr>
              <a:t>every </a:t>
            </a:r>
            <a:r>
              <a:rPr lang="en-US" sz="2800" dirty="0" err="1">
                <a:latin typeface="Calibri" charset="0"/>
                <a:ea typeface="ＭＳ Ｐゴシック" charset="0"/>
              </a:rPr>
              <a:t>i</a:t>
            </a:r>
            <a:r>
              <a:rPr lang="el-GR" sz="2800" dirty="0" err="1" smtClean="0">
                <a:latin typeface="Calibri" charset="0"/>
                <a:ea typeface="ＭＳ Ｐゴシック" charset="0"/>
              </a:rPr>
              <a:t>nstance</a:t>
            </a:r>
            <a:r>
              <a:rPr lang="el-GR" sz="2800" dirty="0" smtClean="0">
                <a:latin typeface="Calibri" charset="0"/>
                <a:ea typeface="ＭＳ Ｐゴシック" charset="0"/>
              </a:rPr>
              <a:t> </a:t>
            </a:r>
            <a:r>
              <a:rPr lang="el-GR" sz="2800" dirty="0">
                <a:latin typeface="Calibri" charset="0"/>
                <a:ea typeface="ＭＳ Ｐゴシック" charset="0"/>
              </a:rPr>
              <a:t>of A </a:t>
            </a:r>
            <a:r>
              <a:rPr lang="el-GR" sz="2800" dirty="0" err="1">
                <a:latin typeface="Calibri" charset="0"/>
                <a:ea typeface="ＭＳ Ｐゴシック" charset="0"/>
              </a:rPr>
              <a:t>is</a:t>
            </a:r>
            <a:r>
              <a:rPr lang="el-GR" sz="2800" dirty="0">
                <a:latin typeface="Calibri" charset="0"/>
                <a:ea typeface="ＭＳ Ｐゴシック" charset="0"/>
              </a:rPr>
              <a:t> </a:t>
            </a:r>
            <a:r>
              <a:rPr lang="el-GR" sz="2800" dirty="0" err="1">
                <a:latin typeface="Calibri" charset="0"/>
                <a:ea typeface="ＭＳ Ｐゴシック" charset="0"/>
              </a:rPr>
              <a:t>also</a:t>
            </a:r>
            <a:r>
              <a:rPr lang="el-GR" sz="2800" dirty="0">
                <a:latin typeface="Calibri" charset="0"/>
                <a:ea typeface="ＭＳ Ｐゴシック" charset="0"/>
              </a:rPr>
              <a:t> </a:t>
            </a:r>
            <a:r>
              <a:rPr lang="el-GR" sz="2800" dirty="0" err="1">
                <a:latin typeface="Calibri" charset="0"/>
                <a:ea typeface="ＭＳ Ｐゴシック" charset="0"/>
              </a:rPr>
              <a:t>an</a:t>
            </a:r>
            <a:r>
              <a:rPr lang="el-GR" sz="2800" dirty="0">
                <a:latin typeface="Calibri" charset="0"/>
                <a:ea typeface="ＭＳ Ｐゴシック" charset="0"/>
              </a:rPr>
              <a:t> </a:t>
            </a:r>
            <a:r>
              <a:rPr lang="el-GR" sz="2800" dirty="0" err="1">
                <a:latin typeface="Calibri" charset="0"/>
                <a:ea typeface="ＭＳ Ｐゴシック" charset="0"/>
              </a:rPr>
              <a:t>instance</a:t>
            </a:r>
            <a:r>
              <a:rPr lang="el-GR" sz="2800" dirty="0">
                <a:latin typeface="Calibri" charset="0"/>
                <a:ea typeface="ＭＳ Ｐゴシック" charset="0"/>
              </a:rPr>
              <a:t> of B </a:t>
            </a:r>
            <a:endParaRPr lang="en-US" sz="2800" dirty="0">
              <a:latin typeface="Calibri" charset="0"/>
              <a:ea typeface="ＭＳ Ｐゴシック" charset="0"/>
            </a:endParaRPr>
          </a:p>
          <a:p>
            <a:pPr marL="463550" lvl="1" indent="-239713" eaLnBrk="1" hangingPunct="1"/>
            <a:r>
              <a:rPr lang="en-US" sz="2800" dirty="0">
                <a:latin typeface="Calibri" charset="0"/>
                <a:ea typeface="ＭＳ Ｐゴシック" charset="0"/>
              </a:rPr>
              <a:t>We also say that B is a </a:t>
            </a:r>
            <a:r>
              <a:rPr lang="en-US" sz="2800" b="1" dirty="0">
                <a:latin typeface="Calibri" charset="0"/>
                <a:ea typeface="ＭＳ Ｐゴシック" charset="0"/>
              </a:rPr>
              <a:t>superclass</a:t>
            </a:r>
            <a:r>
              <a:rPr lang="en-US" sz="2800" dirty="0">
                <a:latin typeface="Calibri" charset="0"/>
                <a:ea typeface="ＭＳ Ｐゴシック" charset="0"/>
              </a:rPr>
              <a:t> of A</a:t>
            </a:r>
          </a:p>
          <a:p>
            <a:pPr marL="223838" indent="-223838" eaLnBrk="1" hangingPunct="1"/>
            <a:r>
              <a:rPr lang="en-US" sz="3200" dirty="0">
                <a:latin typeface="Calibri" charset="0"/>
              </a:rPr>
              <a:t> S</a:t>
            </a:r>
            <a:r>
              <a:rPr lang="el-GR" sz="3200" dirty="0" err="1" smtClean="0">
                <a:latin typeface="Calibri" charset="0"/>
              </a:rPr>
              <a:t>ubclass</a:t>
            </a:r>
            <a:r>
              <a:rPr lang="el-GR" sz="3200" dirty="0" smtClean="0">
                <a:latin typeface="Calibri" charset="0"/>
              </a:rPr>
              <a:t> </a:t>
            </a:r>
            <a:r>
              <a:rPr lang="el-GR" sz="3200" dirty="0" err="1">
                <a:latin typeface="Calibri" charset="0"/>
              </a:rPr>
              <a:t>graph</a:t>
            </a:r>
            <a:r>
              <a:rPr lang="el-GR" sz="3200" dirty="0">
                <a:latin typeface="Calibri" charset="0"/>
              </a:rPr>
              <a:t> </a:t>
            </a:r>
            <a:r>
              <a:rPr lang="el-GR" sz="3200" dirty="0" err="1">
                <a:latin typeface="Calibri" charset="0"/>
              </a:rPr>
              <a:t>need</a:t>
            </a:r>
            <a:r>
              <a:rPr lang="en-US" sz="3200" dirty="0">
                <a:latin typeface="Calibri" charset="0"/>
              </a:rPr>
              <a:t>n’</a:t>
            </a:r>
            <a:r>
              <a:rPr lang="el-GR" altLang="ja-JP" sz="3200" dirty="0">
                <a:latin typeface="Calibri" charset="0"/>
              </a:rPr>
              <a:t>t </a:t>
            </a:r>
            <a:r>
              <a:rPr lang="el-GR" altLang="ja-JP" sz="3200" dirty="0" err="1">
                <a:latin typeface="Calibri" charset="0"/>
              </a:rPr>
              <a:t>be</a:t>
            </a:r>
            <a:r>
              <a:rPr lang="el-GR" altLang="ja-JP" sz="3200" dirty="0">
                <a:latin typeface="Calibri" charset="0"/>
              </a:rPr>
              <a:t> a </a:t>
            </a:r>
            <a:r>
              <a:rPr lang="el-GR" altLang="ja-JP" sz="3200" dirty="0" err="1">
                <a:latin typeface="Calibri" charset="0"/>
              </a:rPr>
              <a:t>tree</a:t>
            </a:r>
            <a:r>
              <a:rPr lang="el-GR" altLang="ja-JP" sz="3200" dirty="0">
                <a:latin typeface="Calibri" charset="0"/>
              </a:rPr>
              <a:t> </a:t>
            </a:r>
            <a:endParaRPr lang="en-US" altLang="ja-JP" sz="3200" dirty="0">
              <a:latin typeface="Calibri" charset="0"/>
            </a:endParaRPr>
          </a:p>
          <a:p>
            <a:pPr marL="463550" lvl="1" indent="-239713" eaLnBrk="1" hangingPunct="1"/>
            <a:r>
              <a:rPr lang="el-GR" sz="2800" dirty="0">
                <a:latin typeface="Calibri" charset="0"/>
                <a:ea typeface="ＭＳ Ｐゴシック" charset="0"/>
              </a:rPr>
              <a:t>A </a:t>
            </a:r>
            <a:r>
              <a:rPr lang="el-GR" sz="2800" dirty="0" err="1">
                <a:latin typeface="Calibri" charset="0"/>
                <a:ea typeface="ＭＳ Ｐゴシック" charset="0"/>
              </a:rPr>
              <a:t>class</a:t>
            </a:r>
            <a:r>
              <a:rPr lang="el-GR" sz="2800" dirty="0">
                <a:latin typeface="Calibri" charset="0"/>
                <a:ea typeface="ＭＳ Ｐゴシック" charset="0"/>
              </a:rPr>
              <a:t> </a:t>
            </a:r>
            <a:r>
              <a:rPr lang="el-GR" sz="2800" dirty="0" err="1">
                <a:latin typeface="Calibri" charset="0"/>
                <a:ea typeface="ＭＳ Ｐゴシック" charset="0"/>
              </a:rPr>
              <a:t>may</a:t>
            </a:r>
            <a:r>
              <a:rPr lang="el-GR" sz="2800" dirty="0">
                <a:latin typeface="Calibri" charset="0"/>
                <a:ea typeface="ＭＳ Ｐゴシック" charset="0"/>
              </a:rPr>
              <a:t> </a:t>
            </a:r>
            <a:r>
              <a:rPr lang="el-GR" sz="2800" dirty="0" err="1">
                <a:latin typeface="Calibri" charset="0"/>
                <a:ea typeface="ＭＳ Ｐゴシック" charset="0"/>
              </a:rPr>
              <a:t>have</a:t>
            </a:r>
            <a:r>
              <a:rPr lang="el-GR" sz="2800" dirty="0">
                <a:latin typeface="Calibri" charset="0"/>
                <a:ea typeface="ＭＳ Ｐゴシック" charset="0"/>
              </a:rPr>
              <a:t> </a:t>
            </a:r>
            <a:r>
              <a:rPr lang="el-GR" sz="2800" dirty="0" err="1">
                <a:latin typeface="Calibri" charset="0"/>
                <a:ea typeface="ＭＳ Ｐゴシック" charset="0"/>
              </a:rPr>
              <a:t>multiple</a:t>
            </a:r>
            <a:r>
              <a:rPr lang="el-GR" sz="2800" dirty="0">
                <a:latin typeface="Calibri" charset="0"/>
                <a:ea typeface="ＭＳ Ｐゴシック" charset="0"/>
              </a:rPr>
              <a:t> </a:t>
            </a:r>
            <a:r>
              <a:rPr lang="el-GR" sz="2800" dirty="0" err="1">
                <a:latin typeface="Calibri" charset="0"/>
                <a:ea typeface="ＭＳ Ｐゴシック" charset="0"/>
              </a:rPr>
              <a:t>superclasses</a:t>
            </a:r>
            <a:endParaRPr lang="en-US" sz="2800" dirty="0">
              <a:latin typeface="Calibri" charset="0"/>
              <a:ea typeface="ＭＳ Ｐゴシック" charset="0"/>
            </a:endParaRPr>
          </a:p>
          <a:p>
            <a:pPr marL="223838" indent="-223838" eaLnBrk="1" hangingPunct="1"/>
            <a:r>
              <a:rPr lang="en-US" sz="3200" dirty="0">
                <a:latin typeface="Calibri" charset="0"/>
              </a:rPr>
              <a:t>In logic:</a:t>
            </a:r>
          </a:p>
          <a:p>
            <a:pPr marL="463550" lvl="1" indent="-239713" eaLnBrk="1" hangingPunct="1"/>
            <a:r>
              <a:rPr lang="en-US" sz="2800" dirty="0">
                <a:latin typeface="Calibri" charset="0"/>
                <a:ea typeface="ＭＳ Ｐゴシック" charset="0"/>
              </a:rPr>
              <a:t>subclass(p, q) </a:t>
            </a:r>
            <a:r>
              <a:rPr lang="en-US" sz="2800" dirty="0">
                <a:latin typeface="ＭＳ ゴシック" charset="0"/>
                <a:ea typeface="ＭＳ ゴシック" charset="0"/>
                <a:cs typeface="ＭＳ ゴシック" charset="0"/>
                <a:sym typeface="Wingdings" charset="0"/>
              </a:rPr>
              <a:t></a:t>
            </a:r>
            <a:r>
              <a:rPr lang="en-US" sz="2800" dirty="0">
                <a:latin typeface="ＭＳ ゴシック" charset="0"/>
                <a:ea typeface="ＭＳ ゴシック" charset="0"/>
                <a:cs typeface="ＭＳ ゴシック" charset="0"/>
              </a:rPr>
              <a:t> p(x) =&gt; q(x)</a:t>
            </a:r>
          </a:p>
          <a:p>
            <a:pPr marL="463550" lvl="1" indent="-239713" eaLnBrk="1" hangingPunct="1"/>
            <a:r>
              <a:rPr lang="en-US" sz="2800" dirty="0">
                <a:latin typeface="Calibri" charset="0"/>
                <a:ea typeface="ＭＳ Ｐゴシック" charset="0"/>
              </a:rPr>
              <a:t>subclass(p, q) ∧</a:t>
            </a:r>
            <a:r>
              <a:rPr lang="en-US" sz="2800" dirty="0">
                <a:latin typeface="ＭＳ ゴシック" charset="0"/>
                <a:ea typeface="ＭＳ ゴシック" charset="0"/>
                <a:cs typeface="ＭＳ ゴシック" charset="0"/>
              </a:rPr>
              <a:t> p(x) =&gt; q(x)</a:t>
            </a:r>
          </a:p>
          <a:p>
            <a:pPr marL="463550" lvl="1" indent="-239713" eaLnBrk="1" hangingPunct="1"/>
            <a:endParaRPr lang="el-GR" dirty="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psules">
  <a:themeElements>
    <a:clrScheme name="Custom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FF"/>
      </a:hlink>
      <a:folHlink>
        <a:srgbClr val="0000A6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11705</TotalTime>
  <Words>2907</Words>
  <Application>Microsoft Macintosh PowerPoint</Application>
  <PresentationFormat>On-screen Show (4:3)</PresentationFormat>
  <Paragraphs>659</Paragraphs>
  <Slides>59</Slides>
  <Notes>14</Notes>
  <HiddenSlides>14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72" baseType="lpstr">
      <vt:lpstr>Calibri</vt:lpstr>
      <vt:lpstr>cmmi12</vt:lpstr>
      <vt:lpstr>cmsy10</vt:lpstr>
      <vt:lpstr>Georgia</vt:lpstr>
      <vt:lpstr>ＭＳ Ｐゴシック</vt:lpstr>
      <vt:lpstr>ＭＳ ゴシック</vt:lpstr>
      <vt:lpstr>Symbol</vt:lpstr>
      <vt:lpstr>Times New Roman</vt:lpstr>
      <vt:lpstr>Verdana</vt:lpstr>
      <vt:lpstr>Wingdings</vt:lpstr>
      <vt:lpstr>Arial</vt:lpstr>
      <vt:lpstr>Capsules</vt:lpstr>
      <vt:lpstr>Picture</vt:lpstr>
      <vt:lpstr>Chapter 3 RDF Schema  </vt:lpstr>
      <vt:lpstr>Introduction</vt:lpstr>
      <vt:lpstr>RDFS is a simple KB Language</vt:lpstr>
      <vt:lpstr>RDFS Vocabulary</vt:lpstr>
      <vt:lpstr>Modeling the semantics in logic</vt:lpstr>
      <vt:lpstr>Classes and Instances</vt:lpstr>
      <vt:lpstr>Classes are Useful</vt:lpstr>
      <vt:lpstr>Preventing nonsensical Statements</vt:lpstr>
      <vt:lpstr>Class Hierarchies</vt:lpstr>
      <vt:lpstr>Domain and Range</vt:lpstr>
      <vt:lpstr>Property Hierarchies</vt:lpstr>
      <vt:lpstr>RDF Layer vs. RDF Schema Layer</vt:lpstr>
      <vt:lpstr>RDF Schema in RDF</vt:lpstr>
      <vt:lpstr>Core Classes</vt:lpstr>
      <vt:lpstr>Core Properties</vt:lpstr>
      <vt:lpstr>Core Properties </vt:lpstr>
      <vt:lpstr>Examples (in Turtle) </vt:lpstr>
      <vt:lpstr>Relationships: Core Classes &amp; Properties</vt:lpstr>
      <vt:lpstr>Subclass Hierarchy of RDFS Primitives</vt:lpstr>
      <vt:lpstr>Instance Relationships of RDFS Primitives  </vt:lpstr>
      <vt:lpstr>RDF and RDFS Property Instances</vt:lpstr>
      <vt:lpstr>Reification and Containers</vt:lpstr>
      <vt:lpstr>Utility Properties</vt:lpstr>
      <vt:lpstr>Data and schema</vt:lpstr>
      <vt:lpstr>Ex: University Lecturers – Prefix</vt:lpstr>
      <vt:lpstr>Ex: University Lecturers -- Classes</vt:lpstr>
      <vt:lpstr>Ex: University Lecturers -- Properties</vt:lpstr>
      <vt:lpstr>Ex: University Lecturers -- Instances</vt:lpstr>
      <vt:lpstr>Example: A University</vt:lpstr>
      <vt:lpstr>Example: A University</vt:lpstr>
      <vt:lpstr>Example: A University</vt:lpstr>
      <vt:lpstr>RDF and RDFS Namespaces</vt:lpstr>
      <vt:lpstr>RDF Namespace</vt:lpstr>
      <vt:lpstr>RDF Namespace in turtle</vt:lpstr>
      <vt:lpstr>RDF Namespace example</vt:lpstr>
      <vt:lpstr>RDF Namespace example</vt:lpstr>
      <vt:lpstr>RDF Namespace</vt:lpstr>
      <vt:lpstr>RDF Namespace</vt:lpstr>
      <vt:lpstr>RDFS Namespace</vt:lpstr>
      <vt:lpstr>Namespaces vs. Semantics</vt:lpstr>
      <vt:lpstr>RDFS vs. OO Models</vt:lpstr>
      <vt:lpstr>Example</vt:lpstr>
      <vt:lpstr>Example</vt:lpstr>
      <vt:lpstr>Not like types in OO systems</vt:lpstr>
      <vt:lpstr>No disjunctions or union types</vt:lpstr>
      <vt:lpstr>No disjunctions or union types</vt:lpstr>
      <vt:lpstr>No disjunctions or union types</vt:lpstr>
      <vt:lpstr>What do we want to say?</vt:lpstr>
      <vt:lpstr>What do we want to say?</vt:lpstr>
      <vt:lpstr>What do we want to say?</vt:lpstr>
      <vt:lpstr>What do we want to say?</vt:lpstr>
      <vt:lpstr>What do we want to say?</vt:lpstr>
      <vt:lpstr>What do we want to say?</vt:lpstr>
      <vt:lpstr>Classes and individuals are not disjoint</vt:lpstr>
      <vt:lpstr>Inheritance is simple</vt:lpstr>
      <vt:lpstr>Set Based Model Theory Example</vt:lpstr>
      <vt:lpstr>Is RDF(S) better than XML?</vt:lpstr>
      <vt:lpstr>RDFS too weak to describe resources in detail</vt:lpstr>
      <vt:lpstr>RDF Conclusions</vt:lpstr>
    </vt:vector>
  </TitlesOfParts>
  <Company/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Discussion of Some Intuitions of Defeasible Reasoning</dc:title>
  <dc:creator>ics</dc:creator>
  <cp:lastModifiedBy>Tim Finin</cp:lastModifiedBy>
  <cp:revision>108</cp:revision>
  <cp:lastPrinted>2014-02-24T05:03:07Z</cp:lastPrinted>
  <dcterms:created xsi:type="dcterms:W3CDTF">2009-02-16T02:16:47Z</dcterms:created>
  <dcterms:modified xsi:type="dcterms:W3CDTF">2017-10-09T19:37:34Z</dcterms:modified>
</cp:coreProperties>
</file>