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9" r:id="rId1"/>
  </p:sldMasterIdLst>
  <p:notesMasterIdLst>
    <p:notesMasterId r:id="rId62"/>
  </p:notesMasterIdLst>
  <p:handoutMasterIdLst>
    <p:handoutMasterId r:id="rId63"/>
  </p:handoutMasterIdLst>
  <p:sldIdLst>
    <p:sldId id="256" r:id="rId2"/>
    <p:sldId id="527" r:id="rId3"/>
    <p:sldId id="533" r:id="rId4"/>
    <p:sldId id="574" r:id="rId5"/>
    <p:sldId id="524" r:id="rId6"/>
    <p:sldId id="489" r:id="rId7"/>
    <p:sldId id="525" r:id="rId8"/>
    <p:sldId id="491" r:id="rId9"/>
    <p:sldId id="492" r:id="rId10"/>
    <p:sldId id="493" r:id="rId11"/>
    <p:sldId id="494" r:id="rId12"/>
    <p:sldId id="495" r:id="rId13"/>
    <p:sldId id="496" r:id="rId14"/>
    <p:sldId id="498" r:id="rId15"/>
    <p:sldId id="499" r:id="rId16"/>
    <p:sldId id="500" r:id="rId17"/>
    <p:sldId id="526" r:id="rId18"/>
    <p:sldId id="585" r:id="rId19"/>
    <p:sldId id="583" r:id="rId20"/>
    <p:sldId id="561" r:id="rId21"/>
    <p:sldId id="534" r:id="rId22"/>
    <p:sldId id="554" r:id="rId23"/>
    <p:sldId id="555" r:id="rId24"/>
    <p:sldId id="557" r:id="rId25"/>
    <p:sldId id="558" r:id="rId26"/>
    <p:sldId id="572" r:id="rId27"/>
    <p:sldId id="586" r:id="rId28"/>
    <p:sldId id="573" r:id="rId29"/>
    <p:sldId id="587" r:id="rId30"/>
    <p:sldId id="535" r:id="rId31"/>
    <p:sldId id="528" r:id="rId32"/>
    <p:sldId id="529" r:id="rId33"/>
    <p:sldId id="530" r:id="rId34"/>
    <p:sldId id="531" r:id="rId35"/>
    <p:sldId id="575" r:id="rId36"/>
    <p:sldId id="580" r:id="rId37"/>
    <p:sldId id="532" r:id="rId38"/>
    <p:sldId id="571" r:id="rId39"/>
    <p:sldId id="563" r:id="rId40"/>
    <p:sldId id="564" r:id="rId41"/>
    <p:sldId id="565" r:id="rId42"/>
    <p:sldId id="576" r:id="rId43"/>
    <p:sldId id="566" r:id="rId44"/>
    <p:sldId id="567" r:id="rId45"/>
    <p:sldId id="568" r:id="rId46"/>
    <p:sldId id="577" r:id="rId47"/>
    <p:sldId id="581" r:id="rId48"/>
    <p:sldId id="569" r:id="rId49"/>
    <p:sldId id="578" r:id="rId50"/>
    <p:sldId id="579" r:id="rId51"/>
    <p:sldId id="542" r:id="rId52"/>
    <p:sldId id="536" r:id="rId53"/>
    <p:sldId id="537" r:id="rId54"/>
    <p:sldId id="538" r:id="rId55"/>
    <p:sldId id="539" r:id="rId56"/>
    <p:sldId id="540" r:id="rId57"/>
    <p:sldId id="582" r:id="rId58"/>
    <p:sldId id="541" r:id="rId59"/>
    <p:sldId id="560" r:id="rId60"/>
    <p:sldId id="559" r:id="rId61"/>
  </p:sldIdLst>
  <p:sldSz cx="9144000" cy="6858000" type="screen4x3"/>
  <p:notesSz cx="9601200" cy="73152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16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304">
          <p15:clr>
            <a:srgbClr val="A4A3A4"/>
          </p15:clr>
        </p15:guide>
        <p15:guide id="2" pos="302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4" hiddenSlides="1" frameSlides="1"/>
  <p:clrMru>
    <a:srgbClr val="FF0000"/>
    <a:srgbClr val="3366FF"/>
    <a:srgbClr val="0000CC"/>
    <a:srgbClr val="E1F4FF"/>
    <a:srgbClr val="5F5F5F"/>
    <a:srgbClr val="000000"/>
    <a:srgbClr val="CCECFF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871"/>
    <p:restoredTop sz="92275"/>
  </p:normalViewPr>
  <p:slideViewPr>
    <p:cSldViewPr showGuides="1">
      <p:cViewPr varScale="1">
        <p:scale>
          <a:sx n="65" d="100"/>
          <a:sy n="65" d="100"/>
        </p:scale>
        <p:origin x="192" y="1328"/>
      </p:cViewPr>
      <p:guideLst>
        <p:guide orient="horz" pos="1616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8" d="100"/>
        <a:sy n="98" d="100"/>
      </p:scale>
      <p:origin x="0" y="0"/>
    </p:cViewPr>
  </p:sorterViewPr>
  <p:notesViewPr>
    <p:cSldViewPr showGuides="1">
      <p:cViewPr varScale="1">
        <p:scale>
          <a:sx n="58" d="100"/>
          <a:sy n="58" d="100"/>
        </p:scale>
        <p:origin x="-852" y="-96"/>
      </p:cViewPr>
      <p:guideLst>
        <p:guide orient="horz" pos="2304"/>
        <p:guide pos="302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handoutMaster" Target="handoutMasters/handoutMaster1.xml"/><Relationship Id="rId64" Type="http://schemas.openxmlformats.org/officeDocument/2006/relationships/presProps" Target="presProps.xml"/><Relationship Id="rId65" Type="http://schemas.openxmlformats.org/officeDocument/2006/relationships/viewProps" Target="viewProps.xml"/><Relationship Id="rId66" Type="http://schemas.openxmlformats.org/officeDocument/2006/relationships/theme" Target="theme/theme1.xml"/><Relationship Id="rId67" Type="http://schemas.openxmlformats.org/officeDocument/2006/relationships/tableStyles" Target="tableStyles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03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438775" y="0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03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948488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03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438775" y="6948488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/>
              </a:defRPr>
            </a:lvl1pPr>
          </a:lstStyle>
          <a:p>
            <a:pPr>
              <a:defRPr/>
            </a:pPr>
            <a:fld id="{415298DE-F629-284B-9329-2421AA647F3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74737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Calibri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438775" y="0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Calibri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971800" y="549275"/>
            <a:ext cx="3657600" cy="2743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60438" y="3475038"/>
            <a:ext cx="7680325" cy="329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 dirty="0"/>
              <a:t>Click to edit Master text styles</a:t>
            </a:r>
          </a:p>
          <a:p>
            <a:pPr lvl="1"/>
            <a:r>
              <a:rPr lang="el-GR" noProof="0" dirty="0"/>
              <a:t>Second level</a:t>
            </a:r>
          </a:p>
          <a:p>
            <a:pPr lvl="2"/>
            <a:r>
              <a:rPr lang="el-GR" noProof="0" dirty="0"/>
              <a:t>Third level</a:t>
            </a:r>
          </a:p>
          <a:p>
            <a:pPr lvl="3"/>
            <a:r>
              <a:rPr lang="el-GR" noProof="0" dirty="0"/>
              <a:t>Fourth level</a:t>
            </a:r>
          </a:p>
          <a:p>
            <a:pPr lvl="4"/>
            <a:r>
              <a:rPr lang="el-GR" noProof="0" dirty="0"/>
              <a:t>Fifth level</a:t>
            </a:r>
          </a:p>
        </p:txBody>
      </p:sp>
      <p:sp>
        <p:nvSpPr>
          <p:cNvPr id="399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948488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Calibri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9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438775" y="6948488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Calibri"/>
              </a:defRPr>
            </a:lvl1pPr>
          </a:lstStyle>
          <a:p>
            <a:pPr>
              <a:defRPr/>
            </a:pPr>
            <a:fld id="{C65324D9-DD33-2949-974C-7E98AF598DF3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6454126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ＭＳ Ｐゴシック" pitchFamily="-65" charset="-128"/>
        <a:cs typeface="ＭＳ Ｐゴシック" pitchFamily="-65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ＭＳ Ｐゴシック" pitchFamily="-109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ＭＳ Ｐゴシック" pitchFamily="-109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ＭＳ Ｐゴシック" pitchFamily="-109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ＭＳ Ｐゴシック" pitchFamily="-109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23ECF489-CD81-6148-86B5-6CFAE2182896}" type="slidenum">
              <a:rPr lang="el-GR" sz="1300">
                <a:latin typeface="Calibri" charset="0"/>
              </a:rPr>
              <a:pPr eaLnBrk="1" hangingPunct="1"/>
              <a:t>1</a:t>
            </a:fld>
            <a:endParaRPr lang="el-GR" sz="1300">
              <a:latin typeface="Calibri" charset="0"/>
            </a:endParaRPr>
          </a:p>
        </p:txBody>
      </p:sp>
      <p:sp>
        <p:nvSpPr>
          <p:cNvPr id="5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398C8D40-8F26-B441-A66E-E7595E4BE667}" type="slidenum">
              <a:rPr lang="el-GR" sz="1300">
                <a:latin typeface="Calibri" charset="0"/>
              </a:rPr>
              <a:pPr eaLnBrk="1" hangingPunct="1"/>
              <a:t>12</a:t>
            </a:fld>
            <a:endParaRPr lang="el-GR" sz="1300">
              <a:latin typeface="Calibri" charset="0"/>
            </a:endParaRPr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1EA54238-1FCA-844E-96F2-D337BE80C37B}" type="slidenum">
              <a:rPr lang="el-GR" sz="1300">
                <a:latin typeface="Calibri" charset="0"/>
              </a:rPr>
              <a:pPr eaLnBrk="1" hangingPunct="1"/>
              <a:t>13</a:t>
            </a:fld>
            <a:endParaRPr lang="el-GR" sz="1300">
              <a:latin typeface="Calibri" charset="0"/>
            </a:endParaRPr>
          </a:p>
        </p:txBody>
      </p:sp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E6737DBE-B544-1246-A68D-82590DB26EDB}" type="slidenum">
              <a:rPr lang="el-GR" sz="1300">
                <a:latin typeface="Calibri" charset="0"/>
              </a:rPr>
              <a:pPr eaLnBrk="1" hangingPunct="1"/>
              <a:t>14</a:t>
            </a:fld>
            <a:endParaRPr lang="el-GR" sz="1300">
              <a:latin typeface="Calibri" charset="0"/>
            </a:endParaRPr>
          </a:p>
        </p:txBody>
      </p:sp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A9BEA775-5D3B-D742-8696-96F48E48DD44}" type="slidenum">
              <a:rPr lang="el-GR" sz="1300">
                <a:latin typeface="Calibri" charset="0"/>
              </a:rPr>
              <a:pPr eaLnBrk="1" hangingPunct="1"/>
              <a:t>15</a:t>
            </a:fld>
            <a:endParaRPr lang="el-GR" sz="1300">
              <a:latin typeface="Calibri" charset="0"/>
            </a:endParaRPr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9FE5D242-9D65-1242-B820-0C2DAA8AB7AF}" type="slidenum">
              <a:rPr lang="el-GR" sz="1300">
                <a:latin typeface="Calibri" charset="0"/>
              </a:rPr>
              <a:pPr eaLnBrk="1" hangingPunct="1"/>
              <a:t>16</a:t>
            </a:fld>
            <a:endParaRPr lang="el-GR" sz="1300">
              <a:latin typeface="Calibri" charset="0"/>
            </a:endParaRPr>
          </a:p>
        </p:txBody>
      </p:sp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9DE0E4F4-5333-1446-A5E6-EA8AD0F14C00}" type="slidenum">
              <a:rPr lang="el-GR" sz="1300">
                <a:latin typeface="Calibri" charset="0"/>
              </a:rPr>
              <a:pPr eaLnBrk="1" hangingPunct="1"/>
              <a:t>22</a:t>
            </a:fld>
            <a:endParaRPr lang="el-GR" sz="1300">
              <a:latin typeface="Calibri" charset="0"/>
            </a:endParaRPr>
          </a:p>
        </p:txBody>
      </p:sp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6D0F0BB7-0D5C-E64D-9695-E528DE4D5F5A}" type="slidenum">
              <a:rPr lang="el-GR" sz="1300">
                <a:latin typeface="Calibri" charset="0"/>
              </a:rPr>
              <a:pPr eaLnBrk="1" hangingPunct="1"/>
              <a:t>23</a:t>
            </a:fld>
            <a:endParaRPr lang="el-GR" sz="1300">
              <a:latin typeface="Calibri" charset="0"/>
            </a:endParaRPr>
          </a:p>
        </p:txBody>
      </p:sp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49154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915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C18423E9-F30F-604D-8D61-DDA7C91E937B}" type="slidenum">
              <a:rPr lang="el-GR" sz="1300">
                <a:latin typeface="Calibri" charset="0"/>
              </a:rPr>
              <a:pPr eaLnBrk="1" hangingPunct="1"/>
              <a:t>32</a:t>
            </a:fld>
            <a:endParaRPr lang="el-GR" sz="13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50954E4A-261E-F041-894A-85AB6C2178BA}" type="slidenum">
              <a:rPr lang="el-GR" sz="1300">
                <a:latin typeface="Calibri" charset="0"/>
              </a:rPr>
              <a:pPr eaLnBrk="1" hangingPunct="1"/>
              <a:t>60</a:t>
            </a:fld>
            <a:endParaRPr lang="el-GR" sz="1300">
              <a:latin typeface="Calibri" charset="0"/>
            </a:endParaRPr>
          </a:p>
        </p:txBody>
      </p:sp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374AE9A0-ED9D-714D-90C1-EB7B5BDE89A5}" type="slidenum">
              <a:rPr lang="el-GR" sz="1300">
                <a:latin typeface="Calibri" charset="0"/>
              </a:rPr>
              <a:pPr eaLnBrk="1" hangingPunct="1"/>
              <a:t>2</a:t>
            </a:fld>
            <a:endParaRPr lang="el-GR" sz="1300">
              <a:latin typeface="Calibri" charset="0"/>
            </a:endParaRPr>
          </a:p>
        </p:txBody>
      </p:sp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68C42ED9-56B7-8F44-B8A3-E16B41E82C0E}" type="slidenum">
              <a:rPr lang="el-GR" sz="1300">
                <a:latin typeface="Calibri" charset="0"/>
              </a:rPr>
              <a:pPr eaLnBrk="1" hangingPunct="1"/>
              <a:t>4</a:t>
            </a:fld>
            <a:endParaRPr lang="el-GR" sz="1300">
              <a:latin typeface="Calibri" charset="0"/>
            </a:endParaRPr>
          </a:p>
        </p:txBody>
      </p:sp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82BF1CA-FBB2-1E4F-A60F-D7FA6FB546CD}" type="slidenum">
              <a:rPr lang="el-GR" sz="1300">
                <a:latin typeface="Calibri" charset="0"/>
              </a:rPr>
              <a:pPr eaLnBrk="1" hangingPunct="1"/>
              <a:t>6</a:t>
            </a:fld>
            <a:endParaRPr lang="el-GR" sz="1300">
              <a:latin typeface="Calibri" charset="0"/>
            </a:endParaRPr>
          </a:p>
        </p:txBody>
      </p:sp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454262A6-1C47-2940-BA1E-6DA713081A00}" type="slidenum">
              <a:rPr lang="el-GR" sz="1300">
                <a:latin typeface="Calibri" charset="0"/>
              </a:rPr>
              <a:pPr eaLnBrk="1" hangingPunct="1"/>
              <a:t>7</a:t>
            </a:fld>
            <a:endParaRPr lang="el-GR" sz="1300">
              <a:latin typeface="Calibri" charset="0"/>
            </a:endParaRPr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0D6787AF-4022-9F4C-8567-A943421C83D8}" type="slidenum">
              <a:rPr lang="el-GR" sz="1300">
                <a:latin typeface="Calibri" charset="0"/>
              </a:rPr>
              <a:pPr eaLnBrk="1" hangingPunct="1"/>
              <a:t>8</a:t>
            </a:fld>
            <a:endParaRPr lang="el-GR" sz="1300">
              <a:latin typeface="Calibri" charset="0"/>
            </a:endParaRPr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340A305E-3776-544E-9E3F-4142BD73B2E7}" type="slidenum">
              <a:rPr lang="el-GR" sz="1300">
                <a:latin typeface="Calibri" charset="0"/>
              </a:rPr>
              <a:pPr eaLnBrk="1" hangingPunct="1"/>
              <a:t>9</a:t>
            </a:fld>
            <a:endParaRPr lang="el-GR" sz="1300">
              <a:latin typeface="Calibri" charset="0"/>
            </a:endParaRPr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219AF004-E50F-F343-B63A-0A1B644756DB}" type="slidenum">
              <a:rPr lang="el-GR" sz="1300">
                <a:latin typeface="Calibri" charset="0"/>
              </a:rPr>
              <a:pPr eaLnBrk="1" hangingPunct="1"/>
              <a:t>10</a:t>
            </a:fld>
            <a:endParaRPr lang="el-GR" sz="1300">
              <a:latin typeface="Calibri" charset="0"/>
            </a:endParaRPr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A17C68A3-5368-FC44-8D94-A4217D47EABF}" type="slidenum">
              <a:rPr lang="el-GR" sz="1300">
                <a:latin typeface="Calibri" charset="0"/>
              </a:rPr>
              <a:pPr eaLnBrk="1" hangingPunct="1"/>
              <a:t>11</a:t>
            </a:fld>
            <a:endParaRPr lang="el-GR" sz="1300">
              <a:latin typeface="Calibri" charset="0"/>
            </a:endParaRPr>
          </a:p>
        </p:txBody>
      </p:sp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8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1692275" y="3789363"/>
            <a:ext cx="6119813" cy="1249362"/>
          </a:xfrm>
        </p:spPr>
        <p:txBody>
          <a:bodyPr anchor="ctr"/>
          <a:lstStyle>
            <a:lvl1pPr marL="0" indent="0" algn="ctr">
              <a:buFont typeface="Wingdings" pitchFamily="-109" charset="2"/>
              <a:buNone/>
              <a:defRPr/>
            </a:lvl1pPr>
          </a:lstStyle>
          <a:p>
            <a:r>
              <a:rPr lang="el-GR"/>
              <a:t>Click to edit Master subtitle style</a:t>
            </a:r>
          </a:p>
        </p:txBody>
      </p:sp>
      <p:sp>
        <p:nvSpPr>
          <p:cNvPr id="5132" name="AutoShape 12"/>
          <p:cNvSpPr>
            <a:spLocks noGrp="1" noChangeArrowheads="1"/>
          </p:cNvSpPr>
          <p:nvPr>
            <p:ph type="ctrTitle" sz="quarter"/>
          </p:nvPr>
        </p:nvSpPr>
        <p:spPr>
          <a:xfrm>
            <a:off x="468313" y="990600"/>
            <a:ext cx="8447087" cy="1905000"/>
          </a:xfrm>
          <a:prstGeom prst="roundRect">
            <a:avLst>
              <a:gd name="adj" fmla="val 50000"/>
            </a:avLst>
          </a:prstGeom>
          <a:noFill/>
        </p:spPr>
        <p:txBody>
          <a:bodyPr anchorCtr="0"/>
          <a:lstStyle>
            <a:lvl1pPr>
              <a:defRPr sz="4000"/>
            </a:lvl1pPr>
          </a:lstStyle>
          <a:p>
            <a:r>
              <a:rPr lang="el-GR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868087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472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260350"/>
            <a:ext cx="2124075" cy="611981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260350"/>
            <a:ext cx="6219825" cy="611981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0754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6531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517658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5288" y="1412875"/>
            <a:ext cx="4100512" cy="4967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12875"/>
            <a:ext cx="4100513" cy="4967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71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722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81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6090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28763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97238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9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260350"/>
            <a:ext cx="8496300" cy="784225"/>
          </a:xfrm>
          <a:prstGeom prst="roundRect">
            <a:avLst>
              <a:gd name="adj" fmla="val 21667"/>
            </a:avLst>
          </a:prstGeom>
          <a:solidFill>
            <a:srgbClr val="E1F4FF"/>
          </a:solidFill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l-GR"/>
              <a:t>Click to edit Master title style</a:t>
            </a:r>
          </a:p>
        </p:txBody>
      </p:sp>
      <p:sp>
        <p:nvSpPr>
          <p:cNvPr id="1027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288" y="1412875"/>
            <a:ext cx="8353425" cy="4967288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/>
              <a:t>Click to edit Master text styles</a:t>
            </a:r>
          </a:p>
          <a:p>
            <a:pPr lvl="1"/>
            <a:r>
              <a:rPr lang="el-GR"/>
              <a:t>Second level</a:t>
            </a:r>
          </a:p>
          <a:p>
            <a:pPr lvl="2"/>
            <a:r>
              <a:rPr lang="el-GR"/>
              <a:t>Third level</a:t>
            </a:r>
          </a:p>
          <a:p>
            <a:pPr lvl="3"/>
            <a:r>
              <a:rPr lang="el-GR"/>
              <a:t>Fourth level</a:t>
            </a:r>
          </a:p>
          <a:p>
            <a:pPr lvl="4"/>
            <a:r>
              <a:rPr lang="el-GR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000000"/>
          </a:solidFill>
          <a:latin typeface="Calibri"/>
          <a:ea typeface="ＭＳ Ｐゴシック" pitchFamily="-65" charset="-128"/>
          <a:cs typeface="ＭＳ Ｐゴシック" pitchFamily="-65" charset="-128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Calibri" charset="0"/>
          <a:ea typeface="ＭＳ Ｐゴシック" pitchFamily="-65" charset="-128"/>
          <a:cs typeface="ＭＳ Ｐゴシック" pitchFamily="-65" charset="-128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Calibri" charset="0"/>
          <a:ea typeface="ＭＳ Ｐゴシック" pitchFamily="-65" charset="-128"/>
          <a:cs typeface="ＭＳ Ｐゴシック" pitchFamily="-65" charset="-128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Calibri" charset="0"/>
          <a:ea typeface="ＭＳ Ｐゴシック" pitchFamily="-65" charset="-128"/>
          <a:cs typeface="ＭＳ Ｐゴシック" pitchFamily="-65" charset="-128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Calibri" charset="0"/>
          <a:ea typeface="ＭＳ Ｐゴシック" pitchFamily="-65" charset="-128"/>
          <a:cs typeface="ＭＳ Ｐゴシック" pitchFamily="-65" charset="-128"/>
        </a:defRPr>
      </a:lvl5pPr>
      <a:lvl6pPr marL="457200"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pitchFamily="-109" charset="0"/>
        </a:defRPr>
      </a:lvl6pPr>
      <a:lvl7pPr marL="914400"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pitchFamily="-109" charset="0"/>
        </a:defRPr>
      </a:lvl7pPr>
      <a:lvl8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pitchFamily="-109" charset="0"/>
        </a:defRPr>
      </a:lvl8pPr>
      <a:lvl9pPr marL="1828800"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pitchFamily="-109" charset="0"/>
        </a:defRPr>
      </a:lvl9pPr>
    </p:titleStyle>
    <p:bodyStyle>
      <a:lvl1pPr marL="280988" indent="-280988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charset="0"/>
        <a:buChar char="l"/>
        <a:defRPr sz="2800">
          <a:solidFill>
            <a:srgbClr val="000000"/>
          </a:solidFill>
          <a:latin typeface="Calibri"/>
          <a:ea typeface="ＭＳ Ｐゴシック" pitchFamily="-65" charset="-128"/>
          <a:cs typeface="ＭＳ Ｐゴシック" pitchFamily="-65" charset="-128"/>
        </a:defRPr>
      </a:lvl1pPr>
      <a:lvl2pPr marL="682625" indent="-287338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rgbClr val="000000"/>
          </a:solidFill>
          <a:latin typeface="Calibri"/>
          <a:ea typeface="ＭＳ Ｐゴシック" pitchFamily="-109" charset="-128"/>
        </a:defRPr>
      </a:lvl2pPr>
      <a:lvl3pPr marL="1023938" indent="-22701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charset="0"/>
        <a:buChar char="l"/>
        <a:defRPr sz="2000">
          <a:solidFill>
            <a:srgbClr val="000000"/>
          </a:solidFill>
          <a:latin typeface="Calibri"/>
          <a:ea typeface="ＭＳ Ｐゴシック" pitchFamily="-109" charset="-128"/>
        </a:defRPr>
      </a:lvl3pPr>
      <a:lvl4pPr marL="1365250" indent="-22701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>
          <a:solidFill>
            <a:srgbClr val="000000"/>
          </a:solidFill>
          <a:latin typeface="Calibri"/>
          <a:ea typeface="ＭＳ Ｐゴシック" pitchFamily="-109" charset="-128"/>
        </a:defRPr>
      </a:lvl4pPr>
      <a:lvl5pPr marL="1706563" indent="-22701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charset="0"/>
        <a:buChar char="l"/>
        <a:defRPr>
          <a:solidFill>
            <a:srgbClr val="000000"/>
          </a:solidFill>
          <a:latin typeface="Calibri"/>
          <a:ea typeface="ＭＳ Ｐゴシック" pitchFamily="-109" charset="-128"/>
        </a:defRPr>
      </a:lvl5pPr>
      <a:lvl6pPr marL="2163763" indent="-227013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-109" charset="2"/>
        <a:buChar char="l"/>
        <a:defRPr>
          <a:solidFill>
            <a:srgbClr val="000000"/>
          </a:solidFill>
          <a:latin typeface="+mn-lt"/>
          <a:ea typeface="ＭＳ Ｐゴシック" pitchFamily="-109" charset="-128"/>
        </a:defRPr>
      </a:lvl6pPr>
      <a:lvl7pPr marL="2620963" indent="-227013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-109" charset="2"/>
        <a:buChar char="l"/>
        <a:defRPr>
          <a:solidFill>
            <a:srgbClr val="000000"/>
          </a:solidFill>
          <a:latin typeface="+mn-lt"/>
          <a:ea typeface="ＭＳ Ｐゴシック" pitchFamily="-109" charset="-128"/>
        </a:defRPr>
      </a:lvl7pPr>
      <a:lvl8pPr marL="3078163" indent="-227013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-109" charset="2"/>
        <a:buChar char="l"/>
        <a:defRPr>
          <a:solidFill>
            <a:srgbClr val="000000"/>
          </a:solidFill>
          <a:latin typeface="+mn-lt"/>
          <a:ea typeface="ＭＳ Ｐゴシック" pitchFamily="-109" charset="-128"/>
        </a:defRPr>
      </a:lvl8pPr>
      <a:lvl9pPr marL="3535363" indent="-227013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-109" charset="2"/>
        <a:buChar char="l"/>
        <a:defRPr>
          <a:solidFill>
            <a:srgbClr val="000000"/>
          </a:solidFill>
          <a:latin typeface="+mn-lt"/>
          <a:ea typeface="ＭＳ Ｐゴシック" pitchFamily="-109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s://en.wikipedia.org/wiki/Existential_quantification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hyperlink" Target="mailto:jane@example.org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dbpedia.org/property/length" TargetMode="External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dbpedia.org/page/Nile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dbpedia.org/page/Nile" TargetMode="External"/><Relationship Id="rId3" Type="http://schemas.openxmlformats.org/officeDocument/2006/relationships/hyperlink" Target="http://dbpedia.org/property/length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dbpedia.org/page/Nile" TargetMode="External"/><Relationship Id="rId3" Type="http://schemas.openxmlformats.org/officeDocument/2006/relationships/hyperlink" Target="http://dbpedia.org/property/length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dbpedia.org/property/length" TargetMode="External"/><Relationship Id="rId4" Type="http://schemas.openxmlformats.org/officeDocument/2006/relationships/hyperlink" Target="http://dbpedia.org/page/Kilometre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dbpedia.org/page/Nile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6.xml"/><Relationship Id="rId3" Type="http://schemas.openxmlformats.org/officeDocument/2006/relationships/hyperlink" Target="http://en.wikipedia.org/wiki/RDF/XML" TargetMode="Externa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iki.dbpedia.org/Downloads2015-10" TargetMode="External"/><Relationship Id="rId3" Type="http://schemas.openxmlformats.org/officeDocument/2006/relationships/hyperlink" Target="http://www.w3.org/2001/sw/RDFCore/ntriples/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Turtle_(syntax)" TargetMode="External"/><Relationship Id="rId4" Type="http://schemas.openxmlformats.org/officeDocument/2006/relationships/hyperlink" Target="http://en.wikipedia.org/wiki/Notation3" TargetMode="External"/><Relationship Id="rId5" Type="http://schemas.openxmlformats.org/officeDocument/2006/relationships/hyperlink" Target="mailto:dave@beckett.org" TargetMode="External"/><Relationship Id="rId6" Type="http://schemas.openxmlformats.org/officeDocument/2006/relationships/hyperlink" Target="mailto:dbeck@gmail.com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en.wikipedia.org/wiki/N-Triples" TargetMode="Externa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en.wikipedia.org/wiki/Cwm_(software)" TargetMode="Externa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bit.ly/691rdf" TargetMode="Externa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l3s.de/~minack/rdf2rdf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example.com/epistimology" TargetMode="External"/><Relationship Id="rId3" Type="http://schemas.openxmlformats.org/officeDocument/2006/relationships/hyperlink" Target="http://www.w3.org/2001/XMLSchema" TargetMode="Externa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hyperlink" Target="http://example.org/john" TargetMode="Externa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en.wikipedia.org/wiki/Open_world_assumption" TargetMode="External"/><Relationship Id="rId3" Type="http://schemas.openxmlformats.org/officeDocument/2006/relationships/hyperlink" Target="http://en.wikipedia.org/wiki/Closed_World_Assumption" TargetMode="Externa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en.wikipedia.org/wiki/Neo4j" TargetMode="External"/><Relationship Id="rId3" Type="http://schemas.openxmlformats.org/officeDocument/2006/relationships/image" Target="../media/image8.jpe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AutoShape 2"/>
          <p:cNvSpPr>
            <a:spLocks noGrp="1" noChangeArrowheads="1"/>
          </p:cNvSpPr>
          <p:nvPr>
            <p:ph type="ctrTitle"/>
          </p:nvPr>
        </p:nvSpPr>
        <p:spPr>
          <a:xfrm>
            <a:off x="468313" y="692150"/>
            <a:ext cx="8447087" cy="2592388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E1F4FF"/>
                </a:solidFill>
              </a14:hiddenFill>
            </a:ext>
          </a:extLst>
        </p:spPr>
        <p:txBody>
          <a:bodyPr/>
          <a:lstStyle/>
          <a:p>
            <a:pPr eaLnBrk="1" hangingPunct="1">
              <a:lnSpc>
                <a:spcPct val="100000"/>
              </a:lnSpc>
              <a:spcBef>
                <a:spcPct val="60000"/>
              </a:spcBef>
            </a:pPr>
            <a:r>
              <a:rPr lang="en-US" sz="9800" dirty="0">
                <a:latin typeface="Calibri" charset="0"/>
                <a:ea typeface="ＭＳ Ｐゴシック" charset="0"/>
                <a:cs typeface="ＭＳ Ｐゴシック" charset="0"/>
              </a:rPr>
              <a:t>Chapter </a:t>
            </a:r>
            <a:r>
              <a:rPr lang="en-US" sz="9800" dirty="0" smtClean="0">
                <a:latin typeface="Calibri" charset="0"/>
                <a:ea typeface="ＭＳ Ｐゴシック" charset="0"/>
                <a:cs typeface="ＭＳ Ｐゴシック" charset="0"/>
              </a:rPr>
              <a:t>2</a:t>
            </a:r>
            <a:r>
              <a:rPr lang="en-US" sz="7400" dirty="0">
                <a:latin typeface="Calibri" charset="0"/>
                <a:ea typeface="ＭＳ Ｐゴシック" charset="0"/>
                <a:cs typeface="ＭＳ Ｐゴシック" charset="0"/>
              </a:rPr>
              <a:t/>
            </a:r>
            <a:br>
              <a:rPr lang="en-US" sz="7400" dirty="0">
                <a:latin typeface="Calibri" charset="0"/>
                <a:ea typeface="ＭＳ Ｐゴシック" charset="0"/>
                <a:cs typeface="ＭＳ Ｐゴシック" charset="0"/>
              </a:rPr>
            </a:br>
            <a:r>
              <a:rPr lang="en-US" sz="6800" dirty="0">
                <a:latin typeface="Calibri" charset="0"/>
                <a:ea typeface="ＭＳ Ｐゴシック" charset="0"/>
                <a:cs typeface="ＭＳ Ｐゴシック" charset="0"/>
              </a:rPr>
              <a:t>RDF Syntax 2 </a:t>
            </a:r>
            <a:r>
              <a:rPr lang="en-US" sz="4400" dirty="0">
                <a:latin typeface="Calibri" charset="0"/>
                <a:ea typeface="ＭＳ Ｐゴシック" charset="0"/>
                <a:cs typeface="ＭＳ Ｐゴシック" charset="0"/>
              </a:rPr>
              <a:t/>
            </a:r>
            <a:br>
              <a:rPr lang="en-US" sz="4400" dirty="0">
                <a:latin typeface="Calibri" charset="0"/>
                <a:ea typeface="ＭＳ Ｐゴシック" charset="0"/>
                <a:cs typeface="ＭＳ Ｐゴシック" charset="0"/>
              </a:rPr>
            </a:br>
            <a:endParaRPr lang="el-GR" sz="4400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409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8050" y="3068638"/>
            <a:ext cx="2324100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Footer Placeholder 4"/>
          <p:cNvSpPr>
            <a:spLocks noGrp="1"/>
          </p:cNvSpPr>
          <p:nvPr>
            <p:ph type="ftr" sz="quarter" idx="4294967295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l-GR" sz="1800">
                <a:latin typeface="Calibri" charset="0"/>
              </a:rPr>
              <a:t>Knowledge Technologies                                                             Manolis Koubarakis</a:t>
            </a:r>
          </a:p>
        </p:txBody>
      </p:sp>
      <p:sp>
        <p:nvSpPr>
          <p:cNvPr id="20482" name="Slide Number Placeholder 5"/>
          <p:cNvSpPr>
            <a:spLocks noGrp="1"/>
          </p:cNvSpPr>
          <p:nvPr>
            <p:ph type="sldNum" sz="quarter" idx="4294967295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D76D12FC-BCE7-8347-BA1B-40AF951DCF80}" type="slidenum">
              <a:rPr lang="el-GR" sz="1800">
                <a:latin typeface="Calibri" charset="0"/>
              </a:rPr>
              <a:pPr eaLnBrk="1" hangingPunct="1"/>
              <a:t>10</a:t>
            </a:fld>
            <a:endParaRPr lang="el-GR" sz="1800">
              <a:latin typeface="Calibri" charset="0"/>
            </a:endParaRPr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Blank Node, aka bnode</a:t>
            </a:r>
            <a:endParaRPr lang="el-GR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20484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Blank Nodes Using Triples</a:t>
            </a:r>
            <a:endParaRPr lang="el-GR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253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 eaLnBrk="1" hangingPunct="1">
              <a:buFontTx/>
              <a:buNone/>
            </a:pPr>
            <a:r>
              <a:rPr lang="el-GR" sz="2800" dirty="0">
                <a:latin typeface="Calibri" charset="0"/>
                <a:ea typeface="ＭＳ Ｐゴシック" charset="0"/>
              </a:rPr>
              <a:t>exstaff:85740 exterms:address ?? . </a:t>
            </a:r>
            <a:endParaRPr lang="en-US" sz="2800" dirty="0">
              <a:latin typeface="Calibri" charset="0"/>
              <a:ea typeface="ＭＳ Ｐゴシック" charset="0"/>
            </a:endParaRPr>
          </a:p>
          <a:p>
            <a:pPr lvl="1" eaLnBrk="1" hangingPunct="1">
              <a:buFontTx/>
              <a:buNone/>
            </a:pPr>
            <a:r>
              <a:rPr lang="el-GR" sz="2800" dirty="0">
                <a:latin typeface="Calibri" charset="0"/>
                <a:ea typeface="ＭＳ Ｐゴシック" charset="0"/>
              </a:rPr>
              <a:t>?? exterms:postalCode "01730" . </a:t>
            </a:r>
            <a:endParaRPr lang="en-US" sz="2800" dirty="0">
              <a:latin typeface="Calibri" charset="0"/>
              <a:ea typeface="ＭＳ Ｐゴシック" charset="0"/>
            </a:endParaRPr>
          </a:p>
          <a:p>
            <a:pPr lvl="1" eaLnBrk="1" hangingPunct="1">
              <a:buFontTx/>
              <a:buNone/>
            </a:pPr>
            <a:r>
              <a:rPr lang="en-US" sz="2800" dirty="0">
                <a:latin typeface="Calibri" charset="0"/>
                <a:ea typeface="ＭＳ Ｐゴシック" charset="0"/>
              </a:rPr>
              <a:t>E</a:t>
            </a:r>
            <a:r>
              <a:rPr lang="el-GR" sz="2800" dirty="0">
                <a:latin typeface="Calibri" charset="0"/>
                <a:ea typeface="ＭＳ Ｐゴシック" charset="0"/>
              </a:rPr>
              <a:t>xstaff:</a:t>
            </a:r>
            <a:r>
              <a:rPr lang="en-US" sz="2800" dirty="0">
                <a:latin typeface="Calibri" charset="0"/>
                <a:ea typeface="ＭＳ Ｐゴシック" charset="0"/>
              </a:rPr>
              <a:t>7212</a:t>
            </a:r>
            <a:r>
              <a:rPr lang="el-GR" sz="2800" dirty="0">
                <a:latin typeface="Calibri" charset="0"/>
                <a:ea typeface="ＭＳ Ｐゴシック" charset="0"/>
              </a:rPr>
              <a:t>0 exterms:address ??? . </a:t>
            </a:r>
            <a:endParaRPr lang="en-US" sz="2800" dirty="0">
              <a:latin typeface="Calibri" charset="0"/>
              <a:ea typeface="ＭＳ Ｐゴシック" charset="0"/>
            </a:endParaRPr>
          </a:p>
          <a:p>
            <a:pPr lvl="1" eaLnBrk="1" hangingPunct="1">
              <a:buFontTx/>
              <a:buNone/>
            </a:pPr>
            <a:r>
              <a:rPr lang="el-GR" sz="2800" dirty="0">
                <a:latin typeface="Calibri" charset="0"/>
                <a:ea typeface="ＭＳ Ｐゴシック" charset="0"/>
              </a:rPr>
              <a:t>??? exterms:postalCode "017</a:t>
            </a:r>
            <a:r>
              <a:rPr lang="en-US" sz="2800" dirty="0">
                <a:latin typeface="Calibri" charset="0"/>
                <a:ea typeface="ＭＳ Ｐゴシック" charset="0"/>
              </a:rPr>
              <a:t>02</a:t>
            </a:r>
            <a:r>
              <a:rPr lang="el-GR" sz="2800" dirty="0">
                <a:latin typeface="Calibri" charset="0"/>
                <a:ea typeface="ＭＳ Ｐゴシック" charset="0"/>
              </a:rPr>
              <a:t>" . </a:t>
            </a:r>
            <a:endParaRPr lang="en-US" sz="28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We want to ensure that the </a:t>
            </a:r>
            <a:r>
              <a:rPr lang="en-US" sz="3200" dirty="0" err="1">
                <a:latin typeface="Calibri" charset="0"/>
                <a:ea typeface="ＭＳ Ｐゴシック" charset="0"/>
                <a:cs typeface="ＭＳ Ｐゴシック" charset="0"/>
              </a:rPr>
              <a:t>bnodes</a:t>
            </a:r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 for 85740’s and 72120’s addresses are distinct</a:t>
            </a:r>
          </a:p>
          <a:p>
            <a:pPr eaLnBrk="1" hangingPunct="1"/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The graphical notation does this by using two different objects for the </a:t>
            </a:r>
            <a:r>
              <a:rPr lang="en-US" sz="3200" dirty="0" err="1">
                <a:latin typeface="Calibri" charset="0"/>
                <a:ea typeface="ＭＳ Ｐゴシック" charset="0"/>
                <a:cs typeface="ＭＳ Ｐゴシック" charset="0"/>
              </a:rPr>
              <a:t>bnodes</a:t>
            </a:r>
            <a:endParaRPr lang="en-US" sz="32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RDF allows us to assign an special ID to a </a:t>
            </a:r>
            <a:r>
              <a:rPr lang="en-US" sz="3200" dirty="0" err="1">
                <a:latin typeface="Calibri" charset="0"/>
                <a:ea typeface="ＭＳ Ｐゴシック" charset="0"/>
                <a:cs typeface="ＭＳ Ｐゴシック" charset="0"/>
              </a:rPr>
              <a:t>bnode</a:t>
            </a:r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 while still maintaining </a:t>
            </a:r>
            <a:r>
              <a:rPr lang="en-US" sz="3200" dirty="0" smtClean="0">
                <a:latin typeface="Calibri" charset="0"/>
                <a:ea typeface="ＭＳ Ｐゴシック" charset="0"/>
                <a:cs typeface="ＭＳ Ｐゴシック" charset="0"/>
              </a:rPr>
              <a:t>its blank node nature</a:t>
            </a:r>
            <a:endParaRPr lang="el-GR" sz="3200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Blank Node Identifiers</a:t>
            </a:r>
            <a:endParaRPr lang="el-GR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196975"/>
            <a:ext cx="8280400" cy="5183188"/>
          </a:xfrm>
        </p:spPr>
        <p:txBody>
          <a:bodyPr/>
          <a:lstStyle/>
          <a:p>
            <a:pPr lvl="1" eaLnBrk="1" hangingPunct="1">
              <a:lnSpc>
                <a:spcPct val="90000"/>
              </a:lnSpc>
              <a:buFontTx/>
              <a:buNone/>
              <a:defRPr/>
            </a:pPr>
            <a:r>
              <a:rPr lang="el-GR" dirty="0">
                <a:ea typeface="ＭＳ Ｐゴシック" charset="0"/>
              </a:rPr>
              <a:t>exstaff:85740 exterms:address _:johnaddress . </a:t>
            </a:r>
            <a:endParaRPr lang="en-US" dirty="0">
              <a:ea typeface="ＭＳ Ｐゴシック" charset="0"/>
            </a:endParaRPr>
          </a:p>
          <a:p>
            <a:pPr lvl="1" eaLnBrk="1" hangingPunct="1">
              <a:lnSpc>
                <a:spcPct val="90000"/>
              </a:lnSpc>
              <a:buFontTx/>
              <a:buNone/>
              <a:defRPr/>
            </a:pPr>
            <a:r>
              <a:rPr lang="el-GR" dirty="0">
                <a:ea typeface="ＭＳ Ｐゴシック" charset="0"/>
              </a:rPr>
              <a:t>_:johnaddress exterms:street "1501 Grant Avenue" . </a:t>
            </a:r>
            <a:endParaRPr lang="en-US" dirty="0">
              <a:ea typeface="ＭＳ Ｐゴシック" charset="0"/>
            </a:endParaRPr>
          </a:p>
          <a:p>
            <a:pPr lvl="1" eaLnBrk="1" hangingPunct="1">
              <a:lnSpc>
                <a:spcPct val="90000"/>
              </a:lnSpc>
              <a:buFontTx/>
              <a:buNone/>
              <a:defRPr/>
            </a:pPr>
            <a:r>
              <a:rPr lang="el-GR" dirty="0" smtClean="0">
                <a:ea typeface="ＭＳ Ｐゴシック" charset="0"/>
              </a:rPr>
              <a:t>_</a:t>
            </a:r>
            <a:r>
              <a:rPr lang="el-GR" dirty="0">
                <a:ea typeface="ＭＳ Ｐゴシック" charset="0"/>
              </a:rPr>
              <a:t>:johnaddress exterms:postalCode "01730" . </a:t>
            </a:r>
            <a:endParaRPr lang="en-US" sz="2000" dirty="0">
              <a:ea typeface="ＭＳ Ｐゴシック" charset="0"/>
            </a:endParaRPr>
          </a:p>
          <a:p>
            <a:pPr eaLnBrk="1" hangingPunct="1">
              <a:defRPr/>
            </a:pPr>
            <a:r>
              <a:rPr lang="en-US" sz="3200" dirty="0" smtClean="0">
                <a:latin typeface="Calibri" charset="0"/>
                <a:ea typeface="ＭＳ Ｐゴシック" charset="0"/>
                <a:cs typeface="ＭＳ Ｐゴシック" charset="0"/>
              </a:rPr>
              <a:t>D</a:t>
            </a:r>
            <a:r>
              <a:rPr lang="el-GR" sz="3200" dirty="0" smtClean="0">
                <a:latin typeface="Calibri" charset="0"/>
                <a:ea typeface="ＭＳ Ｐゴシック" charset="0"/>
                <a:cs typeface="ＭＳ Ｐゴシック" charset="0"/>
              </a:rPr>
              <a:t>istinct </a:t>
            </a:r>
            <a:r>
              <a:rPr lang="en-US" sz="3200" dirty="0" smtClean="0">
                <a:latin typeface="Calibri" charset="0"/>
                <a:ea typeface="ＭＳ Ｐゴシック" charset="0"/>
                <a:cs typeface="ＭＳ Ｐゴシック" charset="0"/>
              </a:rPr>
              <a:t>b</a:t>
            </a:r>
            <a:r>
              <a:rPr lang="el-GR" sz="3200" dirty="0" smtClean="0">
                <a:latin typeface="Calibri" charset="0"/>
                <a:ea typeface="ＭＳ Ｐゴシック" charset="0"/>
                <a:cs typeface="ＭＳ Ｐゴシック" charset="0"/>
              </a:rPr>
              <a:t>node </a:t>
            </a:r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must </a:t>
            </a:r>
            <a:r>
              <a:rPr lang="en-US" sz="3200" dirty="0" smtClean="0">
                <a:latin typeface="Calibri" charset="0"/>
                <a:ea typeface="ＭＳ Ｐゴシック" charset="0"/>
                <a:cs typeface="ＭＳ Ｐゴシック" charset="0"/>
              </a:rPr>
              <a:t>have</a:t>
            </a:r>
            <a:r>
              <a:rPr lang="el-GR" sz="32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l-GR" sz="3200" b="1" dirty="0">
                <a:latin typeface="Calibri" charset="0"/>
                <a:ea typeface="ＭＳ Ｐゴシック" charset="0"/>
                <a:cs typeface="ＭＳ Ｐゴシック" charset="0"/>
              </a:rPr>
              <a:t>different</a:t>
            </a:r>
            <a:r>
              <a:rPr lang="el-GR" sz="3200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l-GR" sz="3200" dirty="0" smtClean="0">
                <a:latin typeface="Calibri" charset="0"/>
                <a:ea typeface="ＭＳ Ｐゴシック" charset="0"/>
                <a:cs typeface="ＭＳ Ｐゴシック" charset="0"/>
              </a:rPr>
              <a:t>b</a:t>
            </a:r>
            <a:r>
              <a:rPr lang="en-US" sz="3200" dirty="0" smtClean="0">
                <a:latin typeface="Calibri" charset="0"/>
                <a:ea typeface="ＭＳ Ｐゴシック" charset="0"/>
                <a:cs typeface="ＭＳ Ｐゴシック" charset="0"/>
              </a:rPr>
              <a:t>node</a:t>
            </a:r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l-GR" sz="3200" dirty="0" smtClean="0">
                <a:latin typeface="Calibri" charset="0"/>
                <a:ea typeface="ＭＳ Ｐゴシック" charset="0"/>
                <a:cs typeface="ＭＳ Ｐゴシック" charset="0"/>
              </a:rPr>
              <a:t>id</a:t>
            </a:r>
            <a:r>
              <a:rPr lang="en-US" sz="3200" dirty="0" smtClean="0">
                <a:latin typeface="Calibri" charset="0"/>
                <a:ea typeface="ＭＳ Ｐゴシック" charset="0"/>
                <a:cs typeface="ＭＳ Ｐゴシック" charset="0"/>
              </a:rPr>
              <a:t>s</a:t>
            </a:r>
            <a:endParaRPr lang="en-US" sz="32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eaLnBrk="1" hangingPunct="1">
              <a:defRPr/>
            </a:pPr>
            <a:r>
              <a:rPr lang="en-US" sz="3200" dirty="0" smtClean="0">
                <a:latin typeface="Calibri" charset="0"/>
                <a:ea typeface="ＭＳ Ｐゴシック" charset="0"/>
                <a:cs typeface="ＭＳ Ｐゴシック" charset="0"/>
              </a:rPr>
              <a:t>B</a:t>
            </a:r>
            <a:r>
              <a:rPr lang="el-GR" sz="3200" dirty="0" smtClean="0">
                <a:latin typeface="Calibri" charset="0"/>
                <a:ea typeface="ＭＳ Ｐゴシック" charset="0"/>
                <a:cs typeface="ＭＳ Ｐゴシック" charset="0"/>
              </a:rPr>
              <a:t>node i</a:t>
            </a:r>
            <a:r>
              <a:rPr lang="en-US" sz="3200" dirty="0" smtClean="0">
                <a:latin typeface="Calibri" charset="0"/>
                <a:ea typeface="ＭＳ Ｐゴシック" charset="0"/>
                <a:cs typeface="ＭＳ Ｐゴシック" charset="0"/>
              </a:rPr>
              <a:t>ds</a:t>
            </a:r>
            <a:r>
              <a:rPr lang="el-GR" sz="32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l-GR" sz="3200" dirty="0">
                <a:latin typeface="Calibri" charset="0"/>
                <a:ea typeface="ＭＳ Ｐゴシック" charset="0"/>
                <a:cs typeface="ＭＳ Ｐゴシック" charset="0"/>
              </a:rPr>
              <a:t>have significance only </a:t>
            </a:r>
            <a:r>
              <a:rPr lang="en-US" sz="3200" dirty="0" smtClean="0">
                <a:latin typeface="Calibri" charset="0"/>
                <a:ea typeface="ＭＳ Ｐゴシック" charset="0"/>
                <a:cs typeface="ＭＳ Ｐゴシック" charset="0"/>
              </a:rPr>
              <a:t>in</a:t>
            </a:r>
            <a:r>
              <a:rPr lang="el-GR" sz="32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l-GR" sz="3200" dirty="0">
                <a:latin typeface="Calibri" charset="0"/>
                <a:ea typeface="ＭＳ Ｐゴシック" charset="0"/>
                <a:cs typeface="ＭＳ Ｐゴシック" charset="0"/>
              </a:rPr>
              <a:t>a </a:t>
            </a:r>
            <a:r>
              <a:rPr lang="el-GR" sz="3200" b="1" dirty="0">
                <a:latin typeface="Calibri" charset="0"/>
                <a:ea typeface="ＭＳ Ｐゴシック" charset="0"/>
                <a:cs typeface="ＭＳ Ｐゴシック" charset="0"/>
              </a:rPr>
              <a:t>single </a:t>
            </a:r>
            <a:r>
              <a:rPr lang="el-GR" sz="3200" dirty="0" smtClean="0">
                <a:latin typeface="Calibri" charset="0"/>
                <a:ea typeface="ＭＳ Ｐゴシック" charset="0"/>
                <a:cs typeface="ＭＳ Ｐゴシック" charset="0"/>
              </a:rPr>
              <a:t>graph</a:t>
            </a:r>
            <a:endParaRPr lang="en-US" sz="3200" dirty="0" smtClean="0">
              <a:latin typeface="Calibri" charset="0"/>
              <a:ea typeface="ＭＳ Ｐゴシック" charset="0"/>
              <a:cs typeface="ＭＳ Ｐゴシック" charset="0"/>
            </a:endParaRPr>
          </a:p>
          <a:p>
            <a:pPr marL="457200" lvl="1" indent="-165100" eaLnBrk="1" hangingPunct="1">
              <a:defRPr/>
            </a:pPr>
            <a:r>
              <a:rPr lang="en-US" i="1" dirty="0" err="1">
                <a:latin typeface="Calibri" charset="0"/>
                <a:ea typeface="ＭＳ Ｐゴシック" charset="0"/>
                <a:cs typeface="ＭＳ Ｐゴシック" charset="0"/>
              </a:rPr>
              <a:t>d</a:t>
            </a:r>
            <a:r>
              <a:rPr lang="en-US" i="1" dirty="0" err="1" smtClean="0">
                <a:latin typeface="Calibri" charset="0"/>
                <a:ea typeface="ＭＳ Ｐゴシック" charset="0"/>
                <a:cs typeface="ＭＳ Ｐゴシック" charset="0"/>
              </a:rPr>
              <a:t>bpedia:Alan_Turing</a:t>
            </a: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 refers to the same thing in every graph, but a </a:t>
            </a:r>
            <a:r>
              <a:rPr lang="en-US" dirty="0" err="1" smtClean="0">
                <a:latin typeface="Calibri" charset="0"/>
                <a:ea typeface="ＭＳ Ｐゴシック" charset="0"/>
                <a:cs typeface="ＭＳ Ｐゴシック" charset="0"/>
              </a:rPr>
              <a:t>bnode</a:t>
            </a: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 _:1 in two different graphs may not</a:t>
            </a:r>
          </a:p>
          <a:p>
            <a:pPr marL="457200" lvl="1" indent="-165100" eaLnBrk="1" hangingPunct="1">
              <a:defRPr/>
            </a:pP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Merging two graphs requires us to rename their </a:t>
            </a:r>
            <a:r>
              <a:rPr lang="en-US" dirty="0" err="1" smtClean="0">
                <a:latin typeface="Calibri" charset="0"/>
                <a:ea typeface="ＭＳ Ｐゴシック" charset="0"/>
                <a:cs typeface="ＭＳ Ｐゴシック" charset="0"/>
              </a:rPr>
              <a:t>bnode</a:t>
            </a: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 ids to avoid accidental conflation (e.g., _:1 =&gt; _:100)</a:t>
            </a:r>
            <a:endParaRPr lang="en-US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eaLnBrk="1" hangingPunct="1">
              <a:defRPr/>
            </a:pPr>
            <a:r>
              <a:rPr lang="en-US" sz="3200" dirty="0" smtClean="0">
                <a:latin typeface="Calibri" charset="0"/>
                <a:ea typeface="ＭＳ Ｐゴシック" charset="0"/>
                <a:cs typeface="ＭＳ Ｐゴシック" charset="0"/>
              </a:rPr>
              <a:t>B</a:t>
            </a:r>
            <a:r>
              <a:rPr lang="el-GR" sz="3200" dirty="0" smtClean="0">
                <a:latin typeface="Calibri" charset="0"/>
                <a:ea typeface="ＭＳ Ｐゴシック" charset="0"/>
                <a:cs typeface="ＭＳ Ｐゴシック" charset="0"/>
              </a:rPr>
              <a:t>node id</a:t>
            </a:r>
            <a:r>
              <a:rPr lang="en-US" sz="3200" dirty="0" smtClean="0">
                <a:latin typeface="Calibri" charset="0"/>
                <a:ea typeface="ＭＳ Ｐゴシック" charset="0"/>
                <a:cs typeface="ＭＳ Ｐゴシック" charset="0"/>
              </a:rPr>
              <a:t>s</a:t>
            </a:r>
            <a:r>
              <a:rPr lang="el-GR" sz="32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l-GR" sz="3200" dirty="0">
                <a:latin typeface="Calibri" charset="0"/>
                <a:ea typeface="ＭＳ Ｐゴシック" charset="0"/>
                <a:cs typeface="ＭＳ Ｐゴシック" charset="0"/>
              </a:rPr>
              <a:t>may only appear as subjects or </a:t>
            </a:r>
            <a:r>
              <a:rPr lang="el-GR" sz="3200" dirty="0" smtClean="0">
                <a:latin typeface="Calibri" charset="0"/>
                <a:ea typeface="ＭＳ Ｐゴシック" charset="0"/>
                <a:cs typeface="ＭＳ Ｐゴシック" charset="0"/>
              </a:rPr>
              <a:t>objects</a:t>
            </a:r>
            <a:r>
              <a:rPr lang="en-US" sz="3200" dirty="0" smtClean="0">
                <a:latin typeface="Calibri" charset="0"/>
                <a:ea typeface="ＭＳ Ｐゴシック" charset="0"/>
                <a:cs typeface="ＭＳ Ｐゴシック" charset="0"/>
              </a:rPr>
              <a:t> and</a:t>
            </a:r>
            <a:r>
              <a:rPr lang="el-GR" sz="3200" b="1" dirty="0" smtClean="0">
                <a:latin typeface="Calibri" charset="0"/>
                <a:ea typeface="ＭＳ Ｐゴシック" charset="0"/>
                <a:cs typeface="ＭＳ Ｐゴシック" charset="0"/>
              </a:rPr>
              <a:t> not </a:t>
            </a:r>
            <a:r>
              <a:rPr lang="el-GR" sz="3200" b="1" dirty="0">
                <a:latin typeface="Calibri" charset="0"/>
                <a:ea typeface="ＭＳ Ｐゴシック" charset="0"/>
                <a:cs typeface="ＭＳ Ｐゴシック" charset="0"/>
              </a:rPr>
              <a:t>as predicates</a:t>
            </a:r>
            <a:r>
              <a:rPr lang="el-GR" sz="3200" dirty="0">
                <a:latin typeface="Calibri" charset="0"/>
                <a:ea typeface="ＭＳ Ｐゴシック" charset="0"/>
                <a:cs typeface="ＭＳ Ｐゴシック" charset="0"/>
              </a:rPr>
              <a:t> in </a:t>
            </a:r>
            <a:r>
              <a:rPr lang="el-GR" sz="3200" dirty="0" smtClean="0">
                <a:latin typeface="Calibri" charset="0"/>
                <a:ea typeface="ＭＳ Ｐゴシック" charset="0"/>
                <a:cs typeface="ＭＳ Ｐゴシック" charset="0"/>
              </a:rPr>
              <a:t>triples </a:t>
            </a:r>
            <a:endParaRPr lang="el-GR" sz="3200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>
                <a:latin typeface="Calibri" charset="0"/>
                <a:ea typeface="ＭＳ Ｐゴシック" charset="0"/>
                <a:cs typeface="ＭＳ Ｐゴシック" charset="0"/>
              </a:rPr>
              <a:t>Semantics of Blank Nodes</a:t>
            </a:r>
            <a:endParaRPr lang="el-GR" sz="400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662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381000" indent="-381000" eaLnBrk="1" hangingPunct="1"/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In terms of </a:t>
            </a:r>
            <a:r>
              <a:rPr lang="en-US" sz="3200" b="1" dirty="0">
                <a:latin typeface="Calibri" charset="0"/>
                <a:ea typeface="ＭＳ Ｐゴシック" charset="0"/>
                <a:cs typeface="ＭＳ Ｐゴシック" charset="0"/>
              </a:rPr>
              <a:t>first-order logic</a:t>
            </a:r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, blank nodes correspond to </a:t>
            </a:r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  <a:hlinkClick r:id="rId3"/>
              </a:rPr>
              <a:t>existentially quantified variables</a:t>
            </a:r>
            <a:endParaRPr lang="en-US" sz="32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marL="381000" indent="-381000" eaLnBrk="1" hangingPunct="1"/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Another example: “John’s mother is 50”</a:t>
            </a:r>
            <a:endParaRPr lang="en-US" altLang="ja-JP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marL="381000" indent="-381000" eaLnBrk="1" hangingPunct="1"/>
            <a:r>
              <a:rPr lang="en-US" sz="3200" b="1" dirty="0">
                <a:latin typeface="Calibri" charset="0"/>
                <a:ea typeface="ＭＳ Ｐゴシック" charset="0"/>
                <a:cs typeface="ＭＳ Ｐゴシック" charset="0"/>
              </a:rPr>
              <a:t>FOL:  </a:t>
            </a:r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∃x mother(john, x) ∧ age(x, 50)</a:t>
            </a:r>
          </a:p>
          <a:p>
            <a:pPr marL="381000" indent="-381000" eaLnBrk="1" hangingPunct="1"/>
            <a:r>
              <a:rPr lang="en-US" sz="3200" b="1" dirty="0">
                <a:latin typeface="Calibri" charset="0"/>
                <a:ea typeface="ＭＳ Ｐゴシック" charset="0"/>
                <a:cs typeface="ＭＳ Ｐゴシック" charset="0"/>
              </a:rPr>
              <a:t>RDF:  </a:t>
            </a:r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:john :mother _32 .  </a:t>
            </a:r>
            <a:r>
              <a:rPr lang="en-US" sz="3200" dirty="0" smtClean="0">
                <a:latin typeface="Calibri" charset="0"/>
                <a:ea typeface="ＭＳ Ｐゴシック" charset="0"/>
                <a:cs typeface="ＭＳ Ｐゴシック" charset="0"/>
              </a:rPr>
              <a:t>:_32 </a:t>
            </a:r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:age “50” .</a:t>
            </a:r>
          </a:p>
          <a:p>
            <a:pPr marL="381000" indent="-381000" eaLnBrk="1" hangingPunct="1"/>
            <a:endParaRPr lang="en-US" sz="3200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2195513" y="5013325"/>
            <a:ext cx="863600" cy="863600"/>
          </a:xfrm>
          <a:prstGeom prst="ellipse">
            <a:avLst/>
          </a:prstGeom>
          <a:solidFill>
            <a:schemeClr val="tx1">
              <a:lumMod val="40000"/>
              <a:lumOff val="60000"/>
            </a:schemeClr>
          </a:solidFill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en-US" sz="2000" dirty="0">
                <a:latin typeface="Calibri"/>
              </a:rPr>
              <a:t>:john</a:t>
            </a:r>
          </a:p>
        </p:txBody>
      </p:sp>
      <p:sp>
        <p:nvSpPr>
          <p:cNvPr id="9" name="Oval 8"/>
          <p:cNvSpPr/>
          <p:nvPr/>
        </p:nvSpPr>
        <p:spPr>
          <a:xfrm>
            <a:off x="4140200" y="5013325"/>
            <a:ext cx="863600" cy="863600"/>
          </a:xfrm>
          <a:prstGeom prst="ellipse">
            <a:avLst/>
          </a:prstGeom>
          <a:solidFill>
            <a:schemeClr val="tx1">
              <a:lumMod val="40000"/>
              <a:lumOff val="60000"/>
            </a:schemeClr>
          </a:solidFill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latin typeface="Calibri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11863" y="5084763"/>
            <a:ext cx="863600" cy="720725"/>
          </a:xfrm>
          <a:prstGeom prst="rect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en-US" sz="2800" dirty="0">
                <a:latin typeface="Calibri"/>
              </a:rPr>
              <a:t>“50”</a:t>
            </a:r>
          </a:p>
        </p:txBody>
      </p:sp>
      <p:cxnSp>
        <p:nvCxnSpPr>
          <p:cNvPr id="6" name="Curved Connector 5"/>
          <p:cNvCxnSpPr>
            <a:stCxn id="3" idx="6"/>
            <a:endCxn id="9" idx="2"/>
          </p:cNvCxnSpPr>
          <p:nvPr/>
        </p:nvCxnSpPr>
        <p:spPr>
          <a:xfrm>
            <a:off x="3059113" y="5445125"/>
            <a:ext cx="1081087" cy="12700"/>
          </a:xfrm>
          <a:prstGeom prst="curvedConnector3">
            <a:avLst/>
          </a:prstGeom>
          <a:ln w="38100">
            <a:solidFill>
              <a:schemeClr val="tx1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9" idx="6"/>
            <a:endCxn id="4" idx="1"/>
          </p:cNvCxnSpPr>
          <p:nvPr/>
        </p:nvCxnSpPr>
        <p:spPr>
          <a:xfrm>
            <a:off x="5003800" y="5445125"/>
            <a:ext cx="1008063" cy="0"/>
          </a:xfrm>
          <a:prstGeom prst="straightConnector1">
            <a:avLst/>
          </a:prstGeom>
          <a:ln w="38100">
            <a:solidFill>
              <a:schemeClr val="tx1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632" name="TextBox 11"/>
          <p:cNvSpPr txBox="1">
            <a:spLocks noChangeArrowheads="1"/>
          </p:cNvSpPr>
          <p:nvPr/>
        </p:nvSpPr>
        <p:spPr bwMode="auto">
          <a:xfrm>
            <a:off x="3059113" y="5013325"/>
            <a:ext cx="10572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>
                <a:latin typeface="Calibri" charset="0"/>
              </a:rPr>
              <a:t>:mother</a:t>
            </a:r>
          </a:p>
        </p:txBody>
      </p:sp>
      <p:sp>
        <p:nvSpPr>
          <p:cNvPr id="26633" name="TextBox 16"/>
          <p:cNvSpPr txBox="1">
            <a:spLocks noChangeArrowheads="1"/>
          </p:cNvSpPr>
          <p:nvPr/>
        </p:nvSpPr>
        <p:spPr bwMode="auto">
          <a:xfrm>
            <a:off x="5148263" y="5013325"/>
            <a:ext cx="6238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>
                <a:latin typeface="Calibri" charset="0"/>
              </a:rPr>
              <a:t>:age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Blank nodes are good for</a:t>
            </a:r>
            <a:endParaRPr lang="el-GR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867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Representing </a:t>
            </a:r>
            <a:r>
              <a:rPr lang="en-US" sz="3200" b="1" dirty="0">
                <a:latin typeface="Calibri" charset="0"/>
                <a:ea typeface="ＭＳ Ｐゴシック" charset="0"/>
                <a:cs typeface="ＭＳ Ｐゴシック" charset="0"/>
              </a:rPr>
              <a:t>n-</a:t>
            </a:r>
            <a:r>
              <a:rPr lang="en-US" sz="3200" b="1" dirty="0" err="1">
                <a:latin typeface="Calibri" charset="0"/>
                <a:ea typeface="ＭＳ Ｐゴシック" charset="0"/>
                <a:cs typeface="ＭＳ Ｐゴシック" charset="0"/>
              </a:rPr>
              <a:t>ary</a:t>
            </a:r>
            <a:r>
              <a:rPr lang="en-US" sz="3200" b="1" dirty="0">
                <a:latin typeface="Calibri" charset="0"/>
                <a:ea typeface="ＭＳ Ｐゴシック" charset="0"/>
                <a:cs typeface="ＭＳ Ｐゴシック" charset="0"/>
              </a:rPr>
              <a:t> relationships</a:t>
            </a:r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 in RDF</a:t>
            </a:r>
          </a:p>
          <a:p>
            <a:pPr marL="395287" lvl="1" indent="0" eaLnBrk="1" hangingPunct="1">
              <a:buNone/>
            </a:pPr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e.g., the relationship between </a:t>
            </a:r>
            <a:r>
              <a:rPr lang="el-GR" sz="3200" dirty="0">
                <a:latin typeface="Calibri" charset="0"/>
                <a:ea typeface="ＭＳ Ｐゴシック" charset="0"/>
                <a:cs typeface="ＭＳ Ｐゴシック" charset="0"/>
              </a:rPr>
              <a:t>John</a:t>
            </a:r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 Smith</a:t>
            </a:r>
            <a:r>
              <a:rPr lang="el-GR" sz="3200" dirty="0">
                <a:latin typeface="Calibri" charset="0"/>
                <a:ea typeface="ＭＳ Ｐゴシック" charset="0"/>
                <a:cs typeface="ＭＳ Ｐゴシック" charset="0"/>
              </a:rPr>
              <a:t> and the street, city, state, and postal code components </a:t>
            </a:r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of his address</a:t>
            </a:r>
          </a:p>
          <a:p>
            <a:pPr eaLnBrk="1" hangingPunct="1"/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To</a:t>
            </a:r>
            <a:r>
              <a:rPr lang="el-GR" sz="3200" dirty="0">
                <a:latin typeface="Calibri" charset="0"/>
                <a:ea typeface="ＭＳ Ｐゴシック" charset="0"/>
                <a:cs typeface="ＭＳ Ｐゴシック" charset="0"/>
              </a:rPr>
              <a:t> make statements about </a:t>
            </a:r>
            <a:r>
              <a:rPr lang="el-GR" sz="3200" b="1" dirty="0">
                <a:latin typeface="Calibri" charset="0"/>
                <a:ea typeface="ＭＳ Ｐゴシック" charset="0"/>
                <a:cs typeface="ＭＳ Ｐゴシック" charset="0"/>
              </a:rPr>
              <a:t>resources that</a:t>
            </a:r>
            <a:r>
              <a:rPr lang="en-US" sz="3200" b="1" dirty="0">
                <a:latin typeface="Calibri" charset="0"/>
                <a:ea typeface="ＭＳ Ｐゴシック" charset="0"/>
                <a:cs typeface="ＭＳ Ｐゴシック" charset="0"/>
              </a:rPr>
              <a:t> don’t</a:t>
            </a:r>
            <a:r>
              <a:rPr lang="el-GR" sz="3200" b="1" dirty="0">
                <a:latin typeface="Calibri" charset="0"/>
                <a:ea typeface="ＭＳ Ｐゴシック" charset="0"/>
                <a:cs typeface="ＭＳ Ｐゴシック" charset="0"/>
              </a:rPr>
              <a:t> have URIs </a:t>
            </a:r>
            <a:r>
              <a:rPr lang="el-GR" sz="3200" dirty="0">
                <a:latin typeface="Calibri" charset="0"/>
                <a:ea typeface="ＭＳ Ｐゴシック" charset="0"/>
                <a:cs typeface="ＭＳ Ｐゴシック" charset="0"/>
              </a:rPr>
              <a:t>but are described </a:t>
            </a:r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by </a:t>
            </a:r>
            <a:r>
              <a:rPr lang="el-GR" sz="3200" dirty="0">
                <a:latin typeface="Calibri" charset="0"/>
                <a:ea typeface="ＭＳ Ｐゴシック" charset="0"/>
                <a:cs typeface="ＭＳ Ｐゴシック" charset="0"/>
              </a:rPr>
              <a:t>relationships with other resources that do</a:t>
            </a:r>
            <a:endParaRPr lang="en-US" sz="32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marL="395287" lvl="1" indent="0" eaLnBrk="1" hangingPunct="1">
              <a:buNone/>
            </a:pPr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e.g., John’s mother</a:t>
            </a:r>
            <a:endParaRPr lang="el-GR" sz="3200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Example</a:t>
            </a:r>
            <a:endParaRPr lang="el-GR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072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To make</a:t>
            </a:r>
            <a:r>
              <a:rPr lang="el-GR" sz="3200" dirty="0">
                <a:latin typeface="Calibri" charset="0"/>
                <a:ea typeface="ＭＳ Ｐゴシック" charset="0"/>
                <a:cs typeface="ＭＳ Ｐゴシック" charset="0"/>
              </a:rPr>
              <a:t> statements about</a:t>
            </a:r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l-GR" sz="3200" dirty="0">
                <a:latin typeface="Calibri" charset="0"/>
                <a:ea typeface="ＭＳ Ｐゴシック" charset="0"/>
                <a:cs typeface="ＭＳ Ｐゴシック" charset="0"/>
              </a:rPr>
              <a:t>Jane </a:t>
            </a:r>
            <a:r>
              <a:rPr lang="el-GR" sz="3200" dirty="0" err="1">
                <a:latin typeface="Calibri" charset="0"/>
                <a:ea typeface="ＭＳ Ｐゴシック" charset="0"/>
                <a:cs typeface="ＭＳ Ｐゴシック" charset="0"/>
              </a:rPr>
              <a:t>Smith</a:t>
            </a:r>
            <a:r>
              <a:rPr lang="el-GR" sz="3200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3200" dirty="0" smtClean="0">
                <a:latin typeface="Calibri" charset="0"/>
                <a:ea typeface="ＭＳ Ｐゴシック" charset="0"/>
                <a:cs typeface="ＭＳ Ｐゴシック" charset="0"/>
              </a:rPr>
              <a:t>we could  </a:t>
            </a:r>
            <a:r>
              <a:rPr lang="el-GR" sz="3200" dirty="0">
                <a:latin typeface="Calibri" charset="0"/>
                <a:ea typeface="ＭＳ Ｐゴシック" charset="0"/>
                <a:cs typeface="ＭＳ Ｐゴシック" charset="0"/>
              </a:rPr>
              <a:t>use </a:t>
            </a:r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her </a:t>
            </a:r>
            <a:r>
              <a:rPr lang="el-GR" sz="3200" dirty="0">
                <a:latin typeface="Calibri" charset="0"/>
                <a:ea typeface="ＭＳ Ｐゴシック" charset="0"/>
                <a:cs typeface="ＭＳ Ｐゴシック" charset="0"/>
              </a:rPr>
              <a:t>email address </a:t>
            </a:r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URI (</a:t>
            </a:r>
            <a:r>
              <a:rPr lang="el-GR" sz="3200" dirty="0">
                <a:latin typeface="Calibri" charset="0"/>
                <a:ea typeface="ＭＳ Ｐゴシック" charset="0"/>
                <a:cs typeface="ＭＳ Ｐゴシック" charset="0"/>
                <a:hlinkClick r:id="rId3"/>
              </a:rPr>
              <a:t>mailto:jane@example.org</a:t>
            </a:r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) to denote her</a:t>
            </a:r>
          </a:p>
          <a:p>
            <a:pPr eaLnBrk="1" hangingPunct="1">
              <a:lnSpc>
                <a:spcPct val="90000"/>
              </a:lnSpc>
            </a:pPr>
            <a:endParaRPr lang="en-US" sz="32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Well, if we do so, how are we going to </a:t>
            </a:r>
            <a:r>
              <a:rPr lang="el-GR" sz="3200" dirty="0">
                <a:latin typeface="Calibri" charset="0"/>
                <a:ea typeface="ＭＳ Ｐゴシック" charset="0"/>
                <a:cs typeface="ＭＳ Ｐゴシック" charset="0"/>
              </a:rPr>
              <a:t>record information both about </a:t>
            </a:r>
            <a:r>
              <a:rPr lang="el-GR" sz="3200" b="1" dirty="0">
                <a:latin typeface="Calibri" charset="0"/>
                <a:ea typeface="ＭＳ Ｐゴシック" charset="0"/>
                <a:cs typeface="ＭＳ Ｐゴシック" charset="0"/>
              </a:rPr>
              <a:t>Jane's mailbox</a:t>
            </a:r>
            <a:r>
              <a:rPr lang="el-GR" sz="3200" dirty="0">
                <a:latin typeface="Calibri" charset="0"/>
                <a:ea typeface="ＭＳ Ｐゴシック" charset="0"/>
                <a:cs typeface="ＭＳ Ｐゴシック" charset="0"/>
              </a:rPr>
              <a:t> (e.g., the server it is on) as well as about </a:t>
            </a:r>
            <a:r>
              <a:rPr lang="el-GR" sz="3200" b="1" dirty="0">
                <a:latin typeface="Calibri" charset="0"/>
                <a:ea typeface="ＭＳ Ｐゴシック" charset="0"/>
                <a:cs typeface="ＭＳ Ｐゴシック" charset="0"/>
              </a:rPr>
              <a:t>Jane herself</a:t>
            </a:r>
            <a:r>
              <a:rPr lang="el-GR" sz="3200" dirty="0">
                <a:latin typeface="Calibri" charset="0"/>
                <a:ea typeface="ＭＳ Ｐゴシック" charset="0"/>
                <a:cs typeface="ＭＳ Ｐゴシック" charset="0"/>
              </a:rPr>
              <a:t> (e.g., her current physical address)</a:t>
            </a:r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?</a:t>
            </a:r>
            <a:r>
              <a:rPr lang="el-GR" sz="3200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Similarly, if we use her Web page URI etc.</a:t>
            </a:r>
            <a:endParaRPr lang="el-GR" sz="3200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Bnode Example</a:t>
            </a:r>
            <a:endParaRPr lang="el-GR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277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435975" cy="4525963"/>
          </a:xfrm>
        </p:spPr>
        <p:txBody>
          <a:bodyPr/>
          <a:lstStyle/>
          <a:p>
            <a:pPr marL="0" indent="0" eaLnBrk="1" hangingPunct="1">
              <a:buFont typeface="Wingdings" charset="0"/>
              <a:buNone/>
            </a:pPr>
            <a:r>
              <a:rPr lang="el-GR" sz="3200" dirty="0">
                <a:latin typeface="Calibri" charset="0"/>
                <a:ea typeface="ＭＳ Ｐゴシック" charset="0"/>
                <a:cs typeface="ＭＳ Ｐゴシック" charset="0"/>
              </a:rPr>
              <a:t>When Jane herself does not have a URI, a blank node provides a </a:t>
            </a:r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better </a:t>
            </a:r>
            <a:r>
              <a:rPr lang="el-GR" sz="3200" dirty="0">
                <a:latin typeface="Calibri" charset="0"/>
                <a:ea typeface="ＭＳ Ｐゴシック" charset="0"/>
                <a:cs typeface="ＭＳ Ｐゴシック" charset="0"/>
              </a:rPr>
              <a:t>way of modeling this situation </a:t>
            </a:r>
            <a:endParaRPr lang="en-US" sz="32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marL="0" indent="0" eaLnBrk="1" hangingPunct="1">
              <a:buFont typeface="Wingdings" charset="0"/>
              <a:buNone/>
            </a:pPr>
            <a:endParaRPr lang="en-US" sz="20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lvl="1" indent="-454025" eaLnBrk="1" hangingPunct="1">
              <a:buFontTx/>
              <a:buNone/>
            </a:pPr>
            <a:r>
              <a:rPr lang="el-GR" sz="2800" dirty="0">
                <a:latin typeface="Calibri" charset="0"/>
                <a:ea typeface="ＭＳ Ｐゴシック" charset="0"/>
              </a:rPr>
              <a:t>_:jane exterms:mailbox &lt;mailto:jane@example.org&gt; .</a:t>
            </a:r>
            <a:endParaRPr lang="en-US" sz="2800" dirty="0">
              <a:latin typeface="Calibri" charset="0"/>
              <a:ea typeface="ＭＳ Ｐゴシック" charset="0"/>
            </a:endParaRPr>
          </a:p>
          <a:p>
            <a:pPr lvl="1" indent="-454025" eaLnBrk="1" hangingPunct="1">
              <a:buFontTx/>
              <a:buNone/>
            </a:pPr>
            <a:r>
              <a:rPr lang="el-GR" sz="2800" dirty="0">
                <a:latin typeface="Calibri" charset="0"/>
                <a:ea typeface="ＭＳ Ｐゴシック" charset="0"/>
              </a:rPr>
              <a:t> _:jane rdf:type exterms:Person . </a:t>
            </a:r>
            <a:endParaRPr lang="en-US" sz="2800" dirty="0">
              <a:latin typeface="Calibri" charset="0"/>
              <a:ea typeface="ＭＳ Ｐゴシック" charset="0"/>
            </a:endParaRPr>
          </a:p>
          <a:p>
            <a:pPr lvl="1" indent="-454025" eaLnBrk="1" hangingPunct="1">
              <a:buFontTx/>
              <a:buNone/>
            </a:pPr>
            <a:r>
              <a:rPr lang="el-GR" sz="2800" dirty="0">
                <a:latin typeface="Calibri" charset="0"/>
                <a:ea typeface="ＭＳ Ｐゴシック" charset="0"/>
              </a:rPr>
              <a:t>_:jane exterms:name "Jane Smith" . </a:t>
            </a:r>
            <a:endParaRPr lang="en-US" sz="2800" dirty="0">
              <a:latin typeface="Calibri" charset="0"/>
              <a:ea typeface="ＭＳ Ｐゴシック" charset="0"/>
            </a:endParaRPr>
          </a:p>
          <a:p>
            <a:pPr lvl="1" indent="-454025" eaLnBrk="1" hangingPunct="1">
              <a:buFontTx/>
              <a:buNone/>
            </a:pPr>
            <a:r>
              <a:rPr lang="el-GR" sz="2800" dirty="0">
                <a:latin typeface="Calibri" charset="0"/>
                <a:ea typeface="ＭＳ Ｐゴシック" charset="0"/>
              </a:rPr>
              <a:t>_:jane exterms:empID "23748" . </a:t>
            </a:r>
            <a:endParaRPr lang="en-US" sz="2800" dirty="0">
              <a:latin typeface="Calibri" charset="0"/>
              <a:ea typeface="ＭＳ Ｐゴシック" charset="0"/>
            </a:endParaRPr>
          </a:p>
          <a:p>
            <a:pPr lvl="1" indent="-454025" eaLnBrk="1" hangingPunct="1">
              <a:buFontTx/>
              <a:buNone/>
            </a:pPr>
            <a:r>
              <a:rPr lang="el-GR" sz="2800" dirty="0">
                <a:latin typeface="Calibri" charset="0"/>
                <a:ea typeface="ＭＳ Ｐゴシック" charset="0"/>
              </a:rPr>
              <a:t>_:jane exterms:age "26" 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Another use case: Measurements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289" y="1412875"/>
            <a:ext cx="8209159" cy="1296045"/>
          </a:xfrm>
        </p:spPr>
        <p:txBody>
          <a:bodyPr/>
          <a:lstStyle/>
          <a:p>
            <a:pPr>
              <a:defRPr/>
            </a:pPr>
            <a:r>
              <a:rPr lang="en-US" sz="3200" dirty="0" smtClean="0"/>
              <a:t>What does this mean?</a:t>
            </a:r>
          </a:p>
          <a:p>
            <a:pPr marL="395287" lvl="1" indent="0">
              <a:buFontTx/>
              <a:buNone/>
              <a:defRPr/>
            </a:pPr>
            <a:r>
              <a:rPr lang="en-US" sz="2800" dirty="0" smtClean="0">
                <a:hlinkClick r:id="rId2"/>
              </a:rPr>
              <a:t>dbr:Nile</a:t>
            </a:r>
            <a:r>
              <a:rPr lang="en-US" sz="2800" dirty="0" smtClean="0"/>
              <a:t>    </a:t>
            </a:r>
            <a:r>
              <a:rPr lang="en-US" sz="2800" dirty="0" smtClean="0">
                <a:hlinkClick r:id="rId3"/>
              </a:rPr>
              <a:t>dbp:length</a:t>
            </a:r>
            <a:r>
              <a:rPr lang="en-US" sz="2800" dirty="0"/>
              <a:t> </a:t>
            </a:r>
            <a:r>
              <a:rPr lang="en-US" sz="2800" dirty="0" smtClean="0"/>
              <a:t>  </a:t>
            </a:r>
            <a:r>
              <a:rPr lang="en-US" sz="2800" dirty="0"/>
              <a:t>"</a:t>
            </a:r>
            <a:r>
              <a:rPr lang="is-IS" sz="2800" dirty="0" smtClean="0"/>
              <a:t>6853</a:t>
            </a:r>
            <a:r>
              <a:rPr lang="en-US" sz="2800" dirty="0" smtClean="0"/>
              <a:t>"^^</a:t>
            </a:r>
            <a:r>
              <a:rPr lang="en-US" sz="2800" dirty="0" err="1" smtClean="0"/>
              <a:t>xsd:integer</a:t>
            </a:r>
            <a:endParaRPr lang="en-US" sz="2800" dirty="0" smtClean="0"/>
          </a:p>
          <a:p>
            <a:pPr>
              <a:defRPr/>
            </a:pPr>
            <a:r>
              <a:rPr lang="en-US" sz="3200" dirty="0" smtClean="0"/>
              <a:t>We can click on </a:t>
            </a:r>
            <a:r>
              <a:rPr lang="en-US" sz="3200" dirty="0" smtClean="0">
                <a:hlinkClick r:id="rId3"/>
              </a:rPr>
              <a:t>dbp:length</a:t>
            </a:r>
            <a:r>
              <a:rPr lang="en-US" sz="3200" dirty="0" smtClean="0"/>
              <a:t> to see its definition</a:t>
            </a:r>
          </a:p>
          <a:p>
            <a:pPr>
              <a:defRPr/>
            </a:pPr>
            <a:endParaRPr lang="en-US" sz="3200" dirty="0"/>
          </a:p>
        </p:txBody>
      </p:sp>
      <p:pic>
        <p:nvPicPr>
          <p:cNvPr id="2" name="Picture 1" descr="Screen Shot 2016-09-25 at 8.40.44 PM.png">
            <a:hlinkClick r:id="rId2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1895" y="3212976"/>
            <a:ext cx="5280210" cy="37890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Another use case: Measurements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289" y="1412875"/>
            <a:ext cx="8209159" cy="1296045"/>
          </a:xfrm>
        </p:spPr>
        <p:txBody>
          <a:bodyPr/>
          <a:lstStyle/>
          <a:p>
            <a:pPr>
              <a:defRPr/>
            </a:pPr>
            <a:r>
              <a:rPr lang="en-US" sz="3200" dirty="0" smtClean="0"/>
              <a:t>What does this mean?</a:t>
            </a:r>
          </a:p>
          <a:p>
            <a:pPr marL="395287" lvl="1" indent="0">
              <a:buFontTx/>
              <a:buNone/>
              <a:defRPr/>
            </a:pPr>
            <a:r>
              <a:rPr lang="en-US" sz="2800" dirty="0" smtClean="0">
                <a:hlinkClick r:id="rId2"/>
              </a:rPr>
              <a:t>dbr:Nile</a:t>
            </a:r>
            <a:r>
              <a:rPr lang="en-US" sz="2800" dirty="0" smtClean="0"/>
              <a:t>    </a:t>
            </a:r>
            <a:r>
              <a:rPr lang="en-US" sz="2800" dirty="0" smtClean="0">
                <a:hlinkClick r:id="rId3"/>
              </a:rPr>
              <a:t>dbp:length</a:t>
            </a:r>
            <a:r>
              <a:rPr lang="en-US" sz="2800" dirty="0"/>
              <a:t> </a:t>
            </a:r>
            <a:r>
              <a:rPr lang="en-US" sz="2800" dirty="0" smtClean="0"/>
              <a:t>  </a:t>
            </a:r>
            <a:r>
              <a:rPr lang="en-US" sz="2800" dirty="0"/>
              <a:t>"</a:t>
            </a:r>
            <a:r>
              <a:rPr lang="is-IS" sz="2800" dirty="0" smtClean="0"/>
              <a:t>6853</a:t>
            </a:r>
            <a:r>
              <a:rPr lang="en-US" sz="2800" dirty="0" smtClean="0"/>
              <a:t>"^^</a:t>
            </a:r>
            <a:r>
              <a:rPr lang="en-US" sz="2800" dirty="0" err="1" smtClean="0"/>
              <a:t>xsd:integer</a:t>
            </a:r>
            <a:endParaRPr lang="en-US" sz="2800" dirty="0" smtClean="0"/>
          </a:p>
          <a:p>
            <a:pPr>
              <a:defRPr/>
            </a:pPr>
            <a:r>
              <a:rPr lang="en-US" sz="3200" dirty="0" smtClean="0"/>
              <a:t>We can click on </a:t>
            </a:r>
            <a:r>
              <a:rPr lang="en-US" sz="3200" dirty="0" smtClean="0">
                <a:hlinkClick r:id="rId3"/>
              </a:rPr>
              <a:t>dbp:length</a:t>
            </a:r>
            <a:r>
              <a:rPr lang="en-US" sz="3200" dirty="0" smtClean="0"/>
              <a:t> to see its definition</a:t>
            </a:r>
          </a:p>
          <a:p>
            <a:pPr marL="395287" lvl="1" indent="0">
              <a:buNone/>
              <a:defRPr/>
            </a:pPr>
            <a:r>
              <a:rPr lang="en-US" sz="2800" dirty="0" smtClean="0">
                <a:hlinkClick r:id="rId3"/>
              </a:rPr>
              <a:t>dbp:length</a:t>
            </a:r>
            <a:r>
              <a:rPr lang="en-US" sz="2800" dirty="0" smtClean="0"/>
              <a:t>   </a:t>
            </a:r>
            <a:r>
              <a:rPr lang="en-US" sz="2800" dirty="0" err="1" smtClean="0"/>
              <a:t>rdf:type</a:t>
            </a:r>
            <a:r>
              <a:rPr lang="en-US" sz="2800" dirty="0" smtClean="0"/>
              <a:t>     </a:t>
            </a:r>
            <a:r>
              <a:rPr lang="en-US" sz="2800" dirty="0" err="1" smtClean="0"/>
              <a:t>rdf:Property</a:t>
            </a:r>
            <a:r>
              <a:rPr lang="en-US" sz="2800" dirty="0" smtClean="0"/>
              <a:t> .</a:t>
            </a:r>
          </a:p>
          <a:p>
            <a:pPr marL="395287" lvl="1" indent="0">
              <a:buNone/>
              <a:defRPr/>
            </a:pPr>
            <a:r>
              <a:rPr lang="en-US" sz="2800" dirty="0">
                <a:hlinkClick r:id="rId3"/>
              </a:rPr>
              <a:t>dbp:length</a:t>
            </a:r>
            <a:r>
              <a:rPr lang="en-US" sz="2800" dirty="0"/>
              <a:t>   </a:t>
            </a:r>
            <a:r>
              <a:rPr lang="en-US" sz="2800" dirty="0" err="1" smtClean="0"/>
              <a:t>rdfs:label</a:t>
            </a:r>
            <a:r>
              <a:rPr lang="en-US" sz="2800" dirty="0"/>
              <a:t>  "</a:t>
            </a:r>
            <a:r>
              <a:rPr lang="en-US" sz="2800" dirty="0" err="1"/>
              <a:t>Length"@en</a:t>
            </a:r>
            <a:r>
              <a:rPr lang="en-US" sz="2800" dirty="0"/>
              <a:t>  </a:t>
            </a:r>
            <a:r>
              <a:rPr lang="en-US" sz="2800" dirty="0" smtClean="0"/>
              <a:t>.</a:t>
            </a:r>
          </a:p>
          <a:p>
            <a:pPr marL="296863" indent="-303213">
              <a:defRPr/>
            </a:pPr>
            <a:r>
              <a:rPr lang="en-US" sz="3200" dirty="0" smtClean="0"/>
              <a:t>Unfortunately, the definition doesn’t specify the unit of measurement. </a:t>
            </a:r>
            <a:r>
              <a:rPr lang="en-US" sz="3200" dirty="0" smtClean="0">
                <a:sym typeface="Wingdings"/>
              </a:rPr>
              <a:t></a:t>
            </a:r>
            <a:endParaRPr lang="en-US" sz="3200" dirty="0"/>
          </a:p>
          <a:p>
            <a:pPr marL="395287" lvl="1" indent="0">
              <a:buNone/>
              <a:defRPr/>
            </a:pPr>
            <a:endParaRPr lang="en-US" sz="2800" dirty="0" smtClean="0"/>
          </a:p>
          <a:p>
            <a:pPr marL="395287" lvl="1" indent="0">
              <a:buNone/>
              <a:defRPr/>
            </a:pP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758845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Another use case: Measurements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3200" dirty="0" smtClean="0"/>
              <a:t>What does this mean?</a:t>
            </a:r>
          </a:p>
          <a:p>
            <a:pPr marL="395287" lvl="1" indent="0">
              <a:buFontTx/>
              <a:buNone/>
              <a:defRPr/>
            </a:pPr>
            <a:r>
              <a:rPr lang="en-US" sz="2800" dirty="0" smtClean="0">
                <a:hlinkClick r:id="rId2"/>
              </a:rPr>
              <a:t>dbr:Nile</a:t>
            </a:r>
            <a:r>
              <a:rPr lang="en-US" sz="2800" dirty="0" smtClean="0"/>
              <a:t>    </a:t>
            </a:r>
            <a:r>
              <a:rPr lang="en-US" sz="2800" dirty="0" smtClean="0">
                <a:hlinkClick r:id="rId3"/>
              </a:rPr>
              <a:t>dbp:length</a:t>
            </a:r>
            <a:r>
              <a:rPr lang="en-US" sz="2800" dirty="0"/>
              <a:t> </a:t>
            </a:r>
            <a:r>
              <a:rPr lang="en-US" sz="2800" dirty="0" smtClean="0"/>
              <a:t>  </a:t>
            </a:r>
            <a:r>
              <a:rPr lang="en-US" sz="2800" dirty="0"/>
              <a:t>"</a:t>
            </a:r>
            <a:r>
              <a:rPr lang="is-IS" sz="2800" dirty="0" smtClean="0"/>
              <a:t>6853</a:t>
            </a:r>
            <a:r>
              <a:rPr lang="en-US" sz="2800" dirty="0" smtClean="0"/>
              <a:t>"^^</a:t>
            </a:r>
            <a:r>
              <a:rPr lang="en-US" sz="2800" dirty="0" err="1" smtClean="0"/>
              <a:t>xsd:integer</a:t>
            </a:r>
            <a:endParaRPr lang="en-US" sz="2800" dirty="0" smtClean="0"/>
          </a:p>
          <a:p>
            <a:pPr>
              <a:defRPr/>
            </a:pPr>
            <a:r>
              <a:rPr lang="en-US" sz="3200" dirty="0" smtClean="0"/>
              <a:t>Measurements typically have a numeric </a:t>
            </a:r>
            <a:r>
              <a:rPr lang="en-US" sz="3200" i="1" dirty="0" smtClean="0"/>
              <a:t>value</a:t>
            </a:r>
            <a:r>
              <a:rPr lang="en-US" sz="3200" dirty="0" smtClean="0"/>
              <a:t> and a </a:t>
            </a:r>
            <a:r>
              <a:rPr lang="en-US" sz="3200" i="1" dirty="0" smtClean="0"/>
              <a:t>unit</a:t>
            </a:r>
          </a:p>
          <a:p>
            <a:pPr lvl="1">
              <a:defRPr/>
            </a:pPr>
            <a:r>
              <a:rPr lang="en-US" sz="2800" b="1" dirty="0" smtClean="0"/>
              <a:t>Weight: </a:t>
            </a:r>
            <a:r>
              <a:rPr lang="en-US" sz="2800" dirty="0" smtClean="0"/>
              <a:t>2.4 pounds vs. 2.4 kilograms</a:t>
            </a:r>
          </a:p>
          <a:p>
            <a:pPr lvl="1">
              <a:defRPr/>
            </a:pPr>
            <a:r>
              <a:rPr lang="en-US" sz="2800" b="1" dirty="0" smtClean="0"/>
              <a:t>Length: </a:t>
            </a:r>
            <a:r>
              <a:rPr lang="en-US" sz="2800" dirty="0" smtClean="0"/>
              <a:t>5 miles vs. 5 kilometers</a:t>
            </a:r>
          </a:p>
          <a:p>
            <a:pPr lvl="1">
              <a:defRPr/>
            </a:pPr>
            <a:r>
              <a:rPr lang="en-US" sz="2800" b="1" dirty="0" smtClean="0"/>
              <a:t>Price: </a:t>
            </a:r>
            <a:r>
              <a:rPr lang="en-US" sz="2800" dirty="0" smtClean="0"/>
              <a:t>29.00 in US Dollars vs. 21.16 Euro</a:t>
            </a:r>
          </a:p>
          <a:p>
            <a:pPr lvl="1">
              <a:defRPr/>
            </a:pPr>
            <a:r>
              <a:rPr lang="en-US" sz="2800" b="1" dirty="0" smtClean="0"/>
              <a:t>Time: </a:t>
            </a:r>
            <a:r>
              <a:rPr lang="en-US" sz="2800" dirty="0" smtClean="0"/>
              <a:t>30 years vs. 3 milliseconds</a:t>
            </a:r>
          </a:p>
          <a:p>
            <a:pPr>
              <a:defRPr/>
            </a:pPr>
            <a:r>
              <a:rPr lang="en-US" sz="3200" dirty="0" smtClean="0"/>
              <a:t>We can use a </a:t>
            </a:r>
            <a:r>
              <a:rPr lang="en-US" sz="3200" dirty="0" err="1" smtClean="0"/>
              <a:t>bnode</a:t>
            </a:r>
            <a:r>
              <a:rPr lang="en-US" sz="3200" dirty="0" smtClean="0"/>
              <a:t> to represent a measurement as a pair with a value</a:t>
            </a:r>
            <a:r>
              <a:rPr lang="en-US" sz="3200" dirty="0"/>
              <a:t> </a:t>
            </a:r>
            <a:r>
              <a:rPr lang="en-US" sz="3200" dirty="0" smtClean="0"/>
              <a:t>and unit</a:t>
            </a:r>
          </a:p>
          <a:p>
            <a:pPr>
              <a:defRPr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846706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400">
                <a:latin typeface="Calibri" charset="0"/>
                <a:ea typeface="ＭＳ Ｐゴシック" charset="0"/>
                <a:cs typeface="ＭＳ Ｐゴシック" charset="0"/>
              </a:rPr>
              <a:t>Topics</a:t>
            </a:r>
            <a:endParaRPr lang="el-GR" sz="440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63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196975"/>
            <a:ext cx="8424862" cy="5329238"/>
          </a:xfrm>
        </p:spPr>
        <p:txBody>
          <a:bodyPr/>
          <a:lstStyle/>
          <a:p>
            <a:pPr eaLnBrk="1" hangingPunct="1">
              <a:buFont typeface="Arial" charset="0"/>
              <a:buChar char="•"/>
              <a:defRPr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alibri" charset="0"/>
                <a:ea typeface="ＭＳ Ｐゴシック" charset="0"/>
                <a:cs typeface="ＭＳ Ｐゴシック" charset="0"/>
              </a:rPr>
              <a:t>Basic concepts of RDF</a:t>
            </a:r>
          </a:p>
          <a:p>
            <a:pPr lvl="1" eaLnBrk="1" hangingPunct="1">
              <a:buFont typeface="Arial" charset="0"/>
              <a:buChar char="•"/>
              <a:defRPr/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Calibri" charset="0"/>
                <a:ea typeface="ＭＳ Ｐゴシック" charset="0"/>
              </a:rPr>
              <a:t>Resources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alibri" charset="0"/>
                <a:ea typeface="ＭＳ Ｐゴシック" charset="0"/>
              </a:rPr>
              <a:t>, properties, values, statements, triples</a:t>
            </a:r>
          </a:p>
          <a:p>
            <a:pPr lvl="1" eaLnBrk="1" hangingPunct="1">
              <a:buFont typeface="Arial" charset="0"/>
              <a:buChar char="•"/>
              <a:defRPr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alibri" charset="0"/>
                <a:ea typeface="ＭＳ Ｐゴシック" charset="0"/>
              </a:rPr>
              <a:t>URIs and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  <a:latin typeface="Calibri" charset="0"/>
                <a:ea typeface="ＭＳ Ｐゴシック" charset="0"/>
              </a:rPr>
              <a:t>URIrefs</a:t>
            </a:r>
            <a:endParaRPr lang="en-US" dirty="0">
              <a:solidFill>
                <a:schemeClr val="bg1">
                  <a:lumMod val="50000"/>
                </a:schemeClr>
              </a:solidFill>
              <a:latin typeface="Calibri" charset="0"/>
              <a:ea typeface="ＭＳ Ｐゴシック" charset="0"/>
            </a:endParaRPr>
          </a:p>
          <a:p>
            <a:pPr lvl="1" eaLnBrk="1" hangingPunct="1">
              <a:buFont typeface="Arial" charset="0"/>
              <a:buChar char="•"/>
              <a:defRPr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alibri" charset="0"/>
                <a:ea typeface="ＭＳ Ｐゴシック" charset="0"/>
              </a:rPr>
              <a:t>RDF graphs</a:t>
            </a:r>
          </a:p>
          <a:p>
            <a:pPr lvl="1" eaLnBrk="1" hangingPunct="1">
              <a:buFont typeface="Arial" charset="0"/>
              <a:buChar char="•"/>
              <a:defRPr/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Calibri" charset="0"/>
                <a:ea typeface="ＭＳ Ｐゴシック" charset="0"/>
              </a:rPr>
              <a:t>Literals, </a:t>
            </a:r>
            <a:r>
              <a:rPr lang="en-US" dirty="0" err="1" smtClean="0">
                <a:solidFill>
                  <a:schemeClr val="bg1">
                    <a:lumMod val="50000"/>
                  </a:schemeClr>
                </a:solidFill>
                <a:latin typeface="Calibri" charset="0"/>
                <a:ea typeface="ＭＳ Ｐゴシック" charset="0"/>
              </a:rPr>
              <a:t>qnames</a:t>
            </a:r>
            <a:endParaRPr lang="en-US" dirty="0">
              <a:solidFill>
                <a:schemeClr val="bg1">
                  <a:lumMod val="50000"/>
                </a:schemeClr>
              </a:solidFill>
              <a:latin typeface="Calibri" charset="0"/>
              <a:ea typeface="ＭＳ Ｐゴシック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Vocabularies and modeling</a:t>
            </a:r>
          </a:p>
          <a:p>
            <a:pPr lvl="1" eaLnBrk="1" hangingPunct="1">
              <a:buFont typeface="Arial" charset="0"/>
              <a:buChar char="•"/>
              <a:defRPr/>
            </a:pPr>
            <a:r>
              <a:rPr lang="en-US" dirty="0" smtClean="0">
                <a:latin typeface="Calibri" charset="0"/>
                <a:ea typeface="ＭＳ Ｐゴシック" charset="0"/>
              </a:rPr>
              <a:t>Vocabularies</a:t>
            </a:r>
          </a:p>
          <a:p>
            <a:pPr lvl="1" eaLnBrk="1" hangingPunct="1">
              <a:buFont typeface="Arial" charset="0"/>
              <a:buChar char="•"/>
              <a:defRPr/>
            </a:pPr>
            <a:r>
              <a:rPr lang="en-US" dirty="0" smtClean="0">
                <a:latin typeface="Calibri" charset="0"/>
                <a:ea typeface="ＭＳ Ｐゴシック" charset="0"/>
              </a:rPr>
              <a:t>Blank nodes, data modeling, types, reification</a:t>
            </a:r>
          </a:p>
          <a:p>
            <a:pPr lvl="1" eaLnBrk="1" hangingPunct="1">
              <a:buFont typeface="Arial" charset="0"/>
              <a:buChar char="•"/>
              <a:defRPr/>
            </a:pPr>
            <a:r>
              <a:rPr lang="en-US" dirty="0" smtClean="0">
                <a:latin typeface="Calibri" charset="0"/>
                <a:ea typeface="ＭＳ Ｐゴシック" charset="0"/>
              </a:rPr>
              <a:t>Lists, bags, collections</a:t>
            </a:r>
            <a:endParaRPr lang="en-US" dirty="0">
              <a:latin typeface="Calibri" charset="0"/>
              <a:ea typeface="ＭＳ Ｐゴシック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Serialization of RDF </a:t>
            </a: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graphs</a:t>
            </a:r>
          </a:p>
          <a:p>
            <a:pPr lvl="1" eaLnBrk="1" hangingPunct="1">
              <a:buFont typeface="Arial" charset="0"/>
              <a:buChar char="•"/>
              <a:defRPr/>
            </a:pPr>
            <a:r>
              <a:rPr lang="en-US" sz="2000" dirty="0" smtClean="0">
                <a:latin typeface="Calibri" charset="0"/>
                <a:ea typeface="ＭＳ Ｐゴシック" charset="0"/>
                <a:cs typeface="ＭＳ Ｐゴシック" charset="0"/>
              </a:rPr>
              <a:t>XML</a:t>
            </a:r>
            <a:r>
              <a:rPr lang="en-US" sz="2000" dirty="0">
                <a:latin typeface="Calibri" charset="0"/>
                <a:ea typeface="ＭＳ Ｐゴシック" charset="0"/>
                <a:cs typeface="ＭＳ Ｐゴシック" charset="0"/>
              </a:rPr>
              <a:t>, </a:t>
            </a:r>
            <a:r>
              <a:rPr lang="en-US" sz="2000" dirty="0" smtClean="0">
                <a:latin typeface="Calibri" charset="0"/>
                <a:ea typeface="ＭＳ Ｐゴシック" charset="0"/>
                <a:cs typeface="ＭＳ Ｐゴシック" charset="0"/>
              </a:rPr>
              <a:t>Turtle, Ntriples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Critique of RDF</a:t>
            </a:r>
            <a:endParaRPr lang="en-US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Measurements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412875"/>
            <a:ext cx="8353425" cy="4967288"/>
          </a:xfrm>
        </p:spPr>
        <p:txBody>
          <a:bodyPr/>
          <a:lstStyle/>
          <a:p>
            <a:pPr>
              <a:defRPr/>
            </a:pPr>
            <a:r>
              <a:rPr lang="en-US" sz="3200" dirty="0" smtClean="0"/>
              <a:t>What does this mean?</a:t>
            </a:r>
            <a:endParaRPr lang="en-US" sz="2400" dirty="0" smtClean="0"/>
          </a:p>
          <a:p>
            <a:pPr marL="395287" lvl="1" indent="0">
              <a:buFontTx/>
              <a:buNone/>
              <a:defRPr/>
            </a:pPr>
            <a:r>
              <a:rPr lang="en-US" sz="3200" dirty="0" smtClean="0">
                <a:hlinkClick r:id="rId2"/>
              </a:rPr>
              <a:t>dbr:Nile</a:t>
            </a:r>
            <a:r>
              <a:rPr lang="en-US" sz="3200" dirty="0" smtClean="0"/>
              <a:t>  </a:t>
            </a:r>
            <a:r>
              <a:rPr lang="en-US" sz="3200" dirty="0">
                <a:hlinkClick r:id="rId3"/>
              </a:rPr>
              <a:t>dbp:length</a:t>
            </a:r>
            <a:r>
              <a:rPr lang="en-US" sz="3200" dirty="0" smtClean="0"/>
              <a:t>  _:1 .</a:t>
            </a:r>
          </a:p>
          <a:p>
            <a:pPr marL="395287" lvl="1" indent="0">
              <a:buFontTx/>
              <a:buNone/>
              <a:defRPr/>
            </a:pPr>
            <a:r>
              <a:rPr lang="en-US" sz="3200" dirty="0" smtClean="0"/>
              <a:t>_:1 </a:t>
            </a:r>
            <a:r>
              <a:rPr lang="en-US" sz="3200" dirty="0" err="1" smtClean="0"/>
              <a:t>rdf:type</a:t>
            </a:r>
            <a:r>
              <a:rPr lang="en-US" sz="3200" dirty="0" smtClean="0"/>
              <a:t> </a:t>
            </a:r>
            <a:r>
              <a:rPr lang="en-US" sz="3200" dirty="0" err="1" smtClean="0"/>
              <a:t>ex:Measure</a:t>
            </a:r>
            <a:r>
              <a:rPr lang="en-US" sz="3200" dirty="0" smtClean="0"/>
              <a:t> .</a:t>
            </a:r>
          </a:p>
          <a:p>
            <a:pPr marL="395287" lvl="1" indent="0">
              <a:buFontTx/>
              <a:buNone/>
              <a:defRPr/>
            </a:pPr>
            <a:r>
              <a:rPr lang="en-US" sz="3200" dirty="0" smtClean="0"/>
              <a:t>_:1 </a:t>
            </a:r>
            <a:r>
              <a:rPr lang="en-US" sz="3200" dirty="0" err="1" smtClean="0"/>
              <a:t>rdf:value</a:t>
            </a:r>
            <a:r>
              <a:rPr lang="en-US" sz="3200" dirty="0" smtClean="0"/>
              <a:t> ”6853"^^</a:t>
            </a:r>
            <a:r>
              <a:rPr lang="en-US" sz="3200" dirty="0" err="1" smtClean="0"/>
              <a:t>xsd:integer</a:t>
            </a:r>
            <a:r>
              <a:rPr lang="en-US" sz="3200" dirty="0" smtClean="0"/>
              <a:t> .</a:t>
            </a:r>
          </a:p>
          <a:p>
            <a:pPr marL="395287" lvl="1" indent="0">
              <a:buFontTx/>
              <a:buNone/>
              <a:defRPr/>
            </a:pPr>
            <a:r>
              <a:rPr lang="en-US" sz="3200" dirty="0" smtClean="0"/>
              <a:t>_:1  </a:t>
            </a:r>
            <a:r>
              <a:rPr lang="en-US" sz="3200" dirty="0" err="1" smtClean="0"/>
              <a:t>un:units</a:t>
            </a:r>
            <a:r>
              <a:rPr lang="en-US" sz="3200" dirty="0" smtClean="0"/>
              <a:t> </a:t>
            </a:r>
            <a:r>
              <a:rPr lang="en-US" sz="3200" dirty="0" smtClean="0">
                <a:hlinkClick r:id="rId4"/>
              </a:rPr>
              <a:t>dbr:Kilometre</a:t>
            </a:r>
            <a:r>
              <a:rPr lang="en-US" sz="3200" dirty="0" smtClean="0"/>
              <a:t> .</a:t>
            </a:r>
          </a:p>
          <a:p>
            <a:pPr marL="395287" lvl="1" indent="0">
              <a:buFontTx/>
              <a:buNone/>
              <a:defRPr/>
            </a:pPr>
            <a:endParaRPr lang="en-US" dirty="0" smtClean="0"/>
          </a:p>
          <a:p>
            <a:pPr marL="395287" lvl="1" indent="0">
              <a:buFontTx/>
              <a:buNone/>
              <a:defRPr/>
            </a:pPr>
            <a:endParaRPr lang="en-US" dirty="0"/>
          </a:p>
          <a:p>
            <a:pPr>
              <a:defRPr/>
            </a:pPr>
            <a:r>
              <a:rPr lang="en-US" sz="3200" dirty="0"/>
              <a:t>T</a:t>
            </a:r>
            <a:r>
              <a:rPr lang="en-US" sz="3200" dirty="0" smtClean="0"/>
              <a:t>he RDF namespace has a </a:t>
            </a:r>
            <a:r>
              <a:rPr lang="en-US" sz="3200" i="1" dirty="0" smtClean="0"/>
              <a:t>value</a:t>
            </a:r>
            <a:r>
              <a:rPr lang="en-US" sz="3200" dirty="0" smtClean="0"/>
              <a:t> property but assigns no specific meaning to it</a:t>
            </a:r>
          </a:p>
          <a:p>
            <a:pPr>
              <a:defRPr/>
            </a:pPr>
            <a:endParaRPr lang="en-US" sz="3200" dirty="0"/>
          </a:p>
        </p:txBody>
      </p:sp>
      <p:sp>
        <p:nvSpPr>
          <p:cNvPr id="2" name="Oval 1"/>
          <p:cNvSpPr/>
          <p:nvPr/>
        </p:nvSpPr>
        <p:spPr>
          <a:xfrm>
            <a:off x="7452320" y="1124744"/>
            <a:ext cx="648072" cy="648072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6228184" y="4365104"/>
            <a:ext cx="648072" cy="648072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7452320" y="2780928"/>
            <a:ext cx="648072" cy="648072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/>
          <p:cNvCxnSpPr>
            <a:stCxn id="2" idx="4"/>
            <a:endCxn id="6" idx="0"/>
          </p:cNvCxnSpPr>
          <p:nvPr/>
        </p:nvCxnSpPr>
        <p:spPr>
          <a:xfrm>
            <a:off x="7776356" y="1772816"/>
            <a:ext cx="0" cy="1008112"/>
          </a:xfrm>
          <a:prstGeom prst="straightConnector1">
            <a:avLst/>
          </a:prstGeom>
          <a:ln w="50800">
            <a:solidFill>
              <a:schemeClr val="bg2">
                <a:lumMod val="60000"/>
                <a:lumOff val="4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6" idx="3"/>
            <a:endCxn id="5" idx="0"/>
          </p:cNvCxnSpPr>
          <p:nvPr/>
        </p:nvCxnSpPr>
        <p:spPr>
          <a:xfrm flipH="1">
            <a:off x="6552220" y="3334092"/>
            <a:ext cx="995008" cy="1031012"/>
          </a:xfrm>
          <a:prstGeom prst="straightConnector1">
            <a:avLst/>
          </a:prstGeom>
          <a:ln w="50800">
            <a:solidFill>
              <a:schemeClr val="bg2">
                <a:lumMod val="60000"/>
                <a:lumOff val="4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6" idx="5"/>
            <a:endCxn id="17" idx="0"/>
          </p:cNvCxnSpPr>
          <p:nvPr/>
        </p:nvCxnSpPr>
        <p:spPr>
          <a:xfrm>
            <a:off x="8005484" y="3334092"/>
            <a:ext cx="454948" cy="1247036"/>
          </a:xfrm>
          <a:prstGeom prst="straightConnector1">
            <a:avLst/>
          </a:prstGeom>
          <a:ln w="50800">
            <a:solidFill>
              <a:schemeClr val="bg2">
                <a:lumMod val="60000"/>
                <a:lumOff val="4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7452320" y="1196752"/>
            <a:ext cx="7148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Nile</a:t>
            </a:r>
            <a:endParaRPr lang="en-US" sz="2400" dirty="0"/>
          </a:p>
        </p:txBody>
      </p:sp>
      <p:sp>
        <p:nvSpPr>
          <p:cNvPr id="18" name="TextBox 17"/>
          <p:cNvSpPr txBox="1"/>
          <p:nvPr/>
        </p:nvSpPr>
        <p:spPr>
          <a:xfrm>
            <a:off x="5292080" y="4509120"/>
            <a:ext cx="20168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/>
              <a:t>dbr:Kilometre</a:t>
            </a:r>
            <a:endParaRPr lang="en-US" sz="2400" dirty="0"/>
          </a:p>
        </p:txBody>
      </p:sp>
      <p:sp>
        <p:nvSpPr>
          <p:cNvPr id="17" name="Rectangle 16"/>
          <p:cNvSpPr/>
          <p:nvPr/>
        </p:nvSpPr>
        <p:spPr>
          <a:xfrm>
            <a:off x="7956376" y="4581128"/>
            <a:ext cx="1008112" cy="36004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6853</a:t>
            </a:r>
            <a:endParaRPr lang="en-US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444208" y="3573016"/>
            <a:ext cx="11087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/>
              <a:t>un:unit</a:t>
            </a:r>
            <a:endParaRPr lang="en-US" sz="2400" dirty="0"/>
          </a:p>
        </p:txBody>
      </p:sp>
      <p:sp>
        <p:nvSpPr>
          <p:cNvPr id="22" name="Oval 21"/>
          <p:cNvSpPr/>
          <p:nvPr/>
        </p:nvSpPr>
        <p:spPr>
          <a:xfrm>
            <a:off x="5508104" y="1917328"/>
            <a:ext cx="648072" cy="648072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Arrow Connector 22"/>
          <p:cNvCxnSpPr>
            <a:stCxn id="6" idx="1"/>
            <a:endCxn id="22" idx="6"/>
          </p:cNvCxnSpPr>
          <p:nvPr/>
        </p:nvCxnSpPr>
        <p:spPr>
          <a:xfrm flipH="1" flipV="1">
            <a:off x="6156176" y="2241364"/>
            <a:ext cx="1391052" cy="634472"/>
          </a:xfrm>
          <a:prstGeom prst="straightConnector1">
            <a:avLst/>
          </a:prstGeom>
          <a:ln w="50800">
            <a:solidFill>
              <a:schemeClr val="bg2">
                <a:lumMod val="60000"/>
                <a:lumOff val="4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6228184" y="2540286"/>
            <a:ext cx="12110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r</a:t>
            </a:r>
            <a:r>
              <a:rPr lang="en-US" sz="2400" dirty="0" err="1" smtClean="0"/>
              <a:t>df:type</a:t>
            </a:r>
            <a:endParaRPr lang="en-US" sz="2400" dirty="0"/>
          </a:p>
        </p:txBody>
      </p:sp>
      <p:sp>
        <p:nvSpPr>
          <p:cNvPr id="28" name="TextBox 27"/>
          <p:cNvSpPr txBox="1"/>
          <p:nvPr/>
        </p:nvSpPr>
        <p:spPr>
          <a:xfrm>
            <a:off x="5292080" y="1556792"/>
            <a:ext cx="17926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/>
              <a:t>ex:Measure</a:t>
            </a:r>
            <a:endParaRPr lang="en-US" sz="2400" dirty="0"/>
          </a:p>
        </p:txBody>
      </p:sp>
      <p:sp>
        <p:nvSpPr>
          <p:cNvPr id="29" name="TextBox 28"/>
          <p:cNvSpPr txBox="1"/>
          <p:nvPr/>
        </p:nvSpPr>
        <p:spPr>
          <a:xfrm>
            <a:off x="7553321" y="1916832"/>
            <a:ext cx="16222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d</a:t>
            </a:r>
            <a:r>
              <a:rPr lang="en-US" sz="2400" dirty="0" err="1" smtClean="0"/>
              <a:t>bp:length</a:t>
            </a:r>
            <a:endParaRPr lang="en-US" sz="2400" dirty="0"/>
          </a:p>
        </p:txBody>
      </p:sp>
      <p:sp>
        <p:nvSpPr>
          <p:cNvPr id="34" name="TextBox 33"/>
          <p:cNvSpPr txBox="1"/>
          <p:nvPr/>
        </p:nvSpPr>
        <p:spPr>
          <a:xfrm>
            <a:off x="7668344" y="3501008"/>
            <a:ext cx="13651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r</a:t>
            </a:r>
            <a:r>
              <a:rPr lang="en-US" sz="2400" dirty="0" err="1" smtClean="0"/>
              <a:t>df:value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Box 1"/>
          <p:cNvSpPr txBox="1">
            <a:spLocks noChangeArrowheads="1"/>
          </p:cNvSpPr>
          <p:nvPr/>
        </p:nvSpPr>
        <p:spPr bwMode="auto">
          <a:xfrm>
            <a:off x="2384425" y="2492375"/>
            <a:ext cx="3998913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6000">
                <a:latin typeface="Calibri" charset="0"/>
              </a:rPr>
              <a:t>Serialization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400">
                <a:latin typeface="Calibri" charset="0"/>
                <a:ea typeface="ＭＳ Ｐゴシック" charset="0"/>
                <a:cs typeface="ＭＳ Ｐゴシック" charset="0"/>
              </a:rPr>
              <a:t>RDF Serialization</a:t>
            </a:r>
            <a:endParaRPr lang="el-GR" sz="440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63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125538"/>
            <a:ext cx="8497887" cy="5543550"/>
          </a:xfrm>
        </p:spPr>
        <p:txBody>
          <a:bodyPr/>
          <a:lstStyle/>
          <a:p>
            <a:pPr eaLnBrk="1" hangingPunct="1">
              <a:buFont typeface="Arial" charset="0"/>
              <a:buChar char="•"/>
              <a:defRPr/>
            </a:pPr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Calibri" charset="0"/>
                <a:ea typeface="ＭＳ Ｐゴシック" charset="0"/>
                <a:cs typeface="ＭＳ Ｐゴシック" charset="0"/>
              </a:rPr>
              <a:t>A</a:t>
            </a:r>
            <a:r>
              <a:rPr lang="en-US" sz="3200" dirty="0" smtClean="0">
                <a:solidFill>
                  <a:schemeClr val="tx1">
                    <a:lumMod val="50000"/>
                  </a:schemeClr>
                </a:solidFill>
                <a:latin typeface="Calibri" charset="0"/>
                <a:ea typeface="ＭＳ Ｐゴシック" charset="0"/>
                <a:cs typeface="ＭＳ Ｐゴシック" charset="0"/>
              </a:rPr>
              <a:t>bstract model for RDF is a graph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en-US" sz="3200" dirty="0" smtClean="0">
                <a:solidFill>
                  <a:schemeClr val="tx1">
                    <a:lumMod val="50000"/>
                  </a:schemeClr>
                </a:solidFill>
                <a:latin typeface="Calibri" charset="0"/>
                <a:ea typeface="ＭＳ Ｐゴシック" charset="0"/>
                <a:cs typeface="ＭＳ Ｐゴシック" charset="0"/>
              </a:rPr>
              <a:t>Serialize as text for exchange, storage, viewing and editing in text editors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en-US" sz="3200" dirty="0" smtClean="0">
                <a:solidFill>
                  <a:schemeClr val="tx1">
                    <a:lumMod val="50000"/>
                  </a:schemeClr>
                </a:solidFill>
                <a:latin typeface="Calibri" charset="0"/>
                <a:ea typeface="ＭＳ Ｐゴシック" charset="0"/>
                <a:cs typeface="ＭＳ Ｐゴシック" charset="0"/>
              </a:rPr>
              <a:t>The big three</a:t>
            </a:r>
          </a:p>
          <a:p>
            <a:pPr marL="457200" lvl="1" indent="-228600" eaLnBrk="1" hangingPunct="1">
              <a:buFont typeface="Arial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50000"/>
                  </a:schemeClr>
                </a:solidFill>
                <a:latin typeface="Calibri" charset="0"/>
                <a:ea typeface="ＭＳ Ｐゴシック" charset="0"/>
                <a:cs typeface="ＭＳ Ｐゴシック" charset="0"/>
              </a:rPr>
              <a:t>XML/RDF – the original</a:t>
            </a:r>
          </a:p>
          <a:p>
            <a:pPr marL="457200" lvl="1" indent="-228600" eaLnBrk="1" hangingPunct="1">
              <a:buFont typeface="Arial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50000"/>
                  </a:schemeClr>
                </a:solidFill>
                <a:latin typeface="Calibri" charset="0"/>
                <a:ea typeface="ＭＳ Ｐゴシック" charset="0"/>
                <a:cs typeface="ＭＳ Ｐゴシック" charset="0"/>
              </a:rPr>
              <a:t>Ntriples – simple, but verbose; good for processing</a:t>
            </a:r>
          </a:p>
          <a:p>
            <a:pPr marL="457200" lvl="1" indent="-228600" eaLnBrk="1" hangingPunct="1">
              <a:buFont typeface="Arial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50000"/>
                  </a:schemeClr>
                </a:solidFill>
                <a:latin typeface="Calibri" charset="0"/>
                <a:ea typeface="ＭＳ Ｐゴシック" charset="0"/>
                <a:cs typeface="ＭＳ Ｐゴシック" charset="0"/>
              </a:rPr>
              <a:t>Turtle – compact, easy for people to read and write</a:t>
            </a:r>
          </a:p>
          <a:p>
            <a:pPr marL="55563" indent="-228600" eaLnBrk="1" hangingPunct="1">
              <a:buFont typeface="Arial" charset="0"/>
              <a:buChar char="•"/>
              <a:defRPr/>
            </a:pPr>
            <a:r>
              <a:rPr lang="en-US" sz="3200" dirty="0" smtClean="0">
                <a:solidFill>
                  <a:schemeClr val="tx1">
                    <a:lumMod val="50000"/>
                  </a:schemeClr>
                </a:solidFill>
                <a:latin typeface="Calibri" charset="0"/>
                <a:ea typeface="ＭＳ Ｐゴシック" charset="0"/>
                <a:cs typeface="ＭＳ Ｐゴシック" charset="0"/>
              </a:rPr>
              <a:t>Special formats</a:t>
            </a:r>
          </a:p>
          <a:p>
            <a:pPr marL="457200" lvl="1" indent="-228600" eaLnBrk="1" hangingPunct="1">
              <a:buFont typeface="Arial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50000"/>
                  </a:schemeClr>
                </a:solidFill>
                <a:latin typeface="Calibri" charset="0"/>
                <a:ea typeface="ＭＳ Ｐゴシック" charset="0"/>
                <a:cs typeface="ＭＳ Ｐゴシック" charset="0"/>
              </a:rPr>
              <a:t>Trig – a format for named graphs</a:t>
            </a:r>
          </a:p>
          <a:p>
            <a:pPr marL="457200" lvl="1" indent="-228600" eaLnBrk="1" hangingPunct="1">
              <a:buFont typeface="Arial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50000"/>
                  </a:schemeClr>
                </a:solidFill>
                <a:latin typeface="Calibri" charset="0"/>
                <a:ea typeface="ＭＳ Ｐゴシック" charset="0"/>
                <a:cs typeface="ＭＳ Ｐゴシック" charset="0"/>
              </a:rPr>
              <a:t>RDFa – embed RDF in HTML attributes</a:t>
            </a:r>
          </a:p>
          <a:p>
            <a:pPr marL="457200" lvl="1" indent="-228600" eaLnBrk="1" hangingPunct="1">
              <a:buFont typeface="Arial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50000"/>
                  </a:schemeClr>
                </a:solidFill>
                <a:latin typeface="Calibri" charset="0"/>
                <a:ea typeface="ＭＳ Ｐゴシック" charset="0"/>
                <a:cs typeface="ＭＳ Ｐゴシック" charset="0"/>
              </a:rPr>
              <a:t>JSON-LD – RDF statements as a JSON object</a:t>
            </a:r>
          </a:p>
          <a:p>
            <a:pPr eaLnBrk="1" hangingPunct="1">
              <a:buFont typeface="Arial" charset="0"/>
              <a:buChar char="•"/>
              <a:defRPr/>
            </a:pPr>
            <a:endParaRPr lang="en-US" sz="3600" dirty="0">
              <a:solidFill>
                <a:schemeClr val="tx1">
                  <a:lumMod val="50000"/>
                </a:schemeClr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AutoShape 2"/>
          <p:cNvSpPr>
            <a:spLocks noGrp="1" noChangeArrowheads="1"/>
          </p:cNvSpPr>
          <p:nvPr>
            <p:ph type="title"/>
          </p:nvPr>
        </p:nvSpPr>
        <p:spPr>
          <a:xfrm>
            <a:off x="841375" y="260350"/>
            <a:ext cx="7535863" cy="603250"/>
          </a:xfrm>
        </p:spPr>
        <p:txBody>
          <a:bodyPr/>
          <a:lstStyle/>
          <a:p>
            <a:pPr eaLnBrk="1" hangingPunct="1"/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XML encoding for RDF</a:t>
            </a:r>
          </a:p>
        </p:txBody>
      </p:sp>
      <p:sp>
        <p:nvSpPr>
          <p:cNvPr id="39938" name="Text Box 3"/>
          <p:cNvSpPr txBox="1">
            <a:spLocks noChangeArrowheads="1"/>
          </p:cNvSpPr>
          <p:nvPr/>
        </p:nvSpPr>
        <p:spPr bwMode="auto">
          <a:xfrm>
            <a:off x="225425" y="1235075"/>
            <a:ext cx="8918575" cy="520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en-US" sz="2000">
                <a:solidFill>
                  <a:srgbClr val="000000"/>
                </a:solidFill>
                <a:latin typeface="Calibri" charset="0"/>
              </a:rPr>
              <a:t>&lt;rdf:RDF xmlns:rdf="http://www.w3.org/1999/02/22-rdf-syntax-ns#"</a:t>
            </a:r>
          </a:p>
          <a:p>
            <a:pPr>
              <a:lnSpc>
                <a:spcPct val="120000"/>
              </a:lnSpc>
            </a:pPr>
            <a:r>
              <a:rPr lang="en-US" sz="2000">
                <a:solidFill>
                  <a:srgbClr val="000000"/>
                </a:solidFill>
                <a:latin typeface="Calibri" charset="0"/>
              </a:rPr>
              <a:t>    xmlns:dc="http://purl.org/dc/elements/1.1/"</a:t>
            </a:r>
          </a:p>
          <a:p>
            <a:pPr>
              <a:lnSpc>
                <a:spcPct val="120000"/>
              </a:lnSpc>
            </a:pPr>
            <a:r>
              <a:rPr lang="en-US" sz="2000">
                <a:solidFill>
                  <a:srgbClr val="000000"/>
                </a:solidFill>
                <a:latin typeface="Calibri" charset="0"/>
              </a:rPr>
              <a:t>    xmlns:bib="http://daml.umbc.edu/ontologies/bib/"&gt;</a:t>
            </a:r>
          </a:p>
          <a:p>
            <a:pPr>
              <a:lnSpc>
                <a:spcPct val="120000"/>
              </a:lnSpc>
            </a:pPr>
            <a:r>
              <a:rPr lang="en-US" sz="2000">
                <a:solidFill>
                  <a:srgbClr val="000000"/>
                </a:solidFill>
                <a:latin typeface="Calibri" charset="0"/>
              </a:rPr>
              <a:t>&lt;rdf:Description about="http://umbc.edu/~finin/talks/idm02/"&gt;</a:t>
            </a:r>
          </a:p>
          <a:p>
            <a:pPr>
              <a:lnSpc>
                <a:spcPct val="120000"/>
              </a:lnSpc>
            </a:pPr>
            <a:r>
              <a:rPr lang="en-US" sz="2000">
                <a:solidFill>
                  <a:srgbClr val="000000"/>
                </a:solidFill>
                <a:latin typeface="Calibri" charset="0"/>
              </a:rPr>
              <a:t>  &lt;dc:title&gt;Intelligent Information Systems on the Web &lt;/dc:Title&gt;</a:t>
            </a:r>
          </a:p>
          <a:p>
            <a:pPr>
              <a:lnSpc>
                <a:spcPct val="120000"/>
              </a:lnSpc>
            </a:pPr>
            <a:r>
              <a:rPr lang="en-US" sz="2000">
                <a:solidFill>
                  <a:srgbClr val="000000"/>
                </a:solidFill>
                <a:latin typeface="Calibri" charset="0"/>
              </a:rPr>
              <a:t>  &lt;dc:creator&gt;</a:t>
            </a:r>
          </a:p>
          <a:p>
            <a:pPr>
              <a:lnSpc>
                <a:spcPct val="120000"/>
              </a:lnSpc>
            </a:pPr>
            <a:r>
              <a:rPr lang="en-US" sz="2000">
                <a:solidFill>
                  <a:srgbClr val="000000"/>
                </a:solidFill>
                <a:latin typeface="Calibri" charset="0"/>
              </a:rPr>
              <a:t>    &lt;rdf:Description &gt;</a:t>
            </a:r>
          </a:p>
          <a:p>
            <a:pPr>
              <a:lnSpc>
                <a:spcPct val="120000"/>
              </a:lnSpc>
            </a:pPr>
            <a:r>
              <a:rPr lang="en-US" sz="2000">
                <a:solidFill>
                  <a:srgbClr val="000000"/>
                </a:solidFill>
                <a:latin typeface="Calibri" charset="0"/>
              </a:rPr>
              <a:t>      &lt;bib:name&gt;Tim Finin&lt;/bib:Name&gt;</a:t>
            </a:r>
          </a:p>
          <a:p>
            <a:pPr>
              <a:lnSpc>
                <a:spcPct val="120000"/>
              </a:lnSpc>
            </a:pPr>
            <a:r>
              <a:rPr lang="en-US" sz="2000">
                <a:solidFill>
                  <a:srgbClr val="000000"/>
                </a:solidFill>
                <a:latin typeface="Calibri" charset="0"/>
              </a:rPr>
              <a:t>      &lt;bib:email&gt;finin@umbc.edu&lt;/bib:Email&gt;</a:t>
            </a:r>
          </a:p>
          <a:p>
            <a:pPr>
              <a:lnSpc>
                <a:spcPct val="120000"/>
              </a:lnSpc>
            </a:pPr>
            <a:r>
              <a:rPr lang="en-US" sz="2000">
                <a:solidFill>
                  <a:srgbClr val="000000"/>
                </a:solidFill>
                <a:latin typeface="Calibri" charset="0"/>
              </a:rPr>
              <a:t>      &lt;bib:aff resource="http://umbc.edu/" /&gt;</a:t>
            </a:r>
          </a:p>
          <a:p>
            <a:pPr>
              <a:lnSpc>
                <a:spcPct val="120000"/>
              </a:lnSpc>
            </a:pPr>
            <a:r>
              <a:rPr lang="en-US" sz="2000">
                <a:solidFill>
                  <a:srgbClr val="000000"/>
                </a:solidFill>
                <a:latin typeface="Calibri" charset="0"/>
              </a:rPr>
              <a:t>    &lt;/rdf:Description&gt; </a:t>
            </a:r>
          </a:p>
          <a:p>
            <a:pPr>
              <a:lnSpc>
                <a:spcPct val="120000"/>
              </a:lnSpc>
            </a:pPr>
            <a:r>
              <a:rPr lang="en-US" sz="2000">
                <a:solidFill>
                  <a:srgbClr val="000000"/>
                </a:solidFill>
                <a:latin typeface="Calibri" charset="0"/>
              </a:rPr>
              <a:t>  &lt;/dc:creator&gt;</a:t>
            </a:r>
          </a:p>
          <a:p>
            <a:pPr>
              <a:lnSpc>
                <a:spcPct val="120000"/>
              </a:lnSpc>
            </a:pPr>
            <a:r>
              <a:rPr lang="en-US" sz="2000">
                <a:solidFill>
                  <a:srgbClr val="000000"/>
                </a:solidFill>
                <a:latin typeface="Calibri" charset="0"/>
              </a:rPr>
              <a:t>&lt;/rdfdescription&gt;</a:t>
            </a:r>
          </a:p>
          <a:p>
            <a:pPr>
              <a:lnSpc>
                <a:spcPct val="120000"/>
              </a:lnSpc>
            </a:pPr>
            <a:r>
              <a:rPr lang="en-US" sz="2000">
                <a:solidFill>
                  <a:srgbClr val="000000"/>
                </a:solidFill>
                <a:latin typeface="Calibri" charset="0"/>
              </a:rPr>
              <a:t>&lt;/rdf:RDF&gt;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795963" y="3789363"/>
            <a:ext cx="3097212" cy="258445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latin typeface="Calibri"/>
                <a:hlinkClick r:id="rId3"/>
              </a:rPr>
              <a:t>RDF/XML </a:t>
            </a:r>
            <a:r>
              <a:rPr lang="en-US" dirty="0">
                <a:latin typeface="Calibri"/>
              </a:rPr>
              <a:t>is a W3C</a:t>
            </a:r>
          </a:p>
          <a:p>
            <a:pPr>
              <a:defRPr/>
            </a:pPr>
            <a:r>
              <a:rPr lang="en-US" dirty="0">
                <a:latin typeface="Calibri"/>
              </a:rPr>
              <a:t>Standard widely used for storage and exchange</a:t>
            </a:r>
          </a:p>
          <a:p>
            <a:pPr>
              <a:defRPr/>
            </a:pPr>
            <a:endParaRPr lang="en-US" dirty="0">
              <a:latin typeface="Calibri"/>
            </a:endParaRPr>
          </a:p>
          <a:p>
            <a:pPr>
              <a:defRPr/>
            </a:pPr>
            <a:r>
              <a:rPr lang="en-US" dirty="0">
                <a:latin typeface="Calibri"/>
              </a:rPr>
              <a:t>Being supplanted by other forms</a:t>
            </a:r>
          </a:p>
          <a:p>
            <a:pPr>
              <a:defRPr/>
            </a:pPr>
            <a:endParaRPr lang="en-US" dirty="0">
              <a:latin typeface="Calibri"/>
            </a:endParaRPr>
          </a:p>
          <a:p>
            <a:pPr>
              <a:defRPr/>
            </a:pPr>
            <a:r>
              <a:rPr lang="en-US" dirty="0">
                <a:latin typeface="Calibri"/>
              </a:rPr>
              <a:t>Complex and confusing so we won’t spend time on it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Ntriples</a:t>
            </a:r>
          </a:p>
        </p:txBody>
      </p:sp>
      <p:sp>
        <p:nvSpPr>
          <p:cNvPr id="41986" name="Content Placeholder 2"/>
          <p:cNvSpPr>
            <a:spLocks noGrp="1"/>
          </p:cNvSpPr>
          <p:nvPr>
            <p:ph idx="1"/>
          </p:nvPr>
        </p:nvSpPr>
        <p:spPr>
          <a:xfrm>
            <a:off x="395288" y="1196975"/>
            <a:ext cx="8640762" cy="3960813"/>
          </a:xfrm>
        </p:spPr>
        <p:txBody>
          <a:bodyPr/>
          <a:lstStyle/>
          <a:p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Good for ingesting into a program or store</a:t>
            </a:r>
          </a:p>
          <a:p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Sequence of triples each terminated with a </a:t>
            </a:r>
            <a:r>
              <a:rPr lang="en-US" sz="3200" dirty="0" smtClean="0">
                <a:latin typeface="Calibri" charset="0"/>
                <a:ea typeface="ＭＳ Ｐゴシック" charset="0"/>
                <a:cs typeface="ＭＳ Ｐゴシック" charset="0"/>
              </a:rPr>
              <a:t>“.”</a:t>
            </a:r>
            <a:endParaRPr lang="en-US" sz="32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URIs encased in angle brackets; no </a:t>
            </a:r>
            <a:r>
              <a:rPr lang="en-US" sz="3200" dirty="0" err="1">
                <a:latin typeface="Calibri" charset="0"/>
                <a:ea typeface="ＭＳ Ｐゴシック" charset="0"/>
                <a:cs typeface="ＭＳ Ｐゴシック" charset="0"/>
              </a:rPr>
              <a:t>QNames</a:t>
            </a:r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; literals in double quotes</a:t>
            </a:r>
          </a:p>
          <a:p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Trivial to </a:t>
            </a:r>
            <a:r>
              <a:rPr lang="en-US" sz="3200" dirty="0" smtClean="0">
                <a:latin typeface="Calibri" charset="0"/>
                <a:ea typeface="ＭＳ Ｐゴシック" charset="0"/>
                <a:cs typeface="ＭＳ Ｐゴシック" charset="0"/>
              </a:rPr>
              <a:t>parse/generate</a:t>
            </a:r>
            <a:r>
              <a:rPr lang="en-US" sz="3200" dirty="0" smtClean="0">
                <a:latin typeface="Calibri" charset="0"/>
                <a:ea typeface="ＭＳ Ｐゴシック" charset="0"/>
                <a:cs typeface="ＭＳ Ｐゴシック" charset="0"/>
              </a:rPr>
              <a:t>; </a:t>
            </a:r>
            <a:r>
              <a:rPr lang="en-US" sz="3200" dirty="0" smtClean="0">
                <a:latin typeface="Calibri" charset="0"/>
                <a:ea typeface="ＭＳ Ｐゴシック" charset="0"/>
                <a:cs typeface="ＭＳ Ｐゴシック" charset="0"/>
              </a:rPr>
              <a:t>common </a:t>
            </a:r>
            <a:r>
              <a:rPr lang="en-US" sz="3200" dirty="0" smtClean="0">
                <a:latin typeface="Calibri" charset="0"/>
                <a:ea typeface="ＭＳ Ｐゴシック" charset="0"/>
                <a:cs typeface="ＭＳ Ｐゴシック" charset="0"/>
              </a:rPr>
              <a:t>download </a:t>
            </a:r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format for RDF </a:t>
            </a:r>
            <a:r>
              <a:rPr lang="en-US" sz="3200" dirty="0" smtClean="0">
                <a:latin typeface="Calibri" charset="0"/>
                <a:ea typeface="ＭＳ Ｐゴシック" charset="0"/>
                <a:cs typeface="ＭＳ Ｐゴシック" charset="0"/>
              </a:rPr>
              <a:t>datasets (e.g., </a:t>
            </a:r>
            <a:r>
              <a:rPr lang="en-US" sz="3200" dirty="0" smtClean="0">
                <a:latin typeface="Calibri" charset="0"/>
                <a:ea typeface="ＭＳ Ｐゴシック" charset="0"/>
                <a:cs typeface="ＭＳ Ｐゴシック" charset="0"/>
                <a:hlinkClick r:id="rId2"/>
              </a:rPr>
              <a:t>DBpedia</a:t>
            </a:r>
            <a:r>
              <a:rPr lang="en-US" sz="3200" dirty="0" smtClean="0">
                <a:latin typeface="Calibri" charset="0"/>
                <a:ea typeface="ＭＳ Ｐゴシック" charset="0"/>
                <a:cs typeface="ＭＳ Ｐゴシック" charset="0"/>
              </a:rPr>
              <a:t>)</a:t>
            </a:r>
            <a:endParaRPr lang="en-US" sz="32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Uses lots of characters due to repeated URLs, but compresses well</a:t>
            </a:r>
          </a:p>
        </p:txBody>
      </p:sp>
      <p:sp>
        <p:nvSpPr>
          <p:cNvPr id="41987" name="TextBox 4"/>
          <p:cNvSpPr txBox="1">
            <a:spLocks noChangeArrowheads="1"/>
          </p:cNvSpPr>
          <p:nvPr/>
        </p:nvSpPr>
        <p:spPr bwMode="auto">
          <a:xfrm>
            <a:off x="231775" y="5589588"/>
            <a:ext cx="8804275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300">
                <a:latin typeface="Calibri" charset="0"/>
              </a:rPr>
              <a:t>&lt;http://example.org/Turing&gt;&lt;http://www.w3.org/1999/02/22-rdf-syntax-ns#type&gt; &lt;http://xmlns.com/foaf/0.1/Person&gt; .</a:t>
            </a:r>
          </a:p>
          <a:p>
            <a:pPr eaLnBrk="1" hangingPunct="1"/>
            <a:r>
              <a:rPr lang="en-US" sz="1300">
                <a:latin typeface="Calibri" charset="0"/>
              </a:rPr>
              <a:t>&lt;http://example.org/Turing&gt; &lt;http://xmlns.com/foaf/0.1/name&gt; "Alan Turing" .</a:t>
            </a:r>
          </a:p>
          <a:p>
            <a:pPr eaLnBrk="1" hangingPunct="1"/>
            <a:r>
              <a:rPr lang="en-US" sz="1300">
                <a:latin typeface="Calibri" charset="0"/>
              </a:rPr>
              <a:t>&lt;http://www.w3.org/2001/sw/RDFCore/ntriples/&gt; &lt;http://xmlns.com/foaf/0.1/mbox&gt; &lt;mailto:alan@turing.org&gt; .</a:t>
            </a:r>
          </a:p>
          <a:p>
            <a:pPr eaLnBrk="1" hangingPunct="1"/>
            <a:endParaRPr lang="en-US" sz="1300">
              <a:latin typeface="Calibri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516688" y="3068638"/>
            <a:ext cx="2303462" cy="40005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rgbClr val="001933"/>
                </a:solidFill>
                <a:latin typeface="Calibri"/>
                <a:hlinkClick r:id="rId3"/>
              </a:rPr>
              <a:t>W3C Specification</a:t>
            </a:r>
            <a:endParaRPr lang="en-US" sz="2000" dirty="0">
              <a:solidFill>
                <a:srgbClr val="001933"/>
              </a:solidFill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Turtle</a:t>
            </a:r>
          </a:p>
        </p:txBody>
      </p:sp>
      <p:sp>
        <p:nvSpPr>
          <p:cNvPr id="43010" name="Content Placeholder 2"/>
          <p:cNvSpPr>
            <a:spLocks noGrp="1"/>
          </p:cNvSpPr>
          <p:nvPr>
            <p:ph idx="1"/>
          </p:nvPr>
        </p:nvSpPr>
        <p:spPr>
          <a:xfrm>
            <a:off x="431800" y="1200150"/>
            <a:ext cx="8280400" cy="1800225"/>
          </a:xfrm>
        </p:spPr>
        <p:txBody>
          <a:bodyPr/>
          <a:lstStyle/>
          <a:p>
            <a:r>
              <a:rPr lang="en-US" sz="3200">
                <a:latin typeface="Calibri" charset="0"/>
                <a:ea typeface="ＭＳ Ｐゴシック" charset="0"/>
                <a:cs typeface="ＭＳ Ｐゴシック" charset="0"/>
                <a:hlinkClick r:id="rId2"/>
              </a:rPr>
              <a:t>Ntriples</a:t>
            </a:r>
            <a:r>
              <a:rPr lang="en-US" sz="3200">
                <a:latin typeface="Calibri" charset="0"/>
                <a:ea typeface="ＭＳ Ｐゴシック" charset="0"/>
                <a:cs typeface="ＭＳ Ｐゴシック" charset="0"/>
              </a:rPr>
              <a:t> ⊂ </a:t>
            </a:r>
            <a:r>
              <a:rPr lang="en-US" sz="3200">
                <a:latin typeface="Calibri" charset="0"/>
                <a:ea typeface="ＭＳ Ｐゴシック" charset="0"/>
                <a:cs typeface="ＭＳ Ｐゴシック" charset="0"/>
                <a:hlinkClick r:id="rId3"/>
              </a:rPr>
              <a:t>Turtle</a:t>
            </a:r>
            <a:r>
              <a:rPr lang="en-US" sz="3200">
                <a:latin typeface="Calibri" charset="0"/>
                <a:ea typeface="ＭＳ Ｐゴシック" charset="0"/>
                <a:cs typeface="ＭＳ Ｐゴシック" charset="0"/>
              </a:rPr>
              <a:t> ⊂ </a:t>
            </a:r>
            <a:r>
              <a:rPr lang="en-US" sz="3200">
                <a:latin typeface="Calibri" charset="0"/>
                <a:ea typeface="ＭＳ Ｐゴシック" charset="0"/>
                <a:cs typeface="ＭＳ Ｐゴシック" charset="0"/>
                <a:hlinkClick r:id="rId4"/>
              </a:rPr>
              <a:t>N3</a:t>
            </a:r>
            <a:endParaRPr lang="en-US" sz="3200">
              <a:latin typeface="Calibri" charset="0"/>
              <a:ea typeface="ＭＳ Ｐゴシック" charset="0"/>
              <a:cs typeface="ＭＳ Ｐゴシック" charset="0"/>
            </a:endParaRPr>
          </a:p>
          <a:p>
            <a:r>
              <a:rPr lang="en-US" sz="3200">
                <a:latin typeface="Calibri" charset="0"/>
                <a:ea typeface="ＭＳ Ｐゴシック" charset="0"/>
                <a:cs typeface="ＭＳ Ｐゴシック" charset="0"/>
              </a:rPr>
              <a:t>Compact, easy to read and write and parse</a:t>
            </a:r>
          </a:p>
          <a:p>
            <a:r>
              <a:rPr lang="en-US" sz="3200">
                <a:latin typeface="Calibri" charset="0"/>
                <a:ea typeface="ＭＳ Ｐゴシック" charset="0"/>
                <a:cs typeface="ＭＳ Ｐゴシック" charset="0"/>
              </a:rPr>
              <a:t>Qnames, [ ] notation for blank nodes, ; and ,</a:t>
            </a:r>
          </a:p>
        </p:txBody>
      </p:sp>
      <p:sp>
        <p:nvSpPr>
          <p:cNvPr id="43011" name="TextBox 3"/>
          <p:cNvSpPr txBox="1">
            <a:spLocks noChangeArrowheads="1"/>
          </p:cNvSpPr>
          <p:nvPr/>
        </p:nvSpPr>
        <p:spPr bwMode="auto">
          <a:xfrm>
            <a:off x="503238" y="2997200"/>
            <a:ext cx="8532812" cy="3573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200">
                <a:latin typeface="Calibri" charset="0"/>
              </a:rPr>
              <a:t>@prefix rdf: &lt;http://www.w3.org/1999/02/22-rdf-syntax-ns#&gt; .</a:t>
            </a:r>
          </a:p>
          <a:p>
            <a:pPr eaLnBrk="1" hangingPunct="1">
              <a:lnSpc>
                <a:spcPct val="110000"/>
              </a:lnSpc>
            </a:pPr>
            <a:r>
              <a:rPr lang="en-US" sz="2200">
                <a:latin typeface="Calibri" charset="0"/>
              </a:rPr>
              <a:t>@prefix dc: &lt;http://purl.org/dc/elements/1.1/&gt; .</a:t>
            </a:r>
          </a:p>
          <a:p>
            <a:pPr eaLnBrk="1" hangingPunct="1">
              <a:lnSpc>
                <a:spcPct val="110000"/>
              </a:lnSpc>
            </a:pPr>
            <a:r>
              <a:rPr lang="en-US" sz="2200">
                <a:latin typeface="Calibri" charset="0"/>
              </a:rPr>
              <a:t>@prefix foaf: &lt;http://xmlns.com/foaf/0.1/&gt; .</a:t>
            </a:r>
          </a:p>
          <a:p>
            <a:pPr eaLnBrk="1" hangingPunct="1">
              <a:lnSpc>
                <a:spcPct val="110000"/>
              </a:lnSpc>
            </a:pPr>
            <a:endParaRPr lang="en-US" sz="800">
              <a:latin typeface="Calibri" charset="0"/>
            </a:endParaRPr>
          </a:p>
          <a:p>
            <a:pPr eaLnBrk="1" hangingPunct="1">
              <a:lnSpc>
                <a:spcPct val="110000"/>
              </a:lnSpc>
            </a:pPr>
            <a:r>
              <a:rPr lang="en-US" sz="2200">
                <a:latin typeface="Calibri" charset="0"/>
              </a:rPr>
              <a:t>&lt;http://www.w3.org/TR/rdf-syntax-grammar&gt;</a:t>
            </a:r>
          </a:p>
          <a:p>
            <a:pPr eaLnBrk="1" hangingPunct="1">
              <a:lnSpc>
                <a:spcPct val="110000"/>
              </a:lnSpc>
            </a:pPr>
            <a:r>
              <a:rPr lang="en-US" sz="2200">
                <a:latin typeface="Calibri" charset="0"/>
              </a:rPr>
              <a:t>  dc:title "RDF/XML Syntax Specification (Revised)" ;</a:t>
            </a:r>
          </a:p>
          <a:p>
            <a:pPr eaLnBrk="1" hangingPunct="1">
              <a:lnSpc>
                <a:spcPct val="110000"/>
              </a:lnSpc>
            </a:pPr>
            <a:r>
              <a:rPr lang="en-US" sz="2200">
                <a:latin typeface="Calibri" charset="0"/>
              </a:rPr>
              <a:t>  dc:creator [ foaf:name "Dave Beckett";</a:t>
            </a:r>
          </a:p>
          <a:p>
            <a:pPr eaLnBrk="1" hangingPunct="1">
              <a:lnSpc>
                <a:spcPct val="110000"/>
              </a:lnSpc>
            </a:pPr>
            <a:r>
              <a:rPr lang="en-US" sz="2200">
                <a:latin typeface="Calibri" charset="0"/>
              </a:rPr>
              <a:t>                     foaf:mbox &lt;mailto:</a:t>
            </a:r>
            <a:r>
              <a:rPr lang="en-US" sz="2200">
                <a:latin typeface="Calibri" charset="0"/>
                <a:hlinkClick r:id="rId5"/>
              </a:rPr>
              <a:t>dave@beckett.org</a:t>
            </a:r>
            <a:r>
              <a:rPr lang="en-US" sz="2200">
                <a:latin typeface="Calibri" charset="0"/>
              </a:rPr>
              <a:t>&gt; ,  </a:t>
            </a:r>
            <a:br>
              <a:rPr lang="en-US" sz="2200">
                <a:latin typeface="Calibri" charset="0"/>
              </a:rPr>
            </a:br>
            <a:r>
              <a:rPr lang="en-US" sz="2200">
                <a:latin typeface="Calibri" charset="0"/>
              </a:rPr>
              <a:t>                                      &lt;mailto:</a:t>
            </a:r>
            <a:r>
              <a:rPr lang="en-US" sz="2200">
                <a:latin typeface="Calibri" charset="0"/>
                <a:hlinkClick r:id="rId6"/>
              </a:rPr>
              <a:t>dbeck@gmail.com</a:t>
            </a:r>
            <a:r>
              <a:rPr lang="en-US" sz="2200">
                <a:latin typeface="Calibri" charset="0"/>
              </a:rPr>
              <a:t>&gt;</a:t>
            </a:r>
            <a:br>
              <a:rPr lang="en-US" sz="2200">
                <a:latin typeface="Calibri" charset="0"/>
              </a:rPr>
            </a:br>
            <a:r>
              <a:rPr lang="en-US" sz="2200">
                <a:latin typeface="Calibri" charset="0"/>
              </a:rPr>
              <a:t>                    ] 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Some details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288" y="1412875"/>
            <a:ext cx="8569325" cy="4967288"/>
          </a:xfrm>
        </p:spPr>
        <p:txBody>
          <a:bodyPr/>
          <a:lstStyle/>
          <a:p>
            <a:pPr>
              <a:defRPr/>
            </a:pPr>
            <a:r>
              <a:rPr lang="en-US" sz="3200" dirty="0" smtClean="0"/>
              <a:t>@PREFIX lines define namespace abbreviations</a:t>
            </a:r>
          </a:p>
          <a:p>
            <a:pPr>
              <a:defRPr/>
            </a:pPr>
            <a:r>
              <a:rPr lang="en-US" sz="3200" dirty="0" smtClean="0"/>
              <a:t>Basic pattern is</a:t>
            </a:r>
          </a:p>
          <a:p>
            <a:pPr marL="401637" lvl="1" indent="0">
              <a:lnSpc>
                <a:spcPct val="80000"/>
              </a:lnSpc>
              <a:buFontTx/>
              <a:buNone/>
              <a:defRPr/>
            </a:pPr>
            <a:r>
              <a:rPr lang="en-US" sz="2800" dirty="0" err="1" smtClean="0"/>
              <a:t>Subj</a:t>
            </a:r>
            <a:r>
              <a:rPr lang="en-US" sz="2800" dirty="0" smtClean="0"/>
              <a:t> pred1 value1;</a:t>
            </a:r>
          </a:p>
          <a:p>
            <a:pPr marL="401637" lvl="1" indent="0">
              <a:lnSpc>
                <a:spcPct val="80000"/>
              </a:lnSpc>
              <a:buFontTx/>
              <a:buNone/>
              <a:defRPr/>
            </a:pPr>
            <a:r>
              <a:rPr lang="en-US" sz="2800" dirty="0"/>
              <a:t> </a:t>
            </a:r>
            <a:r>
              <a:rPr lang="en-US" sz="2800" dirty="0" smtClean="0"/>
              <a:t>        pred2 value2;</a:t>
            </a:r>
          </a:p>
          <a:p>
            <a:pPr marL="401637" lvl="1" indent="0">
              <a:lnSpc>
                <a:spcPct val="80000"/>
              </a:lnSpc>
              <a:buFontTx/>
              <a:buNone/>
              <a:defRPr/>
            </a:pPr>
            <a:r>
              <a:rPr lang="en-US" sz="2800" dirty="0"/>
              <a:t> </a:t>
            </a:r>
            <a:r>
              <a:rPr lang="en-US" sz="2800" dirty="0" smtClean="0"/>
              <a:t>        pred3 value3, value4 .</a:t>
            </a:r>
          </a:p>
          <a:p>
            <a:pPr>
              <a:lnSpc>
                <a:spcPct val="80000"/>
              </a:lnSpc>
              <a:defRPr/>
            </a:pPr>
            <a:r>
              <a:rPr lang="en-US" sz="3600" dirty="0" smtClean="0"/>
              <a:t>Special notation for the </a:t>
            </a:r>
            <a:r>
              <a:rPr lang="en-US" sz="3600" dirty="0" err="1" smtClean="0"/>
              <a:t>rdf:type</a:t>
            </a:r>
            <a:r>
              <a:rPr lang="en-US" sz="3600" dirty="0" smtClean="0"/>
              <a:t> predicate</a:t>
            </a:r>
          </a:p>
          <a:p>
            <a:pPr marL="395287" lvl="1" indent="0">
              <a:lnSpc>
                <a:spcPct val="80000"/>
              </a:lnSpc>
              <a:buFontTx/>
              <a:buNone/>
              <a:defRPr/>
            </a:pPr>
            <a:r>
              <a:rPr lang="en-US" sz="2800" dirty="0" smtClean="0"/>
              <a:t>:john </a:t>
            </a:r>
            <a:r>
              <a:rPr lang="en-US" sz="2800" b="1" dirty="0" smtClean="0"/>
              <a:t>a </a:t>
            </a:r>
            <a:r>
              <a:rPr lang="en-US" sz="2800" b="1" dirty="0" err="1" smtClean="0"/>
              <a:t>foaf:Person</a:t>
            </a:r>
            <a:r>
              <a:rPr lang="en-US" sz="2800" b="1" dirty="0" smtClean="0"/>
              <a:t>; </a:t>
            </a:r>
            <a:r>
              <a:rPr lang="en-US" sz="2800" dirty="0" err="1" smtClean="0"/>
              <a:t>foaf:name</a:t>
            </a:r>
            <a:r>
              <a:rPr lang="en-US" sz="2800" dirty="0" smtClean="0"/>
              <a:t> "John Smith" .</a:t>
            </a:r>
          </a:p>
          <a:p>
            <a:pPr>
              <a:lnSpc>
                <a:spcPct val="80000"/>
              </a:lnSpc>
              <a:defRPr/>
            </a:pPr>
            <a:r>
              <a:rPr lang="en-US" sz="3600" dirty="0" smtClean="0"/>
              <a:t>Special notation for anonymous </a:t>
            </a:r>
            <a:r>
              <a:rPr lang="en-US" sz="3600" dirty="0" err="1" smtClean="0"/>
              <a:t>bnodes</a:t>
            </a:r>
            <a:endParaRPr lang="en-US" sz="3600" dirty="0" smtClean="0"/>
          </a:p>
          <a:p>
            <a:pPr marL="395287" lvl="1" indent="0">
              <a:lnSpc>
                <a:spcPct val="80000"/>
              </a:lnSpc>
              <a:buFontTx/>
              <a:buNone/>
              <a:defRPr/>
            </a:pPr>
            <a:r>
              <a:rPr lang="en-US" sz="2800" dirty="0" smtClean="0"/>
              <a:t>:john foaf:knows [ a </a:t>
            </a:r>
            <a:r>
              <a:rPr lang="en-US" sz="2800" dirty="0" err="1" smtClean="0"/>
              <a:t>foaf:Person</a:t>
            </a:r>
            <a:r>
              <a:rPr lang="en-US" sz="2800" dirty="0" smtClean="0"/>
              <a:t>; </a:t>
            </a:r>
            <a:r>
              <a:rPr lang="en-US" sz="2800" dirty="0" err="1" smtClean="0"/>
              <a:t>foaf:nick</a:t>
            </a:r>
            <a:r>
              <a:rPr lang="en-US" sz="2800" dirty="0" smtClean="0"/>
              <a:t> "Bob" ].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Notation3 or N3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N3 was an early turtle-like notation developed by </a:t>
            </a:r>
            <a:r>
              <a:rPr lang="en-US" dirty="0" err="1" smtClean="0"/>
              <a:t>Tim_Berners</a:t>
            </a:r>
            <a:r>
              <a:rPr lang="en-US" dirty="0" smtClean="0"/>
              <a:t> Lee himself</a:t>
            </a:r>
          </a:p>
          <a:p>
            <a:r>
              <a:rPr lang="en-US" dirty="0" smtClean="0"/>
              <a:t>Included support for inference rules</a:t>
            </a:r>
          </a:p>
          <a:p>
            <a:pPr lvl="1"/>
            <a:r>
              <a:rPr lang="en-US" dirty="0" smtClean="0"/>
              <a:t>See </a:t>
            </a:r>
            <a:r>
              <a:rPr lang="en-US" dirty="0" smtClean="0">
                <a:hlinkClick r:id="rId2"/>
              </a:rPr>
              <a:t>CWM</a:t>
            </a:r>
            <a:r>
              <a:rPr lang="en-US" dirty="0" smtClean="0"/>
              <a:t> for software</a:t>
            </a:r>
          </a:p>
          <a:p>
            <a:r>
              <a:rPr lang="en-US" dirty="0" smtClean="0"/>
              <a:t>Never became a recommended W3C standard</a:t>
            </a:r>
          </a:p>
          <a:p>
            <a:pPr lvl="1"/>
            <a:r>
              <a:rPr lang="en-US" dirty="0" smtClean="0"/>
              <a:t>Some of its features were problematic for OWL</a:t>
            </a:r>
          </a:p>
          <a:p>
            <a:pPr lvl="1"/>
            <a:r>
              <a:rPr lang="en-US" dirty="0" smtClean="0"/>
              <a:t>Supplanted by Turtle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9980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Try…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3200" dirty="0" smtClean="0"/>
              <a:t>RDF examples: </a:t>
            </a:r>
            <a:r>
              <a:rPr lang="en-US" sz="3200" dirty="0" smtClean="0">
                <a:hlinkClick r:id="rId2"/>
              </a:rPr>
              <a:t>http://bit.ly/691rdf</a:t>
            </a:r>
            <a:endParaRPr lang="en-US" sz="3200" dirty="0" smtClean="0"/>
          </a:p>
          <a:p>
            <a:pPr>
              <a:defRPr/>
            </a:pPr>
            <a:r>
              <a:rPr lang="en-US" sz="3200" dirty="0" err="1" smtClean="0"/>
              <a:t>Simple.ttl</a:t>
            </a:r>
            <a:endParaRPr lang="en-US" sz="3200" dirty="0" smtClean="0"/>
          </a:p>
          <a:p>
            <a:pPr marL="230188" indent="0">
              <a:buFont typeface="Wingdings" charset="0"/>
              <a:buNone/>
              <a:defRPr/>
            </a:pPr>
            <a:r>
              <a:rPr lang="en-US" sz="1800" dirty="0" smtClean="0"/>
              <a:t># A simple Turtle example </a:t>
            </a:r>
          </a:p>
          <a:p>
            <a:pPr marL="230188" indent="0">
              <a:buFont typeface="Wingdings" charset="0"/>
              <a:buNone/>
              <a:defRPr/>
            </a:pPr>
            <a:endParaRPr lang="en-US" sz="800" dirty="0" smtClean="0"/>
          </a:p>
          <a:p>
            <a:pPr marL="230188" indent="0">
              <a:buFont typeface="Wingdings" charset="0"/>
              <a:buNone/>
              <a:defRPr/>
            </a:pPr>
            <a:r>
              <a:rPr lang="en-US" sz="1800" dirty="0" smtClean="0"/>
              <a:t>@prefix foaf: &lt;http://</a:t>
            </a:r>
            <a:r>
              <a:rPr lang="en-US" sz="1800" dirty="0" err="1" smtClean="0"/>
              <a:t>xmlns.com</a:t>
            </a:r>
            <a:r>
              <a:rPr lang="en-US" sz="1800" dirty="0" smtClean="0"/>
              <a:t>/foaf/0.1/&gt; .</a:t>
            </a:r>
          </a:p>
          <a:p>
            <a:pPr marL="230188" indent="0">
              <a:buFont typeface="Wingdings" charset="0"/>
              <a:buNone/>
              <a:defRPr/>
            </a:pPr>
            <a:r>
              <a:rPr lang="en-US" sz="1800" dirty="0" smtClean="0"/>
              <a:t>@prefix : &lt;#&gt; .</a:t>
            </a:r>
          </a:p>
          <a:p>
            <a:pPr marL="230188" indent="0">
              <a:buFont typeface="Wingdings" charset="0"/>
              <a:buNone/>
              <a:defRPr/>
            </a:pPr>
            <a:endParaRPr lang="en-US" sz="800" dirty="0" smtClean="0"/>
          </a:p>
          <a:p>
            <a:pPr marL="230188" indent="0">
              <a:buFont typeface="Wingdings" charset="0"/>
              <a:buNone/>
              <a:defRPr/>
            </a:pPr>
            <a:r>
              <a:rPr lang="en-US" sz="1800" dirty="0" smtClean="0"/>
              <a:t>:john a </a:t>
            </a:r>
            <a:r>
              <a:rPr lang="en-US" sz="1800" dirty="0" err="1" smtClean="0"/>
              <a:t>foaf:Person</a:t>
            </a:r>
            <a:r>
              <a:rPr lang="en-US" sz="1800" dirty="0" smtClean="0"/>
              <a:t>;</a:t>
            </a:r>
          </a:p>
          <a:p>
            <a:pPr marL="230188" indent="0">
              <a:buFont typeface="Wingdings" charset="0"/>
              <a:buNone/>
              <a:defRPr/>
            </a:pPr>
            <a:r>
              <a:rPr lang="en-US" sz="1800" dirty="0" smtClean="0"/>
              <a:t>  </a:t>
            </a:r>
            <a:r>
              <a:rPr lang="en-US" sz="1800" dirty="0" err="1" smtClean="0"/>
              <a:t>foaf:gender</a:t>
            </a:r>
            <a:r>
              <a:rPr lang="en-US" sz="1800" dirty="0" smtClean="0"/>
              <a:t> "Male";</a:t>
            </a:r>
          </a:p>
          <a:p>
            <a:pPr marL="230188" indent="0">
              <a:buFont typeface="Wingdings" charset="0"/>
              <a:buNone/>
              <a:defRPr/>
            </a:pPr>
            <a:r>
              <a:rPr lang="en-US" sz="1800" dirty="0" smtClean="0"/>
              <a:t>  </a:t>
            </a:r>
            <a:r>
              <a:rPr lang="en-US" sz="1800" dirty="0" err="1" smtClean="0"/>
              <a:t>foaf:name</a:t>
            </a:r>
            <a:r>
              <a:rPr lang="en-US" sz="1800" dirty="0" smtClean="0"/>
              <a:t> "John Smith", "Johnny Smith";</a:t>
            </a:r>
          </a:p>
          <a:p>
            <a:pPr marL="230188" indent="0">
              <a:buFont typeface="Wingdings" charset="0"/>
              <a:buNone/>
              <a:defRPr/>
            </a:pPr>
            <a:r>
              <a:rPr lang="en-US" sz="1800" dirty="0" smtClean="0"/>
              <a:t>  foaf:knows :</a:t>
            </a:r>
            <a:r>
              <a:rPr lang="en-US" sz="1800" dirty="0" err="1" smtClean="0"/>
              <a:t>mary</a:t>
            </a:r>
            <a:r>
              <a:rPr lang="en-US" sz="1800" dirty="0" smtClean="0"/>
              <a:t>,</a:t>
            </a:r>
          </a:p>
          <a:p>
            <a:pPr marL="230188" indent="0">
              <a:buFont typeface="Wingdings" charset="0"/>
              <a:buNone/>
              <a:defRPr/>
            </a:pPr>
            <a:r>
              <a:rPr lang="en-US" sz="1800" dirty="0" smtClean="0"/>
              <a:t>             [a </a:t>
            </a:r>
            <a:r>
              <a:rPr lang="en-US" sz="1800" dirty="0" err="1" smtClean="0"/>
              <a:t>foaf:Person</a:t>
            </a:r>
            <a:r>
              <a:rPr lang="en-US" sz="1800" dirty="0" smtClean="0"/>
              <a:t>;</a:t>
            </a:r>
          </a:p>
          <a:p>
            <a:pPr marL="230188" indent="0">
              <a:buFont typeface="Wingdings" charset="0"/>
              <a:buNone/>
              <a:defRPr/>
            </a:pPr>
            <a:r>
              <a:rPr lang="en-US" sz="1800" dirty="0" smtClean="0"/>
              <a:t>                </a:t>
            </a:r>
            <a:r>
              <a:rPr lang="en-US" sz="1800" dirty="0" err="1" smtClean="0"/>
              <a:t>foaf:mbox</a:t>
            </a:r>
            <a:r>
              <a:rPr lang="en-US" sz="1800" dirty="0" smtClean="0"/>
              <a:t> &lt;</a:t>
            </a:r>
            <a:r>
              <a:rPr lang="en-US" sz="1800" dirty="0" err="1" smtClean="0"/>
              <a:t>mailto:mary.smith@gmail.com</a:t>
            </a:r>
            <a:r>
              <a:rPr lang="en-US" sz="1800" dirty="0" smtClean="0"/>
              <a:t>&gt;] .</a:t>
            </a:r>
          </a:p>
          <a:p>
            <a:pPr marL="230188" indent="0">
              <a:buFont typeface="Wingdings" charset="0"/>
              <a:buNone/>
              <a:defRPr/>
            </a:pPr>
            <a:endParaRPr lang="en-US" sz="800" dirty="0" smtClean="0"/>
          </a:p>
          <a:p>
            <a:pPr marL="230188" indent="0">
              <a:buFont typeface="Wingdings" charset="0"/>
              <a:buNone/>
              <a:defRPr/>
            </a:pPr>
            <a:r>
              <a:rPr lang="en-US" sz="1800" dirty="0" smtClean="0"/>
              <a:t>:</a:t>
            </a:r>
            <a:r>
              <a:rPr lang="en-US" sz="1800" dirty="0" err="1" smtClean="0"/>
              <a:t>mary</a:t>
            </a:r>
            <a:r>
              <a:rPr lang="en-US" sz="1800" dirty="0" smtClean="0"/>
              <a:t> a </a:t>
            </a:r>
            <a:r>
              <a:rPr lang="en-US" sz="1800" dirty="0" err="1" smtClean="0"/>
              <a:t>foaf:Person</a:t>
            </a:r>
            <a:r>
              <a:rPr lang="en-US" sz="1800" dirty="0" smtClean="0"/>
              <a:t>; </a:t>
            </a:r>
          </a:p>
          <a:p>
            <a:pPr marL="230188" indent="0">
              <a:buFont typeface="Wingdings" charset="0"/>
              <a:buNone/>
              <a:defRPr/>
            </a:pPr>
            <a:r>
              <a:rPr lang="en-US" sz="1800" dirty="0" smtClean="0"/>
              <a:t>      </a:t>
            </a:r>
            <a:r>
              <a:rPr lang="en-US" sz="1800" dirty="0" err="1" smtClean="0"/>
              <a:t>foaf:name</a:t>
            </a:r>
            <a:r>
              <a:rPr lang="en-US" sz="1800" dirty="0" smtClean="0"/>
              <a:t> "Mary Smith" .</a:t>
            </a:r>
          </a:p>
          <a:p>
            <a:pPr marL="230188" indent="0">
              <a:buFont typeface="Wingdings" charset="0"/>
              <a:buNone/>
              <a:defRPr/>
            </a:pPr>
            <a:endParaRPr lang="en-US" sz="1800" dirty="0" smtClean="0"/>
          </a:p>
          <a:p>
            <a:pPr marL="230188" indent="0">
              <a:buFont typeface="Wingdings" charset="0"/>
              <a:buNone/>
              <a:defRPr/>
            </a:pPr>
            <a:endParaRPr lang="en-US" sz="1800" dirty="0" smtClean="0"/>
          </a:p>
          <a:p>
            <a:pPr marL="230188" indent="0">
              <a:buFont typeface="Wingdings" charset="0"/>
              <a:buNone/>
              <a:defRPr/>
            </a:pPr>
            <a:endParaRPr lang="en-US" sz="1800" dirty="0" smtClean="0"/>
          </a:p>
          <a:p>
            <a:pPr marL="230188" indent="0">
              <a:buFont typeface="Wingdings" charset="0"/>
              <a:buNone/>
              <a:defRPr/>
            </a:pPr>
            <a:endParaRPr lang="en-US" sz="1800" dirty="0" smtClean="0"/>
          </a:p>
          <a:p>
            <a:pPr marL="230188" indent="0">
              <a:buFont typeface="Wingdings" charset="0"/>
              <a:buNone/>
              <a:defRPr/>
            </a:pPr>
            <a:r>
              <a:rPr lang="en-US" sz="1800" dirty="0" smtClean="0"/>
              <a:t>  </a:t>
            </a:r>
          </a:p>
          <a:p>
            <a:pPr marL="230188" indent="0">
              <a:buFont typeface="Wingdings" charset="0"/>
              <a:buNone/>
              <a:defRPr/>
            </a:pPr>
            <a:endParaRPr lang="en-US" sz="1800" dirty="0" smtClean="0"/>
          </a:p>
          <a:p>
            <a:pPr marL="230188" indent="0">
              <a:buFont typeface="Wingdings" charset="0"/>
              <a:buNone/>
              <a:defRPr/>
            </a:pPr>
            <a:endParaRPr lang="en-US" sz="1800" dirty="0" smtClean="0"/>
          </a:p>
          <a:p>
            <a:pPr marL="230188" indent="0">
              <a:buFont typeface="Wingdings" charset="0"/>
              <a:buNone/>
              <a:defRPr/>
            </a:pPr>
            <a:endParaRPr lang="en-US" sz="1800" dirty="0" smtClean="0"/>
          </a:p>
          <a:p>
            <a:pPr marL="230188" indent="0">
              <a:buFont typeface="Wingdings" charset="0"/>
              <a:buNone/>
              <a:defRPr/>
            </a:pPr>
            <a:endParaRPr lang="en-US" sz="1800" dirty="0" smtClean="0"/>
          </a:p>
          <a:p>
            <a:pPr marL="0" indent="0">
              <a:buFont typeface="Wingdings" charset="0"/>
              <a:buNone/>
              <a:defRPr/>
            </a:pPr>
            <a:endParaRPr lang="en-US" sz="3200" dirty="0" smtClean="0"/>
          </a:p>
          <a:p>
            <a:pPr>
              <a:defRPr/>
            </a:pP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Notation translation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smtClean="0"/>
              <a:t>Most modern Semantic Web software can read and write input in the three major serialization notations</a:t>
            </a:r>
          </a:p>
          <a:p>
            <a:pPr lvl="1"/>
            <a:r>
              <a:rPr lang="en-US" sz="2800" dirty="0" smtClean="0"/>
              <a:t>E.g., Protégé, Jena, Sesame, </a:t>
            </a:r>
            <a:r>
              <a:rPr lang="is-IS" sz="2800" dirty="0" smtClean="0"/>
              <a:t>…</a:t>
            </a:r>
          </a:p>
          <a:p>
            <a:r>
              <a:rPr lang="is-IS" sz="3200" dirty="0" smtClean="0"/>
              <a:t>There are also simple </a:t>
            </a:r>
            <a:r>
              <a:rPr lang="is-IS" sz="3200" dirty="0" smtClean="0"/>
              <a:t>programs </a:t>
            </a:r>
            <a:r>
              <a:rPr lang="is-IS" sz="3200" dirty="0" smtClean="0"/>
              <a:t>that can convert between them</a:t>
            </a:r>
          </a:p>
          <a:p>
            <a:r>
              <a:rPr lang="en-US" sz="3200" dirty="0">
                <a:hlinkClick r:id="rId2"/>
              </a:rPr>
              <a:t>r</a:t>
            </a:r>
            <a:r>
              <a:rPr lang="is-IS" sz="3200" dirty="0" smtClean="0">
                <a:hlinkClick r:id="rId2"/>
              </a:rPr>
              <a:t>df2rdf</a:t>
            </a:r>
            <a:r>
              <a:rPr lang="is-IS" sz="3200" dirty="0" smtClean="0"/>
              <a:t> is a good example</a:t>
            </a:r>
          </a:p>
          <a:p>
            <a:pPr lvl="1"/>
            <a:r>
              <a:rPr lang="en-US" sz="2800" dirty="0" smtClean="0"/>
              <a:t>W</a:t>
            </a:r>
            <a:r>
              <a:rPr lang="is-IS" sz="2800" dirty="0" smtClean="0"/>
              <a:t>ritten in Java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5777741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Box 1"/>
          <p:cNvSpPr txBox="1">
            <a:spLocks noChangeArrowheads="1"/>
          </p:cNvSpPr>
          <p:nvPr/>
        </p:nvSpPr>
        <p:spPr bwMode="auto">
          <a:xfrm>
            <a:off x="3452813" y="2636838"/>
            <a:ext cx="199707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6000">
                <a:latin typeface="Calibri" charset="0"/>
              </a:rPr>
              <a:t>Types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Box 1"/>
          <p:cNvSpPr txBox="1">
            <a:spLocks noChangeArrowheads="1"/>
          </p:cNvSpPr>
          <p:nvPr/>
        </p:nvSpPr>
        <p:spPr bwMode="auto">
          <a:xfrm>
            <a:off x="2682875" y="2852738"/>
            <a:ext cx="350202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6000">
                <a:latin typeface="Calibri" charset="0"/>
              </a:rPr>
              <a:t>Reification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Reification</a:t>
            </a:r>
            <a:endParaRPr lang="el-GR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710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3418" y="1556792"/>
            <a:ext cx="7849022" cy="4824536"/>
          </a:xfrm>
        </p:spPr>
        <p:txBody>
          <a:bodyPr/>
          <a:lstStyle/>
          <a:p>
            <a:pPr marL="533400" indent="-533400"/>
            <a:r>
              <a:rPr lang="en-US" sz="3200" dirty="0">
                <a:latin typeface="Calibri" charset="0"/>
                <a:ea typeface="ＭＳ Ｐゴシック" charset="0"/>
                <a:cs typeface="Calibri" charset="0"/>
              </a:rPr>
              <a:t>Sometimes we wish to make </a:t>
            </a:r>
            <a:r>
              <a:rPr lang="en-US" sz="3200" b="1" dirty="0">
                <a:latin typeface="Calibri" charset="0"/>
                <a:ea typeface="ＭＳ Ｐゴシック" charset="0"/>
                <a:cs typeface="Calibri" charset="0"/>
              </a:rPr>
              <a:t>statements about other statements</a:t>
            </a:r>
          </a:p>
          <a:p>
            <a:pPr marL="460375" lvl="1" indent="0">
              <a:buFontTx/>
              <a:buNone/>
            </a:pPr>
            <a:r>
              <a:rPr lang="en-US" dirty="0">
                <a:latin typeface="Calibri" charset="0"/>
                <a:ea typeface="ＭＳ Ｐゴシック" charset="0"/>
                <a:cs typeface="Calibri" charset="0"/>
              </a:rPr>
              <a:t>E.g., to record provenance data, probability, or to assert </a:t>
            </a:r>
            <a:r>
              <a:rPr lang="en-US" i="1" dirty="0">
                <a:latin typeface="Calibri" charset="0"/>
                <a:ea typeface="ＭＳ Ｐゴシック" charset="0"/>
                <a:cs typeface="Calibri" charset="0"/>
              </a:rPr>
              <a:t>:john :believes { :</a:t>
            </a:r>
            <a:r>
              <a:rPr lang="en-US" i="1" dirty="0" err="1">
                <a:latin typeface="Calibri" charset="0"/>
                <a:ea typeface="ＭＳ Ｐゴシック" charset="0"/>
                <a:cs typeface="Calibri" charset="0"/>
              </a:rPr>
              <a:t>mary</a:t>
            </a:r>
            <a:r>
              <a:rPr lang="en-US" i="1" dirty="0">
                <a:latin typeface="Calibri" charset="0"/>
                <a:ea typeface="ＭＳ Ｐゴシック" charset="0"/>
                <a:cs typeface="Calibri" charset="0"/>
              </a:rPr>
              <a:t> :loves :john }</a:t>
            </a:r>
            <a:endParaRPr lang="en-GB" i="1" dirty="0">
              <a:latin typeface="Calibri" charset="0"/>
              <a:ea typeface="ＭＳ Ｐゴシック" charset="0"/>
              <a:cs typeface="Calibri" charset="0"/>
            </a:endParaRPr>
          </a:p>
          <a:p>
            <a:pPr marL="533400" indent="-533400"/>
            <a:r>
              <a:rPr lang="en-GB" sz="3200" dirty="0">
                <a:latin typeface="Calibri" charset="0"/>
                <a:ea typeface="ＭＳ Ｐゴシック" charset="0"/>
                <a:cs typeface="Calibri" charset="0"/>
              </a:rPr>
              <a:t>We must be able to refer to a statement using an identifier</a:t>
            </a:r>
            <a:endParaRPr lang="el-GR" sz="3200" dirty="0">
              <a:latin typeface="Calibri" charset="0"/>
              <a:ea typeface="ＭＳ Ｐゴシック" charset="0"/>
              <a:cs typeface="Calibri" charset="0"/>
            </a:endParaRPr>
          </a:p>
          <a:p>
            <a:pPr marL="533400" indent="-533400"/>
            <a:r>
              <a:rPr lang="el-GR" sz="3200" dirty="0">
                <a:latin typeface="Calibri" charset="0"/>
                <a:ea typeface="ＭＳ Ｐゴシック" charset="0"/>
                <a:cs typeface="Calibri" charset="0"/>
              </a:rPr>
              <a:t>RDF allows such reference through a reification mechanism which turns a statement into a resource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Reify</a:t>
            </a:r>
          </a:p>
        </p:txBody>
      </p:sp>
      <p:sp>
        <p:nvSpPr>
          <p:cNvPr id="4813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Etymology: Latin </a:t>
            </a:r>
            <a:r>
              <a:rPr lang="en-US" sz="3200" i="1" dirty="0">
                <a:latin typeface="Calibri" charset="0"/>
                <a:ea typeface="ＭＳ Ｐゴシック" charset="0"/>
                <a:cs typeface="ＭＳ Ｐゴシック" charset="0"/>
              </a:rPr>
              <a:t>res</a:t>
            </a:r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 thing</a:t>
            </a:r>
          </a:p>
          <a:p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Date: 1854</a:t>
            </a:r>
          </a:p>
          <a:p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To regard (something abstract) as a material or concrete thing</a:t>
            </a:r>
          </a:p>
          <a:p>
            <a:endParaRPr lang="en-US" sz="3200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Title 1"/>
          <p:cNvSpPr>
            <a:spLocks noGrp="1"/>
          </p:cNvSpPr>
          <p:nvPr>
            <p:ph type="title"/>
          </p:nvPr>
        </p:nvSpPr>
        <p:spPr>
          <a:xfrm>
            <a:off x="228600" y="260350"/>
            <a:ext cx="8763000" cy="784225"/>
          </a:xfrm>
        </p:spPr>
        <p:txBody>
          <a:bodyPr/>
          <a:lstStyle/>
          <a:p>
            <a:r>
              <a:rPr lang="en-US" sz="3200">
                <a:latin typeface="Calibri" charset="0"/>
                <a:ea typeface="ＭＳ Ｐゴシック" charset="0"/>
                <a:cs typeface="ＭＳ Ｐゴシック" charset="0"/>
              </a:rPr>
              <a:t>Wikipedia: reification (computer science)</a:t>
            </a:r>
          </a:p>
        </p:txBody>
      </p:sp>
      <p:sp>
        <p:nvSpPr>
          <p:cNvPr id="50178" name="Content Placeholder 2"/>
          <p:cNvSpPr>
            <a:spLocks noGrp="1"/>
          </p:cNvSpPr>
          <p:nvPr>
            <p:ph idx="1"/>
          </p:nvPr>
        </p:nvSpPr>
        <p:spPr>
          <a:xfrm>
            <a:off x="395288" y="1052736"/>
            <a:ext cx="8497192" cy="4967288"/>
          </a:xfrm>
        </p:spPr>
        <p:txBody>
          <a:bodyPr/>
          <a:lstStyle/>
          <a:p>
            <a:pPr marL="0" indent="0">
              <a:buFont typeface="Wingdings" charset="0"/>
              <a:buNone/>
            </a:pPr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Reification is the act of making an abstract </a:t>
            </a:r>
            <a:r>
              <a:rPr lang="en-US" sz="3200" dirty="0" smtClean="0">
                <a:latin typeface="Calibri" charset="0"/>
                <a:ea typeface="ＭＳ Ｐゴシック" charset="0"/>
                <a:cs typeface="ＭＳ Ｐゴシック" charset="0"/>
              </a:rPr>
              <a:t>con-</a:t>
            </a:r>
            <a:r>
              <a:rPr lang="en-US" sz="3200" dirty="0" err="1" smtClean="0">
                <a:latin typeface="Calibri" charset="0"/>
                <a:ea typeface="ＭＳ Ｐゴシック" charset="0"/>
                <a:cs typeface="ＭＳ Ｐゴシック" charset="0"/>
              </a:rPr>
              <a:t>cept</a:t>
            </a:r>
            <a:r>
              <a:rPr lang="en-US" sz="32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or low-level implementation detail of a </a:t>
            </a:r>
            <a:r>
              <a:rPr lang="en-US" sz="3200" dirty="0" smtClean="0">
                <a:latin typeface="Calibri" charset="0"/>
                <a:ea typeface="ＭＳ Ｐゴシック" charset="0"/>
                <a:cs typeface="ＭＳ Ｐゴシック" charset="0"/>
              </a:rPr>
              <a:t>pro-</a:t>
            </a:r>
            <a:r>
              <a:rPr lang="en-US" sz="3200" dirty="0" err="1" smtClean="0">
                <a:latin typeface="Calibri" charset="0"/>
                <a:ea typeface="ＭＳ Ｐゴシック" charset="0"/>
                <a:cs typeface="ＭＳ Ｐゴシック" charset="0"/>
              </a:rPr>
              <a:t>gramming</a:t>
            </a:r>
            <a:r>
              <a:rPr lang="en-US" sz="32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language accessible to the </a:t>
            </a:r>
            <a:r>
              <a:rPr lang="en-US" sz="3200" dirty="0" smtClean="0">
                <a:latin typeface="Calibri" charset="0"/>
                <a:ea typeface="ＭＳ Ｐゴシック" charset="0"/>
                <a:cs typeface="ＭＳ Ｐゴシック" charset="0"/>
              </a:rPr>
              <a:t>program-</a:t>
            </a:r>
            <a:r>
              <a:rPr lang="en-US" sz="3200" dirty="0" err="1" smtClean="0">
                <a:latin typeface="Calibri" charset="0"/>
                <a:ea typeface="ＭＳ Ｐゴシック" charset="0"/>
                <a:cs typeface="ＭＳ Ｐゴシック" charset="0"/>
              </a:rPr>
              <a:t>mer</a:t>
            </a:r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, often as a first-class object. For example,</a:t>
            </a:r>
          </a:p>
          <a:p>
            <a:pPr marL="225425" lvl="1" indent="-225425"/>
            <a:r>
              <a:rPr lang="en-US" sz="2800" dirty="0">
                <a:latin typeface="Calibri" charset="0"/>
                <a:ea typeface="ＭＳ Ｐゴシック" charset="0"/>
              </a:rPr>
              <a:t>The C programming language reifies the low-level detail of memory addresses.</a:t>
            </a:r>
          </a:p>
          <a:p>
            <a:pPr marL="225425" lvl="1" indent="-225425"/>
            <a:r>
              <a:rPr lang="en-US" sz="2800" dirty="0">
                <a:latin typeface="Calibri" charset="0"/>
                <a:ea typeface="ＭＳ Ｐゴシック" charset="0"/>
              </a:rPr>
              <a:t>The Scheme programming language reifies </a:t>
            </a:r>
            <a:r>
              <a:rPr lang="en-US" sz="2800" dirty="0" smtClean="0">
                <a:latin typeface="Calibri" charset="0"/>
                <a:ea typeface="ＭＳ Ｐゴシック" charset="0"/>
              </a:rPr>
              <a:t>continua-</a:t>
            </a:r>
            <a:r>
              <a:rPr lang="en-US" sz="2800" dirty="0" err="1" smtClean="0">
                <a:latin typeface="Calibri" charset="0"/>
                <a:ea typeface="ＭＳ Ｐゴシック" charset="0"/>
              </a:rPr>
              <a:t>tions</a:t>
            </a:r>
            <a:r>
              <a:rPr lang="en-US" sz="2800" dirty="0" smtClean="0">
                <a:latin typeface="Calibri" charset="0"/>
                <a:ea typeface="ＭＳ Ｐゴシック" charset="0"/>
              </a:rPr>
              <a:t> </a:t>
            </a:r>
            <a:r>
              <a:rPr lang="en-US" sz="2800" dirty="0">
                <a:latin typeface="Calibri" charset="0"/>
                <a:ea typeface="ＭＳ Ｐゴシック" charset="0"/>
              </a:rPr>
              <a:t>(approximately, the call stack).</a:t>
            </a:r>
          </a:p>
          <a:p>
            <a:pPr marL="225425" lvl="1" indent="-225425"/>
            <a:r>
              <a:rPr lang="en-US" sz="2800" dirty="0">
                <a:latin typeface="Calibri" charset="0"/>
                <a:ea typeface="ＭＳ Ｐゴシック" charset="0"/>
              </a:rPr>
              <a:t>In C#, reification is used to make parametric </a:t>
            </a:r>
            <a:r>
              <a:rPr lang="en-US" sz="2800" dirty="0" err="1" smtClean="0">
                <a:latin typeface="Calibri" charset="0"/>
                <a:ea typeface="ＭＳ Ｐゴシック" charset="0"/>
              </a:rPr>
              <a:t>polymor-phism</a:t>
            </a:r>
            <a:r>
              <a:rPr lang="en-US" sz="2800" dirty="0" smtClean="0">
                <a:latin typeface="Calibri" charset="0"/>
                <a:ea typeface="ＭＳ Ｐゴシック" charset="0"/>
              </a:rPr>
              <a:t> </a:t>
            </a:r>
            <a:r>
              <a:rPr lang="en-US" sz="2800" dirty="0">
                <a:latin typeface="Calibri" charset="0"/>
                <a:ea typeface="ＭＳ Ｐゴシック" charset="0"/>
              </a:rPr>
              <a:t>implemented as generics a first-class feature of the language</a:t>
            </a:r>
            <a:r>
              <a:rPr lang="en-US" sz="2800" dirty="0" smtClean="0">
                <a:latin typeface="Calibri" charset="0"/>
                <a:ea typeface="ＭＳ Ｐゴシック" charset="0"/>
              </a:rPr>
              <a:t>.</a:t>
            </a:r>
            <a:endParaRPr lang="en-US" sz="2800" dirty="0">
              <a:latin typeface="Calibri" charset="0"/>
              <a:ea typeface="ＭＳ Ｐゴシック" charset="0"/>
            </a:endParaRPr>
          </a:p>
          <a:p>
            <a:pPr marL="225425" lvl="1" indent="-225425"/>
            <a:r>
              <a:rPr lang="en-US" dirty="0" smtClean="0">
                <a:latin typeface="Calibri" charset="0"/>
                <a:ea typeface="ＭＳ Ｐゴシック" charset="0"/>
              </a:rPr>
              <a:t>…</a:t>
            </a:r>
            <a:endParaRPr lang="en-US" dirty="0">
              <a:latin typeface="Calibri" charset="0"/>
              <a:ea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Reification Example</a:t>
            </a:r>
            <a:endParaRPr lang="el-GR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870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447800"/>
            <a:ext cx="7910513" cy="4876800"/>
          </a:xfrm>
        </p:spPr>
        <p:txBody>
          <a:bodyPr/>
          <a:lstStyle/>
          <a:p>
            <a:pPr marL="533400" indent="-533400">
              <a:lnSpc>
                <a:spcPct val="90000"/>
              </a:lnSpc>
              <a:spcAft>
                <a:spcPts val="600"/>
              </a:spcAft>
              <a:buFont typeface="Wingdings" charset="0"/>
              <a:buNone/>
              <a:defRPr/>
            </a:pPr>
            <a:r>
              <a:rPr lang="en-US" sz="3200" dirty="0" smtClean="0">
                <a:ea typeface="ＭＳ Ｐゴシック" charset="0"/>
                <a:cs typeface="ＭＳ Ｐゴシック" charset="0"/>
              </a:rPr>
              <a:t>:949352 </a:t>
            </a:r>
            <a:r>
              <a:rPr lang="en-US" sz="3200" dirty="0" err="1" smtClean="0">
                <a:ea typeface="ＭＳ Ｐゴシック" charset="0"/>
                <a:cs typeface="ＭＳ Ｐゴシック" charset="0"/>
              </a:rPr>
              <a:t>uni:name</a:t>
            </a:r>
            <a:r>
              <a:rPr lang="en-US" sz="3200" dirty="0" smtClean="0">
                <a:ea typeface="ＭＳ Ｐゴシック" charset="0"/>
                <a:cs typeface="ＭＳ Ｐゴシック" charset="0"/>
              </a:rPr>
              <a:t> </a:t>
            </a:r>
            <a:r>
              <a:rPr lang="en-US" sz="3200" dirty="0" smtClean="0"/>
              <a:t>“</a:t>
            </a:r>
            <a:r>
              <a:rPr lang="fr-FR" sz="3200" dirty="0" err="1" smtClean="0">
                <a:ea typeface="ＭＳ Ｐゴシック" charset="0"/>
                <a:cs typeface="ＭＳ Ｐゴシック" charset="0"/>
              </a:rPr>
              <a:t>Grigoris</a:t>
            </a:r>
            <a:r>
              <a:rPr lang="fr-FR" sz="3200" dirty="0" smtClean="0">
                <a:ea typeface="ＭＳ Ｐゴシック" charset="0"/>
                <a:cs typeface="ＭＳ Ｐゴシック" charset="0"/>
              </a:rPr>
              <a:t> </a:t>
            </a:r>
            <a:r>
              <a:rPr lang="fr-FR" sz="3200" dirty="0" err="1" smtClean="0">
                <a:ea typeface="ＭＳ Ｐゴシック" charset="0"/>
                <a:cs typeface="ＭＳ Ｐゴシック" charset="0"/>
              </a:rPr>
              <a:t>Antoniou</a:t>
            </a:r>
            <a:r>
              <a:rPr lang="en-US" sz="3200" dirty="0" smtClean="0"/>
              <a:t>” .</a:t>
            </a:r>
            <a:endParaRPr lang="en-GB" sz="3200" dirty="0">
              <a:ea typeface="ＭＳ Ｐゴシック" charset="0"/>
              <a:cs typeface="ＭＳ Ｐゴシック" charset="0"/>
            </a:endParaRPr>
          </a:p>
          <a:p>
            <a:pPr marL="533400" indent="-533400">
              <a:lnSpc>
                <a:spcPct val="90000"/>
              </a:lnSpc>
              <a:spcBef>
                <a:spcPct val="70000"/>
              </a:spcBef>
              <a:spcAft>
                <a:spcPts val="600"/>
              </a:spcAft>
              <a:buFont typeface="Wingdings" charset="0"/>
              <a:buNone/>
              <a:defRPr/>
            </a:pPr>
            <a:r>
              <a:rPr lang="en-GB" sz="3200" dirty="0">
                <a:ea typeface="ＭＳ Ｐゴシック" charset="0"/>
                <a:cs typeface="ＭＳ Ｐゴシック" charset="0"/>
              </a:rPr>
              <a:t>reifies </a:t>
            </a:r>
            <a:r>
              <a:rPr lang="en-GB" sz="3200" dirty="0" smtClean="0">
                <a:ea typeface="ＭＳ Ｐゴシック" charset="0"/>
                <a:cs typeface="ＭＳ Ｐゴシック" charset="0"/>
              </a:rPr>
              <a:t>as</a:t>
            </a:r>
          </a:p>
          <a:p>
            <a:pPr marL="223838" indent="0">
              <a:lnSpc>
                <a:spcPct val="90000"/>
              </a:lnSpc>
              <a:spcBef>
                <a:spcPct val="70000"/>
              </a:spcBef>
              <a:spcAft>
                <a:spcPts val="600"/>
              </a:spcAft>
              <a:buFont typeface="Wingdings" charset="0"/>
              <a:buNone/>
              <a:defRPr/>
            </a:pPr>
            <a:r>
              <a:rPr lang="en-GB" sz="3200" dirty="0" smtClean="0">
                <a:ea typeface="ＭＳ Ｐゴシック" charset="0"/>
                <a:cs typeface="ＭＳ Ｐゴシック" charset="0"/>
              </a:rPr>
              <a:t>[a </a:t>
            </a:r>
            <a:r>
              <a:rPr lang="en-GB" sz="3200" dirty="0" err="1" smtClean="0">
                <a:ea typeface="ＭＳ Ｐゴシック" charset="0"/>
                <a:cs typeface="ＭＳ Ｐゴシック" charset="0"/>
              </a:rPr>
              <a:t>rdf:Statement</a:t>
            </a:r>
            <a:r>
              <a:rPr lang="en-GB" sz="3200" dirty="0" smtClean="0">
                <a:ea typeface="ＭＳ Ｐゴシック" charset="0"/>
                <a:cs typeface="ＭＳ Ｐゴシック" charset="0"/>
              </a:rPr>
              <a:t>;</a:t>
            </a:r>
            <a:br>
              <a:rPr lang="en-GB" sz="3200" dirty="0" smtClean="0">
                <a:ea typeface="ＭＳ Ｐゴシック" charset="0"/>
                <a:cs typeface="ＭＳ Ｐゴシック" charset="0"/>
              </a:rPr>
            </a:br>
            <a:r>
              <a:rPr lang="en-GB" sz="3200" dirty="0" smtClean="0">
                <a:ea typeface="ＭＳ Ｐゴシック" charset="0"/>
                <a:cs typeface="ＭＳ Ｐゴシック" charset="0"/>
              </a:rPr>
              <a:t>    </a:t>
            </a:r>
            <a:r>
              <a:rPr lang="en-GB" sz="3200" dirty="0" err="1" smtClean="0">
                <a:ea typeface="ＭＳ Ｐゴシック" charset="0"/>
                <a:cs typeface="ＭＳ Ｐゴシック" charset="0"/>
              </a:rPr>
              <a:t>rdf:subject</a:t>
            </a:r>
            <a:r>
              <a:rPr lang="en-GB" sz="3200" dirty="0" smtClean="0">
                <a:ea typeface="ＭＳ Ｐゴシック" charset="0"/>
                <a:cs typeface="ＭＳ Ｐゴシック" charset="0"/>
              </a:rPr>
              <a:t>: </a:t>
            </a:r>
            <a:r>
              <a:rPr lang="en-US" sz="3200" dirty="0" smtClean="0">
                <a:ea typeface="ＭＳ Ｐゴシック" charset="0"/>
                <a:cs typeface="ＭＳ Ｐゴシック" charset="0"/>
              </a:rPr>
              <a:t>:949352</a:t>
            </a:r>
            <a:br>
              <a:rPr lang="en-US" sz="3200" dirty="0" smtClean="0">
                <a:ea typeface="ＭＳ Ｐゴシック" charset="0"/>
                <a:cs typeface="ＭＳ Ｐゴシック" charset="0"/>
              </a:rPr>
            </a:br>
            <a:r>
              <a:rPr lang="en-US" sz="3200" dirty="0" smtClean="0">
                <a:ea typeface="ＭＳ Ｐゴシック" charset="0"/>
                <a:cs typeface="ＭＳ Ｐゴシック" charset="0"/>
              </a:rPr>
              <a:t>    </a:t>
            </a:r>
            <a:r>
              <a:rPr lang="en-US" sz="3200" dirty="0" err="1" smtClean="0">
                <a:ea typeface="ＭＳ Ｐゴシック" charset="0"/>
                <a:cs typeface="ＭＳ Ｐゴシック" charset="0"/>
              </a:rPr>
              <a:t>rdf:predicate</a:t>
            </a:r>
            <a:r>
              <a:rPr lang="en-US" sz="3200" dirty="0" smtClean="0">
                <a:ea typeface="ＭＳ Ｐゴシック" charset="0"/>
                <a:cs typeface="ＭＳ Ｐゴシック" charset="0"/>
              </a:rPr>
              <a:t> </a:t>
            </a:r>
            <a:r>
              <a:rPr lang="en-US" sz="3200" dirty="0" err="1" smtClean="0">
                <a:ea typeface="ＭＳ Ｐゴシック" charset="0"/>
                <a:cs typeface="ＭＳ Ｐゴシック" charset="0"/>
              </a:rPr>
              <a:t>uni:name</a:t>
            </a:r>
            <a:r>
              <a:rPr lang="en-US" sz="3200" dirty="0" smtClean="0">
                <a:ea typeface="ＭＳ Ｐゴシック" charset="0"/>
                <a:cs typeface="ＭＳ Ｐゴシック" charset="0"/>
              </a:rPr>
              <a:t>;</a:t>
            </a:r>
            <a:br>
              <a:rPr lang="en-US" sz="3200" dirty="0" smtClean="0">
                <a:ea typeface="ＭＳ Ｐゴシック" charset="0"/>
                <a:cs typeface="ＭＳ Ｐゴシック" charset="0"/>
              </a:rPr>
            </a:br>
            <a:r>
              <a:rPr lang="en-US" sz="3200" dirty="0" smtClean="0">
                <a:ea typeface="ＭＳ Ｐゴシック" charset="0"/>
                <a:cs typeface="ＭＳ Ｐゴシック" charset="0"/>
              </a:rPr>
              <a:t>    </a:t>
            </a:r>
            <a:r>
              <a:rPr lang="en-US" sz="3200" dirty="0" err="1" smtClean="0">
                <a:ea typeface="ＭＳ Ｐゴシック" charset="0"/>
                <a:cs typeface="ＭＳ Ｐゴシック" charset="0"/>
              </a:rPr>
              <a:t>rdf:object</a:t>
            </a:r>
            <a:r>
              <a:rPr lang="en-US" sz="3200" dirty="0" smtClean="0">
                <a:ea typeface="ＭＳ Ｐゴシック" charset="0"/>
                <a:cs typeface="ＭＳ Ｐゴシック" charset="0"/>
              </a:rPr>
              <a:t> </a:t>
            </a:r>
            <a:r>
              <a:rPr lang="en-US" sz="3200" dirty="0" smtClean="0"/>
              <a:t>“</a:t>
            </a:r>
            <a:r>
              <a:rPr lang="fr-FR" sz="3200" dirty="0" err="1" smtClean="0">
                <a:ea typeface="ＭＳ Ｐゴシック" charset="0"/>
                <a:cs typeface="ＭＳ Ｐゴシック" charset="0"/>
              </a:rPr>
              <a:t>Grigoris</a:t>
            </a:r>
            <a:r>
              <a:rPr lang="fr-FR" sz="3200" dirty="0" smtClean="0">
                <a:ea typeface="ＭＳ Ｐゴシック" charset="0"/>
                <a:cs typeface="ＭＳ Ｐゴシック" charset="0"/>
              </a:rPr>
              <a:t> </a:t>
            </a:r>
            <a:r>
              <a:rPr lang="fr-FR" sz="3200" dirty="0" err="1" smtClean="0">
                <a:ea typeface="ＭＳ Ｐゴシック" charset="0"/>
                <a:cs typeface="ＭＳ Ｐゴシック" charset="0"/>
              </a:rPr>
              <a:t>Antoniou</a:t>
            </a:r>
            <a:r>
              <a:rPr lang="en-US" sz="3200" dirty="0" smtClean="0"/>
              <a:t>” ] .</a:t>
            </a:r>
          </a:p>
          <a:p>
            <a:pPr marL="223838" indent="0">
              <a:lnSpc>
                <a:spcPct val="90000"/>
              </a:lnSpc>
              <a:spcBef>
                <a:spcPct val="70000"/>
              </a:spcBef>
              <a:spcAft>
                <a:spcPts val="600"/>
              </a:spcAft>
              <a:buFont typeface="Wingdings" charset="0"/>
              <a:buNone/>
              <a:defRPr/>
            </a:pPr>
            <a:endParaRPr lang="en-GB" sz="3200" dirty="0" smtClean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Reification Example</a:t>
            </a:r>
            <a:endParaRPr lang="el-GR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222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447800"/>
            <a:ext cx="7910513" cy="4876800"/>
          </a:xfrm>
        </p:spPr>
        <p:txBody>
          <a:bodyPr/>
          <a:lstStyle/>
          <a:p>
            <a:pPr marL="533400" indent="-533400">
              <a:lnSpc>
                <a:spcPct val="90000"/>
              </a:lnSpc>
              <a:buFont typeface="Wingdings" charset="0"/>
              <a:buNone/>
            </a:pPr>
            <a:r>
              <a:rPr lang="en-US" sz="2600">
                <a:latin typeface="Calibri" charset="0"/>
                <a:ea typeface="ＭＳ Ｐゴシック" charset="0"/>
                <a:cs typeface="ＭＳ Ｐゴシック" charset="0"/>
              </a:rPr>
              <a:t>&lt;rdf:Description rdf:about="#949352”&gt;</a:t>
            </a:r>
          </a:p>
          <a:p>
            <a:pPr marL="533400" indent="-533400">
              <a:lnSpc>
                <a:spcPct val="90000"/>
              </a:lnSpc>
              <a:buFont typeface="Wingdings" charset="0"/>
              <a:buNone/>
            </a:pPr>
            <a:r>
              <a:rPr lang="en-US" sz="2600">
                <a:latin typeface="Calibri" charset="0"/>
                <a:ea typeface="ＭＳ Ｐゴシック" charset="0"/>
                <a:cs typeface="ＭＳ Ｐゴシック" charset="0"/>
              </a:rPr>
              <a:t>  </a:t>
            </a:r>
            <a:r>
              <a:rPr lang="fr-FR" sz="2600">
                <a:latin typeface="Calibri" charset="0"/>
                <a:ea typeface="ＭＳ Ｐゴシック" charset="0"/>
                <a:cs typeface="ＭＳ Ｐゴシック" charset="0"/>
              </a:rPr>
              <a:t>&lt;uni:name&gt;Grigoris Antoniou&lt;/uni:name&gt;</a:t>
            </a:r>
            <a:endParaRPr lang="en-US" sz="2600">
              <a:latin typeface="Calibri" charset="0"/>
              <a:ea typeface="ＭＳ Ｐゴシック" charset="0"/>
              <a:cs typeface="ＭＳ Ｐゴシック" charset="0"/>
            </a:endParaRPr>
          </a:p>
          <a:p>
            <a:pPr marL="533400" indent="-533400">
              <a:lnSpc>
                <a:spcPct val="90000"/>
              </a:lnSpc>
              <a:buFont typeface="Wingdings" charset="0"/>
              <a:buNone/>
            </a:pPr>
            <a:r>
              <a:rPr lang="en-US" sz="2600">
                <a:latin typeface="Calibri" charset="0"/>
                <a:ea typeface="ＭＳ Ｐゴシック" charset="0"/>
                <a:cs typeface="ＭＳ Ｐゴシック" charset="0"/>
              </a:rPr>
              <a:t>&lt;/rdf:Description&gt;</a:t>
            </a:r>
            <a:endParaRPr lang="en-GB" sz="2600">
              <a:latin typeface="Calibri" charset="0"/>
              <a:ea typeface="ＭＳ Ｐゴシック" charset="0"/>
              <a:cs typeface="ＭＳ Ｐゴシック" charset="0"/>
            </a:endParaRPr>
          </a:p>
          <a:p>
            <a:pPr marL="533400" indent="-533400">
              <a:lnSpc>
                <a:spcPct val="90000"/>
              </a:lnSpc>
              <a:spcBef>
                <a:spcPct val="70000"/>
              </a:spcBef>
              <a:spcAft>
                <a:spcPct val="40000"/>
              </a:spcAft>
              <a:buFont typeface="Wingdings" charset="0"/>
              <a:buNone/>
            </a:pPr>
            <a:r>
              <a:rPr lang="en-GB" sz="3200">
                <a:latin typeface="Calibri" charset="0"/>
                <a:ea typeface="ＭＳ Ｐゴシック" charset="0"/>
                <a:cs typeface="ＭＳ Ｐゴシック" charset="0"/>
              </a:rPr>
              <a:t>reifies as</a:t>
            </a:r>
            <a:endParaRPr lang="en-US" sz="3200">
              <a:latin typeface="Calibri" charset="0"/>
              <a:ea typeface="ＭＳ Ｐゴシック" charset="0"/>
              <a:cs typeface="ＭＳ Ｐゴシック" charset="0"/>
            </a:endParaRPr>
          </a:p>
          <a:p>
            <a:pPr marL="533400" indent="-533400">
              <a:lnSpc>
                <a:spcPct val="90000"/>
              </a:lnSpc>
              <a:buFont typeface="Wingdings" charset="0"/>
              <a:buNone/>
            </a:pPr>
            <a:r>
              <a:rPr lang="en-US" sz="2600">
                <a:latin typeface="Calibri" charset="0"/>
                <a:ea typeface="ＭＳ Ｐゴシック" charset="0"/>
                <a:cs typeface="ＭＳ Ｐゴシック" charset="0"/>
              </a:rPr>
              <a:t>&lt;rdf:Statement rdf:ID="StatementAbout949352"&gt;</a:t>
            </a:r>
          </a:p>
          <a:p>
            <a:pPr marL="533400" indent="-533400">
              <a:lnSpc>
                <a:spcPct val="90000"/>
              </a:lnSpc>
              <a:buFont typeface="Wingdings" charset="0"/>
              <a:buNone/>
            </a:pPr>
            <a:r>
              <a:rPr lang="en-US" sz="2600">
                <a:latin typeface="Calibri" charset="0"/>
                <a:ea typeface="ＭＳ Ｐゴシック" charset="0"/>
                <a:cs typeface="ＭＳ Ｐゴシック" charset="0"/>
              </a:rPr>
              <a:t>  &lt;rdf:subject rdf:resource="#949352"/&gt;</a:t>
            </a:r>
          </a:p>
          <a:p>
            <a:pPr marL="533400" indent="-533400">
              <a:lnSpc>
                <a:spcPct val="90000"/>
              </a:lnSpc>
              <a:buFont typeface="Wingdings" charset="0"/>
              <a:buNone/>
            </a:pPr>
            <a:r>
              <a:rPr lang="en-US" sz="2600">
                <a:latin typeface="Calibri" charset="0"/>
                <a:ea typeface="ＭＳ Ｐゴシック" charset="0"/>
                <a:cs typeface="ＭＳ Ｐゴシック" charset="0"/>
              </a:rPr>
              <a:t>  &lt;rdf:predicate rdf:resource="http://example.org/uni-ns#name"/&gt;</a:t>
            </a:r>
          </a:p>
          <a:p>
            <a:pPr marL="533400" indent="-533400">
              <a:lnSpc>
                <a:spcPct val="90000"/>
              </a:lnSpc>
              <a:buFont typeface="Wingdings" charset="0"/>
              <a:buNone/>
            </a:pPr>
            <a:r>
              <a:rPr lang="en-US" sz="2600">
                <a:latin typeface="Calibri" charset="0"/>
                <a:ea typeface="ＭＳ Ｐゴシック" charset="0"/>
                <a:cs typeface="ＭＳ Ｐゴシック" charset="0"/>
              </a:rPr>
              <a:t>  &lt;rdf:object&gt;Grigoris Antoniou&lt;/rdf:object&gt;</a:t>
            </a:r>
          </a:p>
          <a:p>
            <a:pPr marL="533400" indent="-533400">
              <a:lnSpc>
                <a:spcPct val="90000"/>
              </a:lnSpc>
              <a:buFont typeface="Wingdings" charset="0"/>
              <a:buNone/>
            </a:pPr>
            <a:r>
              <a:rPr lang="en-US" sz="2600">
                <a:latin typeface="Calibri" charset="0"/>
                <a:ea typeface="ＭＳ Ｐゴシック" charset="0"/>
                <a:cs typeface="ＭＳ Ｐゴシック" charset="0"/>
              </a:rPr>
              <a:t>&lt;/rdf:Statement&gt;</a:t>
            </a:r>
            <a:endParaRPr lang="el-GR" sz="2600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Another reification example</a:t>
            </a:r>
          </a:p>
        </p:txBody>
      </p:sp>
      <p:sp>
        <p:nvSpPr>
          <p:cNvPr id="7782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Wingdings" charset="0"/>
              <a:buNone/>
            </a:pPr>
            <a:r>
              <a:rPr lang="en-US" sz="2400">
                <a:latin typeface="Calibri" charset="0"/>
                <a:ea typeface="ＭＳ Ｐゴシック" charset="0"/>
                <a:cs typeface="ＭＳ Ｐゴシック" charset="0"/>
              </a:rPr>
              <a:t>“Alice suspects that Bob loves Carol”</a:t>
            </a:r>
          </a:p>
          <a:p>
            <a:pPr marL="0" indent="0">
              <a:buFont typeface="Wingdings" charset="0"/>
              <a:buNone/>
            </a:pPr>
            <a:r>
              <a:rPr lang="en-US" sz="2400">
                <a:latin typeface="Calibri" charset="0"/>
                <a:ea typeface="ＭＳ Ｐゴシック" charset="0"/>
                <a:cs typeface="ＭＳ Ｐゴシック" charset="0"/>
              </a:rPr>
              <a:t>@prefix ep: &lt;</a:t>
            </a:r>
            <a:r>
              <a:rPr lang="en-US" sz="2400">
                <a:latin typeface="Calibri" charset="0"/>
                <a:ea typeface="ＭＳ Ｐゴシック" charset="0"/>
                <a:cs typeface="ＭＳ Ｐゴシック" charset="0"/>
                <a:hlinkClick r:id="rId2"/>
              </a:rPr>
              <a:t>http://example.com/epistimology</a:t>
            </a:r>
            <a:r>
              <a:rPr lang="en-US" sz="2400">
                <a:latin typeface="Calibri" charset="0"/>
                <a:ea typeface="ＭＳ Ｐゴシック" charset="0"/>
                <a:cs typeface="ＭＳ Ｐゴシック" charset="0"/>
              </a:rPr>
              <a:t>&gt;</a:t>
            </a:r>
          </a:p>
          <a:p>
            <a:pPr marL="0" indent="0">
              <a:buFont typeface="Wingdings" charset="0"/>
              <a:buNone/>
            </a:pPr>
            <a:r>
              <a:rPr lang="en-US" sz="2400">
                <a:latin typeface="Calibri" charset="0"/>
                <a:ea typeface="ＭＳ Ｐゴシック" charset="0"/>
                <a:cs typeface="ＭＳ Ｐゴシック" charset="0"/>
              </a:rPr>
              <a:t>@prefix rdf: </a:t>
            </a:r>
            <a:r>
              <a:rPr lang="pl-PL" sz="2400">
                <a:latin typeface="Calibri" charset="0"/>
                <a:ea typeface="ＭＳ Ｐゴシック" charset="0"/>
                <a:cs typeface="ＭＳ Ｐゴシック" charset="0"/>
              </a:rPr>
              <a:t>&lt;http://www.w3.org/1999/02/22-rdf-syntax-ns#&gt;.</a:t>
            </a:r>
          </a:p>
          <a:p>
            <a:pPr marL="0" indent="0">
              <a:buFont typeface="Wingdings" charset="0"/>
              <a:buNone/>
            </a:pPr>
            <a:r>
              <a:rPr lang="pl-PL" sz="2400">
                <a:latin typeface="Calibri" charset="0"/>
                <a:ea typeface="ＭＳ Ｐゴシック" charset="0"/>
                <a:cs typeface="ＭＳ Ｐゴシック" charset="0"/>
              </a:rPr>
              <a:t>@prefix xsd: </a:t>
            </a:r>
            <a:r>
              <a:rPr lang="pl-PL" sz="2400">
                <a:latin typeface="Calibri" charset="0"/>
                <a:ea typeface="ＭＳ Ｐゴシック" charset="0"/>
                <a:cs typeface="ＭＳ Ｐゴシック" charset="0"/>
                <a:hlinkClick r:id="rId3"/>
              </a:rPr>
              <a:t>http://www.w3.org/2001/XMLSchema</a:t>
            </a:r>
            <a:endParaRPr lang="pl-PL" sz="2400">
              <a:latin typeface="Calibri" charset="0"/>
              <a:ea typeface="ＭＳ Ｐゴシック" charset="0"/>
              <a:cs typeface="ＭＳ Ｐゴシック" charset="0"/>
            </a:endParaRPr>
          </a:p>
          <a:p>
            <a:pPr marL="0" indent="0">
              <a:buFont typeface="Wingdings" charset="0"/>
              <a:buNone/>
            </a:pPr>
            <a:r>
              <a:rPr lang="en-US" sz="2400">
                <a:latin typeface="Calibri" charset="0"/>
                <a:ea typeface="ＭＳ Ｐゴシック" charset="0"/>
                <a:cs typeface="ＭＳ Ｐゴシック" charset="0"/>
              </a:rPr>
              <a:t>:bob :loves :carol .</a:t>
            </a:r>
          </a:p>
          <a:p>
            <a:pPr marL="0" indent="0">
              <a:buFont typeface="Wingdings" charset="0"/>
              <a:buNone/>
            </a:pPr>
            <a:r>
              <a:rPr lang="en-US" sz="2400">
                <a:latin typeface="Calibri" charset="0"/>
                <a:ea typeface="ＭＳ Ｐゴシック" charset="0"/>
                <a:cs typeface="ＭＳ Ｐゴシック" charset="0"/>
              </a:rPr>
              <a:t>[:alice ep:believes</a:t>
            </a:r>
          </a:p>
          <a:p>
            <a:pPr marL="0" indent="0">
              <a:buFont typeface="Wingdings" charset="0"/>
              <a:buNone/>
            </a:pPr>
            <a:r>
              <a:rPr lang="en-US" sz="2400">
                <a:latin typeface="Calibri" charset="0"/>
                <a:ea typeface="ＭＳ Ｐゴシック" charset="0"/>
                <a:cs typeface="ＭＳ Ｐゴシック" charset="0"/>
              </a:rPr>
              <a:t>   [a rdf:Statement;</a:t>
            </a:r>
          </a:p>
          <a:p>
            <a:pPr marL="0" indent="0">
              <a:buFont typeface="Wingdings" charset="0"/>
              <a:buNone/>
            </a:pPr>
            <a:r>
              <a:rPr lang="en-US" sz="2400">
                <a:latin typeface="Calibri" charset="0"/>
                <a:ea typeface="ＭＳ Ｐゴシック" charset="0"/>
                <a:cs typeface="ＭＳ Ｐゴシック" charset="0"/>
              </a:rPr>
              <a:t>     rdf:subject :bob;</a:t>
            </a:r>
          </a:p>
          <a:p>
            <a:pPr marL="0" indent="0">
              <a:buFont typeface="Wingdings" charset="0"/>
              <a:buNone/>
            </a:pPr>
            <a:r>
              <a:rPr lang="en-US" sz="2400">
                <a:latin typeface="Calibri" charset="0"/>
                <a:ea typeface="ＭＳ Ｐゴシック" charset="0"/>
                <a:cs typeface="ＭＳ Ｐゴシック" charset="0"/>
              </a:rPr>
              <a:t>     rdf:predicate :loves;</a:t>
            </a:r>
          </a:p>
          <a:p>
            <a:pPr marL="0" indent="0">
              <a:buFont typeface="Wingdings" charset="0"/>
              <a:buNone/>
            </a:pPr>
            <a:r>
              <a:rPr lang="en-US" sz="2400">
                <a:latin typeface="Calibri" charset="0"/>
                <a:ea typeface="ＭＳ Ｐゴシック" charset="0"/>
                <a:cs typeface="ＭＳ Ｐゴシック" charset="0"/>
              </a:rPr>
              <a:t>     rdf:object :carol;</a:t>
            </a:r>
          </a:p>
          <a:p>
            <a:pPr marL="0" indent="0">
              <a:buFont typeface="Wingdings" charset="0"/>
              <a:buNone/>
            </a:pPr>
            <a:r>
              <a:rPr lang="en-US" sz="2400">
                <a:latin typeface="Calibri" charset="0"/>
                <a:ea typeface="ＭＳ Ｐゴシック" charset="0"/>
                <a:cs typeface="ＭＳ Ｐゴシック" charset="0"/>
              </a:rPr>
              <a:t>     ex:certainty “0.50”^^xsd:integer]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Reification</a:t>
            </a:r>
            <a:endParaRPr lang="el-GR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325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24000"/>
            <a:ext cx="8218488" cy="3724275"/>
          </a:xfrm>
        </p:spPr>
        <p:txBody>
          <a:bodyPr/>
          <a:lstStyle/>
          <a:p>
            <a:pPr marL="533400" indent="-533400"/>
            <a:r>
              <a:rPr lang="en-US" sz="3200" b="1">
                <a:latin typeface="Calibri" charset="0"/>
                <a:ea typeface="ＭＳ Ｐゴシック" charset="0"/>
                <a:cs typeface="ＭＳ Ｐゴシック" charset="0"/>
              </a:rPr>
              <a:t>rdf:subject, rdf:predicate </a:t>
            </a:r>
            <a:r>
              <a:rPr lang="en-US" sz="3200">
                <a:latin typeface="Calibri" charset="0"/>
                <a:ea typeface="ＭＳ Ｐゴシック" charset="0"/>
                <a:cs typeface="ＭＳ Ｐゴシック" charset="0"/>
              </a:rPr>
              <a:t>&amp; </a:t>
            </a:r>
            <a:r>
              <a:rPr lang="en-US" sz="3200" b="1">
                <a:latin typeface="Calibri" charset="0"/>
                <a:ea typeface="ＭＳ Ｐゴシック" charset="0"/>
                <a:cs typeface="ＭＳ Ｐゴシック" charset="0"/>
              </a:rPr>
              <a:t>rdf:object </a:t>
            </a:r>
            <a:r>
              <a:rPr lang="en-US" sz="3200">
                <a:latin typeface="Calibri" charset="0"/>
                <a:ea typeface="ＭＳ Ｐゴシック" charset="0"/>
                <a:cs typeface="ＭＳ Ｐゴシック" charset="0"/>
              </a:rPr>
              <a:t>allow us to access the parts of a statement</a:t>
            </a:r>
          </a:p>
          <a:p>
            <a:pPr marL="533400" indent="-533400"/>
            <a:r>
              <a:rPr lang="en-US" sz="3200">
                <a:latin typeface="Calibri" charset="0"/>
                <a:ea typeface="ＭＳ Ｐゴシック" charset="0"/>
                <a:cs typeface="ＭＳ Ｐゴシック" charset="0"/>
              </a:rPr>
              <a:t>The</a:t>
            </a:r>
            <a:r>
              <a:rPr lang="en-US" sz="3200" b="1">
                <a:latin typeface="Calibri" charset="0"/>
                <a:ea typeface="ＭＳ Ｐゴシック" charset="0"/>
                <a:cs typeface="ＭＳ Ｐゴシック" charset="0"/>
              </a:rPr>
              <a:t> ID </a:t>
            </a:r>
            <a:r>
              <a:rPr lang="en-US" sz="3200">
                <a:latin typeface="Calibri" charset="0"/>
                <a:ea typeface="ＭＳ Ｐゴシック" charset="0"/>
                <a:cs typeface="ＭＳ Ｐゴシック" charset="0"/>
              </a:rPr>
              <a:t>of the statement can be used to refer to it, as can be done for any description</a:t>
            </a:r>
            <a:endParaRPr lang="en-GB" sz="3200" b="1">
              <a:latin typeface="Calibri" charset="0"/>
              <a:ea typeface="ＭＳ Ｐゴシック" charset="0"/>
              <a:cs typeface="ＭＳ Ｐゴシック" charset="0"/>
            </a:endParaRPr>
          </a:p>
          <a:p>
            <a:pPr marL="533400" indent="-533400"/>
            <a:r>
              <a:rPr lang="en-GB" sz="3200">
                <a:latin typeface="Calibri" charset="0"/>
                <a:ea typeface="ＭＳ Ｐゴシック" charset="0"/>
                <a:cs typeface="ＭＳ Ｐゴシック" charset="0"/>
              </a:rPr>
              <a:t>We write an</a:t>
            </a:r>
            <a:r>
              <a:rPr lang="en-GB" sz="3200" b="1">
                <a:latin typeface="Calibri" charset="0"/>
                <a:ea typeface="ＭＳ Ｐゴシック" charset="0"/>
                <a:cs typeface="ＭＳ Ｐゴシック" charset="0"/>
              </a:rPr>
              <a:t> rdf:Description </a:t>
            </a:r>
            <a:r>
              <a:rPr lang="en-GB" sz="3200">
                <a:latin typeface="Calibri" charset="0"/>
                <a:ea typeface="ＭＳ Ｐゴシック" charset="0"/>
                <a:cs typeface="ＭＳ Ｐゴシック" charset="0"/>
              </a:rPr>
              <a:t>if we don’t want to talk about a statement further</a:t>
            </a:r>
            <a:endParaRPr lang="el-GR" sz="3200">
              <a:latin typeface="Calibri" charset="0"/>
              <a:ea typeface="ＭＳ Ｐゴシック" charset="0"/>
              <a:cs typeface="ＭＳ Ｐゴシック" charset="0"/>
            </a:endParaRPr>
          </a:p>
          <a:p>
            <a:pPr marL="533400" indent="-533400"/>
            <a:r>
              <a:rPr lang="el-GR" sz="3200">
                <a:latin typeface="Calibri" charset="0"/>
                <a:ea typeface="ＭＳ Ｐゴシック" charset="0"/>
                <a:cs typeface="ＭＳ Ｐゴシック" charset="0"/>
              </a:rPr>
              <a:t>We write an</a:t>
            </a:r>
            <a:r>
              <a:rPr lang="el-GR" sz="3200" b="1">
                <a:latin typeface="Calibri" charset="0"/>
                <a:ea typeface="ＭＳ Ｐゴシック" charset="0"/>
                <a:cs typeface="ＭＳ Ｐゴシック" charset="0"/>
              </a:rPr>
              <a:t> rdf:Statement </a:t>
            </a:r>
            <a:r>
              <a:rPr lang="el-GR" sz="3200">
                <a:latin typeface="Calibri" charset="0"/>
                <a:ea typeface="ＭＳ Ｐゴシック" charset="0"/>
                <a:cs typeface="ＭＳ Ｐゴシック" charset="0"/>
              </a:rPr>
              <a:t>if we wish to refer to a statement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extBox 1"/>
          <p:cNvSpPr txBox="1">
            <a:spLocks noChangeArrowheads="1"/>
          </p:cNvSpPr>
          <p:nvPr/>
        </p:nvSpPr>
        <p:spPr bwMode="auto">
          <a:xfrm>
            <a:off x="2584450" y="2492375"/>
            <a:ext cx="3563938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6000">
                <a:latin typeface="Calibri" charset="0"/>
              </a:rPr>
              <a:t>Containers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Container Elements</a:t>
            </a:r>
            <a:endParaRPr lang="el-GR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529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RDF has some vocabulary to describe collections of things and make statements about them</a:t>
            </a:r>
          </a:p>
          <a:p>
            <a:r>
              <a:rPr lang="el-GR">
                <a:latin typeface="Calibri" charset="0"/>
                <a:ea typeface="ＭＳ Ｐゴシック" charset="0"/>
                <a:cs typeface="ＭＳ Ｐゴシック" charset="0"/>
              </a:rPr>
              <a:t>E.g., we may wish to talk about the courses given by a particular lecturer </a:t>
            </a:r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The content of container elements are named </a:t>
            </a:r>
            <a:r>
              <a:rPr lang="en-US" b="1">
                <a:latin typeface="Calibri" charset="0"/>
                <a:ea typeface="ＭＳ Ｐゴシック" charset="0"/>
                <a:cs typeface="ＭＳ Ｐゴシック" charset="0"/>
              </a:rPr>
              <a:t>rdf:_1</a:t>
            </a: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, </a:t>
            </a:r>
            <a:r>
              <a:rPr lang="en-US" b="1">
                <a:latin typeface="Calibri" charset="0"/>
                <a:ea typeface="ＭＳ Ｐゴシック" charset="0"/>
                <a:cs typeface="ＭＳ Ｐゴシック" charset="0"/>
              </a:rPr>
              <a:t>rdf:_2</a:t>
            </a: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, etc. </a:t>
            </a:r>
          </a:p>
          <a:p>
            <a:pPr lvl="1"/>
            <a:r>
              <a:rPr lang="en-US" sz="2800">
                <a:latin typeface="Calibri" charset="0"/>
                <a:ea typeface="ＭＳ Ｐゴシック" charset="0"/>
              </a:rPr>
              <a:t>Alternatively </a:t>
            </a:r>
            <a:r>
              <a:rPr lang="en-US" sz="2800" b="1">
                <a:latin typeface="Calibri" charset="0"/>
                <a:ea typeface="ＭＳ Ｐゴシック" charset="0"/>
              </a:rPr>
              <a:t>rdf:li</a:t>
            </a:r>
          </a:p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Containers seem a bit messy in RDF, but are needed</a:t>
            </a:r>
          </a:p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:john :teaches [a rdf:Bag; rdf:li :cmsc201, :cmsc202, cmsc345 .] .</a:t>
            </a:r>
          </a:p>
          <a:p>
            <a:pPr lvl="1"/>
            <a:endParaRPr lang="en-US" sz="2800" b="1">
              <a:latin typeface="Calibri" charset="0"/>
              <a:ea typeface="ＭＳ Ｐゴシック" charset="0"/>
            </a:endParaRPr>
          </a:p>
          <a:p>
            <a:pPr lvl="1"/>
            <a:endParaRPr lang="el-GR" sz="2800" b="1">
              <a:latin typeface="Calibri" charset="0"/>
              <a:ea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>
                <a:latin typeface="Calibri" charset="0"/>
                <a:ea typeface="ＭＳ Ｐゴシック" charset="0"/>
                <a:cs typeface="ＭＳ Ｐゴシック" charset="0"/>
              </a:rPr>
              <a:t>RDF type</a:t>
            </a:r>
            <a:endParaRPr lang="el-GR" sz="400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9218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395288" y="1196975"/>
            <a:ext cx="8748712" cy="5184775"/>
          </a:xfrm>
        </p:spPr>
        <p:txBody>
          <a:bodyPr/>
          <a:lstStyle/>
          <a:p>
            <a:pPr eaLnBrk="1" hangingPunct="1"/>
            <a:r>
              <a:rPr lang="en-US" sz="3200" dirty="0">
                <a:latin typeface="Calibri" charset="0"/>
                <a:ea typeface="ＭＳ Ｐゴシック" charset="0"/>
                <a:cs typeface="Calibri" charset="0"/>
              </a:rPr>
              <a:t>RDF has a type predicate that links a resource to another that denotes its type</a:t>
            </a:r>
          </a:p>
          <a:p>
            <a:pPr lvl="1" eaLnBrk="1" hangingPunct="1"/>
            <a:r>
              <a:rPr lang="en-US" sz="2800" dirty="0" err="1">
                <a:latin typeface="Calibri" charset="0"/>
                <a:ea typeface="ＭＳ Ｐゴシック" charset="0"/>
                <a:cs typeface="Calibri" charset="0"/>
              </a:rPr>
              <a:t>ex:john</a:t>
            </a:r>
            <a:r>
              <a:rPr lang="en-US" sz="2800" dirty="0">
                <a:latin typeface="Calibri" charset="0"/>
                <a:ea typeface="ＭＳ Ｐゴシック" charset="0"/>
                <a:cs typeface="Calibri" charset="0"/>
              </a:rPr>
              <a:t> </a:t>
            </a:r>
            <a:r>
              <a:rPr lang="en-US" sz="2800" dirty="0" err="1">
                <a:latin typeface="Calibri" charset="0"/>
                <a:ea typeface="ＭＳ Ｐゴシック" charset="0"/>
                <a:cs typeface="Calibri" charset="0"/>
              </a:rPr>
              <a:t>rdf:type</a:t>
            </a:r>
            <a:r>
              <a:rPr lang="en-US" sz="2800" dirty="0">
                <a:latin typeface="Calibri" charset="0"/>
                <a:ea typeface="ＭＳ Ｐゴシック" charset="0"/>
                <a:cs typeface="Calibri" charset="0"/>
              </a:rPr>
              <a:t> </a:t>
            </a:r>
            <a:r>
              <a:rPr lang="en-US" sz="2800" dirty="0" err="1">
                <a:latin typeface="Calibri" charset="0"/>
                <a:ea typeface="ＭＳ Ｐゴシック" charset="0"/>
                <a:cs typeface="Calibri" charset="0"/>
              </a:rPr>
              <a:t>foaf:Person</a:t>
            </a:r>
            <a:r>
              <a:rPr lang="en-US" sz="2800" dirty="0">
                <a:latin typeface="Calibri" charset="0"/>
                <a:ea typeface="ＭＳ Ｐゴシック" charset="0"/>
                <a:cs typeface="Calibri" charset="0"/>
              </a:rPr>
              <a:t> .</a:t>
            </a:r>
          </a:p>
          <a:p>
            <a:pPr lvl="1" eaLnBrk="1" hangingPunct="1"/>
            <a:r>
              <a:rPr lang="en-US" sz="2800" dirty="0">
                <a:latin typeface="Calibri" charset="0"/>
                <a:ea typeface="ＭＳ Ｐゴシック" charset="0"/>
                <a:cs typeface="ＭＳ Ｐゴシック" charset="0"/>
                <a:hlinkClick r:id="rId3"/>
              </a:rPr>
              <a:t>&lt;http://example.org/john</a:t>
            </a:r>
            <a:r>
              <a:rPr lang="en-US" sz="2800" dirty="0">
                <a:latin typeface="Calibri" charset="0"/>
                <a:ea typeface="ＭＳ Ｐゴシック" charset="0"/>
                <a:cs typeface="ＭＳ Ｐゴシック" charset="0"/>
              </a:rPr>
              <a:t> &gt; </a:t>
            </a:r>
            <a:br>
              <a:rPr lang="en-US" sz="2800" dirty="0">
                <a:latin typeface="Calibri" charset="0"/>
                <a:ea typeface="ＭＳ Ｐゴシック" charset="0"/>
                <a:cs typeface="ＭＳ Ｐゴシック" charset="0"/>
              </a:rPr>
            </a:br>
            <a:r>
              <a:rPr lang="en-US" sz="2800" dirty="0">
                <a:latin typeface="Calibri" charset="0"/>
                <a:ea typeface="ＭＳ Ｐゴシック" charset="0"/>
                <a:cs typeface="ＭＳ Ｐゴシック" charset="0"/>
              </a:rPr>
              <a:t>&lt;http://www.w3.org/1999/02/22-rdf-syntax-ns#type&gt; </a:t>
            </a:r>
            <a:br>
              <a:rPr lang="en-US" sz="2800" dirty="0">
                <a:latin typeface="Calibri" charset="0"/>
                <a:ea typeface="ＭＳ Ｐゴシック" charset="0"/>
                <a:cs typeface="ＭＳ Ｐゴシック" charset="0"/>
              </a:rPr>
            </a:br>
            <a:r>
              <a:rPr lang="en-US" sz="2800" dirty="0">
                <a:latin typeface="Calibri" charset="0"/>
                <a:ea typeface="ＭＳ Ｐゴシック" charset="0"/>
                <a:cs typeface="ＭＳ Ｐゴシック" charset="0"/>
              </a:rPr>
              <a:t>&lt;http://</a:t>
            </a:r>
            <a:r>
              <a:rPr lang="en-US" sz="2800" dirty="0" err="1">
                <a:latin typeface="Calibri" charset="0"/>
                <a:ea typeface="ＭＳ Ｐゴシック" charset="0"/>
                <a:cs typeface="ＭＳ Ｐゴシック" charset="0"/>
              </a:rPr>
              <a:t>xmlns.com</a:t>
            </a:r>
            <a:r>
              <a:rPr lang="en-US" sz="2800" dirty="0">
                <a:latin typeface="Calibri" charset="0"/>
                <a:ea typeface="ＭＳ Ｐゴシック" charset="0"/>
                <a:cs typeface="ＭＳ Ｐゴシック" charset="0"/>
              </a:rPr>
              <a:t>/foaf/0.1/Person&gt; .</a:t>
            </a:r>
          </a:p>
          <a:p>
            <a:pPr eaLnBrk="1" hangingPunct="1"/>
            <a:r>
              <a:rPr lang="en-US" sz="3200" dirty="0">
                <a:latin typeface="Calibri" charset="0"/>
                <a:ea typeface="ＭＳ Ｐゴシック" charset="0"/>
                <a:cs typeface="Calibri" charset="0"/>
              </a:rPr>
              <a:t>RDFS adds sub-type concept &amp;</a:t>
            </a:r>
            <a:r>
              <a:rPr lang="en-US" sz="3200" dirty="0" smtClean="0">
                <a:latin typeface="Calibri" charset="0"/>
                <a:ea typeface="ＭＳ Ｐゴシック" charset="0"/>
                <a:cs typeface="Calibri" charset="0"/>
              </a:rPr>
              <a:t> </a:t>
            </a:r>
            <a:r>
              <a:rPr lang="en-US" sz="3200" dirty="0">
                <a:latin typeface="Calibri" charset="0"/>
                <a:ea typeface="ＭＳ Ｐゴシック" charset="0"/>
                <a:cs typeface="Calibri" charset="0"/>
              </a:rPr>
              <a:t>constraints between predicates </a:t>
            </a:r>
            <a:r>
              <a:rPr lang="en-US" sz="3200" dirty="0" smtClean="0">
                <a:latin typeface="Calibri" charset="0"/>
                <a:ea typeface="ＭＳ Ｐゴシック" charset="0"/>
                <a:cs typeface="Calibri" charset="0"/>
              </a:rPr>
              <a:t>&amp; </a:t>
            </a:r>
            <a:r>
              <a:rPr lang="en-US" sz="3200" dirty="0">
                <a:latin typeface="Calibri" charset="0"/>
                <a:ea typeface="ＭＳ Ｐゴシック" charset="0"/>
                <a:cs typeface="Calibri" charset="0"/>
              </a:rPr>
              <a:t>types of their arguments</a:t>
            </a:r>
          </a:p>
          <a:p>
            <a:pPr eaLnBrk="1" hangingPunct="1"/>
            <a:r>
              <a:rPr lang="en-US" sz="3200" dirty="0">
                <a:latin typeface="Calibri" charset="0"/>
                <a:ea typeface="ＭＳ Ｐゴシック" charset="0"/>
                <a:cs typeface="Calibri" charset="0"/>
              </a:rPr>
              <a:t>OWL adds still more </a:t>
            </a:r>
            <a:r>
              <a:rPr lang="en-US" sz="3200" dirty="0" smtClean="0">
                <a:latin typeface="Calibri" charset="0"/>
                <a:ea typeface="ＭＳ Ｐゴシック" charset="0"/>
                <a:cs typeface="Calibri" charset="0"/>
              </a:rPr>
              <a:t>concepts operating </a:t>
            </a:r>
            <a:r>
              <a:rPr lang="en-US" sz="3200" dirty="0">
                <a:latin typeface="Calibri" charset="0"/>
                <a:ea typeface="ＭＳ Ｐゴシック" charset="0"/>
                <a:cs typeface="Calibri" charset="0"/>
              </a:rPr>
              <a:t>on types</a:t>
            </a:r>
          </a:p>
          <a:p>
            <a:pPr lvl="1" eaLnBrk="1" hangingPunct="1"/>
            <a:endParaRPr lang="en-US" sz="3200" dirty="0">
              <a:latin typeface="Calibri" charset="0"/>
              <a:ea typeface="ＭＳ Ｐゴシック" charset="0"/>
              <a:cs typeface="Calibri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Three Types of Container Elements</a:t>
            </a:r>
            <a:endParaRPr lang="el-GR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577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412875"/>
            <a:ext cx="8569325" cy="4967288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GB" sz="3200" b="1" dirty="0" err="1">
                <a:ea typeface="ＭＳ Ｐゴシック" charset="0"/>
                <a:cs typeface="ＭＳ Ｐゴシック" charset="0"/>
              </a:rPr>
              <a:t>rdf:Bag</a:t>
            </a:r>
            <a:r>
              <a:rPr lang="en-GB" sz="3200" dirty="0">
                <a:ea typeface="ＭＳ Ｐゴシック" charset="0"/>
                <a:cs typeface="ＭＳ Ｐゴシック" charset="0"/>
              </a:rPr>
              <a:t> an unordered container, allowing multiple occurrences </a:t>
            </a:r>
          </a:p>
          <a:p>
            <a:pPr marL="223838" lvl="1" indent="0">
              <a:lnSpc>
                <a:spcPct val="90000"/>
              </a:lnSpc>
              <a:buFontTx/>
              <a:buNone/>
              <a:defRPr/>
            </a:pPr>
            <a:r>
              <a:rPr lang="en-GB" sz="2800" dirty="0" smtClean="0">
                <a:ea typeface="ＭＳ Ｐゴシック" charset="0"/>
              </a:rPr>
              <a:t>e.g</a:t>
            </a:r>
            <a:r>
              <a:rPr lang="en-GB" sz="2800" dirty="0">
                <a:ea typeface="ＭＳ Ｐゴシック" charset="0"/>
              </a:rPr>
              <a:t>., members of the </a:t>
            </a:r>
            <a:r>
              <a:rPr lang="en-GB" sz="2800" dirty="0" smtClean="0">
                <a:ea typeface="ＭＳ Ｐゴシック" charset="0"/>
              </a:rPr>
              <a:t>faculty, </a:t>
            </a:r>
            <a:r>
              <a:rPr lang="en-GB" sz="2800" dirty="0">
                <a:ea typeface="ＭＳ Ｐゴシック" charset="0"/>
              </a:rPr>
              <a:t>documents in a folder</a:t>
            </a:r>
            <a:endParaRPr lang="en-GB" sz="2800" b="1" dirty="0">
              <a:ea typeface="ＭＳ Ｐゴシック" charset="0"/>
            </a:endParaRPr>
          </a:p>
          <a:p>
            <a:pPr>
              <a:lnSpc>
                <a:spcPct val="90000"/>
              </a:lnSpc>
              <a:defRPr/>
            </a:pPr>
            <a:r>
              <a:rPr lang="en-GB" sz="3200" b="1" dirty="0" err="1">
                <a:ea typeface="ＭＳ Ｐゴシック" charset="0"/>
                <a:cs typeface="ＭＳ Ｐゴシック" charset="0"/>
              </a:rPr>
              <a:t>rdf:Seq</a:t>
            </a:r>
            <a:r>
              <a:rPr lang="en-GB" sz="3200" dirty="0">
                <a:ea typeface="ＭＳ Ｐゴシック" charset="0"/>
                <a:cs typeface="ＭＳ Ｐゴシック" charset="0"/>
              </a:rPr>
              <a:t> an ordered container, which may contain multiple occurrences</a:t>
            </a:r>
          </a:p>
          <a:p>
            <a:pPr marL="392113" lvl="1" indent="0">
              <a:lnSpc>
                <a:spcPct val="90000"/>
              </a:lnSpc>
              <a:buFontTx/>
              <a:buNone/>
              <a:defRPr/>
            </a:pPr>
            <a:r>
              <a:rPr lang="en-GB" sz="2800" dirty="0" smtClean="0">
                <a:ea typeface="ＭＳ Ｐゴシック" charset="0"/>
              </a:rPr>
              <a:t>e.g</a:t>
            </a:r>
            <a:r>
              <a:rPr lang="en-GB" sz="2800" dirty="0">
                <a:ea typeface="ＭＳ Ｐゴシック" charset="0"/>
              </a:rPr>
              <a:t>., modules of a course, items on an agenda, </a:t>
            </a:r>
            <a:r>
              <a:rPr lang="en-GB" sz="2800" dirty="0" smtClean="0">
                <a:ea typeface="ＭＳ Ｐゴシック" charset="0"/>
              </a:rPr>
              <a:t>alphabetized </a:t>
            </a:r>
            <a:r>
              <a:rPr lang="en-GB" sz="2800" dirty="0">
                <a:ea typeface="ＭＳ Ｐゴシック" charset="0"/>
              </a:rPr>
              <a:t>list of staff </a:t>
            </a:r>
            <a:r>
              <a:rPr lang="en-GB" sz="2800" dirty="0" smtClean="0">
                <a:ea typeface="ＭＳ Ｐゴシック" charset="0"/>
              </a:rPr>
              <a:t>members</a:t>
            </a:r>
            <a:endParaRPr lang="en-GB" sz="2800" b="1" dirty="0">
              <a:ea typeface="ＭＳ Ｐゴシック" charset="0"/>
            </a:endParaRPr>
          </a:p>
          <a:p>
            <a:pPr>
              <a:lnSpc>
                <a:spcPct val="90000"/>
              </a:lnSpc>
              <a:defRPr/>
            </a:pPr>
            <a:r>
              <a:rPr lang="en-GB" sz="3200" b="1" dirty="0" err="1">
                <a:ea typeface="ＭＳ Ｐゴシック" charset="0"/>
                <a:cs typeface="ＭＳ Ｐゴシック" charset="0"/>
              </a:rPr>
              <a:t>rdf:Alt</a:t>
            </a:r>
            <a:r>
              <a:rPr lang="en-GB" sz="3200" dirty="0">
                <a:ea typeface="ＭＳ Ｐゴシック" charset="0"/>
                <a:cs typeface="ＭＳ Ｐゴシック" charset="0"/>
              </a:rPr>
              <a:t> a set of alternatives</a:t>
            </a:r>
            <a:endParaRPr lang="el-GR" sz="3200" dirty="0">
              <a:ea typeface="ＭＳ Ｐゴシック" charset="0"/>
              <a:cs typeface="ＭＳ Ｐゴシック" charset="0"/>
            </a:endParaRPr>
          </a:p>
          <a:p>
            <a:pPr marL="395287" lvl="1" indent="0">
              <a:lnSpc>
                <a:spcPct val="90000"/>
              </a:lnSpc>
              <a:buFontTx/>
              <a:buNone/>
              <a:defRPr/>
            </a:pPr>
            <a:r>
              <a:rPr lang="en-US" sz="2800" dirty="0" smtClean="0">
                <a:ea typeface="ＭＳ Ｐゴシック" charset="0"/>
              </a:rPr>
              <a:t>e</a:t>
            </a:r>
            <a:r>
              <a:rPr lang="el-GR" sz="2800" dirty="0" smtClean="0">
                <a:ea typeface="ＭＳ Ｐゴシック" charset="0"/>
              </a:rPr>
              <a:t>.g.</a:t>
            </a:r>
            <a:r>
              <a:rPr lang="en-US" sz="2800" dirty="0" smtClean="0">
                <a:ea typeface="ＭＳ Ｐゴシック" charset="0"/>
              </a:rPr>
              <a:t>,</a:t>
            </a:r>
            <a:r>
              <a:rPr lang="el-GR" sz="2800" dirty="0" smtClean="0">
                <a:ea typeface="ＭＳ Ｐゴシック" charset="0"/>
              </a:rPr>
              <a:t> </a:t>
            </a:r>
            <a:r>
              <a:rPr lang="el-GR" sz="2800" dirty="0">
                <a:ea typeface="ＭＳ Ｐゴシック" charset="0"/>
              </a:rPr>
              <a:t>the document </a:t>
            </a:r>
            <a:r>
              <a:rPr lang="el-GR" sz="2800" dirty="0" smtClean="0">
                <a:ea typeface="ＭＳ Ｐゴシック" charset="0"/>
              </a:rPr>
              <a:t>home</a:t>
            </a:r>
            <a:r>
              <a:rPr lang="en-US" sz="2800" dirty="0" smtClean="0">
                <a:ea typeface="ＭＳ Ｐゴシック" charset="0"/>
              </a:rPr>
              <a:t> site</a:t>
            </a:r>
            <a:r>
              <a:rPr lang="el-GR" sz="2800" dirty="0" smtClean="0">
                <a:ea typeface="ＭＳ Ｐゴシック" charset="0"/>
              </a:rPr>
              <a:t> </a:t>
            </a:r>
            <a:r>
              <a:rPr lang="el-GR" sz="2800" dirty="0">
                <a:ea typeface="ＭＳ Ｐゴシック" charset="0"/>
              </a:rPr>
              <a:t>and </a:t>
            </a:r>
            <a:r>
              <a:rPr lang="en-US" sz="2800" dirty="0" smtClean="0">
                <a:ea typeface="ＭＳ Ｐゴシック" charset="0"/>
              </a:rPr>
              <a:t>its </a:t>
            </a:r>
            <a:r>
              <a:rPr lang="el-GR" sz="2800" dirty="0" smtClean="0">
                <a:ea typeface="ＭＳ Ｐゴシック" charset="0"/>
              </a:rPr>
              <a:t>mirror</a:t>
            </a:r>
            <a:r>
              <a:rPr lang="en-US" sz="2800" dirty="0" smtClean="0">
                <a:ea typeface="ＭＳ Ｐゴシック" charset="0"/>
              </a:rPr>
              <a:t>s</a:t>
            </a:r>
            <a:r>
              <a:rPr lang="el-GR" sz="2800" dirty="0" smtClean="0">
                <a:ea typeface="ＭＳ Ｐゴシック" charset="0"/>
              </a:rPr>
              <a:t>, </a:t>
            </a:r>
            <a:r>
              <a:rPr lang="el-GR" sz="2800" dirty="0">
                <a:ea typeface="ＭＳ Ｐゴシック" charset="0"/>
              </a:rPr>
              <a:t>translations of a document in various languages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Example for a Bag</a:t>
            </a:r>
            <a:r>
              <a:rPr lang="el-GR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</a:p>
        </p:txBody>
      </p:sp>
      <p:sp>
        <p:nvSpPr>
          <p:cNvPr id="57346" name="Content Placeholder 1"/>
          <p:cNvSpPr>
            <a:spLocks noGrp="1"/>
          </p:cNvSpPr>
          <p:nvPr>
            <p:ph idx="1"/>
          </p:nvPr>
        </p:nvSpPr>
        <p:spPr>
          <a:xfrm>
            <a:off x="358775" y="1125538"/>
            <a:ext cx="8426450" cy="719137"/>
          </a:xfrm>
        </p:spPr>
        <p:txBody>
          <a:bodyPr/>
          <a:lstStyle/>
          <a:p>
            <a:pPr marL="0" indent="0">
              <a:buFont typeface="Wingdings" charset="0"/>
              <a:buNone/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Let’s describe a course with a collection of students</a:t>
            </a:r>
          </a:p>
        </p:txBody>
      </p:sp>
      <p:pic>
        <p:nvPicPr>
          <p:cNvPr id="57347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0" y="1905000"/>
            <a:ext cx="73660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Example for a Bag</a:t>
            </a:r>
            <a:r>
              <a:rPr lang="el-GR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</a:p>
        </p:txBody>
      </p:sp>
      <p:sp>
        <p:nvSpPr>
          <p:cNvPr id="5837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676400"/>
            <a:ext cx="8286750" cy="4705350"/>
          </a:xfrm>
        </p:spPr>
        <p:txBody>
          <a:bodyPr/>
          <a:lstStyle/>
          <a:p>
            <a:pPr>
              <a:buFont typeface="Wingdings" charset="0"/>
              <a:buNone/>
            </a:pPr>
            <a:r>
              <a:rPr lang="en-US" sz="2400">
                <a:latin typeface="Calibri" charset="0"/>
                <a:ea typeface="ＭＳ Ｐゴシック" charset="0"/>
                <a:cs typeface="ＭＳ Ｐゴシック" charset="0"/>
              </a:rPr>
              <a:t>@prefix rdf: &lt;http://www.w3.org/1999/02/22-rdf-syntax-ns#&gt;.</a:t>
            </a:r>
          </a:p>
          <a:p>
            <a:pPr>
              <a:buFont typeface="Wingdings" charset="0"/>
              <a:buNone/>
            </a:pPr>
            <a:r>
              <a:rPr lang="en-US" sz="2400">
                <a:latin typeface="Calibri" charset="0"/>
                <a:ea typeface="ＭＳ Ｐゴシック" charset="0"/>
                <a:cs typeface="ＭＳ Ｐゴシック" charset="0"/>
              </a:rPr>
              <a:t>@prefix s:   &lt;http://example.org/students/vocab#&gt;.</a:t>
            </a:r>
          </a:p>
          <a:p>
            <a:pPr>
              <a:buFont typeface="Wingdings" charset="0"/>
              <a:buNone/>
            </a:pPr>
            <a:r>
              <a:rPr lang="en-US" sz="2400">
                <a:latin typeface="Calibri" charset="0"/>
                <a:ea typeface="ＭＳ Ｐゴシック" charset="0"/>
                <a:cs typeface="ＭＳ Ｐゴシック" charset="0"/>
              </a:rPr>
              <a:t>&lt;http://example.org/courses/6.001&gt;</a:t>
            </a:r>
          </a:p>
          <a:p>
            <a:pPr>
              <a:buFont typeface="Wingdings" charset="0"/>
              <a:buNone/>
            </a:pPr>
            <a:r>
              <a:rPr lang="en-US" sz="2400">
                <a:latin typeface="Calibri" charset="0"/>
                <a:ea typeface="ＭＳ Ｐゴシック" charset="0"/>
                <a:cs typeface="ＭＳ Ｐゴシック" charset="0"/>
              </a:rPr>
              <a:t>    s:students [</a:t>
            </a:r>
          </a:p>
          <a:p>
            <a:pPr>
              <a:buFont typeface="Wingdings" charset="0"/>
              <a:buNone/>
            </a:pPr>
            <a:r>
              <a:rPr lang="en-US" sz="2400">
                <a:latin typeface="Calibri" charset="0"/>
                <a:ea typeface="ＭＳ Ｐゴシック" charset="0"/>
                <a:cs typeface="ＭＳ Ｐゴシック" charset="0"/>
              </a:rPr>
              <a:t>        a rdf:Bag;</a:t>
            </a:r>
          </a:p>
          <a:p>
            <a:pPr>
              <a:buFont typeface="Wingdings" charset="0"/>
              <a:buNone/>
            </a:pPr>
            <a:r>
              <a:rPr lang="en-US" sz="2400">
                <a:latin typeface="Calibri" charset="0"/>
                <a:ea typeface="ＭＳ Ｐゴシック" charset="0"/>
                <a:cs typeface="ＭＳ Ｐゴシック" charset="0"/>
              </a:rPr>
              <a:t>        rdf:_1 &lt;http://example.org/students/Amy&gt;;</a:t>
            </a:r>
          </a:p>
          <a:p>
            <a:pPr>
              <a:buFont typeface="Wingdings" charset="0"/>
              <a:buNone/>
            </a:pPr>
            <a:r>
              <a:rPr lang="en-US" sz="2400">
                <a:latin typeface="Calibri" charset="0"/>
                <a:ea typeface="ＭＳ Ｐゴシック" charset="0"/>
                <a:cs typeface="ＭＳ Ｐゴシック" charset="0"/>
              </a:rPr>
              <a:t>        rdf:_2 &lt;http://example.org/students/Mohamed&gt;;</a:t>
            </a:r>
          </a:p>
          <a:p>
            <a:pPr>
              <a:buFont typeface="Wingdings" charset="0"/>
              <a:buNone/>
            </a:pPr>
            <a:r>
              <a:rPr lang="en-US" sz="2400">
                <a:latin typeface="Calibri" charset="0"/>
                <a:ea typeface="ＭＳ Ｐゴシック" charset="0"/>
                <a:cs typeface="ＭＳ Ｐゴシック" charset="0"/>
              </a:rPr>
              <a:t>        rdf:_3 &lt;http://example.org/students/Johann&gt;;</a:t>
            </a:r>
          </a:p>
          <a:p>
            <a:pPr>
              <a:buFont typeface="Wingdings" charset="0"/>
              <a:buNone/>
            </a:pPr>
            <a:r>
              <a:rPr lang="en-US" sz="2400">
                <a:latin typeface="Calibri" charset="0"/>
                <a:ea typeface="ＭＳ Ｐゴシック" charset="0"/>
                <a:cs typeface="ＭＳ Ｐゴシック" charset="0"/>
              </a:rPr>
              <a:t>        rdf:_4 &lt;http://example.org/students/Maria&gt;;</a:t>
            </a:r>
          </a:p>
          <a:p>
            <a:pPr>
              <a:buFont typeface="Wingdings" charset="0"/>
              <a:buNone/>
            </a:pPr>
            <a:r>
              <a:rPr lang="en-US" sz="2400">
                <a:latin typeface="Calibri" charset="0"/>
                <a:ea typeface="ＭＳ Ｐゴシック" charset="0"/>
                <a:cs typeface="ＭＳ Ｐゴシック" charset="0"/>
              </a:rPr>
              <a:t>        rdf:_5 &lt;http://example.org/students/Phuong&gt;.</a:t>
            </a:r>
          </a:p>
          <a:p>
            <a:pPr>
              <a:buFont typeface="Wingdings" charset="0"/>
              <a:buNone/>
            </a:pPr>
            <a:r>
              <a:rPr lang="en-US" sz="2400">
                <a:latin typeface="Calibri" charset="0"/>
                <a:ea typeface="ＭＳ Ｐゴシック" charset="0"/>
                <a:cs typeface="ＭＳ Ｐゴシック" charset="0"/>
              </a:rPr>
              <a:t>    ].</a:t>
            </a:r>
            <a:endParaRPr lang="el-GR" sz="2400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Example for Alternative</a:t>
            </a:r>
            <a:endParaRPr lang="el-GR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939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52600"/>
            <a:ext cx="7910513" cy="4267200"/>
          </a:xfrm>
        </p:spPr>
        <p:txBody>
          <a:bodyPr/>
          <a:lstStyle/>
          <a:p>
            <a:pPr marL="533400" indent="-533400">
              <a:lnSpc>
                <a:spcPct val="90000"/>
              </a:lnSpc>
              <a:buFont typeface="Wingdings" charset="0"/>
              <a:buNone/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&lt;uni:course rdf:ID="CIT1111"</a:t>
            </a:r>
          </a:p>
          <a:p>
            <a:pPr marL="533400" indent="-533400">
              <a:lnSpc>
                <a:spcPct val="90000"/>
              </a:lnSpc>
              <a:buFont typeface="Wingdings" charset="0"/>
              <a:buNone/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		uni:courseName="Discrete Mathematics"&gt;</a:t>
            </a:r>
          </a:p>
          <a:p>
            <a:pPr marL="533400" indent="-533400">
              <a:lnSpc>
                <a:spcPct val="90000"/>
              </a:lnSpc>
              <a:buFont typeface="Wingdings" charset="0"/>
              <a:buNone/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	</a:t>
            </a:r>
            <a:r>
              <a:rPr lang="fr-FR">
                <a:latin typeface="Calibri" charset="0"/>
                <a:ea typeface="ＭＳ Ｐゴシック" charset="0"/>
                <a:cs typeface="ＭＳ Ｐゴシック" charset="0"/>
              </a:rPr>
              <a:t>&lt;uni:lecturer&gt;</a:t>
            </a:r>
          </a:p>
          <a:p>
            <a:pPr marL="533400" indent="-533400">
              <a:lnSpc>
                <a:spcPct val="90000"/>
              </a:lnSpc>
              <a:buFont typeface="Wingdings" charset="0"/>
              <a:buNone/>
            </a:pPr>
            <a:r>
              <a:rPr lang="fr-FR">
                <a:latin typeface="Calibri" charset="0"/>
                <a:ea typeface="ＭＳ Ｐゴシック" charset="0"/>
                <a:cs typeface="ＭＳ Ｐゴシック" charset="0"/>
              </a:rPr>
              <a:t>		</a:t>
            </a:r>
            <a:r>
              <a:rPr lang="fr-FR" b="1">
                <a:latin typeface="Calibri" charset="0"/>
                <a:ea typeface="ＭＳ Ｐゴシック" charset="0"/>
                <a:cs typeface="ＭＳ Ｐゴシック" charset="0"/>
              </a:rPr>
              <a:t>&lt;rdf:Alt&gt;</a:t>
            </a:r>
          </a:p>
          <a:p>
            <a:pPr marL="533400" indent="-533400">
              <a:lnSpc>
                <a:spcPct val="90000"/>
              </a:lnSpc>
              <a:buFont typeface="Wingdings" charset="0"/>
              <a:buNone/>
            </a:pPr>
            <a:r>
              <a:rPr lang="fr-FR" b="1">
                <a:latin typeface="Calibri" charset="0"/>
                <a:ea typeface="ＭＳ Ｐゴシック" charset="0"/>
                <a:cs typeface="ＭＳ Ｐゴシック" charset="0"/>
              </a:rPr>
              <a:t>			&lt;rdf:li rdf:resource="#949352"/&gt;</a:t>
            </a:r>
          </a:p>
          <a:p>
            <a:pPr marL="533400" indent="-533400">
              <a:lnSpc>
                <a:spcPct val="90000"/>
              </a:lnSpc>
              <a:buFont typeface="Wingdings" charset="0"/>
              <a:buNone/>
            </a:pPr>
            <a:r>
              <a:rPr lang="fr-FR" b="1">
                <a:latin typeface="Calibri" charset="0"/>
                <a:ea typeface="ＭＳ Ｐゴシック" charset="0"/>
                <a:cs typeface="ＭＳ Ｐゴシック" charset="0"/>
              </a:rPr>
              <a:t>			</a:t>
            </a:r>
            <a:r>
              <a:rPr lang="en-US" b="1">
                <a:latin typeface="Calibri" charset="0"/>
                <a:ea typeface="ＭＳ Ｐゴシック" charset="0"/>
                <a:cs typeface="ＭＳ Ｐゴシック" charset="0"/>
              </a:rPr>
              <a:t>&lt;rdf:li rdf:resource="#949318"/&gt;</a:t>
            </a:r>
          </a:p>
          <a:p>
            <a:pPr marL="533400" indent="-533400">
              <a:lnSpc>
                <a:spcPct val="90000"/>
              </a:lnSpc>
              <a:buFont typeface="Wingdings" charset="0"/>
              <a:buNone/>
            </a:pPr>
            <a:r>
              <a:rPr lang="en-US" b="1">
                <a:latin typeface="Calibri" charset="0"/>
                <a:ea typeface="ＭＳ Ｐゴシック" charset="0"/>
                <a:cs typeface="ＭＳ Ｐゴシック" charset="0"/>
              </a:rPr>
              <a:t>		&lt;/rdf:Alt&gt;</a:t>
            </a:r>
          </a:p>
          <a:p>
            <a:pPr marL="533400" indent="-533400">
              <a:lnSpc>
                <a:spcPct val="90000"/>
              </a:lnSpc>
              <a:buFont typeface="Wingdings" charset="0"/>
              <a:buNone/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	&lt;/uni:lecturer&gt;</a:t>
            </a:r>
          </a:p>
          <a:p>
            <a:pPr marL="533400" indent="-533400">
              <a:lnSpc>
                <a:spcPct val="90000"/>
              </a:lnSpc>
              <a:buFont typeface="Wingdings" charset="0"/>
              <a:buNone/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&lt;/uni:course&gt;</a:t>
            </a:r>
            <a:endParaRPr lang="el-GR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>
                <a:latin typeface="Calibri" charset="0"/>
                <a:ea typeface="ＭＳ Ｐゴシック" charset="0"/>
                <a:cs typeface="ＭＳ Ｐゴシック" charset="0"/>
              </a:rPr>
              <a:t>Rdf:ID Attribute for Container Elements</a:t>
            </a:r>
            <a:endParaRPr lang="el-GR" sz="320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041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447800"/>
            <a:ext cx="7910513" cy="4648200"/>
          </a:xfrm>
        </p:spPr>
        <p:txBody>
          <a:bodyPr/>
          <a:lstStyle/>
          <a:p>
            <a:pPr marL="533400" indent="-533400">
              <a:lnSpc>
                <a:spcPct val="90000"/>
              </a:lnSpc>
              <a:buFont typeface="Wingdings" charset="0"/>
              <a:buNone/>
            </a:pPr>
            <a:r>
              <a:rPr lang="fr-FR">
                <a:latin typeface="Calibri" charset="0"/>
                <a:ea typeface="ＭＳ Ｐゴシック" charset="0"/>
                <a:cs typeface="ＭＳ Ｐゴシック" charset="0"/>
              </a:rPr>
              <a:t>&lt;uni:lecturer rdf:ID="949318"  </a:t>
            </a:r>
          </a:p>
          <a:p>
            <a:pPr marL="533400" indent="-533400">
              <a:lnSpc>
                <a:spcPct val="90000"/>
              </a:lnSpc>
              <a:buFont typeface="Wingdings" charset="0"/>
              <a:buNone/>
            </a:pPr>
            <a:r>
              <a:rPr lang="fr-FR">
                <a:latin typeface="Calibri" charset="0"/>
                <a:ea typeface="ＭＳ Ｐゴシック" charset="0"/>
                <a:cs typeface="ＭＳ Ｐゴシック" charset="0"/>
              </a:rPr>
              <a:t>			uni:name="David Billington"</a:t>
            </a: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&gt;</a:t>
            </a:r>
          </a:p>
          <a:p>
            <a:pPr marL="533400" indent="-533400">
              <a:lnSpc>
                <a:spcPct val="90000"/>
              </a:lnSpc>
              <a:buFont typeface="Wingdings" charset="0"/>
              <a:buNone/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	&lt;uni:coursesTaught&gt;</a:t>
            </a:r>
          </a:p>
          <a:p>
            <a:pPr marL="533400" indent="-533400">
              <a:lnSpc>
                <a:spcPct val="90000"/>
              </a:lnSpc>
              <a:buFont typeface="Wingdings" charset="0"/>
              <a:buNone/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		</a:t>
            </a:r>
            <a:r>
              <a:rPr lang="en-US" b="1">
                <a:latin typeface="Calibri" charset="0"/>
                <a:ea typeface="ＭＳ Ｐゴシック" charset="0"/>
                <a:cs typeface="ＭＳ Ｐゴシック" charset="0"/>
              </a:rPr>
              <a:t>&lt;rdf:Bag rdf:ID="DBcourses"&gt;</a:t>
            </a:r>
          </a:p>
          <a:p>
            <a:pPr marL="533400" indent="-533400">
              <a:lnSpc>
                <a:spcPct val="90000"/>
              </a:lnSpc>
              <a:buFont typeface="Wingdings" charset="0"/>
              <a:buNone/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			&lt;rdf:_1 rdf:resource="#CIT1111"/&gt;</a:t>
            </a:r>
          </a:p>
          <a:p>
            <a:pPr marL="533400" indent="-533400">
              <a:lnSpc>
                <a:spcPct val="90000"/>
              </a:lnSpc>
              <a:buFont typeface="Wingdings" charset="0"/>
              <a:buNone/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			&lt;rdf:_2 rdf:resource="#CIT3112"/&gt;</a:t>
            </a:r>
          </a:p>
          <a:p>
            <a:pPr marL="533400" indent="-533400">
              <a:lnSpc>
                <a:spcPct val="90000"/>
              </a:lnSpc>
              <a:buFont typeface="Wingdings" charset="0"/>
              <a:buNone/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		&lt;/rdf:Bag&gt;</a:t>
            </a:r>
          </a:p>
          <a:p>
            <a:pPr marL="533400" indent="-533400">
              <a:lnSpc>
                <a:spcPct val="90000"/>
              </a:lnSpc>
              <a:buFont typeface="Wingdings" charset="0"/>
              <a:buNone/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	&lt;/uni:coursesTaught&gt;</a:t>
            </a:r>
          </a:p>
          <a:p>
            <a:pPr marL="533400" indent="-533400">
              <a:lnSpc>
                <a:spcPct val="90000"/>
              </a:lnSpc>
              <a:buFont typeface="Wingdings" charset="0"/>
              <a:buNone/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&lt;/uni:lecturer&gt;</a:t>
            </a:r>
            <a:endParaRPr lang="el-GR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Bags and Seqs are never full!</a:t>
            </a:r>
          </a:p>
        </p:txBody>
      </p:sp>
      <p:sp>
        <p:nvSpPr>
          <p:cNvPr id="614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125538"/>
            <a:ext cx="8497887" cy="4967287"/>
          </a:xfrm>
        </p:spPr>
        <p:txBody>
          <a:bodyPr/>
          <a:lstStyle/>
          <a:p>
            <a:pPr eaLnBrk="1" hangingPunct="1"/>
            <a:r>
              <a:rPr lang="en-US" sz="3200">
                <a:latin typeface="Calibri" charset="0"/>
                <a:ea typeface="ＭＳ Ｐゴシック" charset="0"/>
                <a:cs typeface="ＭＳ Ｐゴシック" charset="0"/>
              </a:rPr>
              <a:t>RDF’s semantics is “open world”, so…</a:t>
            </a:r>
          </a:p>
          <a:p>
            <a:pPr marL="569913" lvl="1" indent="-174625" eaLnBrk="1" hangingPunct="1"/>
            <a:r>
              <a:rPr lang="en-US" sz="3200">
                <a:latin typeface="Calibri" charset="0"/>
                <a:ea typeface="ＭＳ Ｐゴシック" charset="0"/>
              </a:rPr>
              <a:t>Not possible ”to close” the container, to say: “these are </a:t>
            </a:r>
            <a:r>
              <a:rPr lang="en-US" sz="3200" b="1">
                <a:latin typeface="Calibri" charset="0"/>
                <a:ea typeface="ＭＳ Ｐゴシック" charset="0"/>
              </a:rPr>
              <a:t>all</a:t>
            </a:r>
            <a:r>
              <a:rPr lang="en-US" sz="3200">
                <a:latin typeface="Calibri" charset="0"/>
                <a:ea typeface="ＭＳ Ｐゴシック" charset="0"/>
              </a:rPr>
              <a:t> elements, there are no more”</a:t>
            </a:r>
          </a:p>
          <a:p>
            <a:pPr marL="569913" lvl="1" indent="-174625" eaLnBrk="1" hangingPunct="1"/>
            <a:r>
              <a:rPr lang="en-US" sz="3200">
                <a:latin typeface="Calibri" charset="0"/>
                <a:ea typeface="ＭＳ Ｐゴシック" charset="0"/>
              </a:rPr>
              <a:t>RDF is a graph, with no way to exclude the possibility that there is another graph somewhere describing additional members</a:t>
            </a:r>
          </a:p>
          <a:p>
            <a:pPr eaLnBrk="1" hangingPunct="1"/>
            <a:r>
              <a:rPr lang="en-US" sz="3200">
                <a:latin typeface="Calibri" charset="0"/>
                <a:ea typeface="ＭＳ Ｐゴシック" charset="0"/>
                <a:cs typeface="ＭＳ Ｐゴシック" charset="0"/>
              </a:rPr>
              <a:t>Lists are collections with only the specified members mentioned.</a:t>
            </a:r>
          </a:p>
          <a:p>
            <a:pPr eaLnBrk="1" hangingPunct="1"/>
            <a:r>
              <a:rPr lang="en-US" sz="3200">
                <a:latin typeface="Calibri" charset="0"/>
                <a:ea typeface="ＭＳ Ｐゴシック" charset="0"/>
                <a:cs typeface="ＭＳ Ｐゴシック" charset="0"/>
              </a:rPr>
              <a:t>Described using a linked list pattern via:</a:t>
            </a:r>
          </a:p>
          <a:p>
            <a:pPr marL="569913" lvl="1" indent="-174625" eaLnBrk="1" hangingPunct="1"/>
            <a:r>
              <a:rPr lang="en-US" sz="3200">
                <a:latin typeface="Calibri" charset="0"/>
                <a:ea typeface="ＭＳ Ｐゴシック" charset="0"/>
              </a:rPr>
              <a:t>rdf:List, rdf:first, rdf:rest, rdf:nil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Open vs. closed world semantics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288" y="1125538"/>
            <a:ext cx="8424862" cy="5256212"/>
          </a:xfrm>
        </p:spPr>
        <p:txBody>
          <a:bodyPr/>
          <a:lstStyle/>
          <a:p>
            <a:pPr>
              <a:defRPr/>
            </a:pPr>
            <a:r>
              <a:rPr lang="en-US" sz="3200" dirty="0" smtClean="0"/>
              <a:t>Reasoning systems make a distinction between </a:t>
            </a:r>
            <a:r>
              <a:rPr lang="en-US" sz="3200" dirty="0" smtClean="0">
                <a:hlinkClick r:id="rId2"/>
              </a:rPr>
              <a:t>open</a:t>
            </a:r>
            <a:r>
              <a:rPr lang="en-US" sz="3200" dirty="0" smtClean="0"/>
              <a:t> and </a:t>
            </a:r>
            <a:r>
              <a:rPr lang="en-US" sz="3200" dirty="0" smtClean="0">
                <a:hlinkClick r:id="rId3"/>
              </a:rPr>
              <a:t>closed</a:t>
            </a:r>
            <a:r>
              <a:rPr lang="en-US" sz="3200" dirty="0" smtClean="0"/>
              <a:t> world semantics</a:t>
            </a:r>
          </a:p>
          <a:p>
            <a:pPr marL="447675" lvl="1" indent="-223838">
              <a:defRPr/>
            </a:pPr>
            <a:r>
              <a:rPr lang="en-US" sz="2800" dirty="0" smtClean="0"/>
              <a:t>OWS: being unable to prove that something is true or false says nothing about its veracity</a:t>
            </a:r>
          </a:p>
          <a:p>
            <a:pPr marL="447675" lvl="1" indent="-223838">
              <a:defRPr/>
            </a:pPr>
            <a:r>
              <a:rPr lang="en-US" sz="2800" dirty="0" smtClean="0"/>
              <a:t>CWS: what cannot be proven to be true is false</a:t>
            </a:r>
          </a:p>
          <a:p>
            <a:pPr marL="227013" indent="-227013">
              <a:defRPr/>
            </a:pPr>
            <a:r>
              <a:rPr lang="en-US" sz="3200" dirty="0" smtClean="0"/>
              <a:t>Default model for  Semantic Web is OWS</a:t>
            </a:r>
          </a:p>
          <a:p>
            <a:pPr marL="447675" lvl="1" indent="0">
              <a:buFontTx/>
              <a:buNone/>
              <a:defRPr/>
            </a:pPr>
            <a:r>
              <a:rPr lang="en-US" sz="2800" dirty="0" smtClean="0"/>
              <a:t>This was a design decision made early 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Open vs. closed world semantics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288" y="1125538"/>
            <a:ext cx="8497887" cy="5543550"/>
          </a:xfrm>
        </p:spPr>
        <p:txBody>
          <a:bodyPr/>
          <a:lstStyle/>
          <a:p>
            <a:pPr marL="234950" indent="-234950">
              <a:defRPr/>
            </a:pPr>
            <a:r>
              <a:rPr lang="en-US" dirty="0" smtClean="0"/>
              <a:t>Classical logic uses Open World Semantics</a:t>
            </a:r>
          </a:p>
          <a:p>
            <a:pPr marL="401637" lvl="1" indent="0">
              <a:buFontTx/>
              <a:buNone/>
              <a:defRPr/>
            </a:pPr>
            <a:r>
              <a:rPr lang="en-US" dirty="0" smtClean="0"/>
              <a:t>Being unable to prove P=NP doesn’t convince us that it’s false</a:t>
            </a:r>
          </a:p>
          <a:p>
            <a:pPr marL="234950" indent="-234950">
              <a:defRPr/>
            </a:pPr>
            <a:r>
              <a:rPr lang="en-US" dirty="0" smtClean="0"/>
              <a:t>Database systems </a:t>
            </a:r>
            <a:r>
              <a:rPr lang="en-US" dirty="0"/>
              <a:t>typically assume CWS</a:t>
            </a:r>
          </a:p>
          <a:p>
            <a:pPr marL="447675" lvl="1" indent="0">
              <a:buFontTx/>
              <a:buNone/>
              <a:defRPr/>
            </a:pPr>
            <a:r>
              <a:rPr lang="en-US" dirty="0"/>
              <a:t>The DB includes all trains between NYC and </a:t>
            </a:r>
            <a:r>
              <a:rPr lang="en-US" dirty="0" smtClean="0"/>
              <a:t>DC</a:t>
            </a:r>
          </a:p>
          <a:p>
            <a:pPr marL="223838" indent="-223838">
              <a:defRPr/>
            </a:pPr>
            <a:r>
              <a:rPr lang="en-US" dirty="0" smtClean="0"/>
              <a:t>Prolog’s </a:t>
            </a:r>
            <a:r>
              <a:rPr lang="en-US" dirty="0" err="1"/>
              <a:t>unprovable</a:t>
            </a:r>
            <a:r>
              <a:rPr lang="en-US" dirty="0"/>
              <a:t> operator (not or \+) supports CWS</a:t>
            </a:r>
          </a:p>
          <a:p>
            <a:pPr marL="447675" lvl="1" indent="0">
              <a:buFontTx/>
              <a:buNone/>
              <a:defRPr/>
            </a:pPr>
            <a:r>
              <a:rPr lang="en-US" dirty="0" err="1"/>
              <a:t>flys</a:t>
            </a:r>
            <a:r>
              <a:rPr lang="en-US" dirty="0"/>
              <a:t>(x) :- bird(x), \+ flightless(x).</a:t>
            </a:r>
          </a:p>
          <a:p>
            <a:pPr marL="447675" lvl="1" indent="0">
              <a:buFontTx/>
              <a:buNone/>
              <a:defRPr/>
            </a:pPr>
            <a:r>
              <a:rPr lang="en-US" dirty="0"/>
              <a:t>flightless(x) :- penguin(x); ostrich(x); emu(x)</a:t>
            </a:r>
            <a:r>
              <a:rPr lang="en-US" dirty="0" smtClean="0"/>
              <a:t>.</a:t>
            </a:r>
          </a:p>
          <a:p>
            <a:pPr marL="227013" indent="-227013">
              <a:defRPr/>
            </a:pPr>
            <a:r>
              <a:rPr lang="en-US" dirty="0" smtClean="0"/>
              <a:t>Some systems let us specify for which predicates we have complete knowledge and for which we don’t</a:t>
            </a:r>
          </a:p>
          <a:p>
            <a:pPr marL="628650" lvl="1" indent="-227013">
              <a:defRPr/>
            </a:pPr>
            <a:r>
              <a:rPr lang="en-US" dirty="0"/>
              <a:t>If </a:t>
            </a:r>
            <a:r>
              <a:rPr lang="en-US" dirty="0" smtClean="0"/>
              <a:t>UMBC’s </a:t>
            </a:r>
            <a:r>
              <a:rPr lang="en-US" dirty="0"/>
              <a:t>DB doesn’t </a:t>
            </a:r>
            <a:r>
              <a:rPr lang="en-US" dirty="0" smtClean="0"/>
              <a:t>list you as registered for CMSC691, you are not registered</a:t>
            </a:r>
          </a:p>
          <a:p>
            <a:pPr marL="628650" lvl="1" indent="-227013">
              <a:defRPr/>
            </a:pPr>
            <a:r>
              <a:rPr lang="en-US" dirty="0" smtClean="0"/>
              <a:t>UMBC’s DB system knows some of your minors but not all</a:t>
            </a:r>
            <a:endParaRPr lang="en-US" dirty="0"/>
          </a:p>
          <a:p>
            <a:pPr marL="628650" lvl="1" indent="-227013">
              <a:defRPr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RDF Lists</a:t>
            </a:r>
          </a:p>
        </p:txBody>
      </p:sp>
      <p:sp>
        <p:nvSpPr>
          <p:cNvPr id="6451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125538"/>
            <a:ext cx="8353425" cy="790575"/>
          </a:xfrm>
        </p:spPr>
        <p:txBody>
          <a:bodyPr/>
          <a:lstStyle/>
          <a:p>
            <a:pPr algn="ctr" eaLnBrk="1" hangingPunct="1">
              <a:buFont typeface="Wingdings" charset="0"/>
              <a:buNone/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An ordered list of the three students in a class</a:t>
            </a:r>
          </a:p>
        </p:txBody>
      </p:sp>
      <p:pic>
        <p:nvPicPr>
          <p:cNvPr id="64515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00" y="1758950"/>
            <a:ext cx="6604000" cy="5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RDF Lists</a:t>
            </a:r>
          </a:p>
        </p:txBody>
      </p:sp>
      <p:sp>
        <p:nvSpPr>
          <p:cNvPr id="655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412875"/>
            <a:ext cx="8497887" cy="5184775"/>
          </a:xfrm>
        </p:spPr>
        <p:txBody>
          <a:bodyPr/>
          <a:lstStyle/>
          <a:p>
            <a:pPr eaLnBrk="1" hangingPunct="1">
              <a:buFont typeface="Wingdings" charset="0"/>
              <a:buNone/>
            </a:pPr>
            <a:r>
              <a:rPr lang="en-US" sz="2400">
                <a:latin typeface="Calibri" charset="0"/>
                <a:ea typeface="ＭＳ Ｐゴシック" charset="0"/>
                <a:cs typeface="ＭＳ Ｐゴシック" charset="0"/>
              </a:rPr>
              <a:t>@prefix rdf: &lt;http://www.w3.org/1999/02/22-rdf-syntax-ns#&gt;.</a:t>
            </a:r>
          </a:p>
          <a:p>
            <a:pPr eaLnBrk="1" hangingPunct="1">
              <a:buFont typeface="Wingdings" charset="0"/>
              <a:buNone/>
            </a:pPr>
            <a:r>
              <a:rPr lang="en-US" sz="2400">
                <a:latin typeface="Calibri" charset="0"/>
                <a:ea typeface="ＭＳ Ｐゴシック" charset="0"/>
                <a:cs typeface="ＭＳ Ｐゴシック" charset="0"/>
              </a:rPr>
              <a:t>@prefix s:   &lt;http://example.org/students/vocab#&gt;.</a:t>
            </a:r>
          </a:p>
          <a:p>
            <a:pPr eaLnBrk="1" hangingPunct="1">
              <a:buFont typeface="Wingdings" charset="0"/>
              <a:buNone/>
            </a:pPr>
            <a:endParaRPr lang="en-US" sz="2000">
              <a:latin typeface="Calibri" charset="0"/>
              <a:ea typeface="ＭＳ Ｐゴシック" charset="0"/>
              <a:cs typeface="ＭＳ Ｐゴシック" charset="0"/>
            </a:endParaRPr>
          </a:p>
          <a:p>
            <a:pPr eaLnBrk="1" hangingPunct="1">
              <a:buFont typeface="Wingdings" charset="0"/>
              <a:buNone/>
            </a:pPr>
            <a:r>
              <a:rPr lang="en-US" sz="2400">
                <a:latin typeface="Calibri" charset="0"/>
                <a:ea typeface="ＭＳ Ｐゴシック" charset="0"/>
                <a:cs typeface="ＭＳ Ｐゴシック" charset="0"/>
              </a:rPr>
              <a:t>&lt;http://example.org/courses/6.001&gt;</a:t>
            </a:r>
          </a:p>
          <a:p>
            <a:pPr eaLnBrk="1" hangingPunct="1">
              <a:buFont typeface="Wingdings" charset="0"/>
              <a:buNone/>
            </a:pPr>
            <a:r>
              <a:rPr lang="en-US" sz="2400">
                <a:latin typeface="Calibri" charset="0"/>
                <a:ea typeface="ＭＳ Ｐゴシック" charset="0"/>
                <a:cs typeface="ＭＳ Ｐゴシック" charset="0"/>
              </a:rPr>
              <a:t>  s:students</a:t>
            </a:r>
          </a:p>
          <a:p>
            <a:pPr eaLnBrk="1" hangingPunct="1">
              <a:buFont typeface="Wingdings" charset="0"/>
              <a:buNone/>
            </a:pPr>
            <a:r>
              <a:rPr lang="en-US" sz="2400">
                <a:latin typeface="Calibri" charset="0"/>
                <a:ea typeface="ＭＳ Ｐゴシック" charset="0"/>
                <a:cs typeface="ＭＳ Ｐゴシック" charset="0"/>
              </a:rPr>
              <a:t>  [a rdf:List;</a:t>
            </a:r>
          </a:p>
          <a:p>
            <a:pPr eaLnBrk="1" hangingPunct="1">
              <a:buFont typeface="Wingdings" charset="0"/>
              <a:buNone/>
            </a:pPr>
            <a:r>
              <a:rPr lang="en-US" sz="2400">
                <a:latin typeface="Calibri" charset="0"/>
                <a:ea typeface="ＭＳ Ｐゴシック" charset="0"/>
                <a:cs typeface="ＭＳ Ｐゴシック" charset="0"/>
              </a:rPr>
              <a:t>   rdf:first &lt;http://example.org/students/Amy&gt;;</a:t>
            </a:r>
          </a:p>
          <a:p>
            <a:pPr eaLnBrk="1" hangingPunct="1">
              <a:buFont typeface="Wingdings" charset="0"/>
              <a:buNone/>
            </a:pPr>
            <a:r>
              <a:rPr lang="en-US" sz="2400">
                <a:latin typeface="Calibri" charset="0"/>
                <a:ea typeface="ＭＳ Ｐゴシック" charset="0"/>
                <a:cs typeface="ＭＳ Ｐゴシック" charset="0"/>
              </a:rPr>
              <a:t>   rdf:rest [a rdf:list</a:t>
            </a:r>
          </a:p>
          <a:p>
            <a:pPr eaLnBrk="1" hangingPunct="1">
              <a:buFont typeface="Wingdings" charset="0"/>
              <a:buNone/>
            </a:pPr>
            <a:r>
              <a:rPr lang="en-US" sz="2400">
                <a:latin typeface="Calibri" charset="0"/>
                <a:ea typeface="ＭＳ Ｐゴシック" charset="0"/>
                <a:cs typeface="ＭＳ Ｐゴシック" charset="0"/>
              </a:rPr>
              <a:t>             rdf:first &lt;http://example.org/students/Mohamed&gt;;</a:t>
            </a:r>
          </a:p>
          <a:p>
            <a:pPr eaLnBrk="1" hangingPunct="1">
              <a:buFont typeface="Wingdings" charset="0"/>
              <a:buNone/>
            </a:pPr>
            <a:r>
              <a:rPr lang="en-US" sz="2400">
                <a:latin typeface="Calibri" charset="0"/>
                <a:ea typeface="ＭＳ Ｐゴシック" charset="0"/>
                <a:cs typeface="ＭＳ Ｐゴシック" charset="0"/>
              </a:rPr>
              <a:t>             rdf:rest [a rdf:List;</a:t>
            </a:r>
          </a:p>
          <a:p>
            <a:pPr eaLnBrk="1" hangingPunct="1">
              <a:buFont typeface="Wingdings" charset="0"/>
              <a:buNone/>
            </a:pPr>
            <a:r>
              <a:rPr lang="en-US" sz="2400">
                <a:latin typeface="Calibri" charset="0"/>
                <a:ea typeface="ＭＳ Ｐゴシック" charset="0"/>
                <a:cs typeface="ＭＳ Ｐゴシック" charset="0"/>
              </a:rPr>
              <a:t>                             rdf:first &lt;http://example.org/students/Johann&gt;;</a:t>
            </a:r>
          </a:p>
          <a:p>
            <a:pPr eaLnBrk="1" hangingPunct="1">
              <a:buFont typeface="Wingdings" charset="0"/>
              <a:buNone/>
            </a:pPr>
            <a:r>
              <a:rPr lang="en-US" sz="2400">
                <a:latin typeface="Calibri" charset="0"/>
                <a:ea typeface="ＭＳ Ｐゴシック" charset="0"/>
                <a:cs typeface="ＭＳ Ｐゴシック" charset="0"/>
              </a:rPr>
              <a:t>                             rdf:rest rdf:nil ] ] ] .</a:t>
            </a:r>
          </a:p>
          <a:p>
            <a:pPr eaLnBrk="1" hangingPunct="1">
              <a:buFont typeface="Wingdings" charset="0"/>
              <a:buNone/>
            </a:pPr>
            <a:endParaRPr lang="en-US" sz="2400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Box 1"/>
          <p:cNvSpPr txBox="1">
            <a:spLocks noChangeArrowheads="1"/>
          </p:cNvSpPr>
          <p:nvPr/>
        </p:nvSpPr>
        <p:spPr bwMode="auto">
          <a:xfrm>
            <a:off x="2195513" y="2921000"/>
            <a:ext cx="479742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6000">
                <a:latin typeface="Calibri" charset="0"/>
              </a:rPr>
              <a:t>Data Modeling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RDF Lists</a:t>
            </a:r>
          </a:p>
        </p:txBody>
      </p:sp>
      <p:sp>
        <p:nvSpPr>
          <p:cNvPr id="665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412875"/>
            <a:ext cx="8497887" cy="5184775"/>
          </a:xfrm>
        </p:spPr>
        <p:txBody>
          <a:bodyPr/>
          <a:lstStyle/>
          <a:p>
            <a:pPr eaLnBrk="1" hangingPunct="1">
              <a:buFont typeface="Wingdings" charset="0"/>
              <a:buNone/>
            </a:pPr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Turtle has special </a:t>
            </a:r>
            <a:r>
              <a:rPr lang="en-US" sz="3200" dirty="0" smtClean="0">
                <a:latin typeface="Calibri" charset="0"/>
                <a:ea typeface="ＭＳ Ｐゴシック" charset="0"/>
                <a:cs typeface="ＭＳ Ｐゴシック" charset="0"/>
              </a:rPr>
              <a:t>syntax </a:t>
            </a:r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to represent </a:t>
            </a:r>
            <a:r>
              <a:rPr lang="en-US" sz="3200" dirty="0" smtClean="0">
                <a:latin typeface="Calibri" charset="0"/>
                <a:ea typeface="ＭＳ Ｐゴシック" charset="0"/>
                <a:cs typeface="ＭＳ Ｐゴシック" charset="0"/>
              </a:rPr>
              <a:t>lists:</a:t>
            </a:r>
            <a:endParaRPr lang="en-US" sz="32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eaLnBrk="1" hangingPunct="1">
              <a:buFont typeface="Wingdings" charset="0"/>
              <a:buNone/>
            </a:pPr>
            <a:endParaRPr lang="en-US" sz="105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eaLnBrk="1" hangingPunct="1">
              <a:buFont typeface="Wingdings" charset="0"/>
              <a:buNone/>
            </a:pPr>
            <a:r>
              <a:rPr lang="en-US" sz="2400" dirty="0">
                <a:latin typeface="Calibri" charset="0"/>
                <a:ea typeface="ＭＳ Ｐゴシック" charset="0"/>
                <a:cs typeface="ＭＳ Ｐゴシック" charset="0"/>
              </a:rPr>
              <a:t>@prefix </a:t>
            </a:r>
            <a:r>
              <a:rPr lang="en-US" sz="2400" dirty="0" err="1">
                <a:latin typeface="Calibri" charset="0"/>
                <a:ea typeface="ＭＳ Ｐゴシック" charset="0"/>
                <a:cs typeface="ＭＳ Ｐゴシック" charset="0"/>
              </a:rPr>
              <a:t>rdf</a:t>
            </a:r>
            <a:r>
              <a:rPr lang="en-US" sz="2400" dirty="0">
                <a:latin typeface="Calibri" charset="0"/>
                <a:ea typeface="ＭＳ Ｐゴシック" charset="0"/>
                <a:cs typeface="ＭＳ Ｐゴシック" charset="0"/>
              </a:rPr>
              <a:t>: &lt;http://www.w3.org/1999/02/22-rdf-syntax-ns#&gt;.</a:t>
            </a:r>
          </a:p>
          <a:p>
            <a:pPr eaLnBrk="1" hangingPunct="1">
              <a:buFont typeface="Wingdings" charset="0"/>
              <a:buNone/>
            </a:pPr>
            <a:r>
              <a:rPr lang="en-US" sz="2400" dirty="0">
                <a:latin typeface="Calibri" charset="0"/>
                <a:ea typeface="ＭＳ Ｐゴシック" charset="0"/>
                <a:cs typeface="ＭＳ Ｐゴシック" charset="0"/>
              </a:rPr>
              <a:t>@prefix s:   &lt;http://</a:t>
            </a:r>
            <a:r>
              <a:rPr lang="en-US" sz="2400" dirty="0" err="1">
                <a:latin typeface="Calibri" charset="0"/>
                <a:ea typeface="ＭＳ Ｐゴシック" charset="0"/>
                <a:cs typeface="ＭＳ Ｐゴシック" charset="0"/>
              </a:rPr>
              <a:t>example.org</a:t>
            </a:r>
            <a:r>
              <a:rPr lang="en-US" sz="2400" dirty="0">
                <a:latin typeface="Calibri" charset="0"/>
                <a:ea typeface="ＭＳ Ｐゴシック" charset="0"/>
                <a:cs typeface="ＭＳ Ｐゴシック" charset="0"/>
              </a:rPr>
              <a:t>/students/vocab#&gt;.</a:t>
            </a:r>
          </a:p>
          <a:p>
            <a:pPr eaLnBrk="1" hangingPunct="1">
              <a:buFont typeface="Wingdings" charset="0"/>
              <a:buNone/>
            </a:pPr>
            <a:endParaRPr lang="en-US" sz="16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eaLnBrk="1" hangingPunct="1">
              <a:buFont typeface="Wingdings" charset="0"/>
              <a:buNone/>
            </a:pP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&lt;http://</a:t>
            </a:r>
            <a:r>
              <a:rPr lang="en-US" dirty="0" err="1">
                <a:latin typeface="Calibri" charset="0"/>
                <a:ea typeface="ＭＳ Ｐゴシック" charset="0"/>
                <a:cs typeface="ＭＳ Ｐゴシック" charset="0"/>
              </a:rPr>
              <a:t>example.org</a:t>
            </a: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/courses/6.001&gt;</a:t>
            </a:r>
          </a:p>
          <a:p>
            <a:pPr eaLnBrk="1" hangingPunct="1">
              <a:buFont typeface="Wingdings" charset="0"/>
              <a:buNone/>
            </a:pP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    </a:t>
            </a:r>
            <a:r>
              <a:rPr lang="en-US" dirty="0" err="1">
                <a:latin typeface="Calibri" charset="0"/>
                <a:ea typeface="ＭＳ Ｐゴシック" charset="0"/>
                <a:cs typeface="ＭＳ Ｐゴシック" charset="0"/>
              </a:rPr>
              <a:t>s:students</a:t>
            </a: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 (</a:t>
            </a:r>
          </a:p>
          <a:p>
            <a:pPr eaLnBrk="1" hangingPunct="1">
              <a:buFont typeface="Wingdings" charset="0"/>
              <a:buNone/>
            </a:pP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        &lt;http://</a:t>
            </a:r>
            <a:r>
              <a:rPr lang="en-US" dirty="0" err="1">
                <a:latin typeface="Calibri" charset="0"/>
                <a:ea typeface="ＭＳ Ｐゴシック" charset="0"/>
                <a:cs typeface="ＭＳ Ｐゴシック" charset="0"/>
              </a:rPr>
              <a:t>example.org</a:t>
            </a: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/students/Amy&gt;</a:t>
            </a:r>
          </a:p>
          <a:p>
            <a:pPr eaLnBrk="1" hangingPunct="1">
              <a:buFont typeface="Wingdings" charset="0"/>
              <a:buNone/>
            </a:pP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        &lt;http://</a:t>
            </a:r>
            <a:r>
              <a:rPr lang="en-US" dirty="0" err="1">
                <a:latin typeface="Calibri" charset="0"/>
                <a:ea typeface="ＭＳ Ｐゴシック" charset="0"/>
                <a:cs typeface="ＭＳ Ｐゴシック" charset="0"/>
              </a:rPr>
              <a:t>example.org</a:t>
            </a: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/students/Mohamed&gt;</a:t>
            </a:r>
          </a:p>
          <a:p>
            <a:pPr eaLnBrk="1" hangingPunct="1">
              <a:buFont typeface="Wingdings" charset="0"/>
              <a:buNone/>
            </a:pP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        &lt;http://</a:t>
            </a:r>
            <a:r>
              <a:rPr lang="en-US" dirty="0" err="1">
                <a:latin typeface="Calibri" charset="0"/>
                <a:ea typeface="ＭＳ Ｐゴシック" charset="0"/>
                <a:cs typeface="ＭＳ Ｐゴシック" charset="0"/>
              </a:rPr>
              <a:t>example.org</a:t>
            </a: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/students/Johann&gt;</a:t>
            </a:r>
          </a:p>
          <a:p>
            <a:pPr eaLnBrk="1" hangingPunct="1">
              <a:buFont typeface="Wingdings" charset="0"/>
              <a:buNone/>
            </a:pP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    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extBox 1"/>
          <p:cNvSpPr txBox="1">
            <a:spLocks noChangeArrowheads="1"/>
          </p:cNvSpPr>
          <p:nvPr/>
        </p:nvSpPr>
        <p:spPr bwMode="auto">
          <a:xfrm>
            <a:off x="1828800" y="2489200"/>
            <a:ext cx="489267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6000">
                <a:latin typeface="Calibri" charset="0"/>
              </a:rPr>
              <a:t>Critique of RDF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RDF Critique: Properties</a:t>
            </a:r>
            <a:endParaRPr lang="el-GR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890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12875"/>
            <a:ext cx="7773988" cy="4968875"/>
          </a:xfrm>
        </p:spPr>
        <p:txBody>
          <a:bodyPr/>
          <a:lstStyle/>
          <a:p>
            <a:pPr marL="223838" indent="-223838">
              <a:spcAft>
                <a:spcPts val="600"/>
              </a:spcAft>
              <a:defRPr/>
            </a:pPr>
            <a:r>
              <a:rPr lang="en-US" sz="3200" dirty="0">
                <a:ea typeface="ＭＳ Ｐゴシック" charset="0"/>
                <a:cs typeface="ＭＳ Ｐゴシック" charset="0"/>
              </a:rPr>
              <a:t>Properties are special kinds of resources </a:t>
            </a:r>
            <a:endParaRPr lang="en-GB" sz="3200" dirty="0">
              <a:ea typeface="ＭＳ Ｐゴシック" charset="0"/>
              <a:cs typeface="ＭＳ Ｐゴシック" charset="0"/>
            </a:endParaRPr>
          </a:p>
          <a:p>
            <a:pPr marL="447675" lvl="1" indent="-223838">
              <a:spcAft>
                <a:spcPts val="600"/>
              </a:spcAft>
              <a:defRPr/>
            </a:pPr>
            <a:r>
              <a:rPr lang="en-GB" sz="2800" dirty="0">
                <a:ea typeface="ＭＳ Ｐゴシック" charset="0"/>
              </a:rPr>
              <a:t>Properties can be used as the object in an object-attribute-value triple (statement)</a:t>
            </a:r>
          </a:p>
          <a:p>
            <a:pPr marL="447675" lvl="1" indent="-223838">
              <a:spcAft>
                <a:spcPts val="600"/>
              </a:spcAft>
              <a:defRPr/>
            </a:pPr>
            <a:r>
              <a:rPr lang="en-GB" sz="2800" dirty="0">
                <a:ea typeface="ＭＳ Ｐゴシック" charset="0"/>
              </a:rPr>
              <a:t>D</a:t>
            </a:r>
            <a:r>
              <a:rPr lang="en-GB" sz="2800" dirty="0" smtClean="0">
                <a:ea typeface="ＭＳ Ｐゴシック" charset="0"/>
              </a:rPr>
              <a:t>efined </a:t>
            </a:r>
            <a:r>
              <a:rPr lang="en-GB" sz="2800" b="1" dirty="0">
                <a:ea typeface="ＭＳ Ｐゴシック" charset="0"/>
              </a:rPr>
              <a:t>independent</a:t>
            </a:r>
            <a:r>
              <a:rPr lang="en-GB" sz="2800" dirty="0">
                <a:ea typeface="ＭＳ Ｐゴシック" charset="0"/>
              </a:rPr>
              <a:t> of resources</a:t>
            </a:r>
            <a:endParaRPr lang="en-US" sz="2800" dirty="0">
              <a:ea typeface="ＭＳ Ｐゴシック" charset="0"/>
            </a:endParaRPr>
          </a:p>
          <a:p>
            <a:pPr marL="228600" indent="-228600">
              <a:spcAft>
                <a:spcPts val="600"/>
              </a:spcAft>
              <a:defRPr/>
            </a:pPr>
            <a:r>
              <a:rPr lang="en-US" sz="3200" dirty="0">
                <a:ea typeface="ＭＳ Ｐゴシック" charset="0"/>
                <a:cs typeface="ＭＳ Ｐゴシック" charset="0"/>
              </a:rPr>
              <a:t>This possibility offers flexibility</a:t>
            </a:r>
            <a:endParaRPr lang="en-GB" sz="3200" dirty="0">
              <a:ea typeface="ＭＳ Ｐゴシック" charset="0"/>
              <a:cs typeface="ＭＳ Ｐゴシック" charset="0"/>
            </a:endParaRPr>
          </a:p>
          <a:p>
            <a:pPr marL="228600" indent="-228600">
              <a:spcAft>
                <a:spcPts val="600"/>
              </a:spcAft>
              <a:defRPr/>
            </a:pPr>
            <a:r>
              <a:rPr lang="en-GB" sz="3200" dirty="0">
                <a:ea typeface="ＭＳ Ｐゴシック" charset="0"/>
                <a:cs typeface="ＭＳ Ｐゴシック" charset="0"/>
              </a:rPr>
              <a:t>But it is unusual for modelling languages and OO programming languages</a:t>
            </a:r>
          </a:p>
          <a:p>
            <a:pPr marL="228600" indent="-228600">
              <a:spcAft>
                <a:spcPts val="600"/>
              </a:spcAft>
              <a:defRPr/>
            </a:pPr>
            <a:r>
              <a:rPr lang="en-GB" sz="3200" dirty="0">
                <a:ea typeface="ＭＳ Ｐゴシック" charset="0"/>
                <a:cs typeface="ＭＳ Ｐゴシック" charset="0"/>
              </a:rPr>
              <a:t>It can be confusing for modellers</a:t>
            </a:r>
            <a:endParaRPr lang="el-GR" sz="3200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 RDF Critique: Binary Predicates</a:t>
            </a:r>
            <a:endParaRPr lang="el-GR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963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RDF uses only binary properties</a:t>
            </a:r>
            <a:endParaRPr lang="en-GB" sz="32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marL="463550" lvl="1" indent="-238125"/>
            <a:r>
              <a:rPr lang="en-GB" sz="2800" dirty="0">
                <a:latin typeface="Calibri" charset="0"/>
                <a:ea typeface="ＭＳ Ｐゴシック" charset="0"/>
              </a:rPr>
              <a:t>This is a restriction because often we use predicates with more than two arguments</a:t>
            </a:r>
            <a:endParaRPr lang="el-GR" sz="2800" dirty="0">
              <a:latin typeface="Calibri" charset="0"/>
              <a:ea typeface="ＭＳ Ｐゴシック" charset="0"/>
            </a:endParaRPr>
          </a:p>
          <a:p>
            <a:pPr marL="463550" lvl="1" indent="-238125"/>
            <a:r>
              <a:rPr lang="en-US" sz="2800" dirty="0">
                <a:latin typeface="Calibri" charset="0"/>
                <a:ea typeface="ＭＳ Ｐゴシック" charset="0"/>
              </a:rPr>
              <a:t>But</a:t>
            </a:r>
            <a:r>
              <a:rPr lang="el-GR" sz="2800" dirty="0">
                <a:latin typeface="Calibri" charset="0"/>
                <a:ea typeface="ＭＳ Ｐゴシック" charset="0"/>
              </a:rPr>
              <a:t> binary predicates </a:t>
            </a:r>
            <a:r>
              <a:rPr lang="en-US" sz="2800" dirty="0">
                <a:latin typeface="Calibri" charset="0"/>
                <a:ea typeface="ＭＳ Ｐゴシック" charset="0"/>
              </a:rPr>
              <a:t>can simulate these</a:t>
            </a:r>
          </a:p>
          <a:p>
            <a:r>
              <a:rPr lang="en-GB" sz="3200" dirty="0">
                <a:latin typeface="Calibri" charset="0"/>
                <a:ea typeface="ＭＳ Ｐゴシック" charset="0"/>
                <a:cs typeface="ＭＳ Ｐゴシック" charset="0"/>
              </a:rPr>
              <a:t>Example: </a:t>
            </a:r>
            <a:r>
              <a:rPr lang="en-GB" sz="3200" b="1" dirty="0">
                <a:latin typeface="Calibri" charset="0"/>
                <a:ea typeface="ＭＳ Ｐゴシック" charset="0"/>
                <a:cs typeface="ＭＳ Ｐゴシック" charset="0"/>
              </a:rPr>
              <a:t>referee(X</a:t>
            </a:r>
            <a:r>
              <a:rPr lang="en-GB" sz="3200" b="1" dirty="0" smtClean="0">
                <a:latin typeface="Calibri" charset="0"/>
                <a:ea typeface="ＭＳ Ｐゴシック" charset="0"/>
                <a:cs typeface="ＭＳ Ｐゴシック" charset="0"/>
              </a:rPr>
              <a:t>, Y, Z</a:t>
            </a:r>
            <a:r>
              <a:rPr lang="en-GB" sz="3200" b="1" dirty="0">
                <a:latin typeface="Calibri" charset="0"/>
                <a:ea typeface="ＭＳ Ｐゴシック" charset="0"/>
                <a:cs typeface="ＭＳ Ｐゴシック" charset="0"/>
              </a:rPr>
              <a:t>)</a:t>
            </a:r>
            <a:r>
              <a:rPr lang="en-GB" sz="3200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endParaRPr lang="en-GB" sz="3200" b="1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marL="463550" lvl="1" indent="-238125"/>
            <a:r>
              <a:rPr lang="en-GB" sz="2800" b="1" dirty="0">
                <a:latin typeface="Calibri" charset="0"/>
                <a:ea typeface="ＭＳ Ｐゴシック" charset="0"/>
              </a:rPr>
              <a:t>X</a:t>
            </a:r>
            <a:r>
              <a:rPr lang="en-GB" sz="2800" dirty="0">
                <a:latin typeface="Calibri" charset="0"/>
                <a:ea typeface="ＭＳ Ｐゴシック" charset="0"/>
              </a:rPr>
              <a:t> is the referee in a chess game between players </a:t>
            </a:r>
            <a:r>
              <a:rPr lang="en-GB" sz="2800" b="1" dirty="0">
                <a:latin typeface="Calibri" charset="0"/>
                <a:ea typeface="ＭＳ Ｐゴシック" charset="0"/>
              </a:rPr>
              <a:t>Y</a:t>
            </a:r>
            <a:r>
              <a:rPr lang="en-GB" sz="2800" dirty="0">
                <a:latin typeface="Calibri" charset="0"/>
                <a:ea typeface="ＭＳ Ｐゴシック" charset="0"/>
              </a:rPr>
              <a:t> and </a:t>
            </a:r>
            <a:r>
              <a:rPr lang="en-GB" sz="2800" b="1" dirty="0">
                <a:latin typeface="Calibri" charset="0"/>
                <a:ea typeface="ＭＳ Ｐゴシック" charset="0"/>
              </a:rPr>
              <a:t>Z</a:t>
            </a:r>
            <a:endParaRPr lang="el-GR" sz="2800" dirty="0">
              <a:latin typeface="Calibri" charset="0"/>
              <a:ea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RDF Critique: Binary Predicates</a:t>
            </a:r>
            <a:endParaRPr lang="el-GR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065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3200">
                <a:latin typeface="Calibri" charset="0"/>
                <a:ea typeface="ＭＳ Ｐゴシック" charset="0"/>
                <a:cs typeface="ＭＳ Ｐゴシック" charset="0"/>
              </a:rPr>
              <a:t>We introduce:</a:t>
            </a:r>
          </a:p>
          <a:p>
            <a:pPr lvl="1"/>
            <a:r>
              <a:rPr lang="en-GB" sz="2800">
                <a:latin typeface="Calibri" charset="0"/>
                <a:ea typeface="ＭＳ Ｐゴシック" charset="0"/>
              </a:rPr>
              <a:t>a new auxiliary resource </a:t>
            </a:r>
            <a:r>
              <a:rPr lang="en-GB" sz="2800" b="1">
                <a:latin typeface="Calibri" charset="0"/>
                <a:ea typeface="ＭＳ Ｐゴシック" charset="0"/>
              </a:rPr>
              <a:t>chessGame</a:t>
            </a:r>
            <a:endParaRPr lang="en-GB" sz="2800">
              <a:latin typeface="Calibri" charset="0"/>
              <a:ea typeface="ＭＳ Ｐゴシック" charset="0"/>
            </a:endParaRPr>
          </a:p>
          <a:p>
            <a:pPr lvl="1"/>
            <a:r>
              <a:rPr lang="en-GB" sz="2800">
                <a:latin typeface="Calibri" charset="0"/>
                <a:ea typeface="ＭＳ Ｐゴシック" charset="0"/>
              </a:rPr>
              <a:t>the binary predicates </a:t>
            </a:r>
            <a:r>
              <a:rPr lang="en-GB" sz="2800" b="1">
                <a:latin typeface="Calibri" charset="0"/>
                <a:ea typeface="ＭＳ Ｐゴシック" charset="0"/>
              </a:rPr>
              <a:t>ref</a:t>
            </a:r>
            <a:r>
              <a:rPr lang="en-GB" sz="2800">
                <a:latin typeface="Calibri" charset="0"/>
                <a:ea typeface="ＭＳ Ｐゴシック" charset="0"/>
              </a:rPr>
              <a:t>, </a:t>
            </a:r>
            <a:r>
              <a:rPr lang="en-GB" sz="2800" b="1">
                <a:latin typeface="Calibri" charset="0"/>
                <a:ea typeface="ＭＳ Ｐゴシック" charset="0"/>
              </a:rPr>
              <a:t>player1</a:t>
            </a:r>
            <a:r>
              <a:rPr lang="en-GB" sz="2800">
                <a:latin typeface="Calibri" charset="0"/>
                <a:ea typeface="ＭＳ Ｐゴシック" charset="0"/>
              </a:rPr>
              <a:t>, and </a:t>
            </a:r>
            <a:r>
              <a:rPr lang="en-GB" sz="2800" b="1">
                <a:latin typeface="Calibri" charset="0"/>
                <a:ea typeface="ＭＳ Ｐゴシック" charset="0"/>
              </a:rPr>
              <a:t>player2</a:t>
            </a:r>
            <a:endParaRPr lang="en-GB" sz="2800">
              <a:latin typeface="Calibri" charset="0"/>
              <a:ea typeface="ＭＳ Ｐゴシック" charset="0"/>
            </a:endParaRPr>
          </a:p>
          <a:p>
            <a:r>
              <a:rPr lang="en-GB" sz="3200">
                <a:latin typeface="Calibri" charset="0"/>
                <a:ea typeface="ＭＳ Ｐゴシック" charset="0"/>
                <a:cs typeface="ＭＳ Ｐゴシック" charset="0"/>
              </a:rPr>
              <a:t>We can represent </a:t>
            </a:r>
            <a:r>
              <a:rPr lang="en-GB" sz="3200" b="1">
                <a:latin typeface="Calibri" charset="0"/>
                <a:ea typeface="ＭＳ Ｐゴシック" charset="0"/>
                <a:cs typeface="ＭＳ Ｐゴシック" charset="0"/>
              </a:rPr>
              <a:t>referee(X,Y,Z)</a:t>
            </a:r>
            <a:r>
              <a:rPr lang="en-GB" sz="3200">
                <a:latin typeface="Calibri" charset="0"/>
                <a:ea typeface="ＭＳ Ｐゴシック" charset="0"/>
                <a:cs typeface="ＭＳ Ｐゴシック" charset="0"/>
              </a:rPr>
              <a:t> as:</a:t>
            </a:r>
            <a:endParaRPr lang="en-US" sz="3200">
              <a:latin typeface="Calibri" charset="0"/>
              <a:ea typeface="ＭＳ Ｐゴシック" charset="0"/>
              <a:cs typeface="ＭＳ Ｐゴシック" charset="0"/>
            </a:endParaRPr>
          </a:p>
          <a:p>
            <a:pPr lvl="1"/>
            <a:endParaRPr lang="en-US" sz="2800">
              <a:latin typeface="Calibri" charset="0"/>
              <a:ea typeface="ＭＳ Ｐゴシック" charset="0"/>
            </a:endParaRPr>
          </a:p>
          <a:p>
            <a:endParaRPr lang="el-GR" sz="320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70659" name="Picture 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CCCCCC"/>
              </a:clrFrom>
              <a:clrTo>
                <a:srgbClr val="CCCCC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5" t="5797" r="4164" b="1855"/>
          <a:stretch>
            <a:fillRect/>
          </a:stretch>
        </p:blipFill>
        <p:spPr bwMode="auto">
          <a:xfrm>
            <a:off x="2339975" y="4221163"/>
            <a:ext cx="3084513" cy="2151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RDF Critique</a:t>
            </a: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: </a:t>
            </a: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Reification</a:t>
            </a:r>
            <a:endParaRPr lang="el-GR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168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3200">
                <a:latin typeface="Calibri" charset="0"/>
                <a:ea typeface="ＭＳ Ｐゴシック" charset="0"/>
                <a:cs typeface="ＭＳ Ｐゴシック" charset="0"/>
                <a:sym typeface="Symbol" charset="0"/>
              </a:rPr>
              <a:t>The reification mechanism is quite powerful </a:t>
            </a:r>
            <a:endParaRPr lang="en-GB" sz="3200">
              <a:latin typeface="Calibri" charset="0"/>
              <a:ea typeface="ＭＳ Ｐゴシック" charset="0"/>
              <a:cs typeface="ＭＳ Ｐゴシック" charset="0"/>
              <a:sym typeface="Symbol" charset="0"/>
            </a:endParaRPr>
          </a:p>
          <a:p>
            <a:r>
              <a:rPr lang="en-GB" sz="3200">
                <a:latin typeface="Calibri" charset="0"/>
                <a:ea typeface="ＭＳ Ｐゴシック" charset="0"/>
                <a:cs typeface="ＭＳ Ｐゴシック" charset="0"/>
                <a:sym typeface="Symbol" charset="0"/>
              </a:rPr>
              <a:t>It appears misplaced in a simple language like RDF</a:t>
            </a:r>
            <a:endParaRPr lang="en-US" sz="3200">
              <a:latin typeface="Calibri" charset="0"/>
              <a:ea typeface="ＭＳ Ｐゴシック" charset="0"/>
              <a:cs typeface="ＭＳ Ｐゴシック" charset="0"/>
              <a:sym typeface="Symbol" charset="0"/>
            </a:endParaRPr>
          </a:p>
          <a:p>
            <a:r>
              <a:rPr lang="en-US" sz="3200">
                <a:latin typeface="Calibri" charset="0"/>
                <a:ea typeface="ＭＳ Ｐゴシック" charset="0"/>
                <a:cs typeface="ＭＳ Ｐゴシック" charset="0"/>
                <a:sym typeface="Symbol" charset="0"/>
              </a:rPr>
              <a:t>Making statements about statements introduces a level of complexity that is not necessary for a basic layer of the Semantic Web</a:t>
            </a:r>
            <a:endParaRPr lang="en-GB" sz="3200">
              <a:latin typeface="Calibri" charset="0"/>
              <a:ea typeface="ＭＳ Ｐゴシック" charset="0"/>
              <a:cs typeface="ＭＳ Ｐゴシック" charset="0"/>
              <a:sym typeface="Symbol" charset="0"/>
            </a:endParaRPr>
          </a:p>
          <a:p>
            <a:r>
              <a:rPr lang="en-GB" sz="3200">
                <a:latin typeface="Calibri" charset="0"/>
                <a:ea typeface="ＭＳ Ｐゴシック" charset="0"/>
                <a:cs typeface="ＭＳ Ｐゴシック" charset="0"/>
                <a:sym typeface="Symbol" charset="0"/>
              </a:rPr>
              <a:t>Instead, it would have appeared more natural to include it in more powerful layers, which provide richer representational capabilities</a:t>
            </a:r>
            <a:endParaRPr lang="el-GR" sz="3200">
              <a:latin typeface="Calibri" charset="0"/>
              <a:ea typeface="ＭＳ Ｐゴシック" charset="0"/>
              <a:cs typeface="ＭＳ Ｐゴシック" charset="0"/>
              <a:sym typeface="Symbo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 RDF Critique: Graph Representation</a:t>
            </a:r>
            <a:endParaRPr lang="el-GR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270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The simple graph or network representation has more drawbacks</a:t>
            </a:r>
          </a:p>
          <a:p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Linear languages introduce ways to represent this with parentheses or a way to represent a block structure</a:t>
            </a:r>
          </a:p>
          <a:p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Scoping, for example, is clumsy at best in RDF</a:t>
            </a:r>
          </a:p>
          <a:p>
            <a:pPr marL="393700" lvl="1" indent="0">
              <a:buFontTx/>
              <a:buNone/>
            </a:pPr>
            <a:r>
              <a:rPr lang="en-US" sz="2800" dirty="0">
                <a:latin typeface="Calibri" charset="0"/>
                <a:ea typeface="ＭＳ Ｐゴシック" charset="0"/>
                <a:cs typeface="ＭＳ Ｐゴシック" charset="0"/>
              </a:rPr>
              <a:t>believe(john, and (love(bob, carol</a:t>
            </a:r>
            <a:r>
              <a:rPr lang="en-US" sz="2800" dirty="0" smtClean="0">
                <a:latin typeface="Calibri" charset="0"/>
                <a:ea typeface="ＭＳ Ｐゴシック" charset="0"/>
                <a:cs typeface="ＭＳ Ｐゴシック" charset="0"/>
              </a:rPr>
              <a:t>), </a:t>
            </a:r>
            <a:r>
              <a:rPr lang="en-US" sz="2800" dirty="0">
                <a:latin typeface="Calibri" charset="0"/>
                <a:ea typeface="ＭＳ Ｐゴシック" charset="0"/>
                <a:cs typeface="ＭＳ Ｐゴシック" charset="0"/>
              </a:rPr>
              <a:t>love(carol, bob))</a:t>
            </a:r>
          </a:p>
          <a:p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Some of these are addressed through the notion of a </a:t>
            </a:r>
            <a:r>
              <a:rPr lang="en-US" sz="3200" i="1" dirty="0">
                <a:latin typeface="Calibri" charset="0"/>
                <a:ea typeface="ＭＳ Ｐゴシック" charset="0"/>
                <a:cs typeface="ＭＳ Ｐゴシック" charset="0"/>
              </a:rPr>
              <a:t>named graph </a:t>
            </a:r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in RDF</a:t>
            </a:r>
          </a:p>
          <a:p>
            <a:endParaRPr lang="en-US" sz="32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endParaRPr lang="el-GR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RDF graph model is simple</a:t>
            </a:r>
          </a:p>
        </p:txBody>
      </p:sp>
      <p:sp>
        <p:nvSpPr>
          <p:cNvPr id="7885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RDF’s graph model is a simple one</a:t>
            </a:r>
          </a:p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  <a:hlinkClick r:id="rId2"/>
              </a:rPr>
              <a:t>Neo4J</a:t>
            </a: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 is a popular graph database where both nodes and links can have properties</a:t>
            </a:r>
          </a:p>
          <a:p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78851" name="Picture 3" descr="neo4j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2997200"/>
            <a:ext cx="63500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RDF Critique: Summary</a:t>
            </a:r>
            <a:endParaRPr lang="el-GR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373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676400"/>
            <a:ext cx="7994650" cy="4419600"/>
          </a:xfrm>
        </p:spPr>
        <p:txBody>
          <a:bodyPr/>
          <a:lstStyle/>
          <a:p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  <a:sym typeface="Symbol" charset="0"/>
              </a:rPr>
              <a:t>RDF has its idiosyncrasies and is not an optimal modeling language </a:t>
            </a:r>
            <a:r>
              <a:rPr lang="en-US" sz="3200" b="1" dirty="0">
                <a:latin typeface="Calibri" charset="0"/>
                <a:ea typeface="ＭＳ Ｐゴシック" charset="0"/>
                <a:cs typeface="ＭＳ Ｐゴシック" charset="0"/>
                <a:sym typeface="Symbol" charset="0"/>
              </a:rPr>
              <a:t>but</a:t>
            </a:r>
            <a:endParaRPr lang="el-GR" sz="3200" b="1" dirty="0">
              <a:latin typeface="Calibri" charset="0"/>
              <a:ea typeface="ＭＳ Ｐゴシック" charset="0"/>
              <a:cs typeface="ＭＳ Ｐゴシック" charset="0"/>
              <a:sym typeface="Symbol" charset="0"/>
            </a:endParaRPr>
          </a:p>
          <a:p>
            <a:r>
              <a:rPr lang="el-GR" sz="3200" dirty="0">
                <a:latin typeface="Calibri" charset="0"/>
                <a:ea typeface="ＭＳ Ｐゴシック" charset="0"/>
                <a:cs typeface="ＭＳ Ｐゴシック" charset="0"/>
                <a:sym typeface="Symbol" charset="0"/>
              </a:rPr>
              <a:t>It is already a de facto standard </a:t>
            </a:r>
            <a:endParaRPr lang="en-US" sz="3200" dirty="0">
              <a:latin typeface="Calibri" charset="0"/>
              <a:ea typeface="ＭＳ Ｐゴシック" charset="0"/>
              <a:cs typeface="ＭＳ Ｐゴシック" charset="0"/>
              <a:sym typeface="Symbol" charset="0"/>
            </a:endParaRPr>
          </a:p>
          <a:p>
            <a:r>
              <a:rPr lang="en-GB" sz="3200" dirty="0">
                <a:latin typeface="Calibri" charset="0"/>
                <a:ea typeface="ＭＳ Ｐゴシック" charset="0"/>
                <a:cs typeface="ＭＳ Ｐゴシック" charset="0"/>
                <a:sym typeface="Symbol" charset="0"/>
              </a:rPr>
              <a:t>It has sufficient expressive power </a:t>
            </a:r>
          </a:p>
          <a:p>
            <a:pPr marL="457200" lvl="1" indent="-228600"/>
            <a:r>
              <a:rPr lang="en-GB" sz="3200" dirty="0">
                <a:latin typeface="Calibri" charset="0"/>
                <a:ea typeface="ＭＳ Ｐゴシック" charset="0"/>
                <a:sym typeface="Symbol" charset="0"/>
              </a:rPr>
              <a:t>Reasonable foundation on which to build</a:t>
            </a:r>
          </a:p>
          <a:p>
            <a:r>
              <a:rPr lang="el-GR" sz="3200" dirty="0">
                <a:latin typeface="Calibri" charset="0"/>
                <a:ea typeface="ＭＳ Ｐゴシック" charset="0"/>
                <a:cs typeface="ＭＳ Ｐゴシック" charset="0"/>
                <a:sym typeface="Symbol" charset="0"/>
              </a:rPr>
              <a:t>Using RDF offers the benefit that information maps unambiguously to a model </a:t>
            </a:r>
            <a:endParaRPr lang="en-US" sz="3200" dirty="0">
              <a:latin typeface="Calibri" charset="0"/>
              <a:ea typeface="ＭＳ Ｐゴシック" charset="0"/>
              <a:cs typeface="ＭＳ Ｐゴシック" charset="0"/>
              <a:sym typeface="Symbo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TextBox 1"/>
          <p:cNvSpPr txBox="1">
            <a:spLocks noChangeArrowheads="1"/>
          </p:cNvSpPr>
          <p:nvPr/>
        </p:nvSpPr>
        <p:spPr bwMode="auto">
          <a:xfrm>
            <a:off x="2576513" y="2489200"/>
            <a:ext cx="3598862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6000">
                <a:latin typeface="Calibri" charset="0"/>
              </a:rPr>
              <a:t>Conclusion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>
                <a:latin typeface="Calibri" charset="0"/>
                <a:ea typeface="ＭＳ Ｐゴシック" charset="0"/>
                <a:cs typeface="ＭＳ Ｐゴシック" charset="0"/>
              </a:rPr>
              <a:t>Structured Values in RDF</a:t>
            </a:r>
            <a:endParaRPr lang="el-GR" sz="400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9396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395288" y="1196975"/>
            <a:ext cx="8748712" cy="5472385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 smtClean="0">
                <a:ea typeface="ＭＳ Ｐゴシック" charset="0"/>
                <a:cs typeface="Calibri"/>
              </a:rPr>
              <a:t>Given the triple like: </a:t>
            </a:r>
            <a:endParaRPr lang="en-US" sz="3200" dirty="0">
              <a:ea typeface="ＭＳ Ｐゴシック" charset="0"/>
              <a:cs typeface="Calibri"/>
            </a:endParaRPr>
          </a:p>
          <a:p>
            <a:pPr marL="344488" lvl="1" indent="0" eaLnBrk="1" hangingPunct="1">
              <a:buFontTx/>
              <a:buNone/>
              <a:defRPr/>
            </a:pPr>
            <a:r>
              <a:rPr lang="el-GR" sz="2800" dirty="0" smtClean="0">
                <a:ea typeface="ＭＳ Ｐゴシック" charset="0"/>
                <a:cs typeface="Calibri"/>
              </a:rPr>
              <a:t>ex:857</a:t>
            </a:r>
            <a:r>
              <a:rPr lang="en-US" sz="2800" dirty="0" smtClean="0">
                <a:ea typeface="ＭＳ Ｐゴシック" charset="0"/>
                <a:cs typeface="Calibri"/>
              </a:rPr>
              <a:t> </a:t>
            </a:r>
            <a:r>
              <a:rPr lang="el-GR" sz="2800" dirty="0" smtClean="0">
                <a:ea typeface="ＭＳ Ｐゴシック" charset="0"/>
                <a:cs typeface="Calibri"/>
              </a:rPr>
              <a:t>ex</a:t>
            </a:r>
            <a:r>
              <a:rPr lang="en-US" sz="2800" dirty="0" smtClean="0">
                <a:ea typeface="ＭＳ Ｐゴシック" charset="0"/>
                <a:cs typeface="Calibri"/>
              </a:rPr>
              <a:t>staff</a:t>
            </a:r>
            <a:r>
              <a:rPr lang="el-GR" sz="2800" dirty="0" smtClean="0">
                <a:ea typeface="ＭＳ Ｐゴシック" charset="0"/>
                <a:cs typeface="Calibri"/>
              </a:rPr>
              <a:t>:address "15 </a:t>
            </a:r>
            <a:r>
              <a:rPr lang="el-GR" sz="2800" dirty="0">
                <a:ea typeface="ＭＳ Ｐゴシック" charset="0"/>
                <a:cs typeface="Calibri"/>
              </a:rPr>
              <a:t>Grant </a:t>
            </a:r>
            <a:r>
              <a:rPr lang="el-GR" sz="2800" dirty="0" smtClean="0">
                <a:ea typeface="ＭＳ Ｐゴシック" charset="0"/>
                <a:cs typeface="Calibri"/>
              </a:rPr>
              <a:t>Ave,</a:t>
            </a:r>
            <a:r>
              <a:rPr lang="en-US" sz="2800" dirty="0" smtClean="0">
                <a:ea typeface="ＭＳ Ｐゴシック" charset="0"/>
                <a:cs typeface="Calibri"/>
              </a:rPr>
              <a:t> </a:t>
            </a:r>
            <a:r>
              <a:rPr lang="el-GR" sz="2800" dirty="0" smtClean="0">
                <a:ea typeface="ＭＳ Ｐゴシック" charset="0"/>
                <a:cs typeface="Calibri"/>
              </a:rPr>
              <a:t>Bedford</a:t>
            </a:r>
            <a:r>
              <a:rPr lang="el-GR" sz="2800" dirty="0">
                <a:ea typeface="ＭＳ Ｐゴシック" charset="0"/>
                <a:cs typeface="Calibri"/>
              </a:rPr>
              <a:t>, </a:t>
            </a:r>
            <a:r>
              <a:rPr lang="el-GR" sz="2800" dirty="0" smtClean="0">
                <a:ea typeface="ＭＳ Ｐゴシック" charset="0"/>
                <a:cs typeface="Calibri"/>
              </a:rPr>
              <a:t>M</a:t>
            </a:r>
            <a:r>
              <a:rPr lang="en-US" sz="2800" dirty="0" smtClean="0">
                <a:ea typeface="ＭＳ Ｐゴシック" charset="0"/>
                <a:cs typeface="Calibri"/>
              </a:rPr>
              <a:t>A</a:t>
            </a:r>
            <a:r>
              <a:rPr lang="el-GR" sz="2800" dirty="0" smtClean="0">
                <a:ea typeface="ＭＳ Ｐゴシック" charset="0"/>
                <a:cs typeface="Calibri"/>
              </a:rPr>
              <a:t> </a:t>
            </a:r>
            <a:r>
              <a:rPr lang="el-GR" sz="2800" dirty="0">
                <a:ea typeface="ＭＳ Ｐゴシック" charset="0"/>
                <a:cs typeface="Calibri"/>
              </a:rPr>
              <a:t>01730". </a:t>
            </a:r>
            <a:endParaRPr lang="en-US" dirty="0">
              <a:ea typeface="ＭＳ Ｐゴシック" charset="0"/>
              <a:cs typeface="Calibri"/>
            </a:endParaRPr>
          </a:p>
          <a:p>
            <a:pPr eaLnBrk="1" hangingPunct="1">
              <a:defRPr/>
            </a:pPr>
            <a:r>
              <a:rPr lang="en-US" sz="3200" dirty="0" smtClean="0">
                <a:ea typeface="ＭＳ Ｐゴシック" charset="0"/>
                <a:cs typeface="Calibri"/>
              </a:rPr>
              <a:t>How can we best represent separate </a:t>
            </a:r>
            <a:r>
              <a:rPr lang="en-US" sz="3200" dirty="0" err="1" smtClean="0">
                <a:ea typeface="ＭＳ Ｐゴシック" charset="0"/>
                <a:cs typeface="Calibri"/>
              </a:rPr>
              <a:t>informa</a:t>
            </a:r>
            <a:r>
              <a:rPr lang="en-US" sz="3200" dirty="0" smtClean="0">
                <a:ea typeface="ＭＳ Ｐゴシック" charset="0"/>
                <a:cs typeface="Calibri"/>
              </a:rPr>
              <a:t>-</a:t>
            </a:r>
            <a:br>
              <a:rPr lang="en-US" sz="3200" dirty="0" smtClean="0">
                <a:ea typeface="ＭＳ Ｐゴシック" charset="0"/>
                <a:cs typeface="Calibri"/>
              </a:rPr>
            </a:br>
            <a:r>
              <a:rPr lang="en-US" sz="3200" dirty="0" err="1" smtClean="0">
                <a:ea typeface="ＭＳ Ｐゴシック" charset="0"/>
                <a:cs typeface="Calibri"/>
              </a:rPr>
              <a:t>tion</a:t>
            </a:r>
            <a:r>
              <a:rPr lang="en-US" sz="3200" dirty="0" smtClean="0">
                <a:ea typeface="ＭＳ Ｐゴシック" charset="0"/>
                <a:cs typeface="Calibri"/>
              </a:rPr>
              <a:t> for the </a:t>
            </a:r>
            <a:r>
              <a:rPr lang="el-GR" sz="3200" dirty="0" smtClean="0">
                <a:ea typeface="ＭＳ Ｐゴシック" charset="0"/>
                <a:cs typeface="Calibri"/>
              </a:rPr>
              <a:t>street</a:t>
            </a:r>
            <a:r>
              <a:rPr lang="el-GR" sz="3200" dirty="0">
                <a:ea typeface="ＭＳ Ｐゴシック" charset="0"/>
                <a:cs typeface="Calibri"/>
              </a:rPr>
              <a:t>, city, </a:t>
            </a:r>
            <a:r>
              <a:rPr lang="el-GR" sz="3200" dirty="0" smtClean="0">
                <a:ea typeface="ＭＳ Ｐゴシック" charset="0"/>
                <a:cs typeface="Calibri"/>
              </a:rPr>
              <a:t>state </a:t>
            </a:r>
            <a:r>
              <a:rPr lang="el-GR" sz="3200" dirty="0">
                <a:ea typeface="ＭＳ Ｐゴシック" charset="0"/>
                <a:cs typeface="Calibri"/>
              </a:rPr>
              <a:t>and </a:t>
            </a:r>
            <a:r>
              <a:rPr lang="en-US" sz="3200" dirty="0" smtClean="0">
                <a:ea typeface="ＭＳ Ｐゴシック" charset="0"/>
                <a:cs typeface="Calibri"/>
              </a:rPr>
              <a:t>zip code</a:t>
            </a:r>
            <a:r>
              <a:rPr lang="el-GR" sz="3200" dirty="0" smtClean="0">
                <a:ea typeface="ＭＳ Ｐゴシック" charset="0"/>
                <a:cs typeface="Calibri"/>
              </a:rPr>
              <a:t>?</a:t>
            </a:r>
            <a:endParaRPr lang="en-US" dirty="0" smtClean="0">
              <a:ea typeface="ＭＳ Ｐゴシック" charset="0"/>
              <a:cs typeface="Calibri"/>
            </a:endParaRPr>
          </a:p>
          <a:p>
            <a:pPr eaLnBrk="1" hangingPunct="1">
              <a:defRPr/>
            </a:pPr>
            <a:r>
              <a:rPr lang="en-US" sz="3200" dirty="0" smtClean="0">
                <a:ea typeface="ＭＳ Ｐゴシック" charset="0"/>
                <a:cs typeface="Calibri"/>
              </a:rPr>
              <a:t>Two possibilities:</a:t>
            </a:r>
          </a:p>
          <a:p>
            <a:pPr marL="568325" lvl="1" indent="-223838" eaLnBrk="1" hangingPunct="1">
              <a:defRPr/>
            </a:pPr>
            <a:r>
              <a:rPr lang="en-US" sz="2800" dirty="0" smtClean="0">
                <a:ea typeface="ＭＳ Ｐゴシック" charset="0"/>
                <a:cs typeface="Calibri"/>
              </a:rPr>
              <a:t>Use four predicates (e.g., </a:t>
            </a:r>
            <a:r>
              <a:rPr lang="en-US" sz="2800" dirty="0" err="1" smtClean="0">
                <a:ea typeface="ＭＳ Ｐゴシック" charset="0"/>
                <a:cs typeface="Calibri"/>
              </a:rPr>
              <a:t>exstaff:street_address</a:t>
            </a:r>
            <a:r>
              <a:rPr lang="en-US" sz="2800" dirty="0" smtClean="0">
                <a:ea typeface="ＭＳ Ｐゴシック" charset="0"/>
                <a:cs typeface="Calibri"/>
              </a:rPr>
              <a:t>, …) to associate values with </a:t>
            </a:r>
            <a:r>
              <a:rPr lang="el-GR" sz="2800" dirty="0" smtClean="0">
                <a:ea typeface="ＭＳ Ｐゴシック" charset="0"/>
                <a:cs typeface="Calibri"/>
              </a:rPr>
              <a:t>exstaff:857</a:t>
            </a:r>
            <a:endParaRPr lang="en-US" sz="2800" dirty="0">
              <a:ea typeface="ＭＳ Ｐゴシック" charset="0"/>
              <a:cs typeface="Calibri"/>
            </a:endParaRPr>
          </a:p>
          <a:p>
            <a:pPr marL="568325" lvl="1" indent="-223838" eaLnBrk="1" hangingPunct="1">
              <a:defRPr/>
            </a:pPr>
            <a:r>
              <a:rPr lang="en-US" sz="2800" dirty="0" smtClean="0">
                <a:ea typeface="ＭＳ Ｐゴシック" charset="0"/>
                <a:cs typeface="Calibri"/>
              </a:rPr>
              <a:t>Create an address resource to attach the four predicates to and link that to </a:t>
            </a:r>
            <a:r>
              <a:rPr lang="el-GR" sz="2800" dirty="0" smtClean="0">
                <a:ea typeface="ＭＳ Ｐゴシック" charset="0"/>
                <a:cs typeface="Calibri"/>
              </a:rPr>
              <a:t>ex</a:t>
            </a:r>
            <a:r>
              <a:rPr lang="en-US" sz="2800" dirty="0" smtClean="0">
                <a:ea typeface="ＭＳ Ｐゴシック" charset="0"/>
                <a:cs typeface="Calibri"/>
              </a:rPr>
              <a:t>staff</a:t>
            </a:r>
            <a:r>
              <a:rPr lang="el-GR" sz="2800" dirty="0" smtClean="0">
                <a:ea typeface="ＭＳ Ｐゴシック" charset="0"/>
                <a:cs typeface="Calibri"/>
              </a:rPr>
              <a:t>:address</a:t>
            </a:r>
            <a:r>
              <a:rPr lang="en-US" sz="2800" dirty="0" smtClean="0">
                <a:ea typeface="ＭＳ Ｐゴシック" charset="0"/>
                <a:cs typeface="Calibri"/>
              </a:rPr>
              <a:t> with the </a:t>
            </a:r>
            <a:r>
              <a:rPr lang="el-GR" sz="2800" dirty="0" smtClean="0">
                <a:ea typeface="ＭＳ Ｐゴシック" charset="0"/>
                <a:cs typeface="Calibri"/>
              </a:rPr>
              <a:t>ex:address</a:t>
            </a:r>
            <a:r>
              <a:rPr lang="en-US" sz="2800" dirty="0" smtClean="0">
                <a:ea typeface="ＭＳ Ｐゴシック" charset="0"/>
                <a:cs typeface="Calibri"/>
              </a:rPr>
              <a:t> predicate</a:t>
            </a:r>
          </a:p>
          <a:p>
            <a:pPr lvl="1" eaLnBrk="1" hangingPunct="1">
              <a:defRPr/>
            </a:pPr>
            <a:endParaRPr lang="en-US" sz="2800" dirty="0" smtClean="0">
              <a:ea typeface="ＭＳ Ｐゴシック" charset="0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400">
                <a:latin typeface="Calibri" charset="0"/>
                <a:ea typeface="ＭＳ Ｐゴシック" charset="0"/>
                <a:cs typeface="ＭＳ Ｐゴシック" charset="0"/>
              </a:rPr>
              <a:t>Topics</a:t>
            </a:r>
            <a:endParaRPr lang="el-GR" sz="440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63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196975"/>
            <a:ext cx="8424862" cy="5329238"/>
          </a:xfrm>
        </p:spPr>
        <p:txBody>
          <a:bodyPr/>
          <a:lstStyle/>
          <a:p>
            <a:pPr eaLnBrk="1" hangingPunct="1">
              <a:buFont typeface="Arial" charset="0"/>
              <a:buChar char="•"/>
              <a:defRPr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alibri" charset="0"/>
                <a:ea typeface="ＭＳ Ｐゴシック" charset="0"/>
                <a:cs typeface="ＭＳ Ｐゴシック" charset="0"/>
              </a:rPr>
              <a:t>Basic concepts of RDF</a:t>
            </a:r>
          </a:p>
          <a:p>
            <a:pPr lvl="1" eaLnBrk="1" hangingPunct="1">
              <a:buFont typeface="Arial" charset="0"/>
              <a:buChar char="•"/>
              <a:defRPr/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Calibri" charset="0"/>
                <a:ea typeface="ＭＳ Ｐゴシック" charset="0"/>
              </a:rPr>
              <a:t>Resources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alibri" charset="0"/>
                <a:ea typeface="ＭＳ Ｐゴシック" charset="0"/>
              </a:rPr>
              <a:t>, properties, values, statements, triples</a:t>
            </a:r>
          </a:p>
          <a:p>
            <a:pPr lvl="1" eaLnBrk="1" hangingPunct="1">
              <a:buFont typeface="Arial" charset="0"/>
              <a:buChar char="•"/>
              <a:defRPr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alibri" charset="0"/>
                <a:ea typeface="ＭＳ Ｐゴシック" charset="0"/>
              </a:rPr>
              <a:t>URIs and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  <a:latin typeface="Calibri" charset="0"/>
                <a:ea typeface="ＭＳ Ｐゴシック" charset="0"/>
              </a:rPr>
              <a:t>URIrefs</a:t>
            </a:r>
            <a:endParaRPr lang="en-US" dirty="0">
              <a:solidFill>
                <a:schemeClr val="bg1">
                  <a:lumMod val="50000"/>
                </a:schemeClr>
              </a:solidFill>
              <a:latin typeface="Calibri" charset="0"/>
              <a:ea typeface="ＭＳ Ｐゴシック" charset="0"/>
            </a:endParaRPr>
          </a:p>
          <a:p>
            <a:pPr lvl="1" eaLnBrk="1" hangingPunct="1">
              <a:buFont typeface="Arial" charset="0"/>
              <a:buChar char="•"/>
              <a:defRPr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alibri" charset="0"/>
                <a:ea typeface="ＭＳ Ｐゴシック" charset="0"/>
              </a:rPr>
              <a:t>RDF graphs</a:t>
            </a:r>
          </a:p>
          <a:p>
            <a:pPr lvl="1" eaLnBrk="1" hangingPunct="1">
              <a:buFont typeface="Arial" charset="0"/>
              <a:buChar char="•"/>
              <a:defRPr/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Calibri" charset="0"/>
                <a:ea typeface="ＭＳ Ｐゴシック" charset="0"/>
              </a:rPr>
              <a:t>Literals, </a:t>
            </a:r>
            <a:r>
              <a:rPr lang="en-US" dirty="0" err="1" smtClean="0">
                <a:solidFill>
                  <a:schemeClr val="bg1">
                    <a:lumMod val="50000"/>
                  </a:schemeClr>
                </a:solidFill>
                <a:latin typeface="Calibri" charset="0"/>
                <a:ea typeface="ＭＳ Ｐゴシック" charset="0"/>
              </a:rPr>
              <a:t>qnames</a:t>
            </a:r>
            <a:endParaRPr lang="en-US" dirty="0">
              <a:solidFill>
                <a:schemeClr val="bg1">
                  <a:lumMod val="50000"/>
                </a:schemeClr>
              </a:solidFill>
              <a:latin typeface="Calibri" charset="0"/>
              <a:ea typeface="ＭＳ Ｐゴシック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Vocabularies and modeling</a:t>
            </a:r>
          </a:p>
          <a:p>
            <a:pPr lvl="1" eaLnBrk="1" hangingPunct="1">
              <a:buFont typeface="Arial" charset="0"/>
              <a:buChar char="•"/>
              <a:defRPr/>
            </a:pPr>
            <a:r>
              <a:rPr lang="en-US" dirty="0" smtClean="0">
                <a:latin typeface="Calibri" charset="0"/>
                <a:ea typeface="ＭＳ Ｐゴシック" charset="0"/>
              </a:rPr>
              <a:t>Vocabularies</a:t>
            </a:r>
          </a:p>
          <a:p>
            <a:pPr lvl="1" eaLnBrk="1" hangingPunct="1">
              <a:buFont typeface="Arial" charset="0"/>
              <a:buChar char="•"/>
              <a:defRPr/>
            </a:pPr>
            <a:r>
              <a:rPr lang="en-US" dirty="0" smtClean="0">
                <a:latin typeface="Calibri" charset="0"/>
                <a:ea typeface="ＭＳ Ｐゴシック" charset="0"/>
              </a:rPr>
              <a:t>Blank nodes, data modeling, types, reification</a:t>
            </a:r>
          </a:p>
          <a:p>
            <a:pPr lvl="1" eaLnBrk="1" hangingPunct="1">
              <a:buFont typeface="Arial" charset="0"/>
              <a:buChar char="•"/>
              <a:defRPr/>
            </a:pPr>
            <a:r>
              <a:rPr lang="en-US" dirty="0" smtClean="0">
                <a:latin typeface="Calibri" charset="0"/>
                <a:ea typeface="ＭＳ Ｐゴシック" charset="0"/>
              </a:rPr>
              <a:t>Lists, bags, collections</a:t>
            </a:r>
            <a:endParaRPr lang="en-US" dirty="0">
              <a:latin typeface="Calibri" charset="0"/>
              <a:ea typeface="ＭＳ Ｐゴシック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Serialization of RDF </a:t>
            </a: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graphs</a:t>
            </a:r>
          </a:p>
          <a:p>
            <a:pPr lvl="1" eaLnBrk="1" hangingPunct="1">
              <a:buFont typeface="Arial" charset="0"/>
              <a:buChar char="•"/>
              <a:defRPr/>
            </a:pPr>
            <a:r>
              <a:rPr lang="en-US" sz="2000" dirty="0" smtClean="0">
                <a:latin typeface="Calibri" charset="0"/>
                <a:ea typeface="ＭＳ Ｐゴシック" charset="0"/>
                <a:cs typeface="ＭＳ Ｐゴシック" charset="0"/>
              </a:rPr>
              <a:t>XML</a:t>
            </a:r>
            <a:r>
              <a:rPr lang="en-US" sz="2000" dirty="0">
                <a:latin typeface="Calibri" charset="0"/>
                <a:ea typeface="ＭＳ Ｐゴシック" charset="0"/>
                <a:cs typeface="ＭＳ Ｐゴシック" charset="0"/>
              </a:rPr>
              <a:t>, </a:t>
            </a:r>
            <a:r>
              <a:rPr lang="en-US" sz="2000" dirty="0" smtClean="0">
                <a:latin typeface="Calibri" charset="0"/>
                <a:ea typeface="ＭＳ Ｐゴシック" charset="0"/>
                <a:cs typeface="ＭＳ Ｐゴシック" charset="0"/>
              </a:rPr>
              <a:t>Turtle, Ntriples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Critique of RDF</a:t>
            </a:r>
            <a:endParaRPr lang="en-US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>
                <a:latin typeface="Calibri" charset="0"/>
                <a:ea typeface="ＭＳ Ｐゴシック" charset="0"/>
                <a:cs typeface="ＭＳ Ｐゴシック" charset="0"/>
              </a:rPr>
              <a:t>Structured Values in RDF</a:t>
            </a:r>
            <a:endParaRPr lang="el-GR" sz="400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14338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>
                <a:latin typeface="Calibri" charset="0"/>
                <a:ea typeface="ＭＳ Ｐゴシック" charset="0"/>
                <a:cs typeface="ＭＳ Ｐゴシック" charset="0"/>
              </a:rPr>
              <a:t>Structured Values in RDF</a:t>
            </a:r>
            <a:endParaRPr lang="el-GR" sz="400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lnSpc>
                <a:spcPct val="90000"/>
              </a:lnSpc>
              <a:buFont typeface="Wingdings" charset="0"/>
              <a:buNone/>
              <a:defRPr/>
            </a:pPr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Or in triples notation: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en-US" sz="1800" dirty="0">
              <a:ea typeface="ＭＳ Ｐゴシック" charset="0"/>
              <a:cs typeface="ＭＳ Ｐゴシック" charset="0"/>
            </a:endParaRPr>
          </a:p>
          <a:p>
            <a:pPr lvl="1" eaLnBrk="1" hangingPunct="1">
              <a:lnSpc>
                <a:spcPct val="90000"/>
              </a:lnSpc>
              <a:buFontTx/>
              <a:buNone/>
              <a:defRPr/>
            </a:pPr>
            <a:r>
              <a:rPr lang="el-GR" sz="2800" dirty="0">
                <a:ea typeface="ＭＳ Ｐゴシック" charset="0"/>
              </a:rPr>
              <a:t>exstaff:85740 exterms:address exaddressid:85740 . </a:t>
            </a:r>
            <a:endParaRPr lang="en-US" sz="2800" dirty="0">
              <a:ea typeface="ＭＳ Ｐゴシック" charset="0"/>
            </a:endParaRPr>
          </a:p>
          <a:p>
            <a:pPr lvl="1" eaLnBrk="1" hangingPunct="1">
              <a:lnSpc>
                <a:spcPct val="90000"/>
              </a:lnSpc>
              <a:buFontTx/>
              <a:buNone/>
              <a:defRPr/>
            </a:pPr>
            <a:r>
              <a:rPr lang="el-GR" sz="2800" dirty="0">
                <a:ea typeface="ＭＳ Ｐゴシック" charset="0"/>
              </a:rPr>
              <a:t>exaddressid:85740 exterms:street "1501 Grant </a:t>
            </a:r>
            <a:r>
              <a:rPr lang="el-GR" sz="2800" dirty="0" smtClean="0">
                <a:ea typeface="ＭＳ Ｐゴシック" charset="0"/>
              </a:rPr>
              <a:t>Ave" </a:t>
            </a:r>
            <a:r>
              <a:rPr lang="el-GR" sz="2800" dirty="0">
                <a:ea typeface="ＭＳ Ｐゴシック" charset="0"/>
              </a:rPr>
              <a:t>. </a:t>
            </a:r>
            <a:endParaRPr lang="en-US" sz="2800" dirty="0">
              <a:ea typeface="ＭＳ Ｐゴシック" charset="0"/>
            </a:endParaRPr>
          </a:p>
          <a:p>
            <a:pPr lvl="1" eaLnBrk="1" hangingPunct="1">
              <a:lnSpc>
                <a:spcPct val="90000"/>
              </a:lnSpc>
              <a:buFontTx/>
              <a:buNone/>
              <a:defRPr/>
            </a:pPr>
            <a:r>
              <a:rPr lang="el-GR" sz="2800" dirty="0">
                <a:ea typeface="ＭＳ Ｐゴシック" charset="0"/>
              </a:rPr>
              <a:t>exaddressid:85740 exterms:city "Bedford" . </a:t>
            </a:r>
            <a:endParaRPr lang="en-US" sz="2800" dirty="0">
              <a:ea typeface="ＭＳ Ｐゴシック" charset="0"/>
            </a:endParaRPr>
          </a:p>
          <a:p>
            <a:pPr lvl="1" eaLnBrk="1" hangingPunct="1">
              <a:lnSpc>
                <a:spcPct val="90000"/>
              </a:lnSpc>
              <a:buFontTx/>
              <a:buNone/>
              <a:defRPr/>
            </a:pPr>
            <a:r>
              <a:rPr lang="el-GR" sz="2800" dirty="0">
                <a:ea typeface="ＭＳ Ｐゴシック" charset="0"/>
              </a:rPr>
              <a:t>exaddressid:85740 exterms:state </a:t>
            </a:r>
            <a:r>
              <a:rPr lang="el-GR" sz="2800" dirty="0" smtClean="0">
                <a:ea typeface="ＭＳ Ｐゴシック" charset="0"/>
              </a:rPr>
              <a:t>"M</a:t>
            </a:r>
            <a:r>
              <a:rPr lang="en-US" sz="2800" dirty="0" smtClean="0">
                <a:ea typeface="ＭＳ Ｐゴシック" charset="0"/>
              </a:rPr>
              <a:t>D</a:t>
            </a:r>
            <a:r>
              <a:rPr lang="el-GR" sz="2800" dirty="0" smtClean="0">
                <a:ea typeface="ＭＳ Ｐゴシック" charset="0"/>
              </a:rPr>
              <a:t>" </a:t>
            </a:r>
            <a:r>
              <a:rPr lang="el-GR" sz="2800" dirty="0">
                <a:ea typeface="ＭＳ Ｐゴシック" charset="0"/>
              </a:rPr>
              <a:t>. </a:t>
            </a:r>
            <a:endParaRPr lang="en-US" sz="2800" dirty="0">
              <a:ea typeface="ＭＳ Ｐゴシック" charset="0"/>
            </a:endParaRPr>
          </a:p>
          <a:p>
            <a:pPr lvl="1" eaLnBrk="1" hangingPunct="1">
              <a:lnSpc>
                <a:spcPct val="90000"/>
              </a:lnSpc>
              <a:buFontTx/>
              <a:buNone/>
              <a:defRPr/>
            </a:pPr>
            <a:r>
              <a:rPr lang="el-GR" sz="2800" dirty="0">
                <a:ea typeface="ＭＳ Ｐゴシック" charset="0"/>
              </a:rPr>
              <a:t>exaddressid:85740 </a:t>
            </a:r>
            <a:r>
              <a:rPr lang="el-GR" sz="2800" dirty="0" smtClean="0">
                <a:ea typeface="ＭＳ Ｐゴシック" charset="0"/>
              </a:rPr>
              <a:t>exterms:</a:t>
            </a:r>
            <a:r>
              <a:rPr lang="en-US" sz="2800" dirty="0" smtClean="0">
                <a:ea typeface="ＭＳ Ｐゴシック" charset="0"/>
              </a:rPr>
              <a:t>postal</a:t>
            </a:r>
            <a:r>
              <a:rPr lang="el-GR" sz="2800" dirty="0" smtClean="0">
                <a:ea typeface="ＭＳ Ｐゴシック" charset="0"/>
              </a:rPr>
              <a:t>Code </a:t>
            </a:r>
            <a:r>
              <a:rPr lang="el-GR" sz="2800" dirty="0">
                <a:ea typeface="ＭＳ Ｐゴシック" charset="0"/>
              </a:rPr>
              <a:t>"01730" 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>
                <a:latin typeface="Calibri" charset="0"/>
                <a:ea typeface="ＭＳ Ｐゴシック" charset="0"/>
                <a:cs typeface="ＭＳ Ｐゴシック" charset="0"/>
              </a:rPr>
              <a:t>Structured Values in RDF</a:t>
            </a:r>
            <a:endParaRPr lang="el-GR" sz="400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843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l-GR" sz="3200" dirty="0">
                <a:latin typeface="Calibri" charset="0"/>
                <a:ea typeface="ＭＳ Ｐゴシック" charset="0"/>
                <a:cs typeface="ＭＳ Ｐゴシック" charset="0"/>
              </a:rPr>
              <a:t>This </a:t>
            </a:r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approach</a:t>
            </a:r>
            <a:r>
              <a:rPr lang="el-GR" sz="3200" dirty="0">
                <a:latin typeface="Calibri" charset="0"/>
                <a:ea typeface="ＭＳ Ｐゴシック" charset="0"/>
                <a:cs typeface="ＭＳ Ｐゴシック" charset="0"/>
              </a:rPr>
              <a:t> involve</a:t>
            </a:r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s</a:t>
            </a:r>
            <a:r>
              <a:rPr lang="el-GR" sz="3200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adding</a:t>
            </a:r>
            <a:r>
              <a:rPr lang="el-GR" sz="3200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3200" b="1" dirty="0">
                <a:latin typeface="Calibri" charset="0"/>
                <a:ea typeface="ＭＳ Ｐゴシック" charset="0"/>
                <a:cs typeface="ＭＳ Ｐゴシック" charset="0"/>
              </a:rPr>
              <a:t>many</a:t>
            </a:r>
            <a:r>
              <a:rPr lang="el-GR" sz="3200" b="1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3200" b="1" dirty="0">
                <a:latin typeface="Calibri" charset="0"/>
                <a:ea typeface="ＭＳ Ｐゴシック" charset="0"/>
                <a:cs typeface="ＭＳ Ｐゴシック" charset="0"/>
              </a:rPr>
              <a:t>“</a:t>
            </a:r>
            <a:r>
              <a:rPr lang="el-GR" altLang="ja-JP" sz="3200" b="1" dirty="0">
                <a:latin typeface="Calibri" charset="0"/>
                <a:ea typeface="ＭＳ Ｐゴシック" charset="0"/>
                <a:cs typeface="ＭＳ Ｐゴシック" charset="0"/>
              </a:rPr>
              <a:t>inter</a:t>
            </a:r>
            <a:r>
              <a:rPr lang="en-US" altLang="ja-JP" sz="3200" b="1" dirty="0">
                <a:latin typeface="Calibri" charset="0"/>
                <a:ea typeface="ＭＳ Ｐゴシック" charset="0"/>
                <a:cs typeface="ＭＳ Ｐゴシック" charset="0"/>
              </a:rPr>
              <a:t>-</a:t>
            </a:r>
            <a:r>
              <a:rPr lang="el-GR" altLang="ja-JP" sz="3200" b="1" dirty="0">
                <a:latin typeface="Calibri" charset="0"/>
                <a:ea typeface="ＭＳ Ｐゴシック" charset="0"/>
                <a:cs typeface="ＭＳ Ｐゴシック" charset="0"/>
              </a:rPr>
              <a:t>mediate</a:t>
            </a:r>
            <a:r>
              <a:rPr lang="en-US" sz="3200" b="1" dirty="0">
                <a:latin typeface="Calibri" charset="0"/>
                <a:ea typeface="ＭＳ Ｐゴシック" charset="0"/>
                <a:cs typeface="ＭＳ Ｐゴシック" charset="0"/>
              </a:rPr>
              <a:t>”</a:t>
            </a:r>
            <a:r>
              <a:rPr lang="el-GR" altLang="ja-JP" sz="3200" b="1" dirty="0">
                <a:latin typeface="Calibri" charset="0"/>
                <a:ea typeface="ＭＳ Ｐゴシック" charset="0"/>
                <a:cs typeface="ＭＳ Ｐゴシック" charset="0"/>
              </a:rPr>
              <a:t> URIrefs</a:t>
            </a:r>
            <a:r>
              <a:rPr lang="el-GR" altLang="ja-JP" sz="3200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3200" dirty="0">
                <a:latin typeface="Calibri" charset="0"/>
                <a:ea typeface="ＭＳ Ｐゴシック" charset="0"/>
                <a:cs typeface="ＭＳ Ｐゴシック" charset="0"/>
              </a:rPr>
              <a:t>(e.g., </a:t>
            </a:r>
            <a:r>
              <a:rPr lang="el-GR" altLang="ja-JP" sz="3200" dirty="0">
                <a:latin typeface="Calibri" charset="0"/>
                <a:ea typeface="ＭＳ Ｐゴシック" charset="0"/>
                <a:cs typeface="ＭＳ Ｐゴシック" charset="0"/>
              </a:rPr>
              <a:t>exaddressid:85740</a:t>
            </a:r>
            <a:r>
              <a:rPr lang="en-US" altLang="ja-JP" sz="3200" dirty="0">
                <a:latin typeface="Calibri" charset="0"/>
                <a:ea typeface="ＭＳ Ｐゴシック" charset="0"/>
                <a:cs typeface="ＭＳ Ｐゴシック" charset="0"/>
              </a:rPr>
              <a:t>) for </a:t>
            </a:r>
            <a:r>
              <a:rPr lang="el-GR" altLang="ja-JP" sz="3200" dirty="0">
                <a:latin typeface="Calibri" charset="0"/>
                <a:ea typeface="ＭＳ Ｐゴシック" charset="0"/>
                <a:cs typeface="ＭＳ Ｐゴシック" charset="0"/>
              </a:rPr>
              <a:t>aggregate concepts </a:t>
            </a:r>
            <a:r>
              <a:rPr lang="en-US" altLang="ja-JP" sz="3200" dirty="0">
                <a:latin typeface="Calibri" charset="0"/>
                <a:ea typeface="ＭＳ Ｐゴシック" charset="0"/>
                <a:cs typeface="ＭＳ Ｐゴシック" charset="0"/>
              </a:rPr>
              <a:t>like</a:t>
            </a:r>
            <a:r>
              <a:rPr lang="el-GR" altLang="ja-JP" sz="3200" dirty="0">
                <a:latin typeface="Calibri" charset="0"/>
                <a:ea typeface="ＭＳ Ｐゴシック" charset="0"/>
                <a:cs typeface="ＭＳ Ｐゴシック" charset="0"/>
              </a:rPr>
              <a:t> John's address</a:t>
            </a:r>
            <a:endParaRPr lang="en-US" altLang="ja-JP" sz="32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l-GR" altLang="ja-JP" sz="3200" dirty="0">
                <a:latin typeface="Calibri" charset="0"/>
                <a:ea typeface="ＭＳ Ｐゴシック" charset="0"/>
                <a:cs typeface="ＭＳ Ｐゴシック" charset="0"/>
              </a:rPr>
              <a:t>Such concepts may never need to be referred to directly from outside a particular graph, and hence </a:t>
            </a:r>
            <a:r>
              <a:rPr lang="el-GR" altLang="ja-JP" sz="3200" b="1" dirty="0">
                <a:latin typeface="Calibri" charset="0"/>
                <a:ea typeface="ＭＳ Ｐゴシック" charset="0"/>
                <a:cs typeface="ＭＳ Ｐゴシック" charset="0"/>
              </a:rPr>
              <a:t>may not require </a:t>
            </a:r>
            <a:r>
              <a:rPr lang="en-US" sz="3200" b="1" dirty="0">
                <a:latin typeface="Calibri" charset="0"/>
                <a:ea typeface="ＭＳ Ｐゴシック" charset="0"/>
                <a:cs typeface="ＭＳ Ｐゴシック" charset="0"/>
              </a:rPr>
              <a:t>“</a:t>
            </a:r>
            <a:r>
              <a:rPr lang="el-GR" altLang="ja-JP" sz="3200" b="1" dirty="0">
                <a:latin typeface="Calibri" charset="0"/>
                <a:ea typeface="ＭＳ Ｐゴシック" charset="0"/>
                <a:cs typeface="ＭＳ Ｐゴシック" charset="0"/>
              </a:rPr>
              <a:t>universal</a:t>
            </a:r>
            <a:r>
              <a:rPr lang="en-US" sz="3200" b="1" dirty="0">
                <a:latin typeface="Calibri" charset="0"/>
                <a:ea typeface="ＭＳ Ｐゴシック" charset="0"/>
                <a:cs typeface="ＭＳ Ｐゴシック" charset="0"/>
              </a:rPr>
              <a:t>”</a:t>
            </a:r>
            <a:r>
              <a:rPr lang="el-GR" altLang="ja-JP" sz="3200" b="1" dirty="0">
                <a:latin typeface="Calibri" charset="0"/>
                <a:ea typeface="ＭＳ Ｐゴシック" charset="0"/>
                <a:cs typeface="ＭＳ Ｐゴシック" charset="0"/>
              </a:rPr>
              <a:t> identifiers</a:t>
            </a:r>
            <a:endParaRPr lang="en-US" altLang="ja-JP" sz="3200" b="1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RDF allows us to use</a:t>
            </a:r>
            <a:r>
              <a:rPr lang="en-US" sz="3200" b="1" dirty="0">
                <a:latin typeface="Calibri" charset="0"/>
                <a:ea typeface="ＭＳ Ｐゴシック" charset="0"/>
                <a:cs typeface="ＭＳ Ｐゴシック" charset="0"/>
              </a:rPr>
              <a:t> blank nodes </a:t>
            </a:r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and</a:t>
            </a:r>
            <a:r>
              <a:rPr lang="en-US" sz="3200" b="1" dirty="0">
                <a:latin typeface="Calibri" charset="0"/>
                <a:ea typeface="ＭＳ Ｐゴシック" charset="0"/>
                <a:cs typeface="ＭＳ Ｐゴシック" charset="0"/>
              </a:rPr>
              <a:t> blank node identifiers </a:t>
            </a:r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to deal with this issue</a:t>
            </a:r>
          </a:p>
          <a:p>
            <a:pPr lvl="1" eaLnBrk="1" hangingPunct="1"/>
            <a:r>
              <a:rPr lang="en-US" sz="2800" dirty="0">
                <a:latin typeface="Calibri" charset="0"/>
                <a:ea typeface="ＭＳ Ｐゴシック" charset="0"/>
                <a:cs typeface="ＭＳ Ｐゴシック" charset="0"/>
              </a:rPr>
              <a:t>Node IDs in the _ namespace are </a:t>
            </a:r>
            <a:r>
              <a:rPr lang="en-US" sz="2800" dirty="0" err="1">
                <a:latin typeface="Calibri" charset="0"/>
                <a:ea typeface="ＭＳ Ｐゴシック" charset="0"/>
                <a:cs typeface="ＭＳ Ｐゴシック" charset="0"/>
              </a:rPr>
              <a:t>bnodes</a:t>
            </a:r>
            <a:r>
              <a:rPr lang="en-US" sz="2800" dirty="0">
                <a:latin typeface="Calibri" charset="0"/>
                <a:ea typeface="ＭＳ Ｐゴシック" charset="0"/>
                <a:cs typeface="ＭＳ Ｐゴシック" charset="0"/>
              </a:rPr>
              <a:t>, e.g. _:</a:t>
            </a:r>
          </a:p>
          <a:p>
            <a:pPr eaLnBrk="1" hangingPunct="1"/>
            <a:endParaRPr lang="el-GR" sz="3200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apsules">
  <a:themeElements>
    <a:clrScheme name="Capsules 1">
      <a:dk1>
        <a:srgbClr val="003366"/>
      </a:dk1>
      <a:lt1>
        <a:srgbClr val="FFFFFF"/>
      </a:lt1>
      <a:dk2>
        <a:srgbClr val="006666"/>
      </a:dk2>
      <a:lt2>
        <a:srgbClr val="666699"/>
      </a:lt2>
      <a:accent1>
        <a:srgbClr val="33CCCC"/>
      </a:accent1>
      <a:accent2>
        <a:srgbClr val="99CC99"/>
      </a:accent2>
      <a:accent3>
        <a:srgbClr val="FFFFFF"/>
      </a:accent3>
      <a:accent4>
        <a:srgbClr val="002A56"/>
      </a:accent4>
      <a:accent5>
        <a:srgbClr val="ADE2E2"/>
      </a:accent5>
      <a:accent6>
        <a:srgbClr val="8AB98A"/>
      </a:accent6>
      <a:hlink>
        <a:srgbClr val="003366"/>
      </a:hlink>
      <a:folHlink>
        <a:srgbClr val="CC99FF"/>
      </a:folHlink>
    </a:clrScheme>
    <a:fontScheme name="Capsule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Capsules 1">
        <a:dk1>
          <a:srgbClr val="003366"/>
        </a:dk1>
        <a:lt1>
          <a:srgbClr val="FFFFFF"/>
        </a:lt1>
        <a:dk2>
          <a:srgbClr val="006666"/>
        </a:dk2>
        <a:lt2>
          <a:srgbClr val="666699"/>
        </a:lt2>
        <a:accent1>
          <a:srgbClr val="33CCCC"/>
        </a:accent1>
        <a:accent2>
          <a:srgbClr val="99CC99"/>
        </a:accent2>
        <a:accent3>
          <a:srgbClr val="FFFFFF"/>
        </a:accent3>
        <a:accent4>
          <a:srgbClr val="002A56"/>
        </a:accent4>
        <a:accent5>
          <a:srgbClr val="ADE2E2"/>
        </a:accent5>
        <a:accent6>
          <a:srgbClr val="8AB98A"/>
        </a:accent6>
        <a:hlink>
          <a:srgbClr val="003366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2">
        <a:dk1>
          <a:srgbClr val="000000"/>
        </a:dk1>
        <a:lt1>
          <a:srgbClr val="FFFFFF"/>
        </a:lt1>
        <a:dk2>
          <a:srgbClr val="000000"/>
        </a:dk2>
        <a:lt2>
          <a:srgbClr val="808000"/>
        </a:lt2>
        <a:accent1>
          <a:srgbClr val="FFCC99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8AB900"/>
        </a:accent6>
        <a:hlink>
          <a:srgbClr val="3366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3">
        <a:dk1>
          <a:srgbClr val="006699"/>
        </a:dk1>
        <a:lt1>
          <a:srgbClr val="FFFFFF"/>
        </a:lt1>
        <a:dk2>
          <a:srgbClr val="6699FF"/>
        </a:dk2>
        <a:lt2>
          <a:srgbClr val="FFFFFF"/>
        </a:lt2>
        <a:accent1>
          <a:srgbClr val="33CCCC"/>
        </a:accent1>
        <a:accent2>
          <a:srgbClr val="006699"/>
        </a:accent2>
        <a:accent3>
          <a:srgbClr val="B8CAFF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99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4">
        <a:dk1>
          <a:srgbClr val="000000"/>
        </a:dk1>
        <a:lt1>
          <a:srgbClr val="FFFFFF"/>
        </a:lt1>
        <a:dk2>
          <a:srgbClr val="9900CC"/>
        </a:dk2>
        <a:lt2>
          <a:srgbClr val="006600"/>
        </a:lt2>
        <a:accent1>
          <a:srgbClr val="33CC33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ADE2AD"/>
        </a:accent5>
        <a:accent6>
          <a:srgbClr val="E7B95C"/>
        </a:accent6>
        <a:hlink>
          <a:srgbClr val="0033CC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5">
        <a:dk1>
          <a:srgbClr val="000066"/>
        </a:dk1>
        <a:lt1>
          <a:srgbClr val="FFFFFF"/>
        </a:lt1>
        <a:dk2>
          <a:srgbClr val="336699"/>
        </a:dk2>
        <a:lt2>
          <a:srgbClr val="FFFFEB"/>
        </a:lt2>
        <a:accent1>
          <a:srgbClr val="99CCFF"/>
        </a:accent1>
        <a:accent2>
          <a:srgbClr val="9999FF"/>
        </a:accent2>
        <a:accent3>
          <a:srgbClr val="ADB8CA"/>
        </a:accent3>
        <a:accent4>
          <a:srgbClr val="DADADA"/>
        </a:accent4>
        <a:accent5>
          <a:srgbClr val="CAE2FF"/>
        </a:accent5>
        <a:accent6>
          <a:srgbClr val="8A8A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6">
        <a:dk1>
          <a:srgbClr val="808000"/>
        </a:dk1>
        <a:lt1>
          <a:srgbClr val="FFFFFF"/>
        </a:lt1>
        <a:dk2>
          <a:srgbClr val="006666"/>
        </a:dk2>
        <a:lt2>
          <a:srgbClr val="FFFFFF"/>
        </a:lt2>
        <a:accent1>
          <a:srgbClr val="FFCC66"/>
        </a:accent1>
        <a:accent2>
          <a:srgbClr val="00ACA8"/>
        </a:accent2>
        <a:accent3>
          <a:srgbClr val="AAB8B8"/>
        </a:accent3>
        <a:accent4>
          <a:srgbClr val="DADADA"/>
        </a:accent4>
        <a:accent5>
          <a:srgbClr val="FFE2B8"/>
        </a:accent5>
        <a:accent6>
          <a:srgbClr val="009B98"/>
        </a:accent6>
        <a:hlink>
          <a:srgbClr val="CCCC00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7">
        <a:dk1>
          <a:srgbClr val="FFFFCC"/>
        </a:dk1>
        <a:lt1>
          <a:srgbClr val="FFFFFF"/>
        </a:lt1>
        <a:dk2>
          <a:srgbClr val="660033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FFCC00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8">
        <a:dk1>
          <a:srgbClr val="FF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CC00"/>
        </a:accent1>
        <a:accent2>
          <a:srgbClr val="CC3300"/>
        </a:accent2>
        <a:accent3>
          <a:srgbClr val="AA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FF66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Capsules</Template>
  <TotalTime>7744</TotalTime>
  <Words>2922</Words>
  <Application>Microsoft Macintosh PowerPoint</Application>
  <PresentationFormat>On-screen Show (4:3)</PresentationFormat>
  <Paragraphs>448</Paragraphs>
  <Slides>60</Slides>
  <Notes>18</Notes>
  <HiddenSlides>3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60</vt:i4>
      </vt:variant>
    </vt:vector>
  </HeadingPairs>
  <TitlesOfParts>
    <vt:vector size="66" baseType="lpstr">
      <vt:lpstr>Calibri</vt:lpstr>
      <vt:lpstr>ＭＳ Ｐゴシック</vt:lpstr>
      <vt:lpstr>Symbol</vt:lpstr>
      <vt:lpstr>Wingdings</vt:lpstr>
      <vt:lpstr>Arial</vt:lpstr>
      <vt:lpstr>Capsules</vt:lpstr>
      <vt:lpstr>Chapter 2 RDF Syntax 2  </vt:lpstr>
      <vt:lpstr>Topics</vt:lpstr>
      <vt:lpstr>PowerPoint Presentation</vt:lpstr>
      <vt:lpstr>RDF type</vt:lpstr>
      <vt:lpstr>PowerPoint Presentation</vt:lpstr>
      <vt:lpstr>Structured Values in RDF</vt:lpstr>
      <vt:lpstr>Structured Values in RDF</vt:lpstr>
      <vt:lpstr>Structured Values in RDF</vt:lpstr>
      <vt:lpstr>Structured Values in RDF</vt:lpstr>
      <vt:lpstr>Blank Node, aka bnode</vt:lpstr>
      <vt:lpstr>Blank Nodes Using Triples</vt:lpstr>
      <vt:lpstr>Blank Node Identifiers</vt:lpstr>
      <vt:lpstr>Semantics of Blank Nodes</vt:lpstr>
      <vt:lpstr>Blank nodes are good for</vt:lpstr>
      <vt:lpstr>Example</vt:lpstr>
      <vt:lpstr>Bnode Example</vt:lpstr>
      <vt:lpstr>Another use case: Measurements</vt:lpstr>
      <vt:lpstr>Another use case: Measurements</vt:lpstr>
      <vt:lpstr>Another use case: Measurements</vt:lpstr>
      <vt:lpstr>Measurements</vt:lpstr>
      <vt:lpstr>PowerPoint Presentation</vt:lpstr>
      <vt:lpstr>RDF Serialization</vt:lpstr>
      <vt:lpstr>XML encoding for RDF</vt:lpstr>
      <vt:lpstr>Ntriples</vt:lpstr>
      <vt:lpstr>Turtle</vt:lpstr>
      <vt:lpstr>Some details</vt:lpstr>
      <vt:lpstr>Notation3 or N3</vt:lpstr>
      <vt:lpstr>Try…</vt:lpstr>
      <vt:lpstr>Notation translation</vt:lpstr>
      <vt:lpstr>PowerPoint Presentation</vt:lpstr>
      <vt:lpstr>Reification</vt:lpstr>
      <vt:lpstr>Reify</vt:lpstr>
      <vt:lpstr>Wikipedia: reification (computer science)</vt:lpstr>
      <vt:lpstr>Reification Example</vt:lpstr>
      <vt:lpstr>Reification Example</vt:lpstr>
      <vt:lpstr>Another reification example</vt:lpstr>
      <vt:lpstr>Reification</vt:lpstr>
      <vt:lpstr>PowerPoint Presentation</vt:lpstr>
      <vt:lpstr>Container Elements</vt:lpstr>
      <vt:lpstr>Three Types of Container Elements</vt:lpstr>
      <vt:lpstr>Example for a Bag </vt:lpstr>
      <vt:lpstr>Example for a Bag </vt:lpstr>
      <vt:lpstr>Example for Alternative</vt:lpstr>
      <vt:lpstr>Rdf:ID Attribute for Container Elements</vt:lpstr>
      <vt:lpstr>Bags and Seqs are never full!</vt:lpstr>
      <vt:lpstr>Open vs. closed world semantics</vt:lpstr>
      <vt:lpstr>Open vs. closed world semantics</vt:lpstr>
      <vt:lpstr>RDF Lists</vt:lpstr>
      <vt:lpstr>RDF Lists</vt:lpstr>
      <vt:lpstr>RDF Lists</vt:lpstr>
      <vt:lpstr>PowerPoint Presentation</vt:lpstr>
      <vt:lpstr>RDF Critique: Properties</vt:lpstr>
      <vt:lpstr> RDF Critique: Binary Predicates</vt:lpstr>
      <vt:lpstr>RDF Critique: Binary Predicates</vt:lpstr>
      <vt:lpstr>RDF Critique: Reification</vt:lpstr>
      <vt:lpstr> RDF Critique: Graph Representation</vt:lpstr>
      <vt:lpstr>RDF graph model is simple</vt:lpstr>
      <vt:lpstr>RDF Critique: Summary</vt:lpstr>
      <vt:lpstr>PowerPoint Presentation</vt:lpstr>
      <vt:lpstr>Topics</vt:lpstr>
    </vt:vector>
  </TitlesOfParts>
  <Company/>
  <LinksUpToDate>false</LinksUpToDate>
  <SharedDoc>false</SharedDoc>
  <HyperlinksChanged>false</HyperlinksChanged>
  <AppVersion>15.0038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Discussion of Some Intuitions of Defeasible Reasoning</dc:title>
  <dc:creator>ics</dc:creator>
  <cp:lastModifiedBy>Tim Finin</cp:lastModifiedBy>
  <cp:revision>164</cp:revision>
  <cp:lastPrinted>2014-02-19T19:04:02Z</cp:lastPrinted>
  <dcterms:created xsi:type="dcterms:W3CDTF">2009-02-11T20:05:37Z</dcterms:created>
  <dcterms:modified xsi:type="dcterms:W3CDTF">2017-09-27T19:38:23Z</dcterms:modified>
</cp:coreProperties>
</file>