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5"/>
  </p:notesMasterIdLst>
  <p:handoutMasterIdLst>
    <p:handoutMasterId r:id="rId56"/>
  </p:handoutMasterIdLst>
  <p:sldIdLst>
    <p:sldId id="256" r:id="rId2"/>
    <p:sldId id="323" r:id="rId3"/>
    <p:sldId id="328" r:id="rId4"/>
    <p:sldId id="340" r:id="rId5"/>
    <p:sldId id="334" r:id="rId6"/>
    <p:sldId id="346" r:id="rId7"/>
    <p:sldId id="347" r:id="rId8"/>
    <p:sldId id="285" r:id="rId9"/>
    <p:sldId id="338" r:id="rId10"/>
    <p:sldId id="286" r:id="rId11"/>
    <p:sldId id="287" r:id="rId12"/>
    <p:sldId id="288" r:id="rId13"/>
    <p:sldId id="329" r:id="rId14"/>
    <p:sldId id="289" r:id="rId15"/>
    <p:sldId id="290" r:id="rId16"/>
    <p:sldId id="291" r:id="rId17"/>
    <p:sldId id="330" r:id="rId18"/>
    <p:sldId id="292" r:id="rId19"/>
    <p:sldId id="331" r:id="rId20"/>
    <p:sldId id="332" r:id="rId21"/>
    <p:sldId id="333" r:id="rId22"/>
    <p:sldId id="293" r:id="rId23"/>
    <p:sldId id="295" r:id="rId24"/>
    <p:sldId id="296" r:id="rId25"/>
    <p:sldId id="294" r:id="rId26"/>
    <p:sldId id="297" r:id="rId27"/>
    <p:sldId id="298" r:id="rId28"/>
    <p:sldId id="299" r:id="rId29"/>
    <p:sldId id="300" r:id="rId30"/>
    <p:sldId id="301" r:id="rId31"/>
    <p:sldId id="342" r:id="rId32"/>
    <p:sldId id="341" r:id="rId33"/>
    <p:sldId id="348" r:id="rId34"/>
    <p:sldId id="344" r:id="rId35"/>
    <p:sldId id="343" r:id="rId36"/>
    <p:sldId id="303" r:id="rId37"/>
    <p:sldId id="304" r:id="rId38"/>
    <p:sldId id="305" r:id="rId39"/>
    <p:sldId id="306" r:id="rId40"/>
    <p:sldId id="307" r:id="rId41"/>
    <p:sldId id="308" r:id="rId42"/>
    <p:sldId id="345" r:id="rId43"/>
    <p:sldId id="311" r:id="rId44"/>
    <p:sldId id="313" r:id="rId45"/>
    <p:sldId id="314" r:id="rId46"/>
    <p:sldId id="327" r:id="rId47"/>
    <p:sldId id="335" r:id="rId48"/>
    <p:sldId id="336" r:id="rId49"/>
    <p:sldId id="337" r:id="rId50"/>
    <p:sldId id="324" r:id="rId51"/>
    <p:sldId id="325" r:id="rId52"/>
    <p:sldId id="326" r:id="rId53"/>
    <p:sldId id="339" r:id="rId54"/>
  </p:sldIdLst>
  <p:sldSz cx="9144000" cy="6858000" type="screen4x3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08">
          <p15:clr>
            <a:srgbClr val="A4A3A4"/>
          </p15:clr>
        </p15:guide>
        <p15:guide id="2" pos="17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4" frameSlides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24"/>
    <p:restoredTop sz="94712"/>
  </p:normalViewPr>
  <p:slideViewPr>
    <p:cSldViewPr snapToGrid="0" snapToObjects="1">
      <p:cViewPr>
        <p:scale>
          <a:sx n="97" d="100"/>
          <a:sy n="97" d="100"/>
        </p:scale>
        <p:origin x="1768" y="1256"/>
      </p:cViewPr>
      <p:guideLst>
        <p:guide orient="horz" pos="1208"/>
        <p:guide pos="17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notesMaster" Target="notesMasters/notesMaster1.xml"/><Relationship Id="rId56" Type="http://schemas.openxmlformats.org/officeDocument/2006/relationships/handoutMaster" Target="handoutMasters/handoutMaster1.xml"/><Relationship Id="rId57" Type="http://schemas.openxmlformats.org/officeDocument/2006/relationships/presProps" Target="presProps.xml"/><Relationship Id="rId58" Type="http://schemas.openxmlformats.org/officeDocument/2006/relationships/viewProps" Target="viewProps.xml"/><Relationship Id="rId59" Type="http://schemas.openxmlformats.org/officeDocument/2006/relationships/theme" Target="theme/theme1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6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49893C-F6F2-1C4F-8689-76ADC4738B76}" type="datetimeFigureOut">
              <a:rPr lang="en-US" smtClean="0"/>
              <a:t>9/13/17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194704-552D-6949-A23D-2936261C3C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47273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90AAAC-08AA-4B4D-AB79-FC662BBA0169}" type="datetimeFigureOut">
              <a:rPr lang="en-US" smtClean="0"/>
              <a:t>9/13/17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CE45BC-E45D-0248-9C6A-66F5353B8A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20155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9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CE45BC-E45D-0248-9C6A-66F5353B8A6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9147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D63F6897-EC8F-4146-BFFE-C16A9722509C}" type="slidenum">
              <a:rPr lang="en-US" sz="1200"/>
              <a:pPr eaLnBrk="1" hangingPunct="1"/>
              <a:t>18</a:t>
            </a:fld>
            <a:endParaRPr lang="en-US" sz="1200"/>
          </a:p>
        </p:txBody>
      </p:sp>
      <p:sp>
        <p:nvSpPr>
          <p:cNvPr id="63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D63F6897-EC8F-4146-BFFE-C16A9722509C}" type="slidenum">
              <a:rPr lang="en-US" sz="1200"/>
              <a:pPr eaLnBrk="1" hangingPunct="1"/>
              <a:t>19</a:t>
            </a:fld>
            <a:endParaRPr lang="en-US" sz="1200"/>
          </a:p>
        </p:txBody>
      </p:sp>
      <p:sp>
        <p:nvSpPr>
          <p:cNvPr id="63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DB4486E9-8D5A-FE44-AABF-FB5C473E7C4F}" type="slidenum">
              <a:rPr lang="en-US" sz="1200"/>
              <a:pPr eaLnBrk="1" hangingPunct="1"/>
              <a:t>22</a:t>
            </a:fld>
            <a:endParaRPr lang="en-US" sz="1200"/>
          </a:p>
        </p:txBody>
      </p:sp>
      <p:sp>
        <p:nvSpPr>
          <p:cNvPr id="65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7091613D-45BF-0D45-BB67-46C249AB6BBA}" type="slidenum">
              <a:rPr lang="en-US" sz="1200"/>
              <a:pPr eaLnBrk="1" hangingPunct="1"/>
              <a:t>23</a:t>
            </a:fld>
            <a:endParaRPr lang="en-US" sz="1200"/>
          </a:p>
        </p:txBody>
      </p:sp>
      <p:sp>
        <p:nvSpPr>
          <p:cNvPr id="69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795E2F60-7D26-E24C-9335-C6EBE873253A}" type="slidenum">
              <a:rPr lang="en-US" sz="1200"/>
              <a:pPr eaLnBrk="1" hangingPunct="1"/>
              <a:t>24</a:t>
            </a:fld>
            <a:endParaRPr lang="en-US" sz="1200"/>
          </a:p>
        </p:txBody>
      </p:sp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C9453347-63D6-F248-A95B-36E000ADBB4C}" type="slidenum">
              <a:rPr lang="en-US" sz="1200"/>
              <a:pPr eaLnBrk="1" hangingPunct="1"/>
              <a:t>25</a:t>
            </a:fld>
            <a:endParaRPr lang="en-US" sz="1200"/>
          </a:p>
        </p:txBody>
      </p:sp>
      <p:sp>
        <p:nvSpPr>
          <p:cNvPr id="67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36B022ED-34B7-FB4F-9917-3020592E24BF}" type="slidenum">
              <a:rPr lang="en-US" sz="1200"/>
              <a:pPr eaLnBrk="1" hangingPunct="1"/>
              <a:t>26</a:t>
            </a:fld>
            <a:endParaRPr lang="en-US" sz="1200"/>
          </a:p>
        </p:txBody>
      </p:sp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02774445-09B7-0D43-9A5E-5671F642A039}" type="slidenum">
              <a:rPr lang="en-US" sz="1200"/>
              <a:pPr eaLnBrk="1" hangingPunct="1"/>
              <a:t>27</a:t>
            </a:fld>
            <a:endParaRPr lang="en-US" sz="1200"/>
          </a:p>
        </p:txBody>
      </p:sp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F9C7DB81-F8EF-DE49-B3C0-195CDF40349C}" type="slidenum">
              <a:rPr lang="en-US" sz="1200"/>
              <a:pPr eaLnBrk="1" hangingPunct="1"/>
              <a:t>28</a:t>
            </a:fld>
            <a:endParaRPr lang="en-US" sz="1200"/>
          </a:p>
        </p:txBody>
      </p:sp>
      <p:sp>
        <p:nvSpPr>
          <p:cNvPr id="77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8B97B76F-5CA1-7346-9D7B-14C4C5D76469}" type="slidenum">
              <a:rPr lang="en-US" sz="1200"/>
              <a:pPr eaLnBrk="1" hangingPunct="1"/>
              <a:t>29</a:t>
            </a:fld>
            <a:endParaRPr lang="en-US" sz="1200"/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CE45BC-E45D-0248-9C6A-66F5353B8A6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03753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4329909F-0CB8-4940-AD40-270BED9B1390}" type="slidenum">
              <a:rPr lang="en-US" sz="1200"/>
              <a:pPr eaLnBrk="1" hangingPunct="1"/>
              <a:t>30</a:t>
            </a:fld>
            <a:endParaRPr lang="en-US" sz="1200"/>
          </a:p>
        </p:txBody>
      </p:sp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4329909F-0CB8-4940-AD40-270BED9B1390}" type="slidenum">
              <a:rPr lang="en-US" sz="1200"/>
              <a:pPr eaLnBrk="1" hangingPunct="1"/>
              <a:t>32</a:t>
            </a:fld>
            <a:endParaRPr lang="en-US" sz="1200"/>
          </a:p>
        </p:txBody>
      </p:sp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4329909F-0CB8-4940-AD40-270BED9B1390}" type="slidenum">
              <a:rPr lang="en-US" sz="1200"/>
              <a:pPr eaLnBrk="1" hangingPunct="1"/>
              <a:t>33</a:t>
            </a:fld>
            <a:endParaRPr lang="en-US" sz="1200"/>
          </a:p>
        </p:txBody>
      </p:sp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247894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4329909F-0CB8-4940-AD40-270BED9B1390}" type="slidenum">
              <a:rPr lang="en-US" sz="1200"/>
              <a:pPr eaLnBrk="1" hangingPunct="1"/>
              <a:t>34</a:t>
            </a:fld>
            <a:endParaRPr lang="en-US" sz="1200"/>
          </a:p>
        </p:txBody>
      </p:sp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4329909F-0CB8-4940-AD40-270BED9B1390}" type="slidenum">
              <a:rPr lang="en-US" sz="1200"/>
              <a:pPr eaLnBrk="1" hangingPunct="1"/>
              <a:t>35</a:t>
            </a:fld>
            <a:endParaRPr lang="en-US" sz="1200"/>
          </a:p>
        </p:txBody>
      </p:sp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EFCFFF06-D83B-D74A-8AA8-0A123E13C386}" type="slidenum">
              <a:rPr lang="en-US" sz="1200"/>
              <a:pPr eaLnBrk="1" hangingPunct="1"/>
              <a:t>36</a:t>
            </a:fld>
            <a:endParaRPr lang="en-US" sz="1200"/>
          </a:p>
        </p:txBody>
      </p:sp>
      <p:sp>
        <p:nvSpPr>
          <p:cNvPr id="86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3CF96B7E-AC54-AA4B-BA1A-BD8B9F5055AA}" type="slidenum">
              <a:rPr lang="en-US" sz="1200"/>
              <a:pPr eaLnBrk="1" hangingPunct="1"/>
              <a:t>37</a:t>
            </a:fld>
            <a:endParaRPr lang="en-US" sz="1200"/>
          </a:p>
        </p:txBody>
      </p:sp>
      <p:sp>
        <p:nvSpPr>
          <p:cNvPr id="88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88087ED5-F4A9-D540-9D54-E3E2E28EA550}" type="slidenum">
              <a:rPr lang="en-US" sz="1200"/>
              <a:pPr eaLnBrk="1" hangingPunct="1"/>
              <a:t>38</a:t>
            </a:fld>
            <a:endParaRPr lang="en-US" sz="1200"/>
          </a:p>
        </p:txBody>
      </p:sp>
      <p:sp>
        <p:nvSpPr>
          <p:cNvPr id="90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863850" y="519113"/>
            <a:ext cx="3417888" cy="2562225"/>
          </a:xfrm>
          <a:ln/>
        </p:spPr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19200" y="3257550"/>
            <a:ext cx="6705600" cy="3086100"/>
          </a:xfrm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12FA3034-78F6-4B4E-919B-5F5285575DEA}" type="slidenum">
              <a:rPr lang="en-US" sz="1200"/>
              <a:pPr eaLnBrk="1" hangingPunct="1"/>
              <a:t>39</a:t>
            </a:fld>
            <a:endParaRPr lang="en-US" sz="1200"/>
          </a:p>
        </p:txBody>
      </p:sp>
      <p:sp>
        <p:nvSpPr>
          <p:cNvPr id="92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E45E085D-E30B-6342-ABF4-B60D27C963AA}" type="slidenum">
              <a:rPr lang="en-US" sz="1200"/>
              <a:pPr eaLnBrk="1" hangingPunct="1"/>
              <a:t>40</a:t>
            </a:fld>
            <a:endParaRPr lang="en-US" sz="1200"/>
          </a:p>
        </p:txBody>
      </p:sp>
      <p:sp>
        <p:nvSpPr>
          <p:cNvPr id="94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5078FFC9-BAC2-C548-AD4E-8F8FDC64D38E}" type="slidenum">
              <a:rPr lang="en-US" sz="1200"/>
              <a:pPr eaLnBrk="1" hangingPunct="1"/>
              <a:t>10</a:t>
            </a:fld>
            <a:endParaRPr lang="en-US" sz="1200"/>
          </a:p>
        </p:txBody>
      </p:sp>
      <p:sp>
        <p:nvSpPr>
          <p:cNvPr id="5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D8A4CAB0-FF4A-FA47-8B2A-828EE1349CAD}" type="slidenum">
              <a:rPr lang="en-US" sz="1200"/>
              <a:pPr eaLnBrk="1" hangingPunct="1"/>
              <a:t>41</a:t>
            </a:fld>
            <a:endParaRPr lang="en-US" sz="1200"/>
          </a:p>
        </p:txBody>
      </p:sp>
      <p:sp>
        <p:nvSpPr>
          <p:cNvPr id="96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E139C3D3-65CD-0243-BD62-B39874E54C41}" type="slidenum">
              <a:rPr lang="en-US" sz="1200"/>
              <a:pPr eaLnBrk="1" hangingPunct="1"/>
              <a:t>43</a:t>
            </a:fld>
            <a:endParaRPr lang="en-US" sz="1200"/>
          </a:p>
        </p:txBody>
      </p:sp>
      <p:sp>
        <p:nvSpPr>
          <p:cNvPr id="102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C7635439-FBE2-304A-BA72-7183D8FF118B}" type="slidenum">
              <a:rPr lang="en-US" sz="1200"/>
              <a:pPr eaLnBrk="1" hangingPunct="1"/>
              <a:t>44</a:t>
            </a:fld>
            <a:endParaRPr lang="en-US" sz="1200"/>
          </a:p>
        </p:txBody>
      </p:sp>
      <p:sp>
        <p:nvSpPr>
          <p:cNvPr id="1064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31BE0DCE-6720-404F-B622-03639DF3B228}" type="slidenum">
              <a:rPr lang="en-US" sz="1200"/>
              <a:pPr eaLnBrk="1" hangingPunct="1"/>
              <a:t>45</a:t>
            </a:fld>
            <a:endParaRPr lang="en-US" sz="1200"/>
          </a:p>
        </p:txBody>
      </p:sp>
      <p:sp>
        <p:nvSpPr>
          <p:cNvPr id="108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CE45BC-E45D-0248-9C6A-66F5353B8A6E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499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Click on the images to view</a:t>
            </a:r>
            <a:r>
              <a:rPr lang="en-US" baseline="0" dirty="0" smtClean="0"/>
              <a:t> this page in your browser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CE45BC-E45D-0248-9C6A-66F5353B8A6E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05681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7E1678F-5B47-574C-AA5A-A1589236441A}" type="slidenum">
              <a:rPr lang="en-US" sz="1200"/>
              <a:pPr eaLnBrk="1" hangingPunct="1"/>
              <a:t>11</a:t>
            </a:fld>
            <a:endParaRPr lang="en-US" sz="1200"/>
          </a:p>
        </p:txBody>
      </p:sp>
      <p:sp>
        <p:nvSpPr>
          <p:cNvPr id="53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789EAAFE-103B-444B-82E4-51DE2D5F0E84}" type="slidenum">
              <a:rPr lang="en-US" sz="1200"/>
              <a:pPr eaLnBrk="1" hangingPunct="1"/>
              <a:t>12</a:t>
            </a:fld>
            <a:endParaRPr lang="en-US" sz="1200"/>
          </a:p>
        </p:txBody>
      </p:sp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789EAAFE-103B-444B-82E4-51DE2D5F0E84}" type="slidenum">
              <a:rPr lang="en-US" sz="1200"/>
              <a:pPr eaLnBrk="1" hangingPunct="1"/>
              <a:t>13</a:t>
            </a:fld>
            <a:endParaRPr lang="en-US" sz="1200"/>
          </a:p>
        </p:txBody>
      </p:sp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3BE68668-C588-4346-9B5B-131E47ADAAD7}" type="slidenum">
              <a:rPr lang="en-US" sz="1200"/>
              <a:pPr eaLnBrk="1" hangingPunct="1"/>
              <a:t>14</a:t>
            </a:fld>
            <a:endParaRPr lang="en-US" sz="1200"/>
          </a:p>
        </p:txBody>
      </p:sp>
      <p:sp>
        <p:nvSpPr>
          <p:cNvPr id="57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31DD28FE-D5ED-394E-8CF1-9AE99A08D527}" type="slidenum">
              <a:rPr lang="en-US" sz="1200"/>
              <a:pPr eaLnBrk="1" hangingPunct="1"/>
              <a:t>15</a:t>
            </a:fld>
            <a:endParaRPr lang="en-US" sz="1200"/>
          </a:p>
        </p:txBody>
      </p:sp>
      <p:sp>
        <p:nvSpPr>
          <p:cNvPr id="59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5280142E-DEA4-0D4F-BD01-CB9B7C2CF10E}" type="slidenum">
              <a:rPr lang="en-US" sz="1200"/>
              <a:pPr eaLnBrk="1" hangingPunct="1"/>
              <a:t>16</a:t>
            </a:fld>
            <a:endParaRPr lang="en-US" sz="1200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BD45775-5459-5641-A96C-F99F22CB77BA}" type="datetimeFigureOut">
              <a:rPr lang="en-US" smtClean="0"/>
              <a:t>9/13/17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FF7E403-0B0A-0E4E-B5FC-464C307CCA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8347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BD45775-5459-5641-A96C-F99F22CB77BA}" type="datetimeFigureOut">
              <a:rPr lang="en-US" smtClean="0"/>
              <a:t>9/13/17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FF7E403-0B0A-0E4E-B5FC-464C307CCA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7262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BD45775-5459-5641-A96C-F99F22CB77BA}" type="datetimeFigureOut">
              <a:rPr lang="en-US" smtClean="0"/>
              <a:t>9/13/17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FF7E403-0B0A-0E4E-B5FC-464C307CCA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85694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5763" y="203200"/>
            <a:ext cx="8229600" cy="1016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61963" y="1430338"/>
            <a:ext cx="4038600" cy="51990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2963" y="1430338"/>
            <a:ext cx="4038600" cy="51990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9349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BD45775-5459-5641-A96C-F99F22CB77BA}" type="datetimeFigureOut">
              <a:rPr lang="en-US" smtClean="0"/>
              <a:t>9/13/17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FF7E403-0B0A-0E4E-B5FC-464C307CCA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2775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BD45775-5459-5641-A96C-F99F22CB77BA}" type="datetimeFigureOut">
              <a:rPr lang="en-US" smtClean="0"/>
              <a:t>9/13/17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FF7E403-0B0A-0E4E-B5FC-464C307CCA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1116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BD45775-5459-5641-A96C-F99F22CB77BA}" type="datetimeFigureOut">
              <a:rPr lang="en-US" smtClean="0"/>
              <a:t>9/13/17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FF7E403-0B0A-0E4E-B5FC-464C307CCA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9429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BD45775-5459-5641-A96C-F99F22CB77BA}" type="datetimeFigureOut">
              <a:rPr lang="en-US" smtClean="0"/>
              <a:t>9/13/17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FF7E403-0B0A-0E4E-B5FC-464C307CCA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9838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BD45775-5459-5641-A96C-F99F22CB77BA}" type="datetimeFigureOut">
              <a:rPr lang="en-US" smtClean="0"/>
              <a:t>9/13/17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FF7E403-0B0A-0E4E-B5FC-464C307CCA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07459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BD45775-5459-5641-A96C-F99F22CB77BA}" type="datetimeFigureOut">
              <a:rPr lang="en-US" smtClean="0"/>
              <a:t>9/13/17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FF7E403-0B0A-0E4E-B5FC-464C307CCA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8693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BD45775-5459-5641-A96C-F99F22CB77BA}" type="datetimeFigureOut">
              <a:rPr lang="en-US" smtClean="0"/>
              <a:t>9/13/17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FF7E403-0B0A-0E4E-B5FC-464C307CCA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72973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BD45775-5459-5641-A96C-F99F22CB77BA}" type="datetimeFigureOut">
              <a:rPr lang="en-US" smtClean="0"/>
              <a:t>9/13/17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FF7E403-0B0A-0E4E-B5FC-464C307CCA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498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none"/>
        </p:style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986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7141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3838" indent="-223838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576263" indent="-287338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00100" indent="-223838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Uniform_resource_identifier" TargetMode="External"/><Relationship Id="rId4" Type="http://schemas.openxmlformats.org/officeDocument/2006/relationships/hyperlink" Target="http://en.wikipedia.org/wiki/Uniform_resource_locator" TargetMode="External"/><Relationship Id="rId5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hyperlink" Target="http://www.w3.org/Provider/Style/URI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l3s.de/~minack/rdf2rdf/" TargetMode="External"/><Relationship Id="rId3" Type="http://schemas.openxmlformats.org/officeDocument/2006/relationships/hyperlink" Target="https://any23.apache.org/" TargetMode="Externa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hyperlink" Target="https://en.wikipedia.org/wiki/Syntactic_sugar" TargetMode="Externa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oaf-project.org/" TargetMode="External"/><Relationship Id="rId4" Type="http://schemas.openxmlformats.org/officeDocument/2006/relationships/hyperlink" Target="http://xmlns.com/foaf/spec/" TargetMode="External"/><Relationship Id="rId5" Type="http://schemas.openxmlformats.org/officeDocument/2006/relationships/image" Target="../media/image5.jpe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6.xml"/></Relationships>
</file>

<file path=ppt/slides/_rels/slide27.xml.rels><?xml version="1.0" encoding="UTF-8" standalone="yes"?>
<Relationships xmlns="http://schemas.openxmlformats.org/package/2006/relationships"><Relationship Id="rId13" Type="http://schemas.openxmlformats.org/officeDocument/2006/relationships/hyperlink" Target="http://xmlns.com/foaf/0.1/#term_depicts" TargetMode="External"/><Relationship Id="rId14" Type="http://schemas.openxmlformats.org/officeDocument/2006/relationships/hyperlink" Target="http://xmlns.com/foaf/0.1/#term_surname" TargetMode="External"/><Relationship Id="rId15" Type="http://schemas.openxmlformats.org/officeDocument/2006/relationships/hyperlink" Target="http://xmlns.com/foaf/0.1/#term_family_name" TargetMode="External"/><Relationship Id="rId16" Type="http://schemas.openxmlformats.org/officeDocument/2006/relationships/hyperlink" Target="http://xmlns.com/foaf/0.1/#term_givenname" TargetMode="External"/><Relationship Id="rId17" Type="http://schemas.openxmlformats.org/officeDocument/2006/relationships/hyperlink" Target="http://xmlns.com/foaf/0.1/#term_firstName" TargetMode="External"/><Relationship Id="rId18" Type="http://schemas.openxmlformats.org/officeDocument/2006/relationships/hyperlink" Target="http://xmlns.com/foaf/0.1/#term_weblog" TargetMode="External"/><Relationship Id="rId19" Type="http://schemas.openxmlformats.org/officeDocument/2006/relationships/hyperlink" Target="http://xmlns.com/foaf/0.1/#term_knows" TargetMode="External"/><Relationship Id="rId63" Type="http://schemas.openxmlformats.org/officeDocument/2006/relationships/hyperlink" Target="http://xmlns.com/foaf/0.1/#term_yahooChatID" TargetMode="External"/><Relationship Id="rId50" Type="http://schemas.openxmlformats.org/officeDocument/2006/relationships/hyperlink" Target="http://xmlns.com/foaf/0.1/#term_fundedBy" TargetMode="External"/><Relationship Id="rId51" Type="http://schemas.openxmlformats.org/officeDocument/2006/relationships/hyperlink" Target="http://xmlns.com/foaf/0.1/#term_theme" TargetMode="External"/><Relationship Id="rId52" Type="http://schemas.openxmlformats.org/officeDocument/2006/relationships/hyperlink" Target="http://xmlns.com/foaf/0.1/#term_OnlineAccount" TargetMode="External"/><Relationship Id="rId53" Type="http://schemas.openxmlformats.org/officeDocument/2006/relationships/hyperlink" Target="http://xmlns.com/foaf/0.1/#term_OnlineChatAccount" TargetMode="External"/><Relationship Id="rId54" Type="http://schemas.openxmlformats.org/officeDocument/2006/relationships/hyperlink" Target="http://xmlns.com/foaf/0.1/#term_OnlineEcommerceAccount" TargetMode="External"/><Relationship Id="rId55" Type="http://schemas.openxmlformats.org/officeDocument/2006/relationships/hyperlink" Target="http://xmlns.com/foaf/0.1/#term_OnlineGamingAccount" TargetMode="External"/><Relationship Id="rId56" Type="http://schemas.openxmlformats.org/officeDocument/2006/relationships/hyperlink" Target="http://xmlns.com/foaf/0.1/#term_holdsAccount" TargetMode="External"/><Relationship Id="rId57" Type="http://schemas.openxmlformats.org/officeDocument/2006/relationships/hyperlink" Target="http://xmlns.com/foaf/0.1/#term_accountServiceHomepage" TargetMode="External"/><Relationship Id="rId58" Type="http://schemas.openxmlformats.org/officeDocument/2006/relationships/hyperlink" Target="http://xmlns.com/foaf/0.1/#term_accountName" TargetMode="External"/><Relationship Id="rId59" Type="http://schemas.openxmlformats.org/officeDocument/2006/relationships/hyperlink" Target="http://xmlns.com/foaf/0.1/#term_icqChatID" TargetMode="External"/><Relationship Id="rId40" Type="http://schemas.openxmlformats.org/officeDocument/2006/relationships/hyperlink" Target="http://xmlns.com/foaf/0.1/#term_sha1" TargetMode="External"/><Relationship Id="rId41" Type="http://schemas.openxmlformats.org/officeDocument/2006/relationships/hyperlink" Target="http://xmlns.com/foaf/0.1/#term_made" TargetMode="External"/><Relationship Id="rId42" Type="http://schemas.openxmlformats.org/officeDocument/2006/relationships/hyperlink" Target="http://xmlns.com/foaf/0.1/#term_maker" TargetMode="External"/><Relationship Id="rId43" Type="http://schemas.openxmlformats.org/officeDocument/2006/relationships/hyperlink" Target="http://xmlns.com/foaf/0.1/#term_thumbnail" TargetMode="External"/><Relationship Id="rId44" Type="http://schemas.openxmlformats.org/officeDocument/2006/relationships/hyperlink" Target="http://xmlns.com/foaf/0.1/#term_logo" TargetMode="External"/><Relationship Id="rId45" Type="http://schemas.openxmlformats.org/officeDocument/2006/relationships/hyperlink" Target="http://xmlns.com/foaf/0.1/#term_Project" TargetMode="External"/><Relationship Id="rId46" Type="http://schemas.openxmlformats.org/officeDocument/2006/relationships/hyperlink" Target="http://xmlns.com/foaf/0.1/#term_Organization" TargetMode="External"/><Relationship Id="rId47" Type="http://schemas.openxmlformats.org/officeDocument/2006/relationships/hyperlink" Target="http://xmlns.com/foaf/0.1/#term_Group" TargetMode="External"/><Relationship Id="rId48" Type="http://schemas.openxmlformats.org/officeDocument/2006/relationships/hyperlink" Target="http://xmlns.com/foaf/0.1/#term_member" TargetMode="External"/><Relationship Id="rId49" Type="http://schemas.openxmlformats.org/officeDocument/2006/relationships/hyperlink" Target="http://xmlns.com/foaf/0.1/#term_membershipClass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hyperlink" Target="http://xmlns.com/foaf/0.1/#term_Agent" TargetMode="External"/><Relationship Id="rId4" Type="http://schemas.openxmlformats.org/officeDocument/2006/relationships/hyperlink" Target="http://xmlns.com/foaf/0.1/#term_Person" TargetMode="External"/><Relationship Id="rId5" Type="http://schemas.openxmlformats.org/officeDocument/2006/relationships/hyperlink" Target="http://xmlns.com/foaf/0.1/#term_name" TargetMode="External"/><Relationship Id="rId6" Type="http://schemas.openxmlformats.org/officeDocument/2006/relationships/hyperlink" Target="http://xmlns.com/foaf/0.1/#term_nick" TargetMode="External"/><Relationship Id="rId7" Type="http://schemas.openxmlformats.org/officeDocument/2006/relationships/hyperlink" Target="http://xmlns.com/foaf/0.1/#term_title" TargetMode="External"/><Relationship Id="rId8" Type="http://schemas.openxmlformats.org/officeDocument/2006/relationships/hyperlink" Target="http://xmlns.com/foaf/0.1/#term_homepage" TargetMode="External"/><Relationship Id="rId9" Type="http://schemas.openxmlformats.org/officeDocument/2006/relationships/hyperlink" Target="http://xmlns.com/foaf/0.1/#term_mbox" TargetMode="External"/><Relationship Id="rId30" Type="http://schemas.openxmlformats.org/officeDocument/2006/relationships/hyperlink" Target="http://xmlns.com/foaf/0.1/#term_geekcode" TargetMode="External"/><Relationship Id="rId31" Type="http://schemas.openxmlformats.org/officeDocument/2006/relationships/hyperlink" Target="http://xmlns.com/foaf/0.1/#term_myersBriggs" TargetMode="External"/><Relationship Id="rId32" Type="http://schemas.openxmlformats.org/officeDocument/2006/relationships/hyperlink" Target="http://xmlns.com/foaf/0.1/#term_dnaChecksum" TargetMode="External"/><Relationship Id="rId33" Type="http://schemas.openxmlformats.org/officeDocument/2006/relationships/hyperlink" Target="http://xmlns.com/foaf/0.1/#term_Document" TargetMode="External"/><Relationship Id="rId34" Type="http://schemas.openxmlformats.org/officeDocument/2006/relationships/hyperlink" Target="http://xmlns.com/foaf/0.1/#term_Image" TargetMode="External"/><Relationship Id="rId35" Type="http://schemas.openxmlformats.org/officeDocument/2006/relationships/hyperlink" Target="http://xmlns.com/foaf/0.1/#term_PersonalProfileDocument" TargetMode="External"/><Relationship Id="rId36" Type="http://schemas.openxmlformats.org/officeDocument/2006/relationships/hyperlink" Target="http://xmlns.com/foaf/0.1/#term_topic" TargetMode="External"/><Relationship Id="rId37" Type="http://schemas.openxmlformats.org/officeDocument/2006/relationships/hyperlink" Target="http://xmlns.com/foaf/0.1/#term_page" TargetMode="External"/><Relationship Id="rId38" Type="http://schemas.openxmlformats.org/officeDocument/2006/relationships/hyperlink" Target="http://xmlns.com/foaf/0.1/#term_primaryTopic" TargetMode="External"/><Relationship Id="rId39" Type="http://schemas.openxmlformats.org/officeDocument/2006/relationships/hyperlink" Target="http://xmlns.com/foaf/0.1/#term_tipjar" TargetMode="External"/><Relationship Id="rId20" Type="http://schemas.openxmlformats.org/officeDocument/2006/relationships/hyperlink" Target="http://xmlns.com/foaf/0.1/#term_interest" TargetMode="External"/><Relationship Id="rId21" Type="http://schemas.openxmlformats.org/officeDocument/2006/relationships/hyperlink" Target="http://xmlns.com/foaf/0.1/#term_currentProject" TargetMode="External"/><Relationship Id="rId22" Type="http://schemas.openxmlformats.org/officeDocument/2006/relationships/hyperlink" Target="http://xmlns.com/foaf/0.1/#term_pastProject" TargetMode="External"/><Relationship Id="rId23" Type="http://schemas.openxmlformats.org/officeDocument/2006/relationships/hyperlink" Target="http://xmlns.com/foaf/0.1/#term_plan" TargetMode="External"/><Relationship Id="rId24" Type="http://schemas.openxmlformats.org/officeDocument/2006/relationships/hyperlink" Target="http://xmlns.com/foaf/0.1/#term_based_near" TargetMode="External"/><Relationship Id="rId25" Type="http://schemas.openxmlformats.org/officeDocument/2006/relationships/hyperlink" Target="http://xmlns.com/foaf/0.1/#term_workplaceHomepage" TargetMode="External"/><Relationship Id="rId26" Type="http://schemas.openxmlformats.org/officeDocument/2006/relationships/hyperlink" Target="http://xmlns.com/foaf/0.1/#term_workInfoHomepage" TargetMode="External"/><Relationship Id="rId27" Type="http://schemas.openxmlformats.org/officeDocument/2006/relationships/hyperlink" Target="http://xmlns.com/foaf/0.1/#term_schoolHomepage" TargetMode="External"/><Relationship Id="rId28" Type="http://schemas.openxmlformats.org/officeDocument/2006/relationships/hyperlink" Target="http://xmlns.com/foaf/0.1/#term_topic_interest" TargetMode="External"/><Relationship Id="rId29" Type="http://schemas.openxmlformats.org/officeDocument/2006/relationships/hyperlink" Target="http://xmlns.com/foaf/0.1/#term_publications" TargetMode="External"/><Relationship Id="rId60" Type="http://schemas.openxmlformats.org/officeDocument/2006/relationships/hyperlink" Target="http://xmlns.com/foaf/0.1/#term_msnChatID" TargetMode="External"/><Relationship Id="rId61" Type="http://schemas.openxmlformats.org/officeDocument/2006/relationships/hyperlink" Target="http://xmlns.com/foaf/0.1/#term_aimChatID" TargetMode="External"/><Relationship Id="rId62" Type="http://schemas.openxmlformats.org/officeDocument/2006/relationships/hyperlink" Target="http://xmlns.com/foaf/0.1/#term_jabberID" TargetMode="External"/><Relationship Id="rId10" Type="http://schemas.openxmlformats.org/officeDocument/2006/relationships/hyperlink" Target="http://xmlns.com/foaf/0.1/#term_mbox_sha1sum" TargetMode="External"/><Relationship Id="rId11" Type="http://schemas.openxmlformats.org/officeDocument/2006/relationships/hyperlink" Target="http://xmlns.com/foaf/0.1/#term_img" TargetMode="External"/><Relationship Id="rId12" Type="http://schemas.openxmlformats.org/officeDocument/2006/relationships/hyperlink" Target="http://xmlns.com/foaf/0.1/#term_depiction" TargetMode="Externa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en.wikipedia.org/wiki/Knowledge_representation_and_reasoning" TargetMode="Externa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neo4j.com/developer/graph-database/" TargetMode="Externa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Reification_(computer_science)#Reification_in_conceptual_modeling" TargetMode="External"/><Relationship Id="rId4" Type="http://schemas.openxmlformats.org/officeDocument/2006/relationships/hyperlink" Target="https://prefix.cc/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hyperlink" Target="https://en.wikipedia.org/wiki/Reification_(computer_science)#Reification_in_conceptual_modeling" TargetMode="Externa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hyperlink" Target="https://en.wikipedia.org/wiki/Reification_(computer_science)#Reification_in_conceptual_modeling" TargetMode="Externa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hyperlink" Target="https://en.wikipedia.org/wiki/Reification_(computer_science)#Reification_in_conceptual_modeling" TargetMode="Externa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6.png"/></Relationships>
</file>

<file path=ppt/slides/_rels/slide37.xml.rels><?xml version="1.0" encoding="UTF-8" standalone="yes"?>
<Relationships xmlns="http://schemas.openxmlformats.org/package/2006/relationships"><Relationship Id="rId11" Type="http://schemas.openxmlformats.org/officeDocument/2006/relationships/hyperlink" Target="http://zemm.ira.uka.de:8080/~xamde/research/Wiki.jsp?page=Rdfs-member" TargetMode="External"/><Relationship Id="rId12" Type="http://schemas.openxmlformats.org/officeDocument/2006/relationships/hyperlink" Target="http://zemm.ira.uka.de:8080/~xamde/research/Wiki.jsp?page=Rdfs-Container" TargetMode="External"/><Relationship Id="rId13" Type="http://schemas.openxmlformats.org/officeDocument/2006/relationships/hyperlink" Target="http://zemm.ira.uka.de:8080/~xamde/research/Wiki.jsp?page=Rdfs-ContainerMembershipProperty" TargetMode="External"/><Relationship Id="rId14" Type="http://schemas.openxmlformats.org/officeDocument/2006/relationships/hyperlink" Target="http://zemm.ira.uka.de:8080/~xamde/research/Wiki.jsp?page=Rdfs-comment" TargetMode="External"/><Relationship Id="rId15" Type="http://schemas.openxmlformats.org/officeDocument/2006/relationships/hyperlink" Target="http://zemm.ira.uka.de:8080/~xamde/research/Wiki.jsp?page=Rdfs-seeAlso" TargetMode="External"/><Relationship Id="rId16" Type="http://schemas.openxmlformats.org/officeDocument/2006/relationships/hyperlink" Target="http://zemm.ira.uka.de:8080/~xamde/research/Wiki.jsp?page=Rdfs-isDefinedBy" TargetMode="External"/><Relationship Id="rId17" Type="http://schemas.openxmlformats.org/officeDocument/2006/relationships/hyperlink" Target="http://zemm.ira.uka.de:8080/~xamde/research/Wiki.jsp?page=Rdfs-label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Relationship Id="rId3" Type="http://schemas.openxmlformats.org/officeDocument/2006/relationships/hyperlink" Target="http://zemm.ira.uka.de:8080/~xamde/research/Wiki.jsp?page=Rdfs-Class" TargetMode="External"/><Relationship Id="rId4" Type="http://schemas.openxmlformats.org/officeDocument/2006/relationships/hyperlink" Target="http://zemm.ira.uka.de:8080/~xamde/research/Wiki.jsp?page=Rdfs-subClassOf" TargetMode="External"/><Relationship Id="rId5" Type="http://schemas.openxmlformats.org/officeDocument/2006/relationships/hyperlink" Target="http://zemm.ira.uka.de:8080/~xamde/research/Wiki.jsp?page=Rdfs-domain" TargetMode="External"/><Relationship Id="rId6" Type="http://schemas.openxmlformats.org/officeDocument/2006/relationships/hyperlink" Target="http://zemm.ira.uka.de:8080/~xamde/research/Wiki.jsp?page=Rdfs-range" TargetMode="External"/><Relationship Id="rId7" Type="http://schemas.openxmlformats.org/officeDocument/2006/relationships/hyperlink" Target="http://zemm.ira.uka.de:8080/~xamde/research/Wiki.jsp?page=Rdfs-subPropertyOf" TargetMode="External"/><Relationship Id="rId8" Type="http://schemas.openxmlformats.org/officeDocument/2006/relationships/hyperlink" Target="http://zemm.ira.uka.de:8080/~xamde/research/Wiki.jsp?page=Rdfs-Resource" TargetMode="External"/><Relationship Id="rId9" Type="http://schemas.openxmlformats.org/officeDocument/2006/relationships/hyperlink" Target="http://zemm.ira.uka.de:8080/~xamde/research/Wiki.jsp?page=Rdfs-Literal" TargetMode="External"/><Relationship Id="rId10" Type="http://schemas.openxmlformats.org/officeDocument/2006/relationships/hyperlink" Target="http://zemm.ira.uka.de:8080/~xamde/research/Wiki.jsp?page=Rdfs-Datatype" TargetMode="Externa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Relationship Id="rId3" Type="http://schemas.openxmlformats.org/officeDocument/2006/relationships/hyperlink" Target="http://jena.apache.org/" TargetMode="Externa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Relationship Id="rId3" Type="http://schemas.openxmlformats.org/officeDocument/2006/relationships/hyperlink" Target="https://en.wikipedia.org/wiki/Description_logic" TargetMode="Externa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http://dbpedia.org/page/Alan_Turing" TargetMode="External"/><Relationship Id="rId4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protege.stanford.edu/" TargetMode="External"/><Relationship Id="rId3" Type="http://schemas.openxmlformats.org/officeDocument/2006/relationships/image" Target="../media/image10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http://jena.apache.org/" TargetMode="External"/><Relationship Id="rId4" Type="http://schemas.openxmlformats.org/officeDocument/2006/relationships/hyperlink" Target="http://stardog.com/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openrdf.org/" TargetMode="Externa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incubator.apache.org/jena/" TargetMode="Externa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95683"/>
            <a:ext cx="7772400" cy="4077368"/>
          </a:xfrm>
        </p:spPr>
        <p:txBody>
          <a:bodyPr>
            <a:noAutofit/>
          </a:bodyPr>
          <a:lstStyle/>
          <a:p>
            <a:r>
              <a:rPr lang="en-US" b="1" dirty="0"/>
              <a:t>An overview of</a:t>
            </a:r>
            <a:br>
              <a:rPr lang="en-US" b="1" dirty="0"/>
            </a:br>
            <a:r>
              <a:rPr lang="en-US" sz="5400" b="1" dirty="0" smtClean="0"/>
              <a:t>Semantic Web Languages </a:t>
            </a:r>
            <a:r>
              <a:rPr lang="en-US" sz="5400" b="1" dirty="0"/>
              <a:t>and Technologies</a:t>
            </a:r>
          </a:p>
        </p:txBody>
      </p:sp>
    </p:spTree>
    <p:extLst>
      <p:ext uri="{BB962C8B-B14F-4D97-AF65-F5344CB8AC3E}">
        <p14:creationId xmlns:p14="http://schemas.microsoft.com/office/powerpoint/2010/main" val="7498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latin typeface="Calibri"/>
              </a:rPr>
              <a:t>RDF is the first SW language</a:t>
            </a:r>
          </a:p>
        </p:txBody>
      </p:sp>
      <p:sp>
        <p:nvSpPr>
          <p:cNvPr id="50178" name="Text Box 3"/>
          <p:cNvSpPr txBox="1">
            <a:spLocks noChangeArrowheads="1"/>
          </p:cNvSpPr>
          <p:nvPr/>
        </p:nvSpPr>
        <p:spPr bwMode="gray">
          <a:xfrm>
            <a:off x="533400" y="1684338"/>
            <a:ext cx="1905000" cy="1079500"/>
          </a:xfrm>
          <a:prstGeom prst="rect">
            <a:avLst/>
          </a:prstGeom>
          <a:noFill/>
          <a:ln w="9525">
            <a:solidFill>
              <a:srgbClr val="969696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600" dirty="0">
                <a:solidFill>
                  <a:srgbClr val="000000"/>
                </a:solidFill>
                <a:latin typeface="Courier New" charset="0"/>
              </a:rPr>
              <a:t>&lt;</a:t>
            </a:r>
            <a:r>
              <a:rPr lang="en-US" sz="1600" dirty="0" err="1">
                <a:solidFill>
                  <a:srgbClr val="000000"/>
                </a:solidFill>
                <a:latin typeface="Courier New" charset="0"/>
              </a:rPr>
              <a:t>rdf:RDF</a:t>
            </a:r>
            <a:r>
              <a:rPr lang="en-US" sz="1600" dirty="0">
                <a:solidFill>
                  <a:srgbClr val="000000"/>
                </a:solidFill>
                <a:latin typeface="Courier New" charset="0"/>
              </a:rPr>
              <a:t> ……..&gt;</a:t>
            </a:r>
          </a:p>
          <a:p>
            <a:r>
              <a:rPr lang="en-US" sz="1600" dirty="0">
                <a:solidFill>
                  <a:srgbClr val="000000"/>
                </a:solidFill>
                <a:latin typeface="Courier New" charset="0"/>
              </a:rPr>
              <a:t>     &lt;….&gt;</a:t>
            </a:r>
          </a:p>
          <a:p>
            <a:r>
              <a:rPr lang="en-US" sz="1600" dirty="0">
                <a:solidFill>
                  <a:srgbClr val="000000"/>
                </a:solidFill>
                <a:latin typeface="Courier New" charset="0"/>
              </a:rPr>
              <a:t>     &lt;….&gt;</a:t>
            </a:r>
          </a:p>
          <a:p>
            <a:r>
              <a:rPr lang="en-US" sz="1600" dirty="0">
                <a:solidFill>
                  <a:srgbClr val="000000"/>
                </a:solidFill>
                <a:latin typeface="Courier New" charset="0"/>
              </a:rPr>
              <a:t>&lt;/</a:t>
            </a:r>
            <a:r>
              <a:rPr lang="en-US" sz="1600" dirty="0" err="1">
                <a:solidFill>
                  <a:srgbClr val="000000"/>
                </a:solidFill>
                <a:latin typeface="Courier New" charset="0"/>
              </a:rPr>
              <a:t>rdf:RDF</a:t>
            </a:r>
            <a:r>
              <a:rPr lang="en-US" sz="1600" dirty="0">
                <a:solidFill>
                  <a:srgbClr val="000000"/>
                </a:solidFill>
                <a:latin typeface="Courier New" charset="0"/>
              </a:rPr>
              <a:t>&gt;</a:t>
            </a:r>
          </a:p>
        </p:txBody>
      </p:sp>
      <p:sp>
        <p:nvSpPr>
          <p:cNvPr id="50179" name="Text Box 4"/>
          <p:cNvSpPr txBox="1">
            <a:spLocks noChangeArrowheads="1"/>
          </p:cNvSpPr>
          <p:nvPr/>
        </p:nvSpPr>
        <p:spPr bwMode="gray">
          <a:xfrm>
            <a:off x="749613" y="1304925"/>
            <a:ext cx="154401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800" b="1" dirty="0">
                <a:solidFill>
                  <a:srgbClr val="000000"/>
                </a:solidFill>
                <a:latin typeface="Calibri"/>
              </a:rPr>
              <a:t>XML Encoding</a:t>
            </a:r>
          </a:p>
        </p:txBody>
      </p:sp>
      <p:grpSp>
        <p:nvGrpSpPr>
          <p:cNvPr id="50180" name="Group 5"/>
          <p:cNvGrpSpPr>
            <a:grpSpLocks/>
          </p:cNvGrpSpPr>
          <p:nvPr/>
        </p:nvGrpSpPr>
        <p:grpSpPr bwMode="auto">
          <a:xfrm>
            <a:off x="6553200" y="1500188"/>
            <a:ext cx="1905000" cy="1066800"/>
            <a:chOff x="3264" y="1104"/>
            <a:chExt cx="2016" cy="912"/>
          </a:xfrm>
        </p:grpSpPr>
        <p:grpSp>
          <p:nvGrpSpPr>
            <p:cNvPr id="50192" name="Group 6"/>
            <p:cNvGrpSpPr>
              <a:grpSpLocks/>
            </p:cNvGrpSpPr>
            <p:nvPr/>
          </p:nvGrpSpPr>
          <p:grpSpPr bwMode="auto">
            <a:xfrm>
              <a:off x="3408" y="1296"/>
              <a:ext cx="1680" cy="624"/>
              <a:chOff x="2784" y="1392"/>
              <a:chExt cx="1680" cy="624"/>
            </a:xfrm>
          </p:grpSpPr>
          <p:sp>
            <p:nvSpPr>
              <p:cNvPr id="50194" name="Oval 7"/>
              <p:cNvSpPr>
                <a:spLocks noChangeArrowheads="1"/>
              </p:cNvSpPr>
              <p:nvPr/>
            </p:nvSpPr>
            <p:spPr bwMode="gray">
              <a:xfrm>
                <a:off x="2784" y="1584"/>
                <a:ext cx="672" cy="192"/>
              </a:xfrm>
              <a:prstGeom prst="ellipse">
                <a:avLst/>
              </a:prstGeom>
              <a:noFill/>
              <a:ln w="9525">
                <a:solidFill>
                  <a:srgbClr val="969696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0195" name="Oval 8"/>
              <p:cNvSpPr>
                <a:spLocks noChangeArrowheads="1"/>
              </p:cNvSpPr>
              <p:nvPr/>
            </p:nvSpPr>
            <p:spPr bwMode="gray">
              <a:xfrm>
                <a:off x="3792" y="1392"/>
                <a:ext cx="672" cy="192"/>
              </a:xfrm>
              <a:prstGeom prst="ellipse">
                <a:avLst/>
              </a:prstGeom>
              <a:noFill/>
              <a:ln w="9525">
                <a:solidFill>
                  <a:srgbClr val="969696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0196" name="Oval 9"/>
              <p:cNvSpPr>
                <a:spLocks noChangeArrowheads="1"/>
              </p:cNvSpPr>
              <p:nvPr/>
            </p:nvSpPr>
            <p:spPr bwMode="gray">
              <a:xfrm>
                <a:off x="3792" y="1824"/>
                <a:ext cx="672" cy="192"/>
              </a:xfrm>
              <a:prstGeom prst="ellipse">
                <a:avLst/>
              </a:prstGeom>
              <a:noFill/>
              <a:ln w="9525">
                <a:solidFill>
                  <a:srgbClr val="969696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0197" name="Line 10"/>
              <p:cNvSpPr>
                <a:spLocks noChangeShapeType="1"/>
              </p:cNvSpPr>
              <p:nvPr/>
            </p:nvSpPr>
            <p:spPr bwMode="gray">
              <a:xfrm flipV="1">
                <a:off x="3408" y="1488"/>
                <a:ext cx="384" cy="96"/>
              </a:xfrm>
              <a:prstGeom prst="line">
                <a:avLst/>
              </a:prstGeom>
              <a:noFill/>
              <a:ln w="9525">
                <a:solidFill>
                  <a:srgbClr val="969696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0198" name="Line 11"/>
              <p:cNvSpPr>
                <a:spLocks noChangeShapeType="1"/>
              </p:cNvSpPr>
              <p:nvPr/>
            </p:nvSpPr>
            <p:spPr bwMode="gray">
              <a:xfrm>
                <a:off x="3408" y="1776"/>
                <a:ext cx="384" cy="96"/>
              </a:xfrm>
              <a:prstGeom prst="line">
                <a:avLst/>
              </a:prstGeom>
              <a:noFill/>
              <a:ln w="9525">
                <a:solidFill>
                  <a:srgbClr val="969696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50193" name="Rectangle 12"/>
            <p:cNvSpPr>
              <a:spLocks noChangeArrowheads="1"/>
            </p:cNvSpPr>
            <p:nvPr/>
          </p:nvSpPr>
          <p:spPr bwMode="gray">
            <a:xfrm>
              <a:off x="3264" y="1104"/>
              <a:ext cx="2016" cy="912"/>
            </a:xfrm>
            <a:prstGeom prst="rect">
              <a:avLst/>
            </a:prstGeom>
            <a:noFill/>
            <a:ln w="9525">
              <a:solidFill>
                <a:srgbClr val="969696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0181" name="Text Box 13"/>
          <p:cNvSpPr txBox="1">
            <a:spLocks noChangeArrowheads="1"/>
          </p:cNvSpPr>
          <p:nvPr/>
        </p:nvSpPr>
        <p:spPr bwMode="gray">
          <a:xfrm>
            <a:off x="7108426" y="1120775"/>
            <a:ext cx="77549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800" b="1" dirty="0">
                <a:solidFill>
                  <a:srgbClr val="000000"/>
                </a:solidFill>
                <a:latin typeface="Calibri"/>
              </a:rPr>
              <a:t>Graph</a:t>
            </a:r>
          </a:p>
        </p:txBody>
      </p:sp>
      <p:sp>
        <p:nvSpPr>
          <p:cNvPr id="50182" name="Text Box 14"/>
          <p:cNvSpPr txBox="1">
            <a:spLocks noChangeArrowheads="1"/>
          </p:cNvSpPr>
          <p:nvPr/>
        </p:nvSpPr>
        <p:spPr bwMode="gray">
          <a:xfrm>
            <a:off x="3771900" y="3933825"/>
            <a:ext cx="2743200" cy="1014413"/>
          </a:xfrm>
          <a:prstGeom prst="rect">
            <a:avLst/>
          </a:prstGeom>
          <a:noFill/>
          <a:ln w="9525">
            <a:solidFill>
              <a:srgbClr val="969696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>
                <a:solidFill>
                  <a:srgbClr val="000000"/>
                </a:solidFill>
                <a:latin typeface="Futura Lt" charset="0"/>
              </a:rPr>
              <a:t>stmt(docInst, rdf_type, Document)</a:t>
            </a:r>
          </a:p>
          <a:p>
            <a:r>
              <a:rPr lang="en-US" sz="1200">
                <a:solidFill>
                  <a:srgbClr val="000000"/>
                </a:solidFill>
                <a:latin typeface="Futura Lt" charset="0"/>
              </a:rPr>
              <a:t>stmt(personInst, rdf_type, Person)</a:t>
            </a:r>
          </a:p>
          <a:p>
            <a:r>
              <a:rPr lang="en-US" sz="1200">
                <a:solidFill>
                  <a:srgbClr val="000000"/>
                </a:solidFill>
                <a:latin typeface="Futura Lt" charset="0"/>
              </a:rPr>
              <a:t>stmt(inroomInst, rdf_type, InRoom)</a:t>
            </a:r>
          </a:p>
          <a:p>
            <a:r>
              <a:rPr lang="en-US" sz="1200">
                <a:solidFill>
                  <a:srgbClr val="000000"/>
                </a:solidFill>
                <a:latin typeface="Futura Lt" charset="0"/>
              </a:rPr>
              <a:t>stmt(personInst, holding, docInst)</a:t>
            </a:r>
          </a:p>
          <a:p>
            <a:r>
              <a:rPr lang="en-US" sz="1200">
                <a:solidFill>
                  <a:srgbClr val="000000"/>
                </a:solidFill>
                <a:latin typeface="Futura Lt" charset="0"/>
              </a:rPr>
              <a:t>stmt(inroomInst, person, personInst)</a:t>
            </a:r>
          </a:p>
        </p:txBody>
      </p:sp>
      <p:sp>
        <p:nvSpPr>
          <p:cNvPr id="50183" name="Text Box 15"/>
          <p:cNvSpPr txBox="1">
            <a:spLocks noChangeArrowheads="1"/>
          </p:cNvSpPr>
          <p:nvPr/>
        </p:nvSpPr>
        <p:spPr bwMode="gray">
          <a:xfrm>
            <a:off x="4630209" y="3581400"/>
            <a:ext cx="82655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800" b="1" dirty="0">
                <a:solidFill>
                  <a:srgbClr val="000000"/>
                </a:solidFill>
                <a:latin typeface="Calibri"/>
              </a:rPr>
              <a:t>Triples</a:t>
            </a:r>
          </a:p>
        </p:txBody>
      </p:sp>
      <p:sp>
        <p:nvSpPr>
          <p:cNvPr id="50184" name="Oval 16"/>
          <p:cNvSpPr>
            <a:spLocks noChangeArrowheads="1"/>
          </p:cNvSpPr>
          <p:nvPr/>
        </p:nvSpPr>
        <p:spPr bwMode="gray">
          <a:xfrm>
            <a:off x="3581400" y="1524000"/>
            <a:ext cx="1905000" cy="1212850"/>
          </a:xfrm>
          <a:prstGeom prst="ellipse">
            <a:avLst/>
          </a:prstGeom>
          <a:solidFill>
            <a:srgbClr val="3366CC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0" hangingPunct="0"/>
            <a:r>
              <a:rPr lang="en-US" sz="2400" b="1">
                <a:latin typeface="Futura Lt" charset="0"/>
              </a:rPr>
              <a:t>RDF</a:t>
            </a:r>
          </a:p>
          <a:p>
            <a:pPr algn="ctr" eaLnBrk="0" hangingPunct="0"/>
            <a:r>
              <a:rPr lang="en-US" sz="2400" b="1">
                <a:latin typeface="Futura Lt" charset="0"/>
              </a:rPr>
              <a:t>Data Model</a:t>
            </a:r>
          </a:p>
        </p:txBody>
      </p:sp>
      <p:sp>
        <p:nvSpPr>
          <p:cNvPr id="50185" name="Line 17"/>
          <p:cNvSpPr>
            <a:spLocks noChangeShapeType="1"/>
          </p:cNvSpPr>
          <p:nvPr/>
        </p:nvSpPr>
        <p:spPr bwMode="gray">
          <a:xfrm>
            <a:off x="2590800" y="1981200"/>
            <a:ext cx="1295400" cy="0"/>
          </a:xfrm>
          <a:prstGeom prst="line">
            <a:avLst/>
          </a:prstGeom>
          <a:noFill/>
          <a:ln w="76200">
            <a:solidFill>
              <a:srgbClr val="FF33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86" name="Line 18"/>
          <p:cNvSpPr>
            <a:spLocks noChangeShapeType="1"/>
          </p:cNvSpPr>
          <p:nvPr/>
        </p:nvSpPr>
        <p:spPr bwMode="gray">
          <a:xfrm>
            <a:off x="5105400" y="2051050"/>
            <a:ext cx="1295400" cy="6350"/>
          </a:xfrm>
          <a:prstGeom prst="line">
            <a:avLst/>
          </a:prstGeom>
          <a:noFill/>
          <a:ln w="76200">
            <a:solidFill>
              <a:srgbClr val="FF33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87" name="Line 19"/>
          <p:cNvSpPr>
            <a:spLocks noChangeShapeType="1"/>
          </p:cNvSpPr>
          <p:nvPr/>
        </p:nvSpPr>
        <p:spPr bwMode="gray">
          <a:xfrm>
            <a:off x="4495800" y="2590800"/>
            <a:ext cx="495300" cy="1120438"/>
          </a:xfrm>
          <a:prstGeom prst="line">
            <a:avLst/>
          </a:prstGeom>
          <a:noFill/>
          <a:ln w="76200">
            <a:solidFill>
              <a:srgbClr val="FF33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3204" name="Text Box 20"/>
          <p:cNvSpPr txBox="1">
            <a:spLocks noChangeArrowheads="1"/>
          </p:cNvSpPr>
          <p:nvPr/>
        </p:nvSpPr>
        <p:spPr bwMode="gray">
          <a:xfrm>
            <a:off x="791035" y="3073568"/>
            <a:ext cx="1313531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2000" b="1" dirty="0">
                <a:solidFill>
                  <a:srgbClr val="000000"/>
                </a:solidFill>
                <a:latin typeface="Calibri"/>
              </a:rPr>
              <a:t>Good for </a:t>
            </a:r>
          </a:p>
          <a:p>
            <a:pPr algn="ctr"/>
            <a:r>
              <a:rPr lang="en-US" sz="2000" b="1" dirty="0">
                <a:solidFill>
                  <a:srgbClr val="000000"/>
                </a:solidFill>
                <a:latin typeface="Calibri"/>
              </a:rPr>
              <a:t>Machine</a:t>
            </a:r>
            <a:br>
              <a:rPr lang="en-US" sz="2000" b="1" dirty="0">
                <a:solidFill>
                  <a:srgbClr val="000000"/>
                </a:solidFill>
                <a:latin typeface="Calibri"/>
              </a:rPr>
            </a:br>
            <a:r>
              <a:rPr lang="en-US" sz="2000" b="1" dirty="0">
                <a:solidFill>
                  <a:srgbClr val="000000"/>
                </a:solidFill>
                <a:latin typeface="Calibri"/>
              </a:rPr>
              <a:t>Processing</a:t>
            </a:r>
          </a:p>
        </p:txBody>
      </p:sp>
      <p:sp>
        <p:nvSpPr>
          <p:cNvPr id="93205" name="Text Box 21"/>
          <p:cNvSpPr txBox="1">
            <a:spLocks noChangeArrowheads="1"/>
          </p:cNvSpPr>
          <p:nvPr/>
        </p:nvSpPr>
        <p:spPr bwMode="gray">
          <a:xfrm>
            <a:off x="6591300" y="2695575"/>
            <a:ext cx="1866899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2000" b="1" dirty="0">
                <a:solidFill>
                  <a:srgbClr val="000000"/>
                </a:solidFill>
                <a:latin typeface="Calibri"/>
              </a:rPr>
              <a:t>Good </a:t>
            </a:r>
            <a:r>
              <a:rPr lang="en-US" sz="2000" b="1" dirty="0" smtClean="0">
                <a:solidFill>
                  <a:srgbClr val="000000"/>
                </a:solidFill>
                <a:latin typeface="Calibri"/>
              </a:rPr>
              <a:t>for people, </a:t>
            </a:r>
            <a:r>
              <a:rPr lang="en-US" sz="2000" b="1" dirty="0" err="1" smtClean="0">
                <a:solidFill>
                  <a:srgbClr val="000000"/>
                </a:solidFill>
                <a:latin typeface="Calibri"/>
              </a:rPr>
              <a:t>viz</a:t>
            </a:r>
            <a:r>
              <a:rPr lang="en-US" sz="2000" b="1" dirty="0" smtClean="0">
                <a:solidFill>
                  <a:srgbClr val="000000"/>
                </a:solidFill>
                <a:latin typeface="Calibri"/>
              </a:rPr>
              <a:t>, graph DBMS</a:t>
            </a:r>
            <a:endParaRPr lang="en-US" sz="2000" b="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3206" name="Text Box 22"/>
          <p:cNvSpPr txBox="1">
            <a:spLocks noChangeArrowheads="1"/>
          </p:cNvSpPr>
          <p:nvPr/>
        </p:nvSpPr>
        <p:spPr bwMode="gray">
          <a:xfrm>
            <a:off x="3752152" y="4937125"/>
            <a:ext cx="278428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2000" b="1" dirty="0">
                <a:solidFill>
                  <a:srgbClr val="000000"/>
                </a:solidFill>
                <a:latin typeface="Calibri"/>
              </a:rPr>
              <a:t>Good For </a:t>
            </a:r>
            <a:r>
              <a:rPr lang="en-US" sz="2000" b="1" dirty="0" smtClean="0">
                <a:solidFill>
                  <a:srgbClr val="000000"/>
                </a:solidFill>
                <a:latin typeface="Calibri"/>
              </a:rPr>
              <a:t>Reasoning and</a:t>
            </a:r>
            <a:br>
              <a:rPr lang="en-US" sz="2000" b="1" dirty="0" smtClean="0">
                <a:solidFill>
                  <a:srgbClr val="000000"/>
                </a:solidFill>
                <a:latin typeface="Calibri"/>
              </a:rPr>
            </a:br>
            <a:r>
              <a:rPr lang="en-US" sz="2000" b="1" dirty="0" smtClean="0">
                <a:solidFill>
                  <a:srgbClr val="000000"/>
                </a:solidFill>
                <a:latin typeface="Calibri"/>
              </a:rPr>
              <a:t>Databases</a:t>
            </a:r>
            <a:endParaRPr lang="en-US" sz="2000" b="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0191" name="Text Box 23"/>
          <p:cNvSpPr txBox="1">
            <a:spLocks noChangeArrowheads="1"/>
          </p:cNvSpPr>
          <p:nvPr/>
        </p:nvSpPr>
        <p:spPr bwMode="auto">
          <a:xfrm>
            <a:off x="6609442" y="5476875"/>
            <a:ext cx="2209800" cy="106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600" i="1" dirty="0">
                <a:latin typeface="Calibri"/>
              </a:rPr>
              <a:t>RDF is a simple language for building graph based representations</a:t>
            </a:r>
          </a:p>
        </p:txBody>
      </p:sp>
      <p:sp>
        <p:nvSpPr>
          <p:cNvPr id="24" name="Text Box 3"/>
          <p:cNvSpPr txBox="1">
            <a:spLocks noChangeArrowheads="1"/>
          </p:cNvSpPr>
          <p:nvPr/>
        </p:nvSpPr>
        <p:spPr bwMode="gray">
          <a:xfrm>
            <a:off x="190500" y="4614347"/>
            <a:ext cx="3009900" cy="1200329"/>
          </a:xfrm>
          <a:prstGeom prst="rect">
            <a:avLst/>
          </a:prstGeom>
          <a:noFill/>
          <a:ln w="9525">
            <a:solidFill>
              <a:srgbClr val="969696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>
                <a:solidFill>
                  <a:srgbClr val="000000"/>
                </a:solidFill>
                <a:latin typeface="Courier New" charset="0"/>
              </a:rPr>
              <a:t>{"@context":{</a:t>
            </a:r>
          </a:p>
          <a:p>
            <a:r>
              <a:rPr lang="en-US" sz="1200" dirty="0">
                <a:solidFill>
                  <a:srgbClr val="000000"/>
                </a:solidFill>
                <a:latin typeface="Courier New" charset="0"/>
              </a:rPr>
              <a:t> "name": "http:/</a:t>
            </a:r>
            <a:r>
              <a:rPr lang="en-US" sz="1200" dirty="0" smtClean="0">
                <a:solidFill>
                  <a:srgbClr val="000000"/>
                </a:solidFill>
                <a:latin typeface="Courier New" charset="0"/>
              </a:rPr>
              <a:t>/…/</a:t>
            </a:r>
            <a:r>
              <a:rPr lang="en-US" sz="1200" dirty="0">
                <a:solidFill>
                  <a:srgbClr val="000000"/>
                </a:solidFill>
                <a:latin typeface="Courier New" charset="0"/>
              </a:rPr>
              <a:t>name",</a:t>
            </a:r>
          </a:p>
          <a:p>
            <a:r>
              <a:rPr lang="en-US" sz="1200" dirty="0">
                <a:solidFill>
                  <a:srgbClr val="000000"/>
                </a:solidFill>
                <a:latin typeface="Courier New" charset="0"/>
              </a:rPr>
              <a:t> "Person": "http:/</a:t>
            </a:r>
            <a:r>
              <a:rPr lang="en-US" sz="1200" dirty="0" smtClean="0">
                <a:solidFill>
                  <a:srgbClr val="000000"/>
                </a:solidFill>
                <a:latin typeface="Courier New" charset="0"/>
              </a:rPr>
              <a:t>/…/</a:t>
            </a:r>
            <a:r>
              <a:rPr lang="en-US" sz="1200" dirty="0">
                <a:solidFill>
                  <a:srgbClr val="000000"/>
                </a:solidFill>
                <a:latin typeface="Courier New" charset="0"/>
              </a:rPr>
              <a:t>Person"}</a:t>
            </a:r>
          </a:p>
          <a:p>
            <a:r>
              <a:rPr lang="en-US" sz="1200" dirty="0">
                <a:solidFill>
                  <a:srgbClr val="000000"/>
                </a:solidFill>
                <a:latin typeface="Courier New" charset="0"/>
              </a:rPr>
              <a:t> "@type": "Person",</a:t>
            </a:r>
          </a:p>
          <a:p>
            <a:r>
              <a:rPr lang="en-US" sz="1200" dirty="0">
                <a:solidFill>
                  <a:srgbClr val="000000"/>
                </a:solidFill>
                <a:latin typeface="Courier New" charset="0"/>
              </a:rPr>
              <a:t> "name": "Markus </a:t>
            </a:r>
            <a:r>
              <a:rPr lang="en-US" sz="1200" dirty="0" err="1">
                <a:solidFill>
                  <a:srgbClr val="000000"/>
                </a:solidFill>
                <a:latin typeface="Courier New" charset="0"/>
              </a:rPr>
              <a:t>Lanthaler</a:t>
            </a:r>
            <a:r>
              <a:rPr lang="en-US" sz="1200" dirty="0">
                <a:solidFill>
                  <a:srgbClr val="000000"/>
                </a:solidFill>
                <a:latin typeface="Courier New" charset="0"/>
              </a:rPr>
              <a:t>"</a:t>
            </a:r>
          </a:p>
          <a:p>
            <a:r>
              <a:rPr lang="en-US" sz="1200" dirty="0">
                <a:solidFill>
                  <a:srgbClr val="000000"/>
                </a:solidFill>
                <a:latin typeface="Courier New" charset="0"/>
              </a:rPr>
              <a:t>}</a:t>
            </a:r>
          </a:p>
        </p:txBody>
      </p:sp>
      <p:sp>
        <p:nvSpPr>
          <p:cNvPr id="25" name="Text Box 4"/>
          <p:cNvSpPr txBox="1">
            <a:spLocks noChangeArrowheads="1"/>
          </p:cNvSpPr>
          <p:nvPr/>
        </p:nvSpPr>
        <p:spPr bwMode="gray">
          <a:xfrm>
            <a:off x="758975" y="4234934"/>
            <a:ext cx="160813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800" b="1" dirty="0" smtClean="0">
                <a:solidFill>
                  <a:srgbClr val="000000"/>
                </a:solidFill>
                <a:latin typeface="Calibri"/>
              </a:rPr>
              <a:t>JSON </a:t>
            </a:r>
            <a:r>
              <a:rPr lang="en-US" sz="1800" b="1" dirty="0">
                <a:solidFill>
                  <a:srgbClr val="000000"/>
                </a:solidFill>
                <a:latin typeface="Calibri"/>
              </a:rPr>
              <a:t>Encoding</a:t>
            </a:r>
          </a:p>
        </p:txBody>
      </p:sp>
      <p:sp>
        <p:nvSpPr>
          <p:cNvPr id="26" name="Line 17"/>
          <p:cNvSpPr>
            <a:spLocks noChangeShapeType="1"/>
          </p:cNvSpPr>
          <p:nvPr/>
        </p:nvSpPr>
        <p:spPr bwMode="gray">
          <a:xfrm flipV="1">
            <a:off x="2438400" y="2566988"/>
            <a:ext cx="1447800" cy="1852612"/>
          </a:xfrm>
          <a:prstGeom prst="line">
            <a:avLst/>
          </a:prstGeom>
          <a:noFill/>
          <a:ln w="76200">
            <a:solidFill>
              <a:srgbClr val="FF33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9943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204" grpId="0" autoUpdateAnimBg="0"/>
      <p:bldP spid="93205" grpId="0" autoUpdateAnimBg="0"/>
      <p:bldP spid="93206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38088"/>
            <a:ext cx="8229600" cy="1143000"/>
          </a:xfrm>
        </p:spPr>
        <p:txBody>
          <a:bodyPr/>
          <a:lstStyle/>
          <a:p>
            <a:pPr eaLnBrk="1" hangingPunct="1"/>
            <a:r>
              <a:rPr lang="en-GB" dirty="0">
                <a:latin typeface="Calibri"/>
              </a:rPr>
              <a:t>The RDF Data Model</a:t>
            </a:r>
          </a:p>
        </p:txBody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143000"/>
            <a:ext cx="8229600" cy="5422900"/>
          </a:xfrm>
        </p:spPr>
        <p:txBody>
          <a:bodyPr>
            <a:normAutofit/>
          </a:bodyPr>
          <a:lstStyle/>
          <a:p>
            <a:pPr eaLnBrk="1" hangingPunct="1"/>
            <a:r>
              <a:rPr lang="en-GB" sz="2800" dirty="0">
                <a:latin typeface="Calibri"/>
              </a:rPr>
              <a:t>An RDF document is an unordered collection of statements, each with a </a:t>
            </a:r>
            <a:r>
              <a:rPr lang="en-GB" sz="2800" b="1" dirty="0">
                <a:latin typeface="Calibri"/>
              </a:rPr>
              <a:t>subject</a:t>
            </a:r>
            <a:r>
              <a:rPr lang="en-GB" sz="2800" dirty="0">
                <a:latin typeface="Calibri"/>
              </a:rPr>
              <a:t>, </a:t>
            </a:r>
            <a:r>
              <a:rPr lang="en-GB" sz="2800" b="1" dirty="0">
                <a:latin typeface="Calibri"/>
              </a:rPr>
              <a:t>predicate</a:t>
            </a:r>
            <a:r>
              <a:rPr lang="en-GB" sz="2800" dirty="0">
                <a:latin typeface="Calibri"/>
              </a:rPr>
              <a:t> and </a:t>
            </a:r>
            <a:r>
              <a:rPr lang="en-GB" sz="2800" b="1" dirty="0">
                <a:latin typeface="Calibri"/>
              </a:rPr>
              <a:t>object</a:t>
            </a:r>
            <a:r>
              <a:rPr lang="en-GB" sz="2800" dirty="0">
                <a:latin typeface="Calibri"/>
              </a:rPr>
              <a:t> (aka </a:t>
            </a:r>
            <a:r>
              <a:rPr lang="en-GB" sz="2800" b="1" dirty="0">
                <a:latin typeface="Calibri"/>
              </a:rPr>
              <a:t>triples</a:t>
            </a:r>
            <a:r>
              <a:rPr lang="en-GB" sz="2800" dirty="0">
                <a:latin typeface="Calibri"/>
              </a:rPr>
              <a:t>)</a:t>
            </a:r>
          </a:p>
          <a:p>
            <a:pPr eaLnBrk="1" hangingPunct="1"/>
            <a:r>
              <a:rPr lang="en-GB" sz="2800" dirty="0">
                <a:latin typeface="Calibri"/>
              </a:rPr>
              <a:t>A triple can be thought of as a labelled arc in a graph</a:t>
            </a:r>
          </a:p>
          <a:p>
            <a:pPr eaLnBrk="1" hangingPunct="1"/>
            <a:r>
              <a:rPr lang="en-GB" sz="2800" dirty="0">
                <a:latin typeface="Calibri"/>
              </a:rPr>
              <a:t>Statements describe properties of web </a:t>
            </a:r>
            <a:r>
              <a:rPr lang="en-GB" sz="2800" b="1" dirty="0">
                <a:latin typeface="Calibri"/>
              </a:rPr>
              <a:t>resources</a:t>
            </a:r>
          </a:p>
          <a:p>
            <a:pPr eaLnBrk="1" hangingPunct="1"/>
            <a:r>
              <a:rPr lang="en-GB" sz="2800" dirty="0">
                <a:latin typeface="Calibri"/>
              </a:rPr>
              <a:t>R</a:t>
            </a:r>
            <a:r>
              <a:rPr lang="en-GB" sz="2800" dirty="0" smtClean="0">
                <a:latin typeface="Calibri"/>
              </a:rPr>
              <a:t>esource are objects </a:t>
            </a:r>
            <a:r>
              <a:rPr lang="en-GB" sz="2800" dirty="0">
                <a:latin typeface="Calibri"/>
              </a:rPr>
              <a:t>that can be pointed to by a </a:t>
            </a:r>
            <a:r>
              <a:rPr lang="en-GB" sz="2800" b="1" dirty="0">
                <a:latin typeface="Calibri"/>
              </a:rPr>
              <a:t>URI</a:t>
            </a:r>
            <a:r>
              <a:rPr lang="en-GB" sz="2800" dirty="0">
                <a:latin typeface="Calibri"/>
              </a:rPr>
              <a:t>:</a:t>
            </a:r>
          </a:p>
          <a:p>
            <a:pPr lvl="1" eaLnBrk="1" hangingPunct="1"/>
            <a:r>
              <a:rPr lang="en-GB" sz="2000" dirty="0">
                <a:latin typeface="Calibri"/>
                <a:ea typeface="ＭＳ Ｐゴシック" charset="0"/>
              </a:rPr>
              <a:t>a document, a picture, a paragraph on the Web, …</a:t>
            </a:r>
          </a:p>
          <a:p>
            <a:pPr lvl="1" eaLnBrk="1" hangingPunct="1"/>
            <a:r>
              <a:rPr lang="en-GB" sz="2000" dirty="0">
                <a:latin typeface="Calibri"/>
                <a:ea typeface="ＭＳ Ｐゴシック" charset="0"/>
              </a:rPr>
              <a:t>E.g., http://umbc.edu/~finin/</a:t>
            </a:r>
            <a:r>
              <a:rPr lang="en-GB" sz="2000" dirty="0" err="1">
                <a:latin typeface="Calibri"/>
                <a:ea typeface="ＭＳ Ｐゴシック" charset="0"/>
              </a:rPr>
              <a:t>cv.html</a:t>
            </a:r>
            <a:r>
              <a:rPr lang="en-GB" sz="2000" dirty="0">
                <a:latin typeface="Calibri"/>
                <a:ea typeface="ＭＳ Ｐゴシック" charset="0"/>
              </a:rPr>
              <a:t> </a:t>
            </a:r>
          </a:p>
          <a:p>
            <a:pPr lvl="1" eaLnBrk="1" hangingPunct="1"/>
            <a:r>
              <a:rPr lang="en-GB" sz="2000" dirty="0">
                <a:latin typeface="Calibri"/>
                <a:ea typeface="ＭＳ Ｐゴシック" charset="0"/>
              </a:rPr>
              <a:t>a book in the library, a real person (?)</a:t>
            </a:r>
          </a:p>
          <a:p>
            <a:pPr lvl="1" eaLnBrk="1" hangingPunct="1"/>
            <a:r>
              <a:rPr lang="en-GB" sz="2000" dirty="0" err="1">
                <a:latin typeface="Calibri"/>
                <a:ea typeface="ＭＳ Ｐゴシック" charset="0"/>
              </a:rPr>
              <a:t>isbn</a:t>
            </a:r>
            <a:r>
              <a:rPr lang="en-GB" sz="2000" dirty="0">
                <a:latin typeface="Calibri"/>
                <a:ea typeface="ＭＳ Ｐゴシック" charset="0"/>
              </a:rPr>
              <a:t>://5031-4444-</a:t>
            </a:r>
            <a:r>
              <a:rPr lang="en-GB" sz="2000" dirty="0" smtClean="0">
                <a:latin typeface="Calibri"/>
                <a:ea typeface="ＭＳ Ｐゴシック" charset="0"/>
              </a:rPr>
              <a:t>3333</a:t>
            </a:r>
            <a:endParaRPr lang="en-GB" sz="2000" dirty="0">
              <a:latin typeface="Calibri"/>
              <a:ea typeface="ＭＳ Ｐゴシック" charset="0"/>
            </a:endParaRPr>
          </a:p>
          <a:p>
            <a:pPr eaLnBrk="1" hangingPunct="1"/>
            <a:r>
              <a:rPr lang="en-GB" sz="3000" dirty="0">
                <a:latin typeface="Calibri"/>
              </a:rPr>
              <a:t>Properties themselves are also resources (URIs)</a:t>
            </a:r>
          </a:p>
        </p:txBody>
      </p:sp>
      <p:sp>
        <p:nvSpPr>
          <p:cNvPr id="94212" name="Rectangle 4"/>
          <p:cNvSpPr>
            <a:spLocks noChangeArrowheads="1"/>
          </p:cNvSpPr>
          <p:nvPr/>
        </p:nvSpPr>
        <p:spPr bwMode="auto">
          <a:xfrm>
            <a:off x="685800" y="3733800"/>
            <a:ext cx="7772400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993300"/>
              </a:buClr>
              <a:buFontTx/>
              <a:buChar char="•"/>
            </a:pPr>
            <a:endParaRPr lang="en-GB" sz="2000" b="1"/>
          </a:p>
        </p:txBody>
      </p:sp>
    </p:spTree>
    <p:extLst>
      <p:ext uri="{BB962C8B-B14F-4D97-AF65-F5344CB8AC3E}">
        <p14:creationId xmlns:p14="http://schemas.microsoft.com/office/powerpoint/2010/main" val="292880776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2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211" grpId="0" build="p"/>
      <p:bldP spid="94212" grpId="0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GB" sz="4400" dirty="0">
                <a:latin typeface="Calibri"/>
              </a:rPr>
              <a:t>URIs are a foundation</a:t>
            </a:r>
          </a:p>
        </p:txBody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3100" y="1417638"/>
            <a:ext cx="7848600" cy="4348162"/>
          </a:xfrm>
        </p:spPr>
        <p:txBody>
          <a:bodyPr>
            <a:noAutofit/>
          </a:bodyPr>
          <a:lstStyle/>
          <a:p>
            <a:pPr eaLnBrk="1" hangingPunct="1">
              <a:lnSpc>
                <a:spcPct val="115000"/>
              </a:lnSpc>
            </a:pPr>
            <a:r>
              <a:rPr lang="en-GB" dirty="0">
                <a:latin typeface="Calibri"/>
              </a:rPr>
              <a:t>URI = </a:t>
            </a:r>
            <a:r>
              <a:rPr lang="en-GB" dirty="0">
                <a:latin typeface="Calibri"/>
                <a:hlinkClick r:id="rId3"/>
              </a:rPr>
              <a:t>Uniform Resource Identifier</a:t>
            </a:r>
            <a:endParaRPr lang="en-GB" dirty="0">
              <a:latin typeface="Calibri"/>
            </a:endParaRPr>
          </a:p>
          <a:p>
            <a:pPr lvl="1" eaLnBrk="1" hangingPunct="1">
              <a:lnSpc>
                <a:spcPct val="115000"/>
              </a:lnSpc>
            </a:pPr>
            <a:r>
              <a:rPr lang="en-GB" dirty="0">
                <a:latin typeface="Calibri"/>
                <a:ea typeface="ＭＳ Ｐゴシック" charset="0"/>
              </a:rPr>
              <a:t>"The generic set of all names/addresses that are short strings that refer to resources"</a:t>
            </a:r>
          </a:p>
          <a:p>
            <a:pPr lvl="1" eaLnBrk="1" hangingPunct="1">
              <a:lnSpc>
                <a:spcPct val="115000"/>
              </a:lnSpc>
            </a:pPr>
            <a:r>
              <a:rPr lang="en-GB" dirty="0">
                <a:latin typeface="Calibri"/>
                <a:ea typeface="ＭＳ Ｐゴシック" charset="0"/>
              </a:rPr>
              <a:t>URLs (</a:t>
            </a:r>
            <a:r>
              <a:rPr lang="en-GB" dirty="0">
                <a:latin typeface="Calibri"/>
                <a:ea typeface="ＭＳ Ｐゴシック" charset="0"/>
                <a:hlinkClick r:id="rId4"/>
              </a:rPr>
              <a:t>Uniform Resource Locators</a:t>
            </a:r>
            <a:r>
              <a:rPr lang="en-GB" dirty="0">
                <a:latin typeface="Calibri"/>
                <a:ea typeface="ＭＳ Ｐゴシック" charset="0"/>
              </a:rPr>
              <a:t>) are a subset of URIs, used for resources that can be </a:t>
            </a:r>
            <a:r>
              <a:rPr lang="en-GB" i="1" dirty="0">
                <a:latin typeface="Calibri"/>
                <a:ea typeface="ＭＳ Ｐゴシック" charset="0"/>
              </a:rPr>
              <a:t>accessed</a:t>
            </a:r>
            <a:r>
              <a:rPr lang="en-GB" dirty="0">
                <a:latin typeface="Calibri"/>
                <a:ea typeface="ＭＳ Ｐゴシック" charset="0"/>
              </a:rPr>
              <a:t> on the web </a:t>
            </a:r>
          </a:p>
          <a:p>
            <a:pPr eaLnBrk="1" hangingPunct="1">
              <a:lnSpc>
                <a:spcPct val="115000"/>
              </a:lnSpc>
            </a:pPr>
            <a:r>
              <a:rPr lang="en-GB" dirty="0">
                <a:latin typeface="Calibri"/>
              </a:rPr>
              <a:t>URIs look </a:t>
            </a:r>
            <a:r>
              <a:rPr lang="en-GB" dirty="0" smtClean="0">
                <a:latin typeface="Calibri"/>
              </a:rPr>
              <a:t>like </a:t>
            </a:r>
            <a:r>
              <a:rPr lang="en-GB" dirty="0">
                <a:latin typeface="Calibri"/>
              </a:rPr>
              <a:t>URLs, often with fragment </a:t>
            </a:r>
            <a:r>
              <a:rPr lang="en-GB" dirty="0" smtClean="0">
                <a:latin typeface="Calibri"/>
              </a:rPr>
              <a:t>identifiers pointing </a:t>
            </a:r>
            <a:r>
              <a:rPr lang="en-GB" dirty="0">
                <a:latin typeface="Calibri"/>
              </a:rPr>
              <a:t>to a document part:</a:t>
            </a:r>
          </a:p>
          <a:p>
            <a:pPr lvl="1" eaLnBrk="1" hangingPunct="1">
              <a:lnSpc>
                <a:spcPct val="115000"/>
              </a:lnSpc>
            </a:pPr>
            <a:r>
              <a:rPr lang="en-GB" dirty="0">
                <a:latin typeface="Calibri"/>
                <a:ea typeface="ＭＳ Ｐゴシック" charset="0"/>
              </a:rPr>
              <a:t>http://</a:t>
            </a:r>
            <a:r>
              <a:rPr lang="en-GB" dirty="0" err="1">
                <a:latin typeface="Calibri"/>
                <a:ea typeface="ＭＳ Ｐゴシック" charset="0"/>
              </a:rPr>
              <a:t>foo.com</a:t>
            </a:r>
            <a:r>
              <a:rPr lang="en-GB" dirty="0">
                <a:latin typeface="Calibri"/>
                <a:ea typeface="ＭＳ Ｐゴシック" charset="0"/>
              </a:rPr>
              <a:t>/bar/</a:t>
            </a:r>
            <a:r>
              <a:rPr lang="en-GB" dirty="0" err="1">
                <a:latin typeface="Calibri"/>
                <a:ea typeface="ＭＳ Ｐゴシック" charset="0"/>
              </a:rPr>
              <a:t>mumble.html#</a:t>
            </a:r>
            <a:r>
              <a:rPr lang="en-GB" dirty="0" err="1" smtClean="0">
                <a:latin typeface="Calibri"/>
                <a:ea typeface="ＭＳ Ｐゴシック" charset="0"/>
              </a:rPr>
              <a:t>pitch</a:t>
            </a:r>
            <a:endParaRPr lang="en-GB" dirty="0">
              <a:latin typeface="Calibri"/>
              <a:ea typeface="ＭＳ Ｐゴシック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93350" y="274638"/>
            <a:ext cx="2135187" cy="1391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52727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235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4400" dirty="0">
                <a:latin typeface="Calibri"/>
              </a:rPr>
              <a:t>URIs are a foundation</a:t>
            </a:r>
          </a:p>
        </p:txBody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3100" y="1417638"/>
            <a:ext cx="7874000" cy="5135562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</a:pPr>
            <a:r>
              <a:rPr lang="en-GB" dirty="0">
                <a:latin typeface="Calibri"/>
              </a:rPr>
              <a:t>URIs are unambiguous, unlike natural language </a:t>
            </a:r>
            <a:r>
              <a:rPr lang="en-GB" dirty="0" smtClean="0">
                <a:latin typeface="Calibri"/>
              </a:rPr>
              <a:t>terms -- </a:t>
            </a:r>
            <a:r>
              <a:rPr lang="en-GB" dirty="0" smtClean="0">
                <a:latin typeface="Calibri"/>
                <a:ea typeface="ＭＳ Ｐゴシック" charset="0"/>
              </a:rPr>
              <a:t>the </a:t>
            </a:r>
            <a:r>
              <a:rPr lang="en-GB" dirty="0">
                <a:latin typeface="Calibri"/>
                <a:ea typeface="ＭＳ Ｐゴシック" charset="0"/>
              </a:rPr>
              <a:t>web provides a global </a:t>
            </a:r>
            <a:r>
              <a:rPr lang="en-GB" b="1" dirty="0" smtClean="0">
                <a:latin typeface="Calibri"/>
                <a:ea typeface="ＭＳ Ｐゴシック" charset="0"/>
              </a:rPr>
              <a:t>namespace</a:t>
            </a:r>
          </a:p>
          <a:p>
            <a:pPr>
              <a:lnSpc>
                <a:spcPct val="115000"/>
              </a:lnSpc>
            </a:pPr>
            <a:r>
              <a:rPr lang="en-GB" dirty="0" smtClean="0">
                <a:latin typeface="Calibri"/>
                <a:ea typeface="ＭＳ Ｐゴシック" charset="0"/>
              </a:rPr>
              <a:t>We can use a URI to </a:t>
            </a:r>
            <a:r>
              <a:rPr lang="en-GB" b="1" dirty="0" smtClean="0">
                <a:latin typeface="Calibri"/>
                <a:ea typeface="ＭＳ Ｐゴシック" charset="0"/>
              </a:rPr>
              <a:t>denote</a:t>
            </a:r>
            <a:r>
              <a:rPr lang="en-GB" dirty="0" smtClean="0">
                <a:latin typeface="Calibri"/>
                <a:ea typeface="ＭＳ Ｐゴシック" charset="0"/>
              </a:rPr>
              <a:t> something, e.g.,  a concept, entity, event or relation</a:t>
            </a:r>
          </a:p>
          <a:p>
            <a:pPr>
              <a:lnSpc>
                <a:spcPct val="115000"/>
              </a:lnSpc>
            </a:pPr>
            <a:r>
              <a:rPr lang="en-GB" dirty="0" smtClean="0">
                <a:latin typeface="Calibri"/>
                <a:ea typeface="ＭＳ Ｐゴシック" charset="0"/>
              </a:rPr>
              <a:t>We usually </a:t>
            </a:r>
            <a:r>
              <a:rPr lang="en-GB" dirty="0">
                <a:latin typeface="Calibri"/>
                <a:ea typeface="ＭＳ Ｐゴシック" charset="0"/>
              </a:rPr>
              <a:t>assume references to the same URI are to the same </a:t>
            </a:r>
            <a:r>
              <a:rPr lang="en-GB" dirty="0" smtClean="0">
                <a:latin typeface="Calibri"/>
                <a:ea typeface="ＭＳ Ｐゴシック" charset="0"/>
              </a:rPr>
              <a:t>thing</a:t>
            </a:r>
          </a:p>
          <a:p>
            <a:pPr lvl="1">
              <a:lnSpc>
                <a:spcPct val="115000"/>
              </a:lnSpc>
            </a:pPr>
            <a:endParaRPr lang="en-GB" dirty="0">
              <a:latin typeface="Calibri"/>
              <a:ea typeface="ＭＳ Ｐゴシック" charset="0"/>
            </a:endParaRPr>
          </a:p>
          <a:p>
            <a:pPr>
              <a:lnSpc>
                <a:spcPct val="115000"/>
              </a:lnSpc>
            </a:pPr>
            <a:endParaRPr lang="en-GB" dirty="0">
              <a:latin typeface="Calibri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308574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235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1743"/>
            <a:ext cx="8229600" cy="1143000"/>
          </a:xfrm>
        </p:spPr>
        <p:txBody>
          <a:bodyPr/>
          <a:lstStyle/>
          <a:p>
            <a:pPr eaLnBrk="1" hangingPunct="1"/>
            <a:r>
              <a:rPr lang="en-US" dirty="0">
                <a:latin typeface="Calibri"/>
              </a:rPr>
              <a:t>What does a URI mean?</a:t>
            </a:r>
          </a:p>
        </p:txBody>
      </p:sp>
      <p:sp>
        <p:nvSpPr>
          <p:cNvPr id="5632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85503"/>
            <a:ext cx="8432468" cy="4986784"/>
          </a:xfrm>
        </p:spPr>
        <p:txBody>
          <a:bodyPr>
            <a:noAutofit/>
          </a:bodyPr>
          <a:lstStyle/>
          <a:p>
            <a:pPr marL="227013" indent="-227013" eaLnBrk="1" hangingPunct="1"/>
            <a:r>
              <a:rPr lang="en-US" dirty="0">
                <a:latin typeface="Calibri"/>
              </a:rPr>
              <a:t>Sometimes URIs denote a web resource</a:t>
            </a:r>
          </a:p>
          <a:p>
            <a:pPr marL="574675" lvl="1" indent="-233363" eaLnBrk="1" hangingPunct="1"/>
            <a:r>
              <a:rPr lang="en-US" dirty="0">
                <a:latin typeface="Calibri"/>
                <a:ea typeface="ＭＳ Ｐゴシック" charset="0"/>
              </a:rPr>
              <a:t>http://umbc.edu/~finin/</a:t>
            </a:r>
            <a:r>
              <a:rPr lang="en-US" dirty="0" err="1">
                <a:latin typeface="Calibri"/>
                <a:ea typeface="ＭＳ Ｐゴシック" charset="0"/>
              </a:rPr>
              <a:t>finin.jpg</a:t>
            </a:r>
            <a:r>
              <a:rPr lang="en-US" dirty="0">
                <a:latin typeface="Calibri"/>
                <a:ea typeface="ＭＳ Ｐゴシック" charset="0"/>
              </a:rPr>
              <a:t> denotes a file</a:t>
            </a:r>
          </a:p>
          <a:p>
            <a:pPr marL="574675" lvl="1" indent="-233363" eaLnBrk="1" hangingPunct="1"/>
            <a:r>
              <a:rPr lang="en-US" dirty="0">
                <a:latin typeface="Calibri"/>
                <a:ea typeface="ＭＳ Ｐゴシック" charset="0"/>
              </a:rPr>
              <a:t>We can use RDF to make assertions about the resource, e.g., </a:t>
            </a:r>
            <a:r>
              <a:rPr lang="en-US" dirty="0" smtClean="0">
                <a:latin typeface="Calibri"/>
                <a:ea typeface="ＭＳ Ｐゴシック" charset="0"/>
              </a:rPr>
              <a:t>it’</a:t>
            </a:r>
            <a:r>
              <a:rPr lang="en-US" altLang="ja-JP" dirty="0" smtClean="0">
                <a:latin typeface="Calibri"/>
                <a:ea typeface="ＭＳ Ｐゴシック" charset="0"/>
              </a:rPr>
              <a:t>s </a:t>
            </a:r>
            <a:r>
              <a:rPr lang="en-US" altLang="ja-JP" dirty="0">
                <a:latin typeface="Calibri"/>
                <a:ea typeface="ＭＳ Ｐゴシック" charset="0"/>
              </a:rPr>
              <a:t>an image and depicts a person with name Tim Finin, …</a:t>
            </a:r>
          </a:p>
          <a:p>
            <a:pPr marL="227013" indent="-227013" eaLnBrk="1" hangingPunct="1"/>
            <a:r>
              <a:rPr lang="en-US" dirty="0">
                <a:latin typeface="Calibri"/>
              </a:rPr>
              <a:t>Sometimes concepts in the external world</a:t>
            </a:r>
          </a:p>
          <a:p>
            <a:pPr marL="574675" lvl="1" indent="-233363" eaLnBrk="1" hangingPunct="1"/>
            <a:r>
              <a:rPr lang="en-US" dirty="0">
                <a:latin typeface="Calibri"/>
                <a:ea typeface="ＭＳ Ｐゴシック" charset="0"/>
              </a:rPr>
              <a:t>E.g., http://umbc.edu/ denotes a particular </a:t>
            </a:r>
            <a:r>
              <a:rPr lang="en-US" dirty="0" smtClean="0">
                <a:latin typeface="Calibri"/>
                <a:ea typeface="ＭＳ Ｐゴシック" charset="0"/>
              </a:rPr>
              <a:t>university </a:t>
            </a:r>
            <a:r>
              <a:rPr lang="en-US" dirty="0">
                <a:latin typeface="Calibri"/>
                <a:ea typeface="ＭＳ Ｐゴシック" charset="0"/>
              </a:rPr>
              <a:t>located in Baltimore</a:t>
            </a:r>
          </a:p>
          <a:p>
            <a:pPr marL="574675" lvl="1" indent="-233363" eaLnBrk="1" hangingPunct="1"/>
            <a:r>
              <a:rPr lang="en-US" dirty="0">
                <a:latin typeface="Calibri"/>
                <a:ea typeface="ＭＳ Ｐゴシック" charset="0"/>
              </a:rPr>
              <a:t>This is done by social convention</a:t>
            </a:r>
          </a:p>
          <a:p>
            <a:pPr marL="227013" indent="-227013" eaLnBrk="1" hangingPunct="1"/>
            <a:r>
              <a:rPr lang="en-US" dirty="0">
                <a:latin typeface="Calibri"/>
              </a:rPr>
              <a:t>Cool URIs </a:t>
            </a:r>
            <a:r>
              <a:rPr lang="en-US" dirty="0" smtClean="0">
                <a:latin typeface="Calibri"/>
              </a:rPr>
              <a:t>don’</a:t>
            </a:r>
            <a:r>
              <a:rPr lang="en-US" altLang="ja-JP" dirty="0" smtClean="0">
                <a:latin typeface="Calibri"/>
              </a:rPr>
              <a:t>t </a:t>
            </a:r>
            <a:r>
              <a:rPr lang="en-US" altLang="ja-JP" dirty="0">
                <a:latin typeface="Calibri"/>
              </a:rPr>
              <a:t>change</a:t>
            </a:r>
          </a:p>
          <a:p>
            <a:pPr marL="574675" lvl="1" indent="-233363" eaLnBrk="1" hangingPunct="1"/>
            <a:r>
              <a:rPr lang="en-US" dirty="0">
                <a:latin typeface="Calibri"/>
                <a:ea typeface="ＭＳ Ｐゴシック" charset="0"/>
                <a:hlinkClick r:id="rId3"/>
              </a:rPr>
              <a:t>http://www.w3.org/Provider/Style/URI</a:t>
            </a:r>
            <a:endParaRPr lang="en-US" dirty="0">
              <a:latin typeface="Calibri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2521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69" name="Picture 2" descr="toc-rdf-model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29000" y="2633105"/>
            <a:ext cx="5715000" cy="4149725"/>
          </a:xfrm>
          <a:noFill/>
        </p:spPr>
      </p:pic>
      <p:sp>
        <p:nvSpPr>
          <p:cNvPr id="58370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>
                <a:latin typeface="Calibri"/>
              </a:rPr>
              <a:t>The RDF Graph</a:t>
            </a:r>
          </a:p>
        </p:txBody>
      </p:sp>
      <p:sp>
        <p:nvSpPr>
          <p:cNvPr id="97284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096305"/>
            <a:ext cx="8382000" cy="5563630"/>
          </a:xfrm>
        </p:spPr>
        <p:txBody>
          <a:bodyPr>
            <a:noAutofit/>
          </a:bodyPr>
          <a:lstStyle/>
          <a:p>
            <a:pPr eaLnBrk="1" hangingPunct="1"/>
            <a:r>
              <a:rPr lang="en-GB" sz="2800" dirty="0">
                <a:latin typeface="Calibri"/>
              </a:rPr>
              <a:t>An RDF document is an unordered collection of triples</a:t>
            </a:r>
          </a:p>
          <a:p>
            <a:pPr eaLnBrk="1" hangingPunct="1"/>
            <a:r>
              <a:rPr lang="en-GB" sz="2800" dirty="0">
                <a:latin typeface="Calibri"/>
              </a:rPr>
              <a:t>The subject of one triple can be the object of another</a:t>
            </a:r>
          </a:p>
          <a:p>
            <a:pPr eaLnBrk="1" hangingPunct="1"/>
            <a:r>
              <a:rPr lang="en-GB" sz="2800" dirty="0" smtClean="0">
                <a:latin typeface="Calibri"/>
              </a:rPr>
              <a:t>The </a:t>
            </a:r>
            <a:r>
              <a:rPr lang="en-GB" sz="2800" dirty="0">
                <a:latin typeface="Calibri"/>
              </a:rPr>
              <a:t>result is </a:t>
            </a:r>
            <a:r>
              <a:rPr lang="en-GB" sz="2800" dirty="0" smtClean="0">
                <a:latin typeface="Calibri"/>
              </a:rPr>
              <a:t>a directed,</a:t>
            </a:r>
            <a:br>
              <a:rPr lang="en-GB" sz="2800" dirty="0" smtClean="0">
                <a:latin typeface="Calibri"/>
              </a:rPr>
            </a:br>
            <a:r>
              <a:rPr lang="en-GB" sz="2800" dirty="0" smtClean="0">
                <a:latin typeface="Calibri"/>
              </a:rPr>
              <a:t>labelled</a:t>
            </a:r>
            <a:r>
              <a:rPr lang="en-GB" sz="2800" dirty="0">
                <a:latin typeface="Calibri"/>
              </a:rPr>
              <a:t> </a:t>
            </a:r>
            <a:r>
              <a:rPr lang="en-GB" sz="2800" dirty="0" smtClean="0">
                <a:latin typeface="Calibri"/>
              </a:rPr>
              <a:t>graph</a:t>
            </a:r>
            <a:endParaRPr lang="en-GB" sz="2800" dirty="0">
              <a:latin typeface="Calibri"/>
            </a:endParaRPr>
          </a:p>
          <a:p>
            <a:pPr eaLnBrk="1" hangingPunct="1"/>
            <a:r>
              <a:rPr lang="en-GB" sz="2800" dirty="0">
                <a:latin typeface="Calibri"/>
              </a:rPr>
              <a:t>A triple’s object can</a:t>
            </a:r>
            <a:br>
              <a:rPr lang="en-GB" sz="2800" dirty="0">
                <a:latin typeface="Calibri"/>
              </a:rPr>
            </a:br>
            <a:r>
              <a:rPr lang="en-GB" sz="2800" dirty="0">
                <a:latin typeface="Calibri"/>
              </a:rPr>
              <a:t>also be a literal, e.g.,</a:t>
            </a:r>
            <a:br>
              <a:rPr lang="en-GB" sz="2800" dirty="0">
                <a:latin typeface="Calibri"/>
              </a:rPr>
            </a:br>
            <a:r>
              <a:rPr lang="en-GB" sz="2800" dirty="0">
                <a:latin typeface="Calibri"/>
              </a:rPr>
              <a:t>a </a:t>
            </a:r>
            <a:r>
              <a:rPr lang="en-GB" sz="2800" dirty="0" smtClean="0">
                <a:latin typeface="Calibri"/>
              </a:rPr>
              <a:t>string</a:t>
            </a:r>
          </a:p>
          <a:p>
            <a:pPr eaLnBrk="1" hangingPunct="1"/>
            <a:r>
              <a:rPr lang="en-GB" sz="2800" dirty="0" smtClean="0">
                <a:latin typeface="Calibri"/>
              </a:rPr>
              <a:t>Graphs are simpler</a:t>
            </a:r>
            <a:br>
              <a:rPr lang="en-GB" sz="2800" dirty="0" smtClean="0">
                <a:latin typeface="Calibri"/>
              </a:rPr>
            </a:br>
            <a:r>
              <a:rPr lang="en-GB" sz="2800" dirty="0" smtClean="0">
                <a:latin typeface="Calibri"/>
              </a:rPr>
              <a:t>that relational tables</a:t>
            </a:r>
            <a:br>
              <a:rPr lang="en-GB" sz="2800" dirty="0" smtClean="0">
                <a:latin typeface="Calibri"/>
              </a:rPr>
            </a:br>
            <a:r>
              <a:rPr lang="en-GB" sz="2800" dirty="0" smtClean="0">
                <a:latin typeface="Calibri"/>
              </a:rPr>
              <a:t>or objects</a:t>
            </a:r>
          </a:p>
          <a:p>
            <a:pPr eaLnBrk="1" hangingPunct="1"/>
            <a:r>
              <a:rPr lang="en-GB" sz="2800" dirty="0" smtClean="0">
                <a:latin typeface="Calibri"/>
              </a:rPr>
              <a:t>This is both a plus</a:t>
            </a:r>
            <a:br>
              <a:rPr lang="en-GB" sz="2800" dirty="0" smtClean="0">
                <a:latin typeface="Calibri"/>
              </a:rPr>
            </a:br>
            <a:r>
              <a:rPr lang="en-GB" sz="2800" dirty="0" smtClean="0">
                <a:latin typeface="Calibri"/>
              </a:rPr>
              <a:t>and a minus</a:t>
            </a:r>
            <a:endParaRPr lang="en-GB" sz="2800" dirty="0"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9135340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4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2"/>
          <p:cNvSpPr>
            <a:spLocks noGrp="1" noChangeArrowheads="1"/>
          </p:cNvSpPr>
          <p:nvPr>
            <p:ph type="title"/>
          </p:nvPr>
        </p:nvSpPr>
        <p:spPr>
          <a:xfrm>
            <a:off x="454025" y="295275"/>
            <a:ext cx="8156575" cy="855663"/>
          </a:xfrm>
        </p:spPr>
        <p:txBody>
          <a:bodyPr/>
          <a:lstStyle/>
          <a:p>
            <a:pPr eaLnBrk="1" hangingPunct="1"/>
            <a:r>
              <a:rPr lang="en-US" dirty="0">
                <a:latin typeface="Calibri"/>
              </a:rPr>
              <a:t>Simple RDF Example</a:t>
            </a:r>
          </a:p>
        </p:txBody>
      </p:sp>
      <p:sp>
        <p:nvSpPr>
          <p:cNvPr id="60418" name="Oval 3"/>
          <p:cNvSpPr>
            <a:spLocks noChangeArrowheads="1"/>
          </p:cNvSpPr>
          <p:nvPr/>
        </p:nvSpPr>
        <p:spPr bwMode="auto">
          <a:xfrm>
            <a:off x="685800" y="1219200"/>
            <a:ext cx="2209800" cy="1295400"/>
          </a:xfrm>
          <a:prstGeom prst="ellipse">
            <a:avLst/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dirty="0">
                <a:latin typeface="Calibri"/>
              </a:rPr>
              <a:t>http://umbc.edu/</a:t>
            </a:r>
            <a:br>
              <a:rPr lang="en-US" sz="2000" dirty="0">
                <a:latin typeface="Calibri"/>
              </a:rPr>
            </a:br>
            <a:r>
              <a:rPr lang="en-US" sz="2000" dirty="0">
                <a:latin typeface="Calibri"/>
              </a:rPr>
              <a:t>~finin/talks/idm02/</a:t>
            </a:r>
          </a:p>
        </p:txBody>
      </p:sp>
      <p:sp>
        <p:nvSpPr>
          <p:cNvPr id="60419" name="Line 5"/>
          <p:cNvSpPr>
            <a:spLocks noChangeShapeType="1"/>
          </p:cNvSpPr>
          <p:nvPr/>
        </p:nvSpPr>
        <p:spPr bwMode="auto">
          <a:xfrm>
            <a:off x="2743200" y="2286000"/>
            <a:ext cx="1219200" cy="99060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20" name="Text Box 6"/>
          <p:cNvSpPr txBox="1">
            <a:spLocks noChangeArrowheads="1"/>
          </p:cNvSpPr>
          <p:nvPr/>
        </p:nvSpPr>
        <p:spPr bwMode="auto">
          <a:xfrm>
            <a:off x="4495800" y="1459339"/>
            <a:ext cx="425353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ja-JP" altLang="en-US" dirty="0">
                <a:solidFill>
                  <a:srgbClr val="000000"/>
                </a:solidFill>
                <a:latin typeface="Calibri"/>
              </a:rPr>
              <a:t>“</a:t>
            </a:r>
            <a:r>
              <a:rPr lang="en-US" altLang="ja-JP" dirty="0">
                <a:solidFill>
                  <a:srgbClr val="000000"/>
                </a:solidFill>
                <a:latin typeface="Calibri"/>
              </a:rPr>
              <a:t>Intelligent Information Systems</a:t>
            </a:r>
            <a:br>
              <a:rPr lang="en-US" altLang="ja-JP" dirty="0">
                <a:solidFill>
                  <a:srgbClr val="000000"/>
                </a:solidFill>
                <a:latin typeface="Calibri"/>
              </a:rPr>
            </a:br>
            <a:r>
              <a:rPr lang="en-US" altLang="ja-JP" dirty="0">
                <a:solidFill>
                  <a:srgbClr val="000000"/>
                </a:solidFill>
                <a:latin typeface="Calibri"/>
              </a:rPr>
              <a:t>on the </a:t>
            </a:r>
            <a:r>
              <a:rPr lang="en-US" altLang="ja-JP" dirty="0" smtClean="0">
                <a:solidFill>
                  <a:srgbClr val="000000"/>
                </a:solidFill>
                <a:latin typeface="Calibri"/>
              </a:rPr>
              <a:t>Web</a:t>
            </a:r>
            <a:r>
              <a:rPr lang="ja-JP" altLang="en-US" dirty="0" smtClean="0">
                <a:solidFill>
                  <a:srgbClr val="000000"/>
                </a:solidFill>
                <a:latin typeface="Calibri"/>
              </a:rPr>
              <a:t>”</a:t>
            </a:r>
            <a:endParaRPr lang="en-US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0421" name="Oval 7"/>
          <p:cNvSpPr>
            <a:spLocks noChangeArrowheads="1"/>
          </p:cNvSpPr>
          <p:nvPr/>
        </p:nvSpPr>
        <p:spPr bwMode="auto">
          <a:xfrm>
            <a:off x="3581400" y="3124200"/>
            <a:ext cx="2209800" cy="1295400"/>
          </a:xfrm>
          <a:prstGeom prst="ellipse">
            <a:avLst/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 sz="2400" dirty="0">
              <a:latin typeface="Calibri"/>
            </a:endParaRPr>
          </a:p>
        </p:txBody>
      </p:sp>
      <p:sp>
        <p:nvSpPr>
          <p:cNvPr id="60422" name="Oval 8"/>
          <p:cNvSpPr>
            <a:spLocks noChangeArrowheads="1"/>
          </p:cNvSpPr>
          <p:nvPr/>
        </p:nvSpPr>
        <p:spPr bwMode="auto">
          <a:xfrm>
            <a:off x="304800" y="4419600"/>
            <a:ext cx="2209800" cy="1295400"/>
          </a:xfrm>
          <a:prstGeom prst="ellipse">
            <a:avLst/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dirty="0">
                <a:latin typeface="Calibri"/>
              </a:rPr>
              <a:t>http://umbc.edu/</a:t>
            </a:r>
          </a:p>
        </p:txBody>
      </p:sp>
      <p:sp>
        <p:nvSpPr>
          <p:cNvPr id="60423" name="Line 9"/>
          <p:cNvSpPr>
            <a:spLocks noChangeShapeType="1"/>
          </p:cNvSpPr>
          <p:nvPr/>
        </p:nvSpPr>
        <p:spPr bwMode="auto">
          <a:xfrm flipH="1">
            <a:off x="2438400" y="3886200"/>
            <a:ext cx="1143000" cy="91440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24" name="Text Box 10"/>
          <p:cNvSpPr txBox="1">
            <a:spLocks noChangeArrowheads="1"/>
          </p:cNvSpPr>
          <p:nvPr/>
        </p:nvSpPr>
        <p:spPr bwMode="auto">
          <a:xfrm>
            <a:off x="3216275" y="1341438"/>
            <a:ext cx="11668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dirty="0" err="1">
                <a:solidFill>
                  <a:srgbClr val="FF0000"/>
                </a:solidFill>
              </a:rPr>
              <a:t>dc:Title</a:t>
            </a:r>
            <a:endParaRPr lang="en-US" sz="2800" dirty="0">
              <a:solidFill>
                <a:srgbClr val="FF0000"/>
              </a:solidFill>
              <a:latin typeface="Calibri"/>
            </a:endParaRPr>
          </a:p>
        </p:txBody>
      </p:sp>
      <p:sp>
        <p:nvSpPr>
          <p:cNvPr id="60425" name="Text Box 11"/>
          <p:cNvSpPr txBox="1">
            <a:spLocks noChangeArrowheads="1"/>
          </p:cNvSpPr>
          <p:nvPr/>
        </p:nvSpPr>
        <p:spPr bwMode="auto">
          <a:xfrm>
            <a:off x="2998788" y="2332038"/>
            <a:ext cx="16081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dirty="0" err="1">
                <a:solidFill>
                  <a:srgbClr val="FF0000"/>
                </a:solidFill>
              </a:rPr>
              <a:t>dc:Creator</a:t>
            </a:r>
            <a:endParaRPr lang="en-US" sz="2800" dirty="0">
              <a:solidFill>
                <a:srgbClr val="FF0000"/>
              </a:solidFill>
              <a:latin typeface="Calibri"/>
            </a:endParaRPr>
          </a:p>
        </p:txBody>
      </p:sp>
      <p:sp>
        <p:nvSpPr>
          <p:cNvPr id="60426" name="Text Box 12"/>
          <p:cNvSpPr txBox="1">
            <a:spLocks noChangeArrowheads="1"/>
          </p:cNvSpPr>
          <p:nvPr/>
        </p:nvSpPr>
        <p:spPr bwMode="auto">
          <a:xfrm>
            <a:off x="2279876" y="3853806"/>
            <a:ext cx="106952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dirty="0" err="1">
                <a:solidFill>
                  <a:srgbClr val="FF0000"/>
                </a:solidFill>
              </a:rPr>
              <a:t>bib:Aff</a:t>
            </a:r>
            <a:endParaRPr lang="en-US" sz="2800" dirty="0">
              <a:solidFill>
                <a:srgbClr val="FF0000"/>
              </a:solidFill>
              <a:latin typeface="Calibri"/>
            </a:endParaRPr>
          </a:p>
        </p:txBody>
      </p:sp>
      <p:sp>
        <p:nvSpPr>
          <p:cNvPr id="60427" name="Text Box 13"/>
          <p:cNvSpPr txBox="1">
            <a:spLocks noChangeArrowheads="1"/>
          </p:cNvSpPr>
          <p:nvPr/>
        </p:nvSpPr>
        <p:spPr bwMode="auto">
          <a:xfrm>
            <a:off x="3865834" y="5331768"/>
            <a:ext cx="163458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ja-JP" altLang="en-US" dirty="0">
                <a:solidFill>
                  <a:srgbClr val="000000"/>
                </a:solidFill>
                <a:latin typeface="Calibri"/>
              </a:rPr>
              <a:t>“</a:t>
            </a:r>
            <a:r>
              <a:rPr lang="en-US" altLang="ja-JP" dirty="0">
                <a:solidFill>
                  <a:srgbClr val="000000"/>
                </a:solidFill>
                <a:latin typeface="Calibri"/>
              </a:rPr>
              <a:t>Tim Finin</a:t>
            </a:r>
            <a:r>
              <a:rPr lang="ja-JP" altLang="en-US" dirty="0">
                <a:solidFill>
                  <a:srgbClr val="000000"/>
                </a:solidFill>
                <a:latin typeface="Calibri"/>
              </a:rPr>
              <a:t>”</a:t>
            </a:r>
            <a:endParaRPr lang="en-US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0428" name="Text Box 14"/>
          <p:cNvSpPr txBox="1">
            <a:spLocks noChangeArrowheads="1"/>
          </p:cNvSpPr>
          <p:nvPr/>
        </p:nvSpPr>
        <p:spPr bwMode="auto">
          <a:xfrm>
            <a:off x="5837215" y="5255568"/>
            <a:ext cx="256227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ja-JP" altLang="en-US" dirty="0">
                <a:latin typeface="Calibri"/>
              </a:rPr>
              <a:t>“</a:t>
            </a:r>
            <a:r>
              <a:rPr lang="en-US" altLang="ja-JP" dirty="0">
                <a:solidFill>
                  <a:srgbClr val="000000"/>
                </a:solidFill>
                <a:latin typeface="Calibri"/>
              </a:rPr>
              <a:t>finin@umbc.edu</a:t>
            </a:r>
            <a:r>
              <a:rPr lang="ja-JP" altLang="en-US" dirty="0">
                <a:latin typeface="Calibri"/>
              </a:rPr>
              <a:t>”</a:t>
            </a:r>
            <a:endParaRPr lang="en-US" dirty="0">
              <a:latin typeface="Calibri"/>
            </a:endParaRPr>
          </a:p>
        </p:txBody>
      </p:sp>
      <p:sp>
        <p:nvSpPr>
          <p:cNvPr id="60429" name="Line 15"/>
          <p:cNvSpPr>
            <a:spLocks noChangeShapeType="1"/>
          </p:cNvSpPr>
          <p:nvPr/>
        </p:nvSpPr>
        <p:spPr bwMode="auto">
          <a:xfrm flipH="1">
            <a:off x="4724400" y="4495800"/>
            <a:ext cx="0" cy="83820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30" name="Text Box 16"/>
          <p:cNvSpPr txBox="1">
            <a:spLocks noChangeArrowheads="1"/>
          </p:cNvSpPr>
          <p:nvPr/>
        </p:nvSpPr>
        <p:spPr bwMode="auto">
          <a:xfrm>
            <a:off x="3346450" y="4618038"/>
            <a:ext cx="14398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dirty="0" err="1">
                <a:solidFill>
                  <a:srgbClr val="FF0000"/>
                </a:solidFill>
              </a:rPr>
              <a:t>bib:name</a:t>
            </a:r>
            <a:endParaRPr lang="en-US" sz="2800" dirty="0">
              <a:solidFill>
                <a:srgbClr val="FF0000"/>
              </a:solidFill>
              <a:latin typeface="Calibri"/>
            </a:endParaRPr>
          </a:p>
        </p:txBody>
      </p:sp>
      <p:sp>
        <p:nvSpPr>
          <p:cNvPr id="60431" name="Line 17"/>
          <p:cNvSpPr>
            <a:spLocks noChangeShapeType="1"/>
          </p:cNvSpPr>
          <p:nvPr/>
        </p:nvSpPr>
        <p:spPr bwMode="auto">
          <a:xfrm>
            <a:off x="5715000" y="4114800"/>
            <a:ext cx="1219200" cy="121920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32" name="Text Box 18"/>
          <p:cNvSpPr txBox="1">
            <a:spLocks noChangeArrowheads="1"/>
          </p:cNvSpPr>
          <p:nvPr/>
        </p:nvSpPr>
        <p:spPr bwMode="auto">
          <a:xfrm>
            <a:off x="6237288" y="4389438"/>
            <a:ext cx="14065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dirty="0" err="1">
                <a:solidFill>
                  <a:srgbClr val="FF0000"/>
                </a:solidFill>
              </a:rPr>
              <a:t>bib:email</a:t>
            </a:r>
            <a:endParaRPr lang="en-US" sz="2800" dirty="0">
              <a:solidFill>
                <a:srgbClr val="FF0000"/>
              </a:solidFill>
              <a:latin typeface="Calibri"/>
            </a:endParaRPr>
          </a:p>
        </p:txBody>
      </p:sp>
      <p:sp>
        <p:nvSpPr>
          <p:cNvPr id="60433" name="Line 19"/>
          <p:cNvSpPr>
            <a:spLocks noChangeShapeType="1"/>
          </p:cNvSpPr>
          <p:nvPr/>
        </p:nvSpPr>
        <p:spPr bwMode="auto">
          <a:xfrm>
            <a:off x="2971800" y="1905000"/>
            <a:ext cx="160020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85631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Serialization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graph is an abstract model, we’ll need to serialize it as text for many reasons, e.g., display, editing, exchange</a:t>
            </a:r>
          </a:p>
          <a:p>
            <a:r>
              <a:rPr lang="en-US" dirty="0" smtClean="0"/>
              <a:t>There are several standard RDF serializations, the three most important are: XML, Turtle and ntriples</a:t>
            </a:r>
          </a:p>
          <a:p>
            <a:r>
              <a:rPr lang="en-US" dirty="0" smtClean="0"/>
              <a:t>Most Semantic Web tools can read or write in any of these serializations</a:t>
            </a:r>
          </a:p>
        </p:txBody>
      </p:sp>
    </p:spTree>
    <p:extLst>
      <p:ext uri="{BB962C8B-B14F-4D97-AF65-F5344CB8AC3E}">
        <p14:creationId xmlns:p14="http://schemas.microsoft.com/office/powerpoint/2010/main" val="1491457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2"/>
          <p:cNvSpPr>
            <a:spLocks noGrp="1" noChangeArrowheads="1"/>
          </p:cNvSpPr>
          <p:nvPr>
            <p:ph type="title"/>
          </p:nvPr>
        </p:nvSpPr>
        <p:spPr>
          <a:xfrm>
            <a:off x="887413" y="203200"/>
            <a:ext cx="7299325" cy="781050"/>
          </a:xfrm>
        </p:spPr>
        <p:txBody>
          <a:bodyPr/>
          <a:lstStyle/>
          <a:p>
            <a:pPr eaLnBrk="1" hangingPunct="1"/>
            <a:r>
              <a:rPr lang="en-US" dirty="0">
                <a:latin typeface="Calibri"/>
              </a:rPr>
              <a:t>XML encoding for RDF</a:t>
            </a:r>
          </a:p>
        </p:txBody>
      </p:sp>
      <p:sp>
        <p:nvSpPr>
          <p:cNvPr id="62466" name="Text Box 3"/>
          <p:cNvSpPr txBox="1">
            <a:spLocks noChangeArrowheads="1"/>
          </p:cNvSpPr>
          <p:nvPr/>
        </p:nvSpPr>
        <p:spPr bwMode="auto">
          <a:xfrm>
            <a:off x="342900" y="1305456"/>
            <a:ext cx="8458200" cy="5186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lnSpc>
                <a:spcPts val="2840"/>
              </a:lnSpc>
            </a:pPr>
            <a:r>
              <a:rPr lang="en-US" sz="2200" dirty="0">
                <a:solidFill>
                  <a:srgbClr val="000000"/>
                </a:solidFill>
              </a:rPr>
              <a:t>&lt;</a:t>
            </a:r>
            <a:r>
              <a:rPr lang="en-US" sz="2200" dirty="0" err="1">
                <a:solidFill>
                  <a:srgbClr val="000000"/>
                </a:solidFill>
              </a:rPr>
              <a:t>rdf:RDF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xmlns:rdf</a:t>
            </a:r>
            <a:r>
              <a:rPr lang="en-US" sz="2200" dirty="0">
                <a:solidFill>
                  <a:srgbClr val="000000"/>
                </a:solidFill>
              </a:rPr>
              <a:t>="http://www.w3.org/1999/02/22-rdf-syntax-ns#"</a:t>
            </a:r>
          </a:p>
          <a:p>
            <a:pPr>
              <a:lnSpc>
                <a:spcPts val="2840"/>
              </a:lnSpc>
            </a:pPr>
            <a:r>
              <a:rPr lang="en-US" sz="2200" dirty="0">
                <a:solidFill>
                  <a:srgbClr val="000000"/>
                </a:solidFill>
              </a:rPr>
              <a:t>    </a:t>
            </a:r>
            <a:r>
              <a:rPr lang="en-US" sz="2200" dirty="0" err="1">
                <a:solidFill>
                  <a:srgbClr val="000000"/>
                </a:solidFill>
              </a:rPr>
              <a:t>xmlns:dc</a:t>
            </a:r>
            <a:r>
              <a:rPr lang="en-US" sz="2200" dirty="0">
                <a:solidFill>
                  <a:srgbClr val="000000"/>
                </a:solidFill>
              </a:rPr>
              <a:t>="http://</a:t>
            </a:r>
            <a:r>
              <a:rPr lang="en-US" sz="2200" dirty="0" err="1">
                <a:solidFill>
                  <a:srgbClr val="000000"/>
                </a:solidFill>
              </a:rPr>
              <a:t>purl.org</a:t>
            </a:r>
            <a:r>
              <a:rPr lang="en-US" sz="2200" dirty="0">
                <a:solidFill>
                  <a:srgbClr val="000000"/>
                </a:solidFill>
              </a:rPr>
              <a:t>/dc/elements/1.1/"</a:t>
            </a:r>
          </a:p>
          <a:p>
            <a:pPr>
              <a:lnSpc>
                <a:spcPts val="2840"/>
              </a:lnSpc>
            </a:pPr>
            <a:r>
              <a:rPr lang="en-US" sz="2200" dirty="0">
                <a:solidFill>
                  <a:srgbClr val="000000"/>
                </a:solidFill>
              </a:rPr>
              <a:t>    </a:t>
            </a:r>
            <a:r>
              <a:rPr lang="en-US" sz="2200" dirty="0" err="1">
                <a:solidFill>
                  <a:srgbClr val="000000"/>
                </a:solidFill>
              </a:rPr>
              <a:t>xmlns:bib</a:t>
            </a:r>
            <a:r>
              <a:rPr lang="en-US" sz="2200" dirty="0" smtClean="0">
                <a:solidFill>
                  <a:srgbClr val="000000"/>
                </a:solidFill>
              </a:rPr>
              <a:t>=http</a:t>
            </a:r>
            <a:r>
              <a:rPr lang="en-US" sz="2200" dirty="0">
                <a:solidFill>
                  <a:srgbClr val="000000"/>
                </a:solidFill>
              </a:rPr>
              <a:t>://daml.umbc.edu/ontologies/bib</a:t>
            </a:r>
            <a:r>
              <a:rPr lang="en-US" sz="2200" dirty="0" smtClean="0">
                <a:solidFill>
                  <a:srgbClr val="000000"/>
                </a:solidFill>
              </a:rPr>
              <a:t>/&gt; </a:t>
            </a:r>
            <a:endParaRPr lang="en-US" sz="900" dirty="0">
              <a:solidFill>
                <a:srgbClr val="000000"/>
              </a:solidFill>
            </a:endParaRPr>
          </a:p>
          <a:p>
            <a:pPr>
              <a:lnSpc>
                <a:spcPts val="2840"/>
              </a:lnSpc>
            </a:pPr>
            <a:r>
              <a:rPr lang="en-US" sz="2200" dirty="0">
                <a:solidFill>
                  <a:srgbClr val="000000"/>
                </a:solidFill>
              </a:rPr>
              <a:t>&lt;</a:t>
            </a:r>
            <a:r>
              <a:rPr lang="en-US" sz="2200" dirty="0" err="1">
                <a:solidFill>
                  <a:srgbClr val="000000"/>
                </a:solidFill>
              </a:rPr>
              <a:t>rdf:Description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rdf:about</a:t>
            </a:r>
            <a:r>
              <a:rPr lang="en-US" sz="2200" dirty="0">
                <a:solidFill>
                  <a:srgbClr val="000000"/>
                </a:solidFill>
              </a:rPr>
              <a:t>="http://umbc.edu/~finin/talks/idm02/"&gt;</a:t>
            </a:r>
          </a:p>
          <a:p>
            <a:pPr>
              <a:lnSpc>
                <a:spcPts val="2840"/>
              </a:lnSpc>
            </a:pPr>
            <a:r>
              <a:rPr lang="en-US" sz="2200" dirty="0">
                <a:solidFill>
                  <a:srgbClr val="000000"/>
                </a:solidFill>
              </a:rPr>
              <a:t>  &lt;</a:t>
            </a:r>
            <a:r>
              <a:rPr lang="en-US" sz="2200" dirty="0" err="1">
                <a:solidFill>
                  <a:srgbClr val="000000"/>
                </a:solidFill>
              </a:rPr>
              <a:t>dc:title</a:t>
            </a:r>
            <a:r>
              <a:rPr lang="en-US" sz="2200" dirty="0">
                <a:solidFill>
                  <a:srgbClr val="000000"/>
                </a:solidFill>
              </a:rPr>
              <a:t>&gt;Intelligent Information Systems on the Web&lt;/</a:t>
            </a:r>
            <a:r>
              <a:rPr lang="en-US" sz="2200" dirty="0" err="1">
                <a:solidFill>
                  <a:srgbClr val="000000"/>
                </a:solidFill>
              </a:rPr>
              <a:t>dc:title</a:t>
            </a:r>
            <a:r>
              <a:rPr lang="en-US" sz="2200" dirty="0">
                <a:solidFill>
                  <a:srgbClr val="000000"/>
                </a:solidFill>
              </a:rPr>
              <a:t>&gt;</a:t>
            </a:r>
          </a:p>
          <a:p>
            <a:pPr>
              <a:lnSpc>
                <a:spcPts val="2840"/>
              </a:lnSpc>
            </a:pPr>
            <a:r>
              <a:rPr lang="en-US" sz="2200" dirty="0">
                <a:solidFill>
                  <a:srgbClr val="000000"/>
                </a:solidFill>
              </a:rPr>
              <a:t>  &lt;</a:t>
            </a:r>
            <a:r>
              <a:rPr lang="en-US" sz="2200" dirty="0" err="1">
                <a:solidFill>
                  <a:srgbClr val="000000"/>
                </a:solidFill>
              </a:rPr>
              <a:t>dc:creator</a:t>
            </a:r>
            <a:r>
              <a:rPr lang="en-US" sz="2200" dirty="0">
                <a:solidFill>
                  <a:srgbClr val="000000"/>
                </a:solidFill>
              </a:rPr>
              <a:t>&gt;</a:t>
            </a:r>
          </a:p>
          <a:p>
            <a:pPr>
              <a:lnSpc>
                <a:spcPts val="2840"/>
              </a:lnSpc>
            </a:pPr>
            <a:r>
              <a:rPr lang="en-US" sz="2200" dirty="0">
                <a:solidFill>
                  <a:srgbClr val="000000"/>
                </a:solidFill>
              </a:rPr>
              <a:t>    &lt;</a:t>
            </a:r>
            <a:r>
              <a:rPr lang="en-US" sz="2200" dirty="0" err="1">
                <a:solidFill>
                  <a:srgbClr val="000000"/>
                </a:solidFill>
              </a:rPr>
              <a:t>rdf:Description</a:t>
            </a:r>
            <a:r>
              <a:rPr lang="en-US" sz="2200" dirty="0">
                <a:solidFill>
                  <a:srgbClr val="000000"/>
                </a:solidFill>
              </a:rPr>
              <a:t>&gt;</a:t>
            </a:r>
          </a:p>
          <a:p>
            <a:pPr>
              <a:lnSpc>
                <a:spcPts val="2840"/>
              </a:lnSpc>
            </a:pPr>
            <a:r>
              <a:rPr lang="en-US" sz="2200" dirty="0">
                <a:solidFill>
                  <a:srgbClr val="000000"/>
                </a:solidFill>
              </a:rPr>
              <a:t>      &lt;</a:t>
            </a:r>
            <a:r>
              <a:rPr lang="en-US" sz="2200" dirty="0" err="1">
                <a:solidFill>
                  <a:srgbClr val="000000"/>
                </a:solidFill>
              </a:rPr>
              <a:t>bib:Name</a:t>
            </a:r>
            <a:r>
              <a:rPr lang="en-US" sz="2200" dirty="0">
                <a:solidFill>
                  <a:srgbClr val="000000"/>
                </a:solidFill>
              </a:rPr>
              <a:t>&gt;Tim Finin&lt;/</a:t>
            </a:r>
            <a:r>
              <a:rPr lang="en-US" sz="2200" dirty="0" err="1">
                <a:solidFill>
                  <a:srgbClr val="000000"/>
                </a:solidFill>
              </a:rPr>
              <a:t>bib:Name</a:t>
            </a:r>
            <a:r>
              <a:rPr lang="en-US" sz="2200" dirty="0">
                <a:solidFill>
                  <a:srgbClr val="000000"/>
                </a:solidFill>
              </a:rPr>
              <a:t>&gt;</a:t>
            </a:r>
          </a:p>
          <a:p>
            <a:pPr>
              <a:lnSpc>
                <a:spcPts val="2840"/>
              </a:lnSpc>
            </a:pPr>
            <a:r>
              <a:rPr lang="en-US" sz="2200" dirty="0">
                <a:solidFill>
                  <a:srgbClr val="000000"/>
                </a:solidFill>
              </a:rPr>
              <a:t>      &lt;</a:t>
            </a:r>
            <a:r>
              <a:rPr lang="en-US" sz="2200" dirty="0" err="1">
                <a:solidFill>
                  <a:srgbClr val="000000"/>
                </a:solidFill>
              </a:rPr>
              <a:t>bib:Email</a:t>
            </a:r>
            <a:r>
              <a:rPr lang="en-US" sz="2200" dirty="0">
                <a:solidFill>
                  <a:srgbClr val="000000"/>
                </a:solidFill>
              </a:rPr>
              <a:t>&gt;finin@umbc.edu&lt;/</a:t>
            </a:r>
            <a:r>
              <a:rPr lang="en-US" sz="2200" dirty="0" err="1">
                <a:solidFill>
                  <a:srgbClr val="000000"/>
                </a:solidFill>
              </a:rPr>
              <a:t>bib:Email</a:t>
            </a:r>
            <a:r>
              <a:rPr lang="en-US" sz="2200" dirty="0">
                <a:solidFill>
                  <a:srgbClr val="000000"/>
                </a:solidFill>
              </a:rPr>
              <a:t>&gt;</a:t>
            </a:r>
          </a:p>
          <a:p>
            <a:pPr>
              <a:lnSpc>
                <a:spcPts val="2840"/>
              </a:lnSpc>
            </a:pPr>
            <a:r>
              <a:rPr lang="en-US" sz="2200" dirty="0">
                <a:solidFill>
                  <a:srgbClr val="000000"/>
                </a:solidFill>
              </a:rPr>
              <a:t>      &lt;</a:t>
            </a:r>
            <a:r>
              <a:rPr lang="en-US" sz="2200" dirty="0" err="1">
                <a:solidFill>
                  <a:srgbClr val="000000"/>
                </a:solidFill>
              </a:rPr>
              <a:t>bib:Aff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rdf:resource</a:t>
            </a:r>
            <a:r>
              <a:rPr lang="en-US" sz="2200" dirty="0">
                <a:solidFill>
                  <a:srgbClr val="000000"/>
                </a:solidFill>
              </a:rPr>
              <a:t>="http://umbc.edu/" /&gt;</a:t>
            </a:r>
          </a:p>
          <a:p>
            <a:pPr>
              <a:lnSpc>
                <a:spcPts val="2840"/>
              </a:lnSpc>
            </a:pPr>
            <a:r>
              <a:rPr lang="en-US" sz="2200" dirty="0">
                <a:solidFill>
                  <a:srgbClr val="000000"/>
                </a:solidFill>
              </a:rPr>
              <a:t>    &lt;/</a:t>
            </a:r>
            <a:r>
              <a:rPr lang="en-US" sz="2200" dirty="0" err="1">
                <a:solidFill>
                  <a:srgbClr val="000000"/>
                </a:solidFill>
              </a:rPr>
              <a:t>rdf:Description</a:t>
            </a:r>
            <a:r>
              <a:rPr lang="en-US" sz="2200" dirty="0">
                <a:solidFill>
                  <a:srgbClr val="000000"/>
                </a:solidFill>
              </a:rPr>
              <a:t>&gt; </a:t>
            </a:r>
          </a:p>
          <a:p>
            <a:pPr>
              <a:lnSpc>
                <a:spcPts val="2840"/>
              </a:lnSpc>
            </a:pPr>
            <a:r>
              <a:rPr lang="en-US" sz="2200" dirty="0">
                <a:solidFill>
                  <a:srgbClr val="000000"/>
                </a:solidFill>
              </a:rPr>
              <a:t>  &lt;/</a:t>
            </a:r>
            <a:r>
              <a:rPr lang="en-US" sz="2200" dirty="0" err="1">
                <a:solidFill>
                  <a:srgbClr val="000000"/>
                </a:solidFill>
              </a:rPr>
              <a:t>dc:creator</a:t>
            </a:r>
            <a:r>
              <a:rPr lang="en-US" sz="2200" dirty="0">
                <a:solidFill>
                  <a:srgbClr val="000000"/>
                </a:solidFill>
              </a:rPr>
              <a:t>&gt;</a:t>
            </a:r>
          </a:p>
          <a:p>
            <a:pPr>
              <a:lnSpc>
                <a:spcPts val="2840"/>
              </a:lnSpc>
            </a:pPr>
            <a:r>
              <a:rPr lang="en-US" sz="2200" dirty="0">
                <a:solidFill>
                  <a:srgbClr val="000000"/>
                </a:solidFill>
              </a:rPr>
              <a:t>&lt;/</a:t>
            </a:r>
            <a:r>
              <a:rPr lang="en-US" sz="2200" dirty="0" err="1">
                <a:solidFill>
                  <a:srgbClr val="000000"/>
                </a:solidFill>
              </a:rPr>
              <a:t>rdf:Description</a:t>
            </a:r>
            <a:r>
              <a:rPr lang="en-US" sz="2200" dirty="0">
                <a:solidFill>
                  <a:srgbClr val="000000"/>
                </a:solidFill>
              </a:rPr>
              <a:t>&gt;</a:t>
            </a:r>
          </a:p>
          <a:p>
            <a:pPr>
              <a:lnSpc>
                <a:spcPts val="2840"/>
              </a:lnSpc>
            </a:pPr>
            <a:r>
              <a:rPr lang="en-US" sz="2200" dirty="0">
                <a:solidFill>
                  <a:srgbClr val="000000"/>
                </a:solidFill>
              </a:rPr>
              <a:t>&lt;/</a:t>
            </a:r>
            <a:r>
              <a:rPr lang="en-US" sz="2200" dirty="0" err="1">
                <a:solidFill>
                  <a:srgbClr val="000000"/>
                </a:solidFill>
              </a:rPr>
              <a:t>rdf:RDF</a:t>
            </a:r>
            <a:r>
              <a:rPr lang="en-US" sz="2200" dirty="0">
                <a:solidFill>
                  <a:srgbClr val="000000"/>
                </a:solidFill>
              </a:rPr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194442937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2"/>
          <p:cNvSpPr>
            <a:spLocks noGrp="1" noChangeArrowheads="1"/>
          </p:cNvSpPr>
          <p:nvPr>
            <p:ph type="title"/>
          </p:nvPr>
        </p:nvSpPr>
        <p:spPr>
          <a:xfrm>
            <a:off x="887413" y="203200"/>
            <a:ext cx="7299325" cy="781050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 smtClean="0">
                <a:latin typeface="Calibri"/>
              </a:rPr>
              <a:t>Note the prefix declarations</a:t>
            </a:r>
            <a:endParaRPr lang="en-US" dirty="0">
              <a:latin typeface="Calibri"/>
            </a:endParaRPr>
          </a:p>
        </p:txBody>
      </p:sp>
      <p:sp>
        <p:nvSpPr>
          <p:cNvPr id="62466" name="Text Box 3"/>
          <p:cNvSpPr txBox="1">
            <a:spLocks noChangeArrowheads="1"/>
          </p:cNvSpPr>
          <p:nvPr/>
        </p:nvSpPr>
        <p:spPr bwMode="auto">
          <a:xfrm>
            <a:off x="342900" y="1305456"/>
            <a:ext cx="8458200" cy="5186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lnSpc>
                <a:spcPts val="2840"/>
              </a:lnSpc>
            </a:pPr>
            <a:r>
              <a:rPr lang="en-US" sz="2200" dirty="0"/>
              <a:t>&lt;</a:t>
            </a:r>
            <a:r>
              <a:rPr lang="en-US" sz="2200" dirty="0" err="1"/>
              <a:t>rdf:RDF</a:t>
            </a:r>
            <a:r>
              <a:rPr lang="en-US" sz="2200" dirty="0"/>
              <a:t> </a:t>
            </a:r>
            <a:r>
              <a:rPr lang="en-US" sz="2200" dirty="0" err="1"/>
              <a:t>xmlns:rdf</a:t>
            </a:r>
            <a:r>
              <a:rPr lang="en-US" sz="2200" dirty="0"/>
              <a:t>="http://www.w3.org/1999/02/22-rdf-syntax-ns#"</a:t>
            </a:r>
          </a:p>
          <a:p>
            <a:pPr>
              <a:lnSpc>
                <a:spcPts val="2840"/>
              </a:lnSpc>
            </a:pPr>
            <a:r>
              <a:rPr lang="en-US" sz="2200" dirty="0"/>
              <a:t>    </a:t>
            </a:r>
            <a:r>
              <a:rPr lang="en-US" sz="2200" dirty="0" err="1"/>
              <a:t>xmlns:dc</a:t>
            </a:r>
            <a:r>
              <a:rPr lang="en-US" sz="2200" dirty="0"/>
              <a:t>="http://</a:t>
            </a:r>
            <a:r>
              <a:rPr lang="en-US" sz="2200" dirty="0" err="1"/>
              <a:t>purl.org</a:t>
            </a:r>
            <a:r>
              <a:rPr lang="en-US" sz="2200" dirty="0"/>
              <a:t>/dc/elements/1.1/"</a:t>
            </a:r>
          </a:p>
          <a:p>
            <a:pPr>
              <a:lnSpc>
                <a:spcPts val="2840"/>
              </a:lnSpc>
            </a:pPr>
            <a:r>
              <a:rPr lang="en-US" sz="2200" dirty="0"/>
              <a:t>    </a:t>
            </a:r>
            <a:r>
              <a:rPr lang="en-US" sz="2200" dirty="0" err="1"/>
              <a:t>xmlns:bib</a:t>
            </a:r>
            <a:r>
              <a:rPr lang="en-US" sz="2200" dirty="0" smtClean="0"/>
              <a:t>=http</a:t>
            </a:r>
            <a:r>
              <a:rPr lang="en-US" sz="2200" dirty="0"/>
              <a:t>://daml.umbc.edu/ontologies/bib</a:t>
            </a:r>
            <a:r>
              <a:rPr lang="en-US" sz="2200" dirty="0" smtClean="0"/>
              <a:t>/&gt; </a:t>
            </a:r>
            <a:endParaRPr lang="en-US" sz="900" dirty="0"/>
          </a:p>
          <a:p>
            <a:pPr>
              <a:lnSpc>
                <a:spcPts val="2840"/>
              </a:lnSpc>
            </a:pPr>
            <a:r>
              <a:rPr lang="en-US" sz="2200" dirty="0" smtClean="0">
                <a:solidFill>
                  <a:schemeClr val="bg1">
                    <a:lumMod val="50000"/>
                  </a:schemeClr>
                </a:solidFill>
              </a:rPr>
              <a:t>&lt;</a:t>
            </a:r>
            <a:r>
              <a:rPr lang="en-US" sz="2200" dirty="0" err="1" smtClean="0">
                <a:solidFill>
                  <a:schemeClr val="bg1">
                    <a:lumMod val="50000"/>
                  </a:schemeClr>
                </a:solidFill>
              </a:rPr>
              <a:t>rdf:Description</a:t>
            </a:r>
            <a:r>
              <a:rPr lang="en-US" sz="22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2200" dirty="0" err="1" smtClean="0">
                <a:solidFill>
                  <a:schemeClr val="bg1">
                    <a:lumMod val="50000"/>
                  </a:schemeClr>
                </a:solidFill>
              </a:rPr>
              <a:t>rdf:about</a:t>
            </a:r>
            <a:r>
              <a:rPr lang="en-US" sz="2200" dirty="0" smtClean="0">
                <a:solidFill>
                  <a:schemeClr val="bg1">
                    <a:lumMod val="50000"/>
                  </a:schemeClr>
                </a:solidFill>
              </a:rPr>
              <a:t>="http://umbc.edu/~finin/talks/idm02/"&gt;</a:t>
            </a:r>
          </a:p>
          <a:p>
            <a:pPr>
              <a:lnSpc>
                <a:spcPts val="2840"/>
              </a:lnSpc>
            </a:pPr>
            <a:r>
              <a:rPr lang="en-US" sz="2200" dirty="0" smtClean="0">
                <a:solidFill>
                  <a:schemeClr val="bg1">
                    <a:lumMod val="50000"/>
                  </a:schemeClr>
                </a:solidFill>
              </a:rPr>
              <a:t>  &lt;</a:t>
            </a:r>
            <a:r>
              <a:rPr lang="en-US" sz="2200" dirty="0" err="1" smtClean="0">
                <a:solidFill>
                  <a:schemeClr val="bg1">
                    <a:lumMod val="50000"/>
                  </a:schemeClr>
                </a:solidFill>
              </a:rPr>
              <a:t>dc:title</a:t>
            </a:r>
            <a:r>
              <a:rPr lang="en-US" sz="2200" dirty="0" smtClean="0">
                <a:solidFill>
                  <a:schemeClr val="bg1">
                    <a:lumMod val="50000"/>
                  </a:schemeClr>
                </a:solidFill>
              </a:rPr>
              <a:t>&gt;Intelligent Information Systems on the Web&lt;/</a:t>
            </a:r>
            <a:r>
              <a:rPr lang="en-US" sz="2200" dirty="0" err="1" smtClean="0">
                <a:solidFill>
                  <a:schemeClr val="bg1">
                    <a:lumMod val="50000"/>
                  </a:schemeClr>
                </a:solidFill>
              </a:rPr>
              <a:t>dc:title</a:t>
            </a:r>
            <a:r>
              <a:rPr lang="en-US" sz="2200" dirty="0" smtClean="0">
                <a:solidFill>
                  <a:schemeClr val="bg1">
                    <a:lumMod val="50000"/>
                  </a:schemeClr>
                </a:solidFill>
              </a:rPr>
              <a:t>&gt;</a:t>
            </a:r>
          </a:p>
          <a:p>
            <a:pPr>
              <a:lnSpc>
                <a:spcPts val="2840"/>
              </a:lnSpc>
            </a:pPr>
            <a:r>
              <a:rPr lang="en-US" sz="2200" dirty="0" smtClean="0">
                <a:solidFill>
                  <a:schemeClr val="bg1">
                    <a:lumMod val="50000"/>
                  </a:schemeClr>
                </a:solidFill>
              </a:rPr>
              <a:t>  &lt;</a:t>
            </a:r>
            <a:r>
              <a:rPr lang="en-US" sz="2200" dirty="0" err="1" smtClean="0">
                <a:solidFill>
                  <a:schemeClr val="bg1">
                    <a:lumMod val="50000"/>
                  </a:schemeClr>
                </a:solidFill>
              </a:rPr>
              <a:t>dc:creator</a:t>
            </a:r>
            <a:r>
              <a:rPr lang="en-US" sz="2200" dirty="0" smtClean="0">
                <a:solidFill>
                  <a:schemeClr val="bg1">
                    <a:lumMod val="50000"/>
                  </a:schemeClr>
                </a:solidFill>
              </a:rPr>
              <a:t>&gt;</a:t>
            </a:r>
          </a:p>
          <a:p>
            <a:pPr>
              <a:lnSpc>
                <a:spcPts val="2840"/>
              </a:lnSpc>
            </a:pPr>
            <a:r>
              <a:rPr lang="en-US" sz="2200" dirty="0" smtClean="0">
                <a:solidFill>
                  <a:schemeClr val="bg1">
                    <a:lumMod val="50000"/>
                  </a:schemeClr>
                </a:solidFill>
              </a:rPr>
              <a:t>    &lt;</a:t>
            </a:r>
            <a:r>
              <a:rPr lang="en-US" sz="2200" dirty="0" err="1" smtClean="0">
                <a:solidFill>
                  <a:schemeClr val="bg1">
                    <a:lumMod val="50000"/>
                  </a:schemeClr>
                </a:solidFill>
              </a:rPr>
              <a:t>rdf:Description</a:t>
            </a:r>
            <a:r>
              <a:rPr lang="en-US" sz="2200" dirty="0" smtClean="0">
                <a:solidFill>
                  <a:schemeClr val="bg1">
                    <a:lumMod val="50000"/>
                  </a:schemeClr>
                </a:solidFill>
              </a:rPr>
              <a:t>&gt;</a:t>
            </a:r>
          </a:p>
          <a:p>
            <a:pPr>
              <a:lnSpc>
                <a:spcPts val="2840"/>
              </a:lnSpc>
            </a:pPr>
            <a:r>
              <a:rPr lang="en-US" sz="2200" dirty="0" smtClean="0">
                <a:solidFill>
                  <a:schemeClr val="bg1">
                    <a:lumMod val="50000"/>
                  </a:schemeClr>
                </a:solidFill>
              </a:rPr>
              <a:t>      &lt;</a:t>
            </a:r>
            <a:r>
              <a:rPr lang="en-US" sz="2200" dirty="0" err="1" smtClean="0">
                <a:solidFill>
                  <a:schemeClr val="bg1">
                    <a:lumMod val="50000"/>
                  </a:schemeClr>
                </a:solidFill>
              </a:rPr>
              <a:t>bib:Name</a:t>
            </a:r>
            <a:r>
              <a:rPr lang="en-US" sz="2200" dirty="0" smtClean="0">
                <a:solidFill>
                  <a:schemeClr val="bg1">
                    <a:lumMod val="50000"/>
                  </a:schemeClr>
                </a:solidFill>
              </a:rPr>
              <a:t>&gt;Tim Finin&lt;/</a:t>
            </a:r>
            <a:r>
              <a:rPr lang="en-US" sz="2200" dirty="0" err="1" smtClean="0">
                <a:solidFill>
                  <a:schemeClr val="bg1">
                    <a:lumMod val="50000"/>
                  </a:schemeClr>
                </a:solidFill>
              </a:rPr>
              <a:t>bib:Name</a:t>
            </a:r>
            <a:r>
              <a:rPr lang="en-US" sz="2200" dirty="0" smtClean="0">
                <a:solidFill>
                  <a:schemeClr val="bg1">
                    <a:lumMod val="50000"/>
                  </a:schemeClr>
                </a:solidFill>
              </a:rPr>
              <a:t>&gt;</a:t>
            </a:r>
          </a:p>
          <a:p>
            <a:pPr>
              <a:lnSpc>
                <a:spcPts val="2840"/>
              </a:lnSpc>
            </a:pPr>
            <a:r>
              <a:rPr lang="en-US" sz="2200" dirty="0" smtClean="0">
                <a:solidFill>
                  <a:schemeClr val="bg1">
                    <a:lumMod val="50000"/>
                  </a:schemeClr>
                </a:solidFill>
              </a:rPr>
              <a:t>      &lt;</a:t>
            </a:r>
            <a:r>
              <a:rPr lang="en-US" sz="2200" dirty="0" err="1" smtClean="0">
                <a:solidFill>
                  <a:schemeClr val="bg1">
                    <a:lumMod val="50000"/>
                  </a:schemeClr>
                </a:solidFill>
              </a:rPr>
              <a:t>bib:Email</a:t>
            </a:r>
            <a:r>
              <a:rPr lang="en-US" sz="2200" dirty="0" smtClean="0">
                <a:solidFill>
                  <a:schemeClr val="bg1">
                    <a:lumMod val="50000"/>
                  </a:schemeClr>
                </a:solidFill>
              </a:rPr>
              <a:t>&gt;finin@umbc.edu&lt;/</a:t>
            </a:r>
            <a:r>
              <a:rPr lang="en-US" sz="2200" dirty="0" err="1" smtClean="0">
                <a:solidFill>
                  <a:schemeClr val="bg1">
                    <a:lumMod val="50000"/>
                  </a:schemeClr>
                </a:solidFill>
              </a:rPr>
              <a:t>bib:Email</a:t>
            </a:r>
            <a:r>
              <a:rPr lang="en-US" sz="2200" dirty="0" smtClean="0">
                <a:solidFill>
                  <a:schemeClr val="bg1">
                    <a:lumMod val="50000"/>
                  </a:schemeClr>
                </a:solidFill>
              </a:rPr>
              <a:t>&gt;</a:t>
            </a:r>
          </a:p>
          <a:p>
            <a:pPr>
              <a:lnSpc>
                <a:spcPts val="2840"/>
              </a:lnSpc>
            </a:pPr>
            <a:r>
              <a:rPr lang="en-US" sz="2200" dirty="0" smtClean="0">
                <a:solidFill>
                  <a:schemeClr val="bg1">
                    <a:lumMod val="50000"/>
                  </a:schemeClr>
                </a:solidFill>
              </a:rPr>
              <a:t>      &lt;</a:t>
            </a:r>
            <a:r>
              <a:rPr lang="en-US" sz="2200" dirty="0" err="1" smtClean="0">
                <a:solidFill>
                  <a:schemeClr val="bg1">
                    <a:lumMod val="50000"/>
                  </a:schemeClr>
                </a:solidFill>
              </a:rPr>
              <a:t>bib:Aff</a:t>
            </a:r>
            <a:r>
              <a:rPr lang="en-US" sz="22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2200" dirty="0" err="1" smtClean="0">
                <a:solidFill>
                  <a:schemeClr val="bg1">
                    <a:lumMod val="50000"/>
                  </a:schemeClr>
                </a:solidFill>
              </a:rPr>
              <a:t>rdf:resource</a:t>
            </a:r>
            <a:r>
              <a:rPr lang="en-US" sz="2200" dirty="0" smtClean="0">
                <a:solidFill>
                  <a:schemeClr val="bg1">
                    <a:lumMod val="50000"/>
                  </a:schemeClr>
                </a:solidFill>
              </a:rPr>
              <a:t>="http://umbc.edu/" /&gt;</a:t>
            </a:r>
          </a:p>
          <a:p>
            <a:pPr>
              <a:lnSpc>
                <a:spcPts val="2840"/>
              </a:lnSpc>
            </a:pPr>
            <a:r>
              <a:rPr lang="en-US" sz="2200" dirty="0" smtClean="0">
                <a:solidFill>
                  <a:schemeClr val="bg1">
                    <a:lumMod val="50000"/>
                  </a:schemeClr>
                </a:solidFill>
              </a:rPr>
              <a:t>    &lt;/</a:t>
            </a:r>
            <a:r>
              <a:rPr lang="en-US" sz="2200" dirty="0" err="1" smtClean="0">
                <a:solidFill>
                  <a:schemeClr val="bg1">
                    <a:lumMod val="50000"/>
                  </a:schemeClr>
                </a:solidFill>
              </a:rPr>
              <a:t>rdf:Description</a:t>
            </a:r>
            <a:r>
              <a:rPr lang="en-US" sz="2200" dirty="0" smtClean="0">
                <a:solidFill>
                  <a:schemeClr val="bg1">
                    <a:lumMod val="50000"/>
                  </a:schemeClr>
                </a:solidFill>
              </a:rPr>
              <a:t>&gt; </a:t>
            </a:r>
          </a:p>
          <a:p>
            <a:pPr>
              <a:lnSpc>
                <a:spcPts val="2840"/>
              </a:lnSpc>
            </a:pPr>
            <a:r>
              <a:rPr lang="en-US" sz="2200" dirty="0" smtClean="0">
                <a:solidFill>
                  <a:schemeClr val="bg1">
                    <a:lumMod val="50000"/>
                  </a:schemeClr>
                </a:solidFill>
              </a:rPr>
              <a:t>  &lt;/</a:t>
            </a:r>
            <a:r>
              <a:rPr lang="en-US" sz="2200" dirty="0" err="1" smtClean="0">
                <a:solidFill>
                  <a:schemeClr val="bg1">
                    <a:lumMod val="50000"/>
                  </a:schemeClr>
                </a:solidFill>
              </a:rPr>
              <a:t>dc:creator</a:t>
            </a:r>
            <a:r>
              <a:rPr lang="en-US" sz="2200" dirty="0" smtClean="0">
                <a:solidFill>
                  <a:schemeClr val="bg1">
                    <a:lumMod val="50000"/>
                  </a:schemeClr>
                </a:solidFill>
              </a:rPr>
              <a:t>&gt;</a:t>
            </a:r>
          </a:p>
          <a:p>
            <a:pPr>
              <a:lnSpc>
                <a:spcPts val="2840"/>
              </a:lnSpc>
            </a:pPr>
            <a:r>
              <a:rPr lang="en-US" sz="2200" dirty="0" smtClean="0">
                <a:solidFill>
                  <a:schemeClr val="bg1">
                    <a:lumMod val="50000"/>
                  </a:schemeClr>
                </a:solidFill>
              </a:rPr>
              <a:t>&lt;/</a:t>
            </a:r>
            <a:r>
              <a:rPr lang="en-US" sz="2200" dirty="0" err="1" smtClean="0">
                <a:solidFill>
                  <a:schemeClr val="bg1">
                    <a:lumMod val="50000"/>
                  </a:schemeClr>
                </a:solidFill>
              </a:rPr>
              <a:t>rdf:Description</a:t>
            </a:r>
            <a:r>
              <a:rPr lang="en-US" sz="2200" dirty="0" smtClean="0">
                <a:solidFill>
                  <a:schemeClr val="bg1">
                    <a:lumMod val="50000"/>
                  </a:schemeClr>
                </a:solidFill>
              </a:rPr>
              <a:t>&gt;</a:t>
            </a:r>
          </a:p>
          <a:p>
            <a:pPr>
              <a:lnSpc>
                <a:spcPts val="2840"/>
              </a:lnSpc>
            </a:pPr>
            <a:r>
              <a:rPr lang="en-US" sz="2200" dirty="0" smtClean="0">
                <a:solidFill>
                  <a:srgbClr val="000000"/>
                </a:solidFill>
              </a:rPr>
              <a:t>&lt;</a:t>
            </a:r>
            <a:r>
              <a:rPr lang="en-US" sz="2200" dirty="0">
                <a:solidFill>
                  <a:srgbClr val="000000"/>
                </a:solidFill>
              </a:rPr>
              <a:t>/</a:t>
            </a:r>
            <a:r>
              <a:rPr lang="en-US" sz="2200" dirty="0" err="1">
                <a:solidFill>
                  <a:srgbClr val="000000"/>
                </a:solidFill>
              </a:rPr>
              <a:t>rdf:RDF</a:t>
            </a:r>
            <a:r>
              <a:rPr lang="en-US" sz="2200" dirty="0">
                <a:solidFill>
                  <a:srgbClr val="000000"/>
                </a:solidFill>
              </a:rPr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342330252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Semantic Web Technologies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26102"/>
            <a:ext cx="8229600" cy="5531898"/>
          </a:xfrm>
        </p:spPr>
        <p:txBody>
          <a:bodyPr>
            <a:normAutofit/>
          </a:bodyPr>
          <a:lstStyle/>
          <a:p>
            <a:r>
              <a:rPr lang="en-US" dirty="0" smtClean="0"/>
              <a:t>W3C “recommendations” </a:t>
            </a:r>
          </a:p>
          <a:p>
            <a:pPr lvl="1"/>
            <a:r>
              <a:rPr lang="en-US" dirty="0" smtClean="0"/>
              <a:t>RDF, RDFS, RDFa, OWL, SPARQL, RIF, R2R, etc…</a:t>
            </a:r>
          </a:p>
          <a:p>
            <a:r>
              <a:rPr lang="en-US" dirty="0" smtClean="0"/>
              <a:t>Common tools and systems -- commercial, free and open sourced</a:t>
            </a:r>
          </a:p>
          <a:p>
            <a:pPr lvl="1"/>
            <a:r>
              <a:rPr lang="en-US" dirty="0" smtClean="0"/>
              <a:t>Ontology editors, triple stores, reasoners, etc.</a:t>
            </a:r>
          </a:p>
          <a:p>
            <a:r>
              <a:rPr lang="en-US" dirty="0" smtClean="0"/>
              <a:t>Common ontologies and </a:t>
            </a:r>
            <a:r>
              <a:rPr lang="en-US" dirty="0"/>
              <a:t>d</a:t>
            </a:r>
            <a:r>
              <a:rPr lang="en-US" dirty="0" smtClean="0"/>
              <a:t>ata sets</a:t>
            </a:r>
          </a:p>
          <a:p>
            <a:pPr lvl="1"/>
            <a:r>
              <a:rPr lang="en-US" dirty="0" smtClean="0"/>
              <a:t>Foaf, DBpedia, SKOS, PROV, etc.</a:t>
            </a:r>
          </a:p>
          <a:p>
            <a:r>
              <a:rPr lang="en-US" dirty="0" smtClean="0"/>
              <a:t>Infrastructure systems</a:t>
            </a:r>
          </a:p>
          <a:p>
            <a:pPr lvl="1"/>
            <a:r>
              <a:rPr lang="en-US" dirty="0" smtClean="0"/>
              <a:t>Search, ontology metadata, linking services</a:t>
            </a:r>
          </a:p>
          <a:p>
            <a:pPr marL="227013" indent="-227013"/>
            <a:r>
              <a:rPr lang="en-US" dirty="0" smtClean="0"/>
              <a:t>Non W3C: Schema.org, Freebase, </a:t>
            </a:r>
            <a:r>
              <a:rPr lang="mr-IN" dirty="0" smtClean="0"/>
              <a:t>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3705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4938"/>
            <a:ext cx="8229600" cy="1143000"/>
          </a:xfrm>
        </p:spPr>
        <p:txBody>
          <a:bodyPr/>
          <a:lstStyle/>
          <a:p>
            <a:r>
              <a:rPr lang="en-US" dirty="0" smtClean="0"/>
              <a:t>An RDF validation service</a:t>
            </a:r>
            <a:endParaRPr lang="en-US" dirty="0"/>
          </a:p>
        </p:txBody>
      </p:sp>
      <p:pic>
        <p:nvPicPr>
          <p:cNvPr id="3" name="Picture 2" descr="Screen Shot 2013-01-30 at 3.05.48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800" y="794932"/>
            <a:ext cx="7207908" cy="544076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81100" y="5943600"/>
            <a:ext cx="6845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http://www.w3.org/RDF/Validator/</a:t>
            </a:r>
          </a:p>
        </p:txBody>
      </p:sp>
    </p:spTree>
    <p:extLst>
      <p:ext uri="{BB962C8B-B14F-4D97-AF65-F5344CB8AC3E}">
        <p14:creationId xmlns:p14="http://schemas.microsoft.com/office/powerpoint/2010/main" val="3418578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</a:t>
            </a:r>
            <a:r>
              <a:rPr lang="en-US" dirty="0" smtClean="0"/>
              <a:t>asy to convert between serializations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Most software tools can read and write different serializations</a:t>
            </a:r>
          </a:p>
          <a:p>
            <a:r>
              <a:rPr lang="en-US" dirty="0">
                <a:hlinkClick r:id="rId2"/>
              </a:rPr>
              <a:t>r</a:t>
            </a:r>
            <a:r>
              <a:rPr lang="en-US" dirty="0" smtClean="0">
                <a:hlinkClick r:id="rId2"/>
              </a:rPr>
              <a:t>df2rdf</a:t>
            </a:r>
            <a:r>
              <a:rPr lang="en-US" dirty="0" smtClean="0"/>
              <a:t> is a simple handy utility for converting from one RDF serialization to </a:t>
            </a:r>
            <a:r>
              <a:rPr lang="en-US" dirty="0" smtClean="0"/>
              <a:t>another</a:t>
            </a:r>
          </a:p>
          <a:p>
            <a:r>
              <a:rPr lang="en-US" dirty="0" smtClean="0">
                <a:hlinkClick r:id="rId3"/>
              </a:rPr>
              <a:t>Any23</a:t>
            </a:r>
            <a:r>
              <a:rPr lang="en-US" dirty="0" smtClean="0"/>
              <a:t> is an open source </a:t>
            </a:r>
            <a:r>
              <a:rPr lang="en-US" dirty="0"/>
              <a:t>library</a:t>
            </a:r>
            <a:r>
              <a:rPr lang="en-US" dirty="0" smtClean="0"/>
              <a:t>, </a:t>
            </a:r>
            <a:r>
              <a:rPr lang="en-US" dirty="0"/>
              <a:t>web service </a:t>
            </a:r>
            <a:r>
              <a:rPr lang="en-US" dirty="0" smtClean="0"/>
              <a:t>and </a:t>
            </a:r>
            <a:r>
              <a:rPr lang="en-US" dirty="0"/>
              <a:t>command line tool that extracts structured data in RDF format from a variety of Web documents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755971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2"/>
          <p:cNvSpPr>
            <a:spLocks noGrp="1" noChangeArrowheads="1"/>
          </p:cNvSpPr>
          <p:nvPr>
            <p:ph type="title"/>
          </p:nvPr>
        </p:nvSpPr>
        <p:spPr>
          <a:xfrm>
            <a:off x="385763" y="314325"/>
            <a:ext cx="8229600" cy="74453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 smtClean="0">
                <a:latin typeface="Calibri"/>
              </a:rPr>
              <a:t>N-triple </a:t>
            </a:r>
            <a:r>
              <a:rPr lang="en-US" dirty="0">
                <a:latin typeface="Calibri"/>
              </a:rPr>
              <a:t>representation</a:t>
            </a:r>
          </a:p>
        </p:txBody>
      </p:sp>
      <p:sp>
        <p:nvSpPr>
          <p:cNvPr id="6451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42900" y="1549400"/>
            <a:ext cx="8648700" cy="4927600"/>
          </a:xfrm>
        </p:spPr>
        <p:txBody>
          <a:bodyPr>
            <a:normAutofit/>
          </a:bodyPr>
          <a:lstStyle/>
          <a:p>
            <a:pPr marL="0" indent="0" eaLnBrk="1" hangingPunct="1">
              <a:lnSpc>
                <a:spcPct val="90000"/>
              </a:lnSpc>
              <a:buNone/>
            </a:pPr>
            <a:r>
              <a:rPr lang="en-US" sz="2800" dirty="0">
                <a:latin typeface="Calibri"/>
              </a:rPr>
              <a:t>RDF can be encoded as a set of </a:t>
            </a:r>
            <a:r>
              <a:rPr lang="en-US" sz="2800" b="1" dirty="0" smtClean="0">
                <a:latin typeface="Calibri"/>
              </a:rPr>
              <a:t>triples</a:t>
            </a:r>
            <a:r>
              <a:rPr lang="en-US" sz="2800" dirty="0" smtClean="0">
                <a:latin typeface="Calibri"/>
              </a:rPr>
              <a:t> </a:t>
            </a:r>
            <a:endParaRPr lang="en-US" sz="2800" dirty="0">
              <a:latin typeface="Calibri"/>
            </a:endParaRPr>
          </a:p>
          <a:p>
            <a:pPr marL="461963" lvl="1" indent="-173038" eaLnBrk="1" hangingPunct="1">
              <a:lnSpc>
                <a:spcPct val="90000"/>
              </a:lnSpc>
              <a:buFont typeface="Georgia" charset="0"/>
              <a:buNone/>
            </a:pPr>
            <a:r>
              <a:rPr lang="en-US" dirty="0">
                <a:latin typeface="Calibri"/>
                <a:ea typeface="ＭＳ Ｐゴシック" charset="0"/>
              </a:rPr>
              <a:t>&lt;</a:t>
            </a:r>
            <a:r>
              <a:rPr lang="en-US" i="1" dirty="0">
                <a:latin typeface="Calibri"/>
                <a:ea typeface="ＭＳ Ｐゴシック" charset="0"/>
              </a:rPr>
              <a:t>subject</a:t>
            </a:r>
            <a:r>
              <a:rPr lang="en-US" dirty="0">
                <a:latin typeface="Calibri"/>
                <a:ea typeface="ＭＳ Ｐゴシック" charset="0"/>
              </a:rPr>
              <a:t>&gt; &lt;</a:t>
            </a:r>
            <a:r>
              <a:rPr lang="en-US" i="1" dirty="0">
                <a:latin typeface="Calibri"/>
                <a:ea typeface="ＭＳ Ｐゴシック" charset="0"/>
              </a:rPr>
              <a:t>predicate</a:t>
            </a:r>
            <a:r>
              <a:rPr lang="en-US" dirty="0">
                <a:latin typeface="Calibri"/>
                <a:ea typeface="ＭＳ Ｐゴシック" charset="0"/>
              </a:rPr>
              <a:t>&gt; &lt;</a:t>
            </a:r>
            <a:r>
              <a:rPr lang="en-US" i="1" dirty="0">
                <a:latin typeface="Calibri"/>
                <a:ea typeface="ＭＳ Ｐゴシック" charset="0"/>
              </a:rPr>
              <a:t>object</a:t>
            </a:r>
            <a:r>
              <a:rPr lang="en-US" dirty="0">
                <a:latin typeface="Calibri"/>
                <a:ea typeface="ＭＳ Ｐゴシック" charset="0"/>
              </a:rPr>
              <a:t>&gt; .</a:t>
            </a:r>
          </a:p>
          <a:p>
            <a:pPr marL="461963" lvl="1" indent="-173038" eaLnBrk="1" hangingPunct="1">
              <a:lnSpc>
                <a:spcPct val="90000"/>
              </a:lnSpc>
              <a:buFont typeface="Georgia" charset="0"/>
              <a:buNone/>
            </a:pPr>
            <a:endParaRPr lang="en-US" sz="2000" dirty="0">
              <a:latin typeface="Calibri"/>
              <a:ea typeface="ＭＳ Ｐゴシック" charset="0"/>
            </a:endParaRPr>
          </a:p>
          <a:p>
            <a:pPr marL="461963" lvl="1" indent="-173038">
              <a:lnSpc>
                <a:spcPct val="90000"/>
              </a:lnSpc>
              <a:buNone/>
            </a:pPr>
            <a:r>
              <a:rPr lang="en-US" sz="1800" dirty="0">
                <a:latin typeface="Calibri"/>
                <a:ea typeface="ＭＳ Ｐゴシック" charset="0"/>
              </a:rPr>
              <a:t>&lt;http://umbc.edu/~finin/talks/idm02/&gt; &lt;http://</a:t>
            </a:r>
            <a:r>
              <a:rPr lang="en-US" sz="1800" dirty="0" err="1">
                <a:latin typeface="Calibri"/>
                <a:ea typeface="ＭＳ Ｐゴシック" charset="0"/>
              </a:rPr>
              <a:t>purl.org</a:t>
            </a:r>
            <a:r>
              <a:rPr lang="en-US" sz="1800" dirty="0">
                <a:latin typeface="Calibri"/>
                <a:ea typeface="ＭＳ Ｐゴシック" charset="0"/>
              </a:rPr>
              <a:t>/dc/elements/1.1/title&gt; "Intelligent Information Systems on the Web" .</a:t>
            </a:r>
          </a:p>
          <a:p>
            <a:pPr marL="461963" lvl="1" indent="-173038">
              <a:lnSpc>
                <a:spcPct val="90000"/>
              </a:lnSpc>
              <a:buNone/>
            </a:pPr>
            <a:r>
              <a:rPr lang="en-US" sz="1800" dirty="0">
                <a:latin typeface="Calibri"/>
                <a:ea typeface="ＭＳ Ｐゴシック" charset="0"/>
              </a:rPr>
              <a:t>&lt;http://umbc.edu/~finin/talks/idm02/&gt; &lt;http://</a:t>
            </a:r>
            <a:r>
              <a:rPr lang="en-US" sz="1800" dirty="0" err="1">
                <a:latin typeface="Calibri"/>
                <a:ea typeface="ＭＳ Ｐゴシック" charset="0"/>
              </a:rPr>
              <a:t>purl.org</a:t>
            </a:r>
            <a:r>
              <a:rPr lang="en-US" sz="1800" dirty="0">
                <a:latin typeface="Calibri"/>
                <a:ea typeface="ＭＳ Ｐゴシック" charset="0"/>
              </a:rPr>
              <a:t>/dc/elements/1.1/creator&gt; _:node17i6ht38ux1 .</a:t>
            </a:r>
          </a:p>
          <a:p>
            <a:pPr marL="461963" lvl="1" indent="-173038">
              <a:lnSpc>
                <a:spcPct val="90000"/>
              </a:lnSpc>
              <a:buNone/>
            </a:pPr>
            <a:r>
              <a:rPr lang="en-US" sz="1800" dirty="0">
                <a:latin typeface="Calibri"/>
                <a:ea typeface="ＭＳ Ｐゴシック" charset="0"/>
              </a:rPr>
              <a:t>_:node17i6ht38ux1 &lt;http://</a:t>
            </a:r>
            <a:r>
              <a:rPr lang="en-US" sz="1800" dirty="0" err="1">
                <a:latin typeface="Calibri"/>
                <a:ea typeface="ＭＳ Ｐゴシック" charset="0"/>
              </a:rPr>
              <a:t>daml.umbc.edu</a:t>
            </a:r>
            <a:r>
              <a:rPr lang="en-US" sz="1800" dirty="0">
                <a:latin typeface="Calibri"/>
                <a:ea typeface="ＭＳ Ｐゴシック" charset="0"/>
              </a:rPr>
              <a:t>/ontologies/bib/Name&gt; "Tim Finin" .</a:t>
            </a:r>
          </a:p>
          <a:p>
            <a:pPr marL="461963" lvl="1" indent="-173038">
              <a:lnSpc>
                <a:spcPct val="90000"/>
              </a:lnSpc>
              <a:buNone/>
            </a:pPr>
            <a:r>
              <a:rPr lang="en-US" sz="1800" dirty="0">
                <a:latin typeface="Calibri"/>
                <a:ea typeface="ＭＳ Ｐゴシック" charset="0"/>
              </a:rPr>
              <a:t>_:node17i6ht38ux1 &lt;http://</a:t>
            </a:r>
            <a:r>
              <a:rPr lang="en-US" sz="1800" dirty="0" err="1">
                <a:latin typeface="Calibri"/>
                <a:ea typeface="ＭＳ Ｐゴシック" charset="0"/>
              </a:rPr>
              <a:t>daml.umbc.edu</a:t>
            </a:r>
            <a:r>
              <a:rPr lang="en-US" sz="1800" dirty="0">
                <a:latin typeface="Calibri"/>
                <a:ea typeface="ＭＳ Ｐゴシック" charset="0"/>
              </a:rPr>
              <a:t>/ontologies/bib/Email&gt; "finin@umbc.edu" .</a:t>
            </a:r>
          </a:p>
          <a:p>
            <a:pPr marL="461963" lvl="1" indent="-173038">
              <a:lnSpc>
                <a:spcPct val="90000"/>
              </a:lnSpc>
              <a:buNone/>
            </a:pPr>
            <a:r>
              <a:rPr lang="en-US" sz="1800" dirty="0">
                <a:latin typeface="Calibri"/>
                <a:ea typeface="ＭＳ Ｐゴシック" charset="0"/>
              </a:rPr>
              <a:t>_:node17i6ht38ux1 &lt;http://</a:t>
            </a:r>
            <a:r>
              <a:rPr lang="en-US" sz="1800" dirty="0" err="1">
                <a:latin typeface="Calibri"/>
                <a:ea typeface="ＭＳ Ｐゴシック" charset="0"/>
              </a:rPr>
              <a:t>daml.umbc.edu</a:t>
            </a:r>
            <a:r>
              <a:rPr lang="en-US" sz="1800" dirty="0">
                <a:latin typeface="Calibri"/>
                <a:ea typeface="ＭＳ Ｐゴシック" charset="0"/>
              </a:rPr>
              <a:t>/ontologies/bib/</a:t>
            </a:r>
            <a:r>
              <a:rPr lang="en-US" sz="1800" dirty="0" err="1">
                <a:latin typeface="Calibri"/>
                <a:ea typeface="ＭＳ Ｐゴシック" charset="0"/>
              </a:rPr>
              <a:t>Aff</a:t>
            </a:r>
            <a:r>
              <a:rPr lang="en-US" sz="1800" dirty="0">
                <a:latin typeface="Calibri"/>
                <a:ea typeface="ＭＳ Ｐゴシック" charset="0"/>
              </a:rPr>
              <a:t>&gt; &lt;http://umbc.edu/&gt; .</a:t>
            </a:r>
          </a:p>
          <a:p>
            <a:pPr marL="461963" lvl="1" indent="-173038" eaLnBrk="1" hangingPunct="1">
              <a:lnSpc>
                <a:spcPct val="80000"/>
              </a:lnSpc>
              <a:buFont typeface="Georgia" charset="0"/>
              <a:buNone/>
            </a:pPr>
            <a:endParaRPr lang="en-US" sz="2000" dirty="0">
              <a:latin typeface="Calibri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160413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latin typeface="Calibri"/>
              </a:rPr>
              <a:t>N3/Turtle </a:t>
            </a:r>
            <a:r>
              <a:rPr lang="en-US" dirty="0">
                <a:latin typeface="Calibri"/>
              </a:rPr>
              <a:t>notation for RDF</a:t>
            </a:r>
          </a:p>
        </p:txBody>
      </p:sp>
      <p:sp>
        <p:nvSpPr>
          <p:cNvPr id="6861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628775"/>
            <a:ext cx="8077200" cy="4530725"/>
          </a:xfrm>
        </p:spPr>
        <p:txBody>
          <a:bodyPr>
            <a:normAutofit/>
          </a:bodyPr>
          <a:lstStyle/>
          <a:p>
            <a:pPr marL="230188" indent="-230188" eaLnBrk="1" hangingPunct="1"/>
            <a:r>
              <a:rPr lang="en-US" dirty="0">
                <a:latin typeface="Calibri"/>
              </a:rPr>
              <a:t>N3 is a compact notation for RDF that is easier for people to read, write and </a:t>
            </a:r>
            <a:r>
              <a:rPr lang="en-US" dirty="0" smtClean="0">
                <a:latin typeface="Calibri"/>
              </a:rPr>
              <a:t>edit</a:t>
            </a:r>
            <a:endParaRPr lang="en-US" dirty="0">
              <a:latin typeface="Calibri"/>
            </a:endParaRPr>
          </a:p>
          <a:p>
            <a:pPr marL="230188" indent="-230188"/>
            <a:r>
              <a:rPr lang="en-US" dirty="0">
                <a:latin typeface="Calibri"/>
              </a:rPr>
              <a:t>It’</a:t>
            </a:r>
            <a:r>
              <a:rPr lang="en-US" altLang="ja-JP" dirty="0">
                <a:latin typeface="Calibri"/>
              </a:rPr>
              <a:t>s just </a:t>
            </a:r>
            <a:r>
              <a:rPr lang="en-US" altLang="ja-JP" dirty="0" smtClean="0">
                <a:latin typeface="Calibri"/>
                <a:hlinkClick r:id="rId3"/>
              </a:rPr>
              <a:t>syntactic sugar</a:t>
            </a:r>
            <a:endParaRPr lang="en-US" dirty="0">
              <a:latin typeface="Calibri"/>
            </a:endParaRPr>
          </a:p>
          <a:p>
            <a:pPr marL="230188" indent="-230188" eaLnBrk="1" hangingPunct="1"/>
            <a:r>
              <a:rPr lang="en-US" dirty="0">
                <a:latin typeface="Calibri"/>
              </a:rPr>
              <a:t>Aka Notation 3, developed by TBL </a:t>
            </a:r>
            <a:r>
              <a:rPr lang="en-US" dirty="0" smtClean="0">
                <a:latin typeface="Calibri"/>
              </a:rPr>
              <a:t>himself</a:t>
            </a:r>
          </a:p>
          <a:p>
            <a:pPr marL="230188" indent="-230188" eaLnBrk="1" hangingPunct="1"/>
            <a:r>
              <a:rPr lang="en-US" dirty="0" smtClean="0">
                <a:latin typeface="Calibri"/>
              </a:rPr>
              <a:t>But</a:t>
            </a:r>
            <a:r>
              <a:rPr lang="en-US" dirty="0">
                <a:latin typeface="Calibri"/>
              </a:rPr>
              <a:t>, XML is largely unreadable and even harder to </a:t>
            </a:r>
            <a:r>
              <a:rPr lang="en-US" dirty="0" smtClean="0">
                <a:latin typeface="Calibri"/>
              </a:rPr>
              <a:t>write</a:t>
            </a:r>
          </a:p>
          <a:p>
            <a:pPr marL="230188" indent="-230188"/>
            <a:r>
              <a:rPr lang="en-US" dirty="0">
                <a:latin typeface="Calibri"/>
              </a:rPr>
              <a:t>Turtle is a W3C standard that covers most of </a:t>
            </a:r>
            <a:r>
              <a:rPr lang="en-US" dirty="0" smtClean="0">
                <a:latin typeface="Calibri"/>
              </a:rPr>
              <a:t>N3</a:t>
            </a:r>
            <a:endParaRPr lang="en-US" dirty="0"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9000135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latin typeface="Calibri"/>
              </a:rPr>
              <a:t>Turtle</a:t>
            </a:r>
            <a:r>
              <a:rPr lang="en-US" sz="4400" dirty="0" smtClean="0">
                <a:latin typeface="Calibri"/>
              </a:rPr>
              <a:t> </a:t>
            </a:r>
            <a:r>
              <a:rPr lang="en-US" sz="4400" dirty="0">
                <a:latin typeface="Calibri"/>
              </a:rPr>
              <a:t>Example</a:t>
            </a:r>
          </a:p>
        </p:txBody>
      </p:sp>
      <p:sp>
        <p:nvSpPr>
          <p:cNvPr id="7065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66700" y="1257300"/>
            <a:ext cx="8610600" cy="5067300"/>
          </a:xfrm>
        </p:spPr>
        <p:txBody>
          <a:bodyPr>
            <a:normAutofit/>
          </a:bodyPr>
          <a:lstStyle/>
          <a:p>
            <a:pPr eaLnBrk="1" hangingPunct="1">
              <a:buFontTx/>
              <a:buNone/>
            </a:pPr>
            <a:r>
              <a:rPr lang="en-US" sz="2400" dirty="0">
                <a:latin typeface="Calibri"/>
              </a:rPr>
              <a:t>@prefix </a:t>
            </a:r>
            <a:r>
              <a:rPr lang="en-US" sz="2400" dirty="0" err="1">
                <a:latin typeface="Calibri"/>
              </a:rPr>
              <a:t>rdf</a:t>
            </a:r>
            <a:r>
              <a:rPr lang="en-US" sz="2400" dirty="0">
                <a:latin typeface="Calibri"/>
              </a:rPr>
              <a:t>: http://www.w3.org/1999/02/22-rdf-syntax-ns# . </a:t>
            </a:r>
          </a:p>
          <a:p>
            <a:pPr eaLnBrk="1" hangingPunct="1">
              <a:buFontTx/>
              <a:buNone/>
            </a:pPr>
            <a:r>
              <a:rPr lang="en-US" sz="2400" dirty="0">
                <a:latin typeface="Calibri"/>
              </a:rPr>
              <a:t>@prefix dc: http://</a:t>
            </a:r>
            <a:r>
              <a:rPr lang="en-US" sz="2400" dirty="0" err="1">
                <a:latin typeface="Calibri"/>
              </a:rPr>
              <a:t>purl.org</a:t>
            </a:r>
            <a:r>
              <a:rPr lang="en-US" sz="2400" dirty="0">
                <a:latin typeface="Calibri"/>
              </a:rPr>
              <a:t>/dc/elements/1.1/ .</a:t>
            </a:r>
          </a:p>
          <a:p>
            <a:pPr eaLnBrk="1" hangingPunct="1">
              <a:buFontTx/>
              <a:buNone/>
            </a:pPr>
            <a:r>
              <a:rPr lang="en-US" sz="2400" dirty="0">
                <a:latin typeface="Calibri"/>
              </a:rPr>
              <a:t>@prefix bib: http://</a:t>
            </a:r>
            <a:r>
              <a:rPr lang="en-US" sz="2400" dirty="0" err="1">
                <a:latin typeface="Calibri"/>
              </a:rPr>
              <a:t>daml.umbc.edu</a:t>
            </a:r>
            <a:r>
              <a:rPr lang="en-US" sz="2400" dirty="0">
                <a:latin typeface="Calibri"/>
              </a:rPr>
              <a:t>/ontologies/bib/ </a:t>
            </a:r>
            <a:r>
              <a:rPr lang="en-US" sz="2400" dirty="0" smtClean="0">
                <a:latin typeface="Calibri"/>
              </a:rPr>
              <a:t>.</a:t>
            </a:r>
          </a:p>
          <a:p>
            <a:pPr eaLnBrk="1" hangingPunct="1">
              <a:buFontTx/>
              <a:buNone/>
            </a:pPr>
            <a:endParaRPr lang="en-US" sz="2400" dirty="0">
              <a:latin typeface="Calibri"/>
            </a:endParaRPr>
          </a:p>
          <a:p>
            <a:pPr eaLnBrk="1" hangingPunct="1">
              <a:buFontTx/>
              <a:buNone/>
            </a:pPr>
            <a:r>
              <a:rPr lang="en-US" sz="2400" dirty="0">
                <a:latin typeface="Calibri"/>
              </a:rPr>
              <a:t>&lt;http://umbc.edu/~finin/talks/idm02/&gt; </a:t>
            </a:r>
          </a:p>
          <a:p>
            <a:pPr eaLnBrk="1" hangingPunct="1">
              <a:buFontTx/>
              <a:buNone/>
            </a:pPr>
            <a:r>
              <a:rPr lang="en-US" sz="2400" dirty="0">
                <a:latin typeface="Calibri"/>
              </a:rPr>
              <a:t>    </a:t>
            </a:r>
            <a:r>
              <a:rPr lang="en-US" sz="2400" dirty="0" err="1">
                <a:latin typeface="Calibri"/>
              </a:rPr>
              <a:t>dc:title</a:t>
            </a:r>
            <a:r>
              <a:rPr lang="en-US" sz="2400" dirty="0">
                <a:latin typeface="Calibri"/>
              </a:rPr>
              <a:t> "Intelligent Information Systems on the </a:t>
            </a:r>
            <a:r>
              <a:rPr lang="en-US" sz="2400" dirty="0" smtClean="0">
                <a:latin typeface="Calibri"/>
              </a:rPr>
              <a:t>Web" </a:t>
            </a:r>
            <a:r>
              <a:rPr lang="en-US" sz="2400" dirty="0">
                <a:latin typeface="Calibri"/>
              </a:rPr>
              <a:t>;</a:t>
            </a:r>
          </a:p>
          <a:p>
            <a:pPr eaLnBrk="1" hangingPunct="1">
              <a:buFontTx/>
              <a:buNone/>
            </a:pPr>
            <a:r>
              <a:rPr lang="en-US" sz="2400" dirty="0">
                <a:latin typeface="Calibri"/>
              </a:rPr>
              <a:t>  </a:t>
            </a:r>
            <a:r>
              <a:rPr lang="en-US" sz="2400" dirty="0" err="1">
                <a:latin typeface="Calibri"/>
              </a:rPr>
              <a:t>dc:creator</a:t>
            </a:r>
            <a:r>
              <a:rPr lang="en-US" sz="2400" dirty="0">
                <a:latin typeface="Calibri"/>
              </a:rPr>
              <a:t> </a:t>
            </a:r>
          </a:p>
          <a:p>
            <a:pPr eaLnBrk="1" hangingPunct="1">
              <a:buFontTx/>
              <a:buNone/>
            </a:pPr>
            <a:r>
              <a:rPr lang="en-US" sz="2400" dirty="0">
                <a:latin typeface="Calibri"/>
              </a:rPr>
              <a:t>      [ </a:t>
            </a:r>
            <a:r>
              <a:rPr lang="en-US" sz="2400" dirty="0" err="1">
                <a:latin typeface="Calibri"/>
              </a:rPr>
              <a:t>bib:Name</a:t>
            </a:r>
            <a:r>
              <a:rPr lang="en-US" sz="2400" dirty="0">
                <a:latin typeface="Calibri"/>
              </a:rPr>
              <a:t> "Tim Finin";</a:t>
            </a:r>
          </a:p>
          <a:p>
            <a:pPr eaLnBrk="1" hangingPunct="1">
              <a:buFontTx/>
              <a:buNone/>
            </a:pPr>
            <a:r>
              <a:rPr lang="en-US" sz="2400" dirty="0">
                <a:latin typeface="Calibri"/>
              </a:rPr>
              <a:t>        </a:t>
            </a:r>
            <a:r>
              <a:rPr lang="en-US" sz="2400" dirty="0" err="1">
                <a:latin typeface="Calibri"/>
              </a:rPr>
              <a:t>bib:Email</a:t>
            </a:r>
            <a:r>
              <a:rPr lang="en-US" sz="2400" dirty="0">
                <a:latin typeface="Calibri"/>
              </a:rPr>
              <a:t> "finin@umbc.edu"</a:t>
            </a:r>
          </a:p>
          <a:p>
            <a:pPr eaLnBrk="1" hangingPunct="1">
              <a:buFontTx/>
              <a:buNone/>
            </a:pPr>
            <a:r>
              <a:rPr lang="en-US" sz="2400" dirty="0">
                <a:latin typeface="Calibri"/>
              </a:rPr>
              <a:t>        </a:t>
            </a:r>
            <a:r>
              <a:rPr lang="en-US" sz="2400" dirty="0" err="1">
                <a:latin typeface="Calibri"/>
              </a:rPr>
              <a:t>bib:Aff</a:t>
            </a:r>
            <a:r>
              <a:rPr lang="en-US" sz="2400" dirty="0">
                <a:latin typeface="Calibri"/>
              </a:rPr>
              <a:t>: "http://umbc.edu/" ] .</a:t>
            </a:r>
          </a:p>
        </p:txBody>
      </p:sp>
    </p:spTree>
    <p:extLst>
      <p:ext uri="{BB962C8B-B14F-4D97-AF65-F5344CB8AC3E}">
        <p14:creationId xmlns:p14="http://schemas.microsoft.com/office/powerpoint/2010/main" val="1137156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2"/>
          <p:cNvSpPr>
            <a:spLocks noGrp="1" noChangeArrowheads="1"/>
          </p:cNvSpPr>
          <p:nvPr>
            <p:ph type="title"/>
          </p:nvPr>
        </p:nvSpPr>
        <p:spPr>
          <a:xfrm>
            <a:off x="385763" y="203200"/>
            <a:ext cx="8229600" cy="74453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>
                <a:latin typeface="Calibri"/>
              </a:rPr>
              <a:t>Triple Notes</a:t>
            </a:r>
          </a:p>
        </p:txBody>
      </p:sp>
      <p:sp>
        <p:nvSpPr>
          <p:cNvPr id="6656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066800"/>
            <a:ext cx="8229600" cy="5410200"/>
          </a:xfrm>
        </p:spPr>
        <p:txBody>
          <a:bodyPr/>
          <a:lstStyle/>
          <a:p>
            <a:pPr marL="230188" indent="-230188" eaLnBrk="1" hangingPunct="1"/>
            <a:r>
              <a:rPr lang="en-US" sz="2400" b="1" dirty="0">
                <a:latin typeface="Calibri"/>
              </a:rPr>
              <a:t>RDF triples have one of two forms:</a:t>
            </a:r>
          </a:p>
          <a:p>
            <a:pPr marL="573088" lvl="1" indent="-228600" eaLnBrk="1" hangingPunct="1"/>
            <a:r>
              <a:rPr lang="en-US" sz="1800" dirty="0">
                <a:latin typeface="Calibri"/>
                <a:ea typeface="ＭＳ Ｐゴシック" charset="0"/>
              </a:rPr>
              <a:t>&lt;URI&gt; &lt;URI&gt; &lt;URI&gt;</a:t>
            </a:r>
          </a:p>
          <a:p>
            <a:pPr marL="573088" lvl="1" indent="-228600" eaLnBrk="1" hangingPunct="1"/>
            <a:r>
              <a:rPr lang="en-US" sz="1800" dirty="0">
                <a:latin typeface="Calibri"/>
                <a:ea typeface="ＭＳ Ｐゴシック" charset="0"/>
              </a:rPr>
              <a:t>&lt;URI&gt; &lt;URI&gt; &lt;quoted string&gt;</a:t>
            </a:r>
          </a:p>
          <a:p>
            <a:pPr marL="230188" indent="-230188" eaLnBrk="1" hangingPunct="1"/>
            <a:r>
              <a:rPr lang="en-US" sz="2400" b="1" dirty="0">
                <a:latin typeface="Calibri"/>
              </a:rPr>
              <a:t>Triples are also easily mapped into logic</a:t>
            </a:r>
          </a:p>
          <a:p>
            <a:pPr marL="573088" lvl="1" indent="-228600" eaLnBrk="1" hangingPunct="1"/>
            <a:r>
              <a:rPr lang="en-US" sz="1800" dirty="0">
                <a:latin typeface="Calibri"/>
                <a:ea typeface="ＭＳ Ｐゴシック" charset="0"/>
              </a:rPr>
              <a:t>&lt;subject&gt; &lt;predicate&gt; &lt;object&gt; becoming:</a:t>
            </a:r>
          </a:p>
          <a:p>
            <a:pPr lvl="2" indent="-227013" eaLnBrk="1" hangingPunct="1"/>
            <a:r>
              <a:rPr lang="en-US" sz="1800" dirty="0">
                <a:latin typeface="Calibri"/>
                <a:ea typeface="ＭＳ Ｐゴシック" charset="0"/>
              </a:rPr>
              <a:t>&lt;predicate&gt;(&lt;subject&gt;,&lt;object&gt;)</a:t>
            </a:r>
          </a:p>
          <a:p>
            <a:pPr lvl="2" indent="-227013" eaLnBrk="1" hangingPunct="1"/>
            <a:r>
              <a:rPr lang="en-US" sz="1800" dirty="0">
                <a:latin typeface="Calibri"/>
                <a:ea typeface="ＭＳ Ｐゴシック" charset="0"/>
              </a:rPr>
              <a:t>With type(&lt;S&gt;,&lt;O&gt;) becoming &lt;O&gt;(&lt;S&gt;)</a:t>
            </a:r>
          </a:p>
          <a:p>
            <a:pPr marL="573088" lvl="1" indent="-228600" eaLnBrk="1" hangingPunct="1"/>
            <a:r>
              <a:rPr lang="en-US" sz="1800" dirty="0">
                <a:latin typeface="Calibri"/>
                <a:ea typeface="ＭＳ Ｐゴシック" charset="0"/>
              </a:rPr>
              <a:t>Example:</a:t>
            </a:r>
          </a:p>
          <a:p>
            <a:pPr lvl="2" indent="-227013" eaLnBrk="1" hangingPunct="1"/>
            <a:r>
              <a:rPr lang="en-US" sz="1800" dirty="0">
                <a:latin typeface="Calibri"/>
                <a:ea typeface="ＭＳ Ｐゴシック" charset="0"/>
              </a:rPr>
              <a:t>subclass(</a:t>
            </a:r>
            <a:r>
              <a:rPr lang="en-US" sz="1800" dirty="0" err="1">
                <a:latin typeface="Calibri"/>
                <a:ea typeface="ＭＳ Ｐゴシック" charset="0"/>
              </a:rPr>
              <a:t>man,person</a:t>
            </a:r>
            <a:r>
              <a:rPr lang="en-US" sz="1800" dirty="0">
                <a:latin typeface="Calibri"/>
                <a:ea typeface="ＭＳ Ｐゴシック" charset="0"/>
              </a:rPr>
              <a:t>)</a:t>
            </a:r>
          </a:p>
          <a:p>
            <a:pPr lvl="2" indent="-227013" eaLnBrk="1" hangingPunct="1"/>
            <a:r>
              <a:rPr lang="en-US" sz="1800" dirty="0">
                <a:latin typeface="Calibri"/>
                <a:ea typeface="ＭＳ Ｐゴシック" charset="0"/>
              </a:rPr>
              <a:t>sex(</a:t>
            </a:r>
            <a:r>
              <a:rPr lang="en-US" sz="1800" dirty="0" err="1">
                <a:latin typeface="Calibri"/>
                <a:ea typeface="ＭＳ Ｐゴシック" charset="0"/>
              </a:rPr>
              <a:t>man,male</a:t>
            </a:r>
            <a:r>
              <a:rPr lang="en-US" sz="1800" dirty="0">
                <a:latin typeface="Calibri"/>
                <a:ea typeface="ＭＳ Ｐゴシック" charset="0"/>
              </a:rPr>
              <a:t>)</a:t>
            </a:r>
          </a:p>
          <a:p>
            <a:pPr lvl="2" indent="-227013" eaLnBrk="1" hangingPunct="1"/>
            <a:r>
              <a:rPr lang="en-US" sz="1800" dirty="0">
                <a:latin typeface="Calibri"/>
                <a:ea typeface="ＭＳ Ｐゴシック" charset="0"/>
              </a:rPr>
              <a:t>domain(</a:t>
            </a:r>
            <a:r>
              <a:rPr lang="en-US" sz="1800" dirty="0" err="1">
                <a:latin typeface="Calibri"/>
                <a:ea typeface="ＭＳ Ｐゴシック" charset="0"/>
              </a:rPr>
              <a:t>sex,animal</a:t>
            </a:r>
            <a:r>
              <a:rPr lang="en-US" sz="1800" dirty="0">
                <a:latin typeface="Calibri"/>
                <a:ea typeface="ＭＳ Ｐゴシック" charset="0"/>
              </a:rPr>
              <a:t>)</a:t>
            </a:r>
          </a:p>
          <a:p>
            <a:pPr lvl="2" indent="-227013" eaLnBrk="1" hangingPunct="1"/>
            <a:r>
              <a:rPr lang="en-US" sz="1800" dirty="0">
                <a:latin typeface="Calibri"/>
                <a:ea typeface="ＭＳ Ｐゴシック" charset="0"/>
              </a:rPr>
              <a:t>man(</a:t>
            </a:r>
            <a:r>
              <a:rPr lang="en-US" sz="1800" dirty="0" err="1">
                <a:latin typeface="Calibri"/>
                <a:ea typeface="ＭＳ Ｐゴシック" charset="0"/>
              </a:rPr>
              <a:t>adam</a:t>
            </a:r>
            <a:r>
              <a:rPr lang="en-US" sz="1800" dirty="0">
                <a:latin typeface="Calibri"/>
                <a:ea typeface="ＭＳ Ｐゴシック" charset="0"/>
              </a:rPr>
              <a:t>)</a:t>
            </a:r>
          </a:p>
          <a:p>
            <a:pPr lvl="2" indent="-227013" eaLnBrk="1" hangingPunct="1"/>
            <a:r>
              <a:rPr lang="en-US" sz="1800" dirty="0">
                <a:latin typeface="Calibri"/>
                <a:ea typeface="ＭＳ Ｐゴシック" charset="0"/>
              </a:rPr>
              <a:t>age(adam,100)</a:t>
            </a:r>
          </a:p>
          <a:p>
            <a:pPr marL="230188" indent="-230188" eaLnBrk="1" hangingPunct="1"/>
            <a:r>
              <a:rPr lang="en-US" sz="2400" b="1" dirty="0">
                <a:latin typeface="Calibri"/>
              </a:rPr>
              <a:t>Triples are easily stored and managed in DBMS</a:t>
            </a:r>
          </a:p>
          <a:p>
            <a:pPr marL="573088" lvl="1" indent="-228600" eaLnBrk="1" hangingPunct="1"/>
            <a:r>
              <a:rPr lang="en-US" sz="2000" dirty="0">
                <a:latin typeface="Calibri"/>
                <a:ea typeface="ＭＳ Ｐゴシック" charset="0"/>
              </a:rPr>
              <a:t>Flat nature of a triple a good match for relational DBs</a:t>
            </a:r>
          </a:p>
        </p:txBody>
      </p:sp>
      <p:sp>
        <p:nvSpPr>
          <p:cNvPr id="66563" name="Text Box 4"/>
          <p:cNvSpPr txBox="1">
            <a:spLocks noChangeArrowheads="1"/>
          </p:cNvSpPr>
          <p:nvPr/>
        </p:nvSpPr>
        <p:spPr bwMode="auto">
          <a:xfrm>
            <a:off x="4251325" y="4068763"/>
            <a:ext cx="2911475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2000" i="1" dirty="0">
                <a:latin typeface="Calibri"/>
              </a:rPr>
              <a:t>; Note: we</a:t>
            </a:r>
            <a:r>
              <a:rPr lang="ja-JP" altLang="en-US" sz="2000" i="1" dirty="0">
                <a:latin typeface="Calibri"/>
              </a:rPr>
              <a:t>’</a:t>
            </a:r>
            <a:r>
              <a:rPr lang="en-US" altLang="ja-JP" sz="2000" i="1" dirty="0">
                <a:latin typeface="Calibri"/>
              </a:rPr>
              <a:t>re not </a:t>
            </a:r>
            <a:br>
              <a:rPr lang="en-US" altLang="ja-JP" sz="2000" i="1" dirty="0">
                <a:latin typeface="Calibri"/>
              </a:rPr>
            </a:br>
            <a:r>
              <a:rPr lang="en-US" altLang="ja-JP" sz="2000" i="1" dirty="0">
                <a:latin typeface="Calibri"/>
              </a:rPr>
              <a:t>; showing the actual </a:t>
            </a:r>
            <a:br>
              <a:rPr lang="en-US" altLang="ja-JP" sz="2000" i="1" dirty="0">
                <a:latin typeface="Calibri"/>
              </a:rPr>
            </a:br>
            <a:r>
              <a:rPr lang="en-US" altLang="ja-JP" sz="2000" i="1" dirty="0">
                <a:latin typeface="Calibri"/>
              </a:rPr>
              <a:t>; URIs for clarity</a:t>
            </a:r>
            <a:endParaRPr lang="en-US" sz="2000" i="1" dirty="0"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4662483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Rectangle 2"/>
          <p:cNvSpPr>
            <a:spLocks noGrp="1" noChangeArrowheads="1"/>
          </p:cNvSpPr>
          <p:nvPr>
            <p:ph type="title"/>
          </p:nvPr>
        </p:nvSpPr>
        <p:spPr>
          <a:xfrm>
            <a:off x="385763" y="203200"/>
            <a:ext cx="5724525" cy="1016000"/>
          </a:xfrm>
        </p:spPr>
        <p:txBody>
          <a:bodyPr/>
          <a:lstStyle/>
          <a:p>
            <a:pPr eaLnBrk="1" hangingPunct="1"/>
            <a:r>
              <a:rPr lang="en-US" dirty="0">
                <a:latin typeface="Calibri"/>
              </a:rPr>
              <a:t>A </a:t>
            </a:r>
            <a:r>
              <a:rPr lang="en-US" dirty="0" err="1">
                <a:latin typeface="Calibri"/>
              </a:rPr>
              <a:t>usecase</a:t>
            </a:r>
            <a:r>
              <a:rPr lang="en-US" dirty="0">
                <a:latin typeface="Calibri"/>
              </a:rPr>
              <a:t>: FOAF</a:t>
            </a:r>
          </a:p>
        </p:txBody>
      </p:sp>
      <p:sp>
        <p:nvSpPr>
          <p:cNvPr id="72706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00063" y="1227138"/>
            <a:ext cx="8153400" cy="3167062"/>
          </a:xfrm>
        </p:spPr>
        <p:txBody>
          <a:bodyPr>
            <a:normAutofit fontScale="92500"/>
          </a:bodyPr>
          <a:lstStyle/>
          <a:p>
            <a:pPr eaLnBrk="1" hangingPunct="1">
              <a:lnSpc>
                <a:spcPts val="2740"/>
              </a:lnSpc>
            </a:pPr>
            <a:r>
              <a:rPr lang="en-US" sz="2200" dirty="0">
                <a:latin typeface="Calibri"/>
              </a:rPr>
              <a:t>FOAF (Friend of a Friend) is a simple ontology to describe people and their </a:t>
            </a:r>
            <a:r>
              <a:rPr lang="en-US" sz="2200" dirty="0" smtClean="0">
                <a:latin typeface="Calibri"/>
              </a:rPr>
              <a:t>properties and social networks</a:t>
            </a:r>
            <a:endParaRPr lang="en-US" sz="2200" dirty="0">
              <a:latin typeface="Calibri"/>
            </a:endParaRPr>
          </a:p>
          <a:p>
            <a:pPr lvl="1" eaLnBrk="1" hangingPunct="1">
              <a:lnSpc>
                <a:spcPts val="2740"/>
              </a:lnSpc>
            </a:pPr>
            <a:r>
              <a:rPr lang="en-US" sz="2200" dirty="0">
                <a:latin typeface="Calibri"/>
                <a:ea typeface="ＭＳ Ｐゴシック" charset="0"/>
              </a:rPr>
              <a:t>See the foaf project page: </a:t>
            </a:r>
            <a:r>
              <a:rPr lang="en-US" sz="2200" dirty="0">
                <a:latin typeface="Calibri"/>
                <a:ea typeface="ＭＳ Ｐゴシック" charset="0"/>
                <a:hlinkClick r:id="rId3"/>
              </a:rPr>
              <a:t>http://</a:t>
            </a:r>
            <a:r>
              <a:rPr lang="en-US" sz="2200" dirty="0" err="1">
                <a:latin typeface="Calibri"/>
                <a:ea typeface="ＭＳ Ｐゴシック" charset="0"/>
                <a:hlinkClick r:id="rId3"/>
              </a:rPr>
              <a:t>www.foaf-project.org</a:t>
            </a:r>
            <a:r>
              <a:rPr lang="en-US" sz="2200" dirty="0">
                <a:latin typeface="Calibri"/>
                <a:ea typeface="ＭＳ Ｐゴシック" charset="0"/>
                <a:hlinkClick r:id="rId3"/>
              </a:rPr>
              <a:t>/</a:t>
            </a:r>
            <a:endParaRPr lang="en-US" sz="2200" dirty="0">
              <a:latin typeface="Calibri"/>
              <a:ea typeface="ＭＳ Ｐゴシック" charset="0"/>
            </a:endParaRPr>
          </a:p>
          <a:p>
            <a:pPr eaLnBrk="1" hangingPunct="1">
              <a:lnSpc>
                <a:spcPts val="2740"/>
              </a:lnSpc>
            </a:pPr>
            <a:r>
              <a:rPr lang="en-US" sz="2200" dirty="0" smtClean="0">
                <a:latin typeface="Calibri"/>
              </a:rPr>
              <a:t>In 2008 we crawled </a:t>
            </a:r>
            <a:r>
              <a:rPr lang="en-US" sz="2200" dirty="0">
                <a:latin typeface="Calibri"/>
              </a:rPr>
              <a:t>the web </a:t>
            </a:r>
            <a:r>
              <a:rPr lang="en-US" sz="2200" dirty="0" smtClean="0">
                <a:latin typeface="Calibri"/>
              </a:rPr>
              <a:t>and found &gt; 1M </a:t>
            </a:r>
            <a:r>
              <a:rPr lang="en-US" sz="2200" dirty="0">
                <a:latin typeface="Calibri"/>
              </a:rPr>
              <a:t>valid RDF FOAF files.</a:t>
            </a:r>
          </a:p>
          <a:p>
            <a:pPr marL="344488" lvl="1" indent="-222250" eaLnBrk="1" hangingPunct="1">
              <a:lnSpc>
                <a:spcPts val="2740"/>
              </a:lnSpc>
            </a:pPr>
            <a:r>
              <a:rPr lang="en-US" sz="2200" dirty="0">
                <a:latin typeface="Calibri"/>
                <a:ea typeface="ＭＳ Ｐゴシック" charset="0"/>
              </a:rPr>
              <a:t>Most </a:t>
            </a:r>
            <a:r>
              <a:rPr lang="en-US" sz="2200" dirty="0" smtClean="0">
                <a:latin typeface="Calibri"/>
                <a:ea typeface="ＭＳ Ｐゴシック" charset="0"/>
              </a:rPr>
              <a:t>were from </a:t>
            </a:r>
            <a:r>
              <a:rPr lang="en-US" sz="2200" dirty="0">
                <a:latin typeface="Calibri"/>
                <a:ea typeface="ＭＳ Ｐゴシック" charset="0"/>
              </a:rPr>
              <a:t>http://</a:t>
            </a:r>
            <a:r>
              <a:rPr lang="en-US" sz="2200" dirty="0" err="1">
                <a:latin typeface="Calibri"/>
                <a:ea typeface="ＭＳ Ｐゴシック" charset="0"/>
              </a:rPr>
              <a:t>liveJournal.com</a:t>
            </a:r>
            <a:r>
              <a:rPr lang="en-US" sz="2200" dirty="0" smtClean="0">
                <a:latin typeface="Calibri"/>
                <a:ea typeface="ＭＳ Ｐゴシック" charset="0"/>
              </a:rPr>
              <a:t>/blogging </a:t>
            </a:r>
            <a:r>
              <a:rPr lang="en-US" sz="2200" dirty="0">
                <a:latin typeface="Calibri"/>
                <a:ea typeface="ＭＳ Ｐゴシック" charset="0"/>
              </a:rPr>
              <a:t>system which </a:t>
            </a:r>
            <a:r>
              <a:rPr lang="en-US" sz="2200" dirty="0" smtClean="0">
                <a:latin typeface="Calibri"/>
                <a:ea typeface="ＭＳ Ｐゴシック" charset="0"/>
              </a:rPr>
              <a:t>encoded </a:t>
            </a:r>
            <a:r>
              <a:rPr lang="en-US" sz="2200" dirty="0">
                <a:latin typeface="Calibri"/>
                <a:ea typeface="ＭＳ Ｐゴシック" charset="0"/>
              </a:rPr>
              <a:t>basic </a:t>
            </a:r>
            <a:r>
              <a:rPr lang="en-US" sz="2200" dirty="0" smtClean="0">
                <a:latin typeface="Calibri"/>
                <a:ea typeface="ＭＳ Ｐゴシック" charset="0"/>
              </a:rPr>
              <a:t>user in FOAF</a:t>
            </a:r>
            <a:endParaRPr lang="en-US" sz="2200" dirty="0">
              <a:latin typeface="Calibri"/>
              <a:ea typeface="ＭＳ Ｐゴシック" charset="0"/>
            </a:endParaRPr>
          </a:p>
          <a:p>
            <a:pPr marL="344488" lvl="1" indent="-222250" eaLnBrk="1" hangingPunct="1">
              <a:lnSpc>
                <a:spcPts val="2740"/>
              </a:lnSpc>
            </a:pPr>
            <a:r>
              <a:rPr lang="en-US" sz="2200" dirty="0" smtClean="0">
                <a:latin typeface="Calibri"/>
                <a:ea typeface="ＭＳ Ｐゴシック" charset="0"/>
              </a:rPr>
              <a:t>Apache currently use FOAF for open source </a:t>
            </a:r>
            <a:r>
              <a:rPr lang="en-US" sz="2200" dirty="0" err="1" smtClean="0">
                <a:latin typeface="Calibri"/>
                <a:ea typeface="ＭＳ Ｐゴシック" charset="0"/>
              </a:rPr>
              <a:t>commiters</a:t>
            </a:r>
            <a:endParaRPr lang="en-US" sz="2200" dirty="0" smtClean="0">
              <a:latin typeface="Calibri"/>
              <a:ea typeface="ＭＳ Ｐゴシック" charset="0"/>
            </a:endParaRPr>
          </a:p>
          <a:p>
            <a:pPr marL="344488" lvl="1" indent="-222250">
              <a:lnSpc>
                <a:spcPts val="2740"/>
              </a:lnSpc>
            </a:pPr>
            <a:r>
              <a:rPr lang="en-US" sz="2200" dirty="0" smtClean="0">
                <a:ea typeface="ＭＳ Ｐゴシック" charset="0"/>
              </a:rPr>
              <a:t>See </a:t>
            </a:r>
            <a:r>
              <a:rPr lang="en-US" sz="2200" dirty="0">
                <a:ea typeface="ＭＳ Ｐゴシック" charset="0"/>
                <a:hlinkClick r:id="rId4"/>
              </a:rPr>
              <a:t>http://xmlns.com/foaf/spec</a:t>
            </a:r>
            <a:r>
              <a:rPr lang="en-US" sz="2200" dirty="0" smtClean="0">
                <a:ea typeface="ＭＳ Ｐゴシック" charset="0"/>
                <a:hlinkClick r:id="rId4"/>
              </a:rPr>
              <a:t>/</a:t>
            </a:r>
            <a:r>
              <a:rPr lang="en-US" sz="2200" dirty="0" smtClean="0">
                <a:ea typeface="ＭＳ Ｐゴシック" charset="0"/>
              </a:rPr>
              <a:t> for the vocabulary specification</a:t>
            </a:r>
            <a:endParaRPr lang="en-US" sz="2200" dirty="0">
              <a:latin typeface="Calibri"/>
              <a:ea typeface="ＭＳ Ｐゴシック" charset="0"/>
            </a:endParaRPr>
          </a:p>
        </p:txBody>
      </p:sp>
      <p:pic>
        <p:nvPicPr>
          <p:cNvPr id="72707" name="Picture 4" descr="foaflets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010400" y="76200"/>
            <a:ext cx="1981200" cy="1174750"/>
          </a:xfrm>
          <a:noFill/>
        </p:spPr>
      </p:pic>
      <p:sp>
        <p:nvSpPr>
          <p:cNvPr id="72708" name="Text Box 5"/>
          <p:cNvSpPr txBox="1">
            <a:spLocks noChangeArrowheads="1"/>
          </p:cNvSpPr>
          <p:nvPr/>
        </p:nvSpPr>
        <p:spPr bwMode="auto">
          <a:xfrm>
            <a:off x="609600" y="4508500"/>
            <a:ext cx="8001000" cy="216341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2301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lnSpc>
                <a:spcPts val="2700"/>
              </a:lnSpc>
            </a:pPr>
            <a:r>
              <a:rPr lang="en-US" sz="2000" dirty="0">
                <a:latin typeface="Calibri"/>
              </a:rPr>
              <a:t>&lt;</a:t>
            </a:r>
            <a:r>
              <a:rPr lang="en-US" sz="2000" dirty="0" err="1">
                <a:latin typeface="Calibri"/>
              </a:rPr>
              <a:t>foaf:Person</a:t>
            </a:r>
            <a:r>
              <a:rPr lang="en-US" sz="2000" dirty="0">
                <a:latin typeface="Calibri"/>
              </a:rPr>
              <a:t>&gt;</a:t>
            </a:r>
          </a:p>
          <a:p>
            <a:pPr lvl="1">
              <a:lnSpc>
                <a:spcPts val="2700"/>
              </a:lnSpc>
            </a:pPr>
            <a:r>
              <a:rPr lang="en-US" sz="2000" dirty="0">
                <a:latin typeface="Calibri"/>
              </a:rPr>
              <a:t>&lt;</a:t>
            </a:r>
            <a:r>
              <a:rPr lang="en-US" sz="2000" dirty="0" err="1">
                <a:latin typeface="Calibri"/>
              </a:rPr>
              <a:t>foaf:name</a:t>
            </a:r>
            <a:r>
              <a:rPr lang="en-US" sz="2000" dirty="0">
                <a:latin typeface="Calibri"/>
              </a:rPr>
              <a:t>&gt;Tim Finin&lt;/</a:t>
            </a:r>
            <a:r>
              <a:rPr lang="en-US" sz="2000" dirty="0" err="1">
                <a:latin typeface="Calibri"/>
              </a:rPr>
              <a:t>foaf:name</a:t>
            </a:r>
            <a:r>
              <a:rPr lang="en-US" sz="2000" dirty="0">
                <a:latin typeface="Calibri"/>
              </a:rPr>
              <a:t>&gt;</a:t>
            </a:r>
          </a:p>
          <a:p>
            <a:pPr lvl="1">
              <a:lnSpc>
                <a:spcPts val="2700"/>
              </a:lnSpc>
            </a:pPr>
            <a:r>
              <a:rPr lang="en-US" sz="2000" dirty="0">
                <a:latin typeface="Calibri"/>
              </a:rPr>
              <a:t>&lt;foaf:mbox_sha1sum&gt;2410…37262c252e&lt;/foaf:mbox_sha1sum&gt;</a:t>
            </a:r>
          </a:p>
          <a:p>
            <a:pPr lvl="1">
              <a:lnSpc>
                <a:spcPts val="2700"/>
              </a:lnSpc>
            </a:pPr>
            <a:r>
              <a:rPr lang="en-US" sz="2000" dirty="0">
                <a:latin typeface="Calibri"/>
              </a:rPr>
              <a:t>&lt;</a:t>
            </a:r>
            <a:r>
              <a:rPr lang="en-US" sz="2000" dirty="0" err="1">
                <a:latin typeface="Calibri"/>
              </a:rPr>
              <a:t>foaf:homepage</a:t>
            </a:r>
            <a:r>
              <a:rPr lang="en-US" sz="2000" dirty="0">
                <a:latin typeface="Calibri"/>
              </a:rPr>
              <a:t> </a:t>
            </a:r>
            <a:r>
              <a:rPr lang="en-US" sz="2000" dirty="0" err="1">
                <a:latin typeface="Calibri"/>
              </a:rPr>
              <a:t>rdf:resource</a:t>
            </a:r>
            <a:r>
              <a:rPr lang="en-US" sz="2000" dirty="0">
                <a:latin typeface="Calibri"/>
              </a:rPr>
              <a:t>="http://umbc.edu/~finin/" /&gt;</a:t>
            </a:r>
          </a:p>
          <a:p>
            <a:pPr lvl="1">
              <a:lnSpc>
                <a:spcPts val="2700"/>
              </a:lnSpc>
            </a:pPr>
            <a:r>
              <a:rPr lang="en-US" sz="2000" dirty="0">
                <a:latin typeface="Calibri"/>
              </a:rPr>
              <a:t>&lt;</a:t>
            </a:r>
            <a:r>
              <a:rPr lang="en-US" sz="2000" dirty="0" err="1">
                <a:latin typeface="Calibri"/>
              </a:rPr>
              <a:t>foaf:img</a:t>
            </a:r>
            <a:r>
              <a:rPr lang="en-US" sz="2000" dirty="0">
                <a:latin typeface="Calibri"/>
              </a:rPr>
              <a:t> </a:t>
            </a:r>
            <a:r>
              <a:rPr lang="en-US" sz="2000" dirty="0" err="1">
                <a:latin typeface="Calibri"/>
              </a:rPr>
              <a:t>rdf:resource</a:t>
            </a:r>
            <a:r>
              <a:rPr lang="en-US" sz="2000" dirty="0">
                <a:latin typeface="Calibri"/>
              </a:rPr>
              <a:t>="http://umbc.edu/~finin/images/</a:t>
            </a:r>
            <a:r>
              <a:rPr lang="en-US" sz="2000" dirty="0" err="1">
                <a:latin typeface="Calibri"/>
              </a:rPr>
              <a:t>passport.gif</a:t>
            </a:r>
            <a:r>
              <a:rPr lang="en-US" sz="2000" dirty="0">
                <a:latin typeface="Calibri"/>
              </a:rPr>
              <a:t>" /&gt;</a:t>
            </a:r>
          </a:p>
          <a:p>
            <a:pPr>
              <a:lnSpc>
                <a:spcPts val="2700"/>
              </a:lnSpc>
            </a:pPr>
            <a:r>
              <a:rPr lang="en-US" sz="2000" dirty="0">
                <a:latin typeface="Calibri"/>
              </a:rPr>
              <a:t>&lt;/</a:t>
            </a:r>
            <a:r>
              <a:rPr lang="en-US" sz="2000" dirty="0" err="1">
                <a:latin typeface="Calibri"/>
              </a:rPr>
              <a:t>foaf:Person</a:t>
            </a:r>
            <a:r>
              <a:rPr lang="en-US" sz="2000" dirty="0">
                <a:latin typeface="Calibri"/>
              </a:rPr>
              <a:t>&gt; </a:t>
            </a:r>
          </a:p>
        </p:txBody>
      </p:sp>
    </p:spTree>
    <p:extLst>
      <p:ext uri="{BB962C8B-B14F-4D97-AF65-F5344CB8AC3E}">
        <p14:creationId xmlns:p14="http://schemas.microsoft.com/office/powerpoint/2010/main" val="3307027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417513"/>
            <a:ext cx="5795963" cy="62388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4400" dirty="0">
                <a:latin typeface="Calibri"/>
              </a:rPr>
              <a:t>FOAF Vocabulary</a:t>
            </a:r>
          </a:p>
        </p:txBody>
      </p:sp>
      <p:sp>
        <p:nvSpPr>
          <p:cNvPr id="7475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143000"/>
            <a:ext cx="1828800" cy="3276600"/>
          </a:xfrm>
          <a:ln>
            <a:solidFill>
              <a:srgbClr val="A8B4A2"/>
            </a:solidFill>
            <a:miter lim="800000"/>
            <a:headEnd/>
            <a:tailEnd/>
          </a:ln>
        </p:spPr>
        <p:txBody>
          <a:bodyPr/>
          <a:lstStyle/>
          <a:p>
            <a:pPr marL="111125" indent="-111125" algn="ctr" eaLnBrk="1" hangingPunct="1">
              <a:lnSpc>
                <a:spcPct val="80000"/>
              </a:lnSpc>
              <a:buFontTx/>
              <a:buNone/>
            </a:pPr>
            <a:r>
              <a:rPr lang="en-US" sz="1400" b="1" dirty="0">
                <a:latin typeface="Calibri"/>
              </a:rPr>
              <a:t>Basics</a:t>
            </a:r>
          </a:p>
          <a:p>
            <a:pPr marL="111125" indent="-111125" eaLnBrk="1" hangingPunct="1">
              <a:lnSpc>
                <a:spcPct val="80000"/>
              </a:lnSpc>
              <a:buFontTx/>
              <a:buNone/>
            </a:pPr>
            <a:r>
              <a:rPr lang="en-US" sz="1400" dirty="0">
                <a:latin typeface="Calibri"/>
                <a:hlinkClick r:id="rId3"/>
              </a:rPr>
              <a:t>Agent</a:t>
            </a:r>
            <a:r>
              <a:rPr lang="en-US" sz="1400" dirty="0">
                <a:latin typeface="Calibri"/>
              </a:rPr>
              <a:t> </a:t>
            </a:r>
          </a:p>
          <a:p>
            <a:pPr marL="111125" indent="-111125" eaLnBrk="1" hangingPunct="1">
              <a:lnSpc>
                <a:spcPct val="80000"/>
              </a:lnSpc>
              <a:buFontTx/>
              <a:buNone/>
            </a:pPr>
            <a:r>
              <a:rPr lang="en-US" sz="1400" dirty="0">
                <a:latin typeface="Calibri"/>
                <a:hlinkClick r:id="rId4"/>
              </a:rPr>
              <a:t>Person</a:t>
            </a:r>
            <a:r>
              <a:rPr lang="en-US" sz="1400" dirty="0">
                <a:latin typeface="Calibri"/>
              </a:rPr>
              <a:t> </a:t>
            </a:r>
          </a:p>
          <a:p>
            <a:pPr marL="111125" indent="-111125" eaLnBrk="1" hangingPunct="1">
              <a:lnSpc>
                <a:spcPct val="80000"/>
              </a:lnSpc>
              <a:buFontTx/>
              <a:buNone/>
            </a:pPr>
            <a:r>
              <a:rPr lang="en-US" sz="1400" dirty="0">
                <a:latin typeface="Calibri"/>
                <a:hlinkClick r:id="rId5"/>
              </a:rPr>
              <a:t>name</a:t>
            </a:r>
            <a:r>
              <a:rPr lang="en-US" sz="1400" dirty="0">
                <a:latin typeface="Calibri"/>
              </a:rPr>
              <a:t> </a:t>
            </a:r>
          </a:p>
          <a:p>
            <a:pPr marL="111125" indent="-111125" eaLnBrk="1" hangingPunct="1">
              <a:lnSpc>
                <a:spcPct val="80000"/>
              </a:lnSpc>
              <a:buFontTx/>
              <a:buNone/>
            </a:pPr>
            <a:r>
              <a:rPr lang="en-US" sz="1400" dirty="0">
                <a:latin typeface="Calibri"/>
                <a:hlinkClick r:id="rId6"/>
              </a:rPr>
              <a:t>nick</a:t>
            </a:r>
            <a:r>
              <a:rPr lang="en-US" sz="1400" dirty="0">
                <a:latin typeface="Calibri"/>
              </a:rPr>
              <a:t> </a:t>
            </a:r>
          </a:p>
          <a:p>
            <a:pPr marL="111125" indent="-111125" eaLnBrk="1" hangingPunct="1">
              <a:lnSpc>
                <a:spcPct val="80000"/>
              </a:lnSpc>
              <a:buFontTx/>
              <a:buNone/>
            </a:pPr>
            <a:r>
              <a:rPr lang="en-US" sz="1400" dirty="0">
                <a:latin typeface="Calibri"/>
                <a:hlinkClick r:id="rId7"/>
              </a:rPr>
              <a:t>title</a:t>
            </a:r>
            <a:r>
              <a:rPr lang="en-US" sz="1400" dirty="0">
                <a:latin typeface="Calibri"/>
              </a:rPr>
              <a:t> </a:t>
            </a:r>
          </a:p>
          <a:p>
            <a:pPr marL="111125" indent="-111125" eaLnBrk="1" hangingPunct="1">
              <a:lnSpc>
                <a:spcPct val="80000"/>
              </a:lnSpc>
              <a:buFontTx/>
              <a:buNone/>
            </a:pPr>
            <a:r>
              <a:rPr lang="en-US" sz="1400" dirty="0">
                <a:latin typeface="Calibri"/>
                <a:hlinkClick r:id="rId8"/>
              </a:rPr>
              <a:t>homepage</a:t>
            </a:r>
            <a:r>
              <a:rPr lang="en-US" sz="1400" dirty="0">
                <a:latin typeface="Calibri"/>
              </a:rPr>
              <a:t> </a:t>
            </a:r>
          </a:p>
          <a:p>
            <a:pPr marL="111125" indent="-111125" eaLnBrk="1" hangingPunct="1">
              <a:lnSpc>
                <a:spcPct val="80000"/>
              </a:lnSpc>
              <a:buFontTx/>
              <a:buNone/>
            </a:pPr>
            <a:r>
              <a:rPr lang="en-US" sz="1400" dirty="0">
                <a:latin typeface="Calibri"/>
                <a:hlinkClick r:id="rId9"/>
              </a:rPr>
              <a:t>mbox</a:t>
            </a:r>
            <a:r>
              <a:rPr lang="en-US" sz="1400" dirty="0">
                <a:latin typeface="Calibri"/>
              </a:rPr>
              <a:t> </a:t>
            </a:r>
          </a:p>
          <a:p>
            <a:pPr marL="111125" indent="-111125" eaLnBrk="1" hangingPunct="1">
              <a:lnSpc>
                <a:spcPct val="80000"/>
              </a:lnSpc>
              <a:buFontTx/>
              <a:buNone/>
            </a:pPr>
            <a:r>
              <a:rPr lang="en-US" sz="1400" dirty="0">
                <a:latin typeface="Calibri"/>
                <a:hlinkClick r:id="rId10"/>
              </a:rPr>
              <a:t>mbox_sha1sum</a:t>
            </a:r>
            <a:r>
              <a:rPr lang="en-US" sz="1400" dirty="0">
                <a:latin typeface="Calibri"/>
              </a:rPr>
              <a:t> </a:t>
            </a:r>
          </a:p>
          <a:p>
            <a:pPr marL="111125" indent="-111125" eaLnBrk="1" hangingPunct="1">
              <a:lnSpc>
                <a:spcPct val="80000"/>
              </a:lnSpc>
              <a:buFontTx/>
              <a:buNone/>
            </a:pPr>
            <a:r>
              <a:rPr lang="en-US" sz="1400" dirty="0">
                <a:latin typeface="Calibri"/>
                <a:hlinkClick r:id="rId11"/>
              </a:rPr>
              <a:t>img</a:t>
            </a:r>
            <a:r>
              <a:rPr lang="en-US" sz="1400" dirty="0">
                <a:latin typeface="Calibri"/>
              </a:rPr>
              <a:t> </a:t>
            </a:r>
          </a:p>
          <a:p>
            <a:pPr marL="111125" indent="-111125" eaLnBrk="1" hangingPunct="1">
              <a:lnSpc>
                <a:spcPct val="80000"/>
              </a:lnSpc>
              <a:buFontTx/>
              <a:buNone/>
            </a:pPr>
            <a:r>
              <a:rPr lang="en-US" sz="1400" dirty="0">
                <a:latin typeface="Calibri"/>
                <a:hlinkClick r:id="rId12"/>
              </a:rPr>
              <a:t>depiction</a:t>
            </a:r>
            <a:r>
              <a:rPr lang="en-US" sz="1400" dirty="0">
                <a:latin typeface="Calibri"/>
              </a:rPr>
              <a:t> (</a:t>
            </a:r>
            <a:r>
              <a:rPr lang="en-US" sz="1400" dirty="0">
                <a:latin typeface="Calibri"/>
                <a:hlinkClick r:id="rId13"/>
              </a:rPr>
              <a:t>depicts</a:t>
            </a:r>
            <a:r>
              <a:rPr lang="en-US" sz="1400" dirty="0">
                <a:latin typeface="Calibri"/>
              </a:rPr>
              <a:t>) </a:t>
            </a:r>
          </a:p>
          <a:p>
            <a:pPr marL="111125" indent="-111125" eaLnBrk="1" hangingPunct="1">
              <a:lnSpc>
                <a:spcPct val="80000"/>
              </a:lnSpc>
              <a:buFontTx/>
              <a:buNone/>
            </a:pPr>
            <a:r>
              <a:rPr lang="en-US" sz="1400" dirty="0">
                <a:latin typeface="Calibri"/>
                <a:hlinkClick r:id="rId14"/>
              </a:rPr>
              <a:t>surname</a:t>
            </a:r>
            <a:r>
              <a:rPr lang="en-US" sz="1400" dirty="0">
                <a:latin typeface="Calibri"/>
              </a:rPr>
              <a:t> </a:t>
            </a:r>
          </a:p>
          <a:p>
            <a:pPr marL="111125" indent="-111125" eaLnBrk="1" hangingPunct="1">
              <a:lnSpc>
                <a:spcPct val="80000"/>
              </a:lnSpc>
              <a:buFontTx/>
              <a:buNone/>
            </a:pPr>
            <a:r>
              <a:rPr lang="en-US" sz="1400" dirty="0">
                <a:latin typeface="Calibri"/>
                <a:hlinkClick r:id="rId15"/>
              </a:rPr>
              <a:t>family_name</a:t>
            </a:r>
            <a:r>
              <a:rPr lang="en-US" sz="1400" dirty="0">
                <a:latin typeface="Calibri"/>
              </a:rPr>
              <a:t> </a:t>
            </a:r>
          </a:p>
          <a:p>
            <a:pPr marL="111125" indent="-111125" eaLnBrk="1" hangingPunct="1">
              <a:lnSpc>
                <a:spcPct val="80000"/>
              </a:lnSpc>
              <a:buFontTx/>
              <a:buNone/>
            </a:pPr>
            <a:r>
              <a:rPr lang="en-US" sz="1400" dirty="0">
                <a:latin typeface="Calibri"/>
                <a:hlinkClick r:id="rId16"/>
              </a:rPr>
              <a:t>givenname</a:t>
            </a:r>
            <a:r>
              <a:rPr lang="en-US" sz="1400" dirty="0">
                <a:latin typeface="Calibri"/>
              </a:rPr>
              <a:t> </a:t>
            </a:r>
          </a:p>
          <a:p>
            <a:pPr marL="111125" indent="-111125" eaLnBrk="1" hangingPunct="1">
              <a:lnSpc>
                <a:spcPct val="80000"/>
              </a:lnSpc>
              <a:buFontTx/>
              <a:buNone/>
            </a:pPr>
            <a:r>
              <a:rPr lang="en-US" sz="1400" dirty="0">
                <a:latin typeface="Calibri"/>
                <a:hlinkClick r:id="rId17"/>
              </a:rPr>
              <a:t>firstName</a:t>
            </a:r>
            <a:r>
              <a:rPr lang="en-US" sz="1400" dirty="0">
                <a:latin typeface="Calibri"/>
              </a:rPr>
              <a:t> </a:t>
            </a:r>
          </a:p>
        </p:txBody>
      </p:sp>
      <p:sp>
        <p:nvSpPr>
          <p:cNvPr id="74755" name="Rectangle 4"/>
          <p:cNvSpPr>
            <a:spLocks noChangeArrowheads="1"/>
          </p:cNvSpPr>
          <p:nvPr/>
        </p:nvSpPr>
        <p:spPr bwMode="auto">
          <a:xfrm>
            <a:off x="2057400" y="1143000"/>
            <a:ext cx="2209800" cy="4114800"/>
          </a:xfrm>
          <a:prstGeom prst="rect">
            <a:avLst/>
          </a:prstGeom>
          <a:noFill/>
          <a:ln w="9525">
            <a:solidFill>
              <a:srgbClr val="A8B4A2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marL="111125" indent="-111125" algn="ctr">
              <a:lnSpc>
                <a:spcPct val="90000"/>
              </a:lnSpc>
              <a:spcBef>
                <a:spcPct val="20000"/>
              </a:spcBef>
            </a:pPr>
            <a:r>
              <a:rPr lang="en-US" sz="1400" b="1" dirty="0">
                <a:latin typeface="Calibri"/>
              </a:rPr>
              <a:t>Personal Info</a:t>
            </a:r>
          </a:p>
          <a:p>
            <a:pPr marL="111125" indent="-111125">
              <a:spcBef>
                <a:spcPct val="20000"/>
              </a:spcBef>
            </a:pPr>
            <a:r>
              <a:rPr lang="en-US" sz="1400" dirty="0">
                <a:latin typeface="Calibri"/>
                <a:hlinkClick r:id="rId18"/>
              </a:rPr>
              <a:t>weblog</a:t>
            </a:r>
            <a:r>
              <a:rPr lang="en-US" sz="1400" dirty="0">
                <a:latin typeface="Calibri"/>
              </a:rPr>
              <a:t> </a:t>
            </a:r>
          </a:p>
          <a:p>
            <a:pPr marL="111125" indent="-111125">
              <a:spcBef>
                <a:spcPct val="20000"/>
              </a:spcBef>
            </a:pPr>
            <a:r>
              <a:rPr lang="en-US" sz="1400" dirty="0">
                <a:latin typeface="Calibri"/>
                <a:hlinkClick r:id="rId19"/>
              </a:rPr>
              <a:t>knows</a:t>
            </a:r>
            <a:r>
              <a:rPr lang="en-US" sz="1400" dirty="0">
                <a:latin typeface="Calibri"/>
              </a:rPr>
              <a:t> </a:t>
            </a:r>
          </a:p>
          <a:p>
            <a:pPr marL="111125" indent="-111125">
              <a:spcBef>
                <a:spcPct val="20000"/>
              </a:spcBef>
            </a:pPr>
            <a:r>
              <a:rPr lang="en-US" sz="1400" dirty="0">
                <a:latin typeface="Calibri"/>
                <a:hlinkClick r:id="rId20"/>
              </a:rPr>
              <a:t>interest</a:t>
            </a:r>
            <a:r>
              <a:rPr lang="en-US" sz="1400" dirty="0">
                <a:latin typeface="Calibri"/>
              </a:rPr>
              <a:t> </a:t>
            </a:r>
          </a:p>
          <a:p>
            <a:pPr marL="111125" indent="-111125">
              <a:spcBef>
                <a:spcPct val="20000"/>
              </a:spcBef>
            </a:pPr>
            <a:r>
              <a:rPr lang="en-US" sz="1400" dirty="0">
                <a:latin typeface="Calibri"/>
                <a:hlinkClick r:id="rId21"/>
              </a:rPr>
              <a:t>currentProject</a:t>
            </a:r>
            <a:r>
              <a:rPr lang="en-US" sz="1400" dirty="0">
                <a:latin typeface="Calibri"/>
              </a:rPr>
              <a:t> </a:t>
            </a:r>
          </a:p>
          <a:p>
            <a:pPr marL="111125" indent="-111125">
              <a:spcBef>
                <a:spcPct val="20000"/>
              </a:spcBef>
            </a:pPr>
            <a:r>
              <a:rPr lang="en-US" sz="1400" dirty="0">
                <a:latin typeface="Calibri"/>
                <a:hlinkClick r:id="rId22"/>
              </a:rPr>
              <a:t>pastProject</a:t>
            </a:r>
            <a:r>
              <a:rPr lang="en-US" sz="1400" dirty="0">
                <a:latin typeface="Calibri"/>
              </a:rPr>
              <a:t> </a:t>
            </a:r>
          </a:p>
          <a:p>
            <a:pPr marL="111125" indent="-111125">
              <a:spcBef>
                <a:spcPct val="20000"/>
              </a:spcBef>
            </a:pPr>
            <a:r>
              <a:rPr lang="en-US" sz="1400" dirty="0">
                <a:latin typeface="Calibri"/>
                <a:hlinkClick r:id="rId23"/>
              </a:rPr>
              <a:t>plan</a:t>
            </a:r>
            <a:r>
              <a:rPr lang="en-US" sz="1400" dirty="0">
                <a:latin typeface="Calibri"/>
              </a:rPr>
              <a:t> </a:t>
            </a:r>
          </a:p>
          <a:p>
            <a:pPr marL="111125" indent="-111125">
              <a:spcBef>
                <a:spcPct val="20000"/>
              </a:spcBef>
            </a:pPr>
            <a:r>
              <a:rPr lang="en-US" sz="1400" dirty="0">
                <a:latin typeface="Calibri"/>
                <a:hlinkClick r:id="rId24"/>
              </a:rPr>
              <a:t>based_near</a:t>
            </a:r>
            <a:r>
              <a:rPr lang="en-US" sz="1400" dirty="0">
                <a:latin typeface="Calibri"/>
              </a:rPr>
              <a:t> </a:t>
            </a:r>
          </a:p>
          <a:p>
            <a:pPr marL="111125" indent="-111125">
              <a:spcBef>
                <a:spcPct val="20000"/>
              </a:spcBef>
            </a:pPr>
            <a:r>
              <a:rPr lang="en-US" sz="1400" dirty="0">
                <a:latin typeface="Calibri"/>
                <a:hlinkClick r:id="rId25"/>
              </a:rPr>
              <a:t>workplaceHomepage</a:t>
            </a:r>
            <a:r>
              <a:rPr lang="en-US" sz="1400" dirty="0">
                <a:latin typeface="Calibri"/>
              </a:rPr>
              <a:t> </a:t>
            </a:r>
          </a:p>
          <a:p>
            <a:pPr marL="111125" indent="-111125">
              <a:spcBef>
                <a:spcPct val="20000"/>
              </a:spcBef>
            </a:pPr>
            <a:r>
              <a:rPr lang="en-US" sz="1400" dirty="0">
                <a:latin typeface="Calibri"/>
                <a:hlinkClick r:id="rId26"/>
              </a:rPr>
              <a:t>workInfoHomepage</a:t>
            </a:r>
            <a:r>
              <a:rPr lang="en-US" sz="1400" dirty="0">
                <a:latin typeface="Calibri"/>
              </a:rPr>
              <a:t> </a:t>
            </a:r>
          </a:p>
          <a:p>
            <a:pPr marL="111125" indent="-111125">
              <a:spcBef>
                <a:spcPct val="20000"/>
              </a:spcBef>
            </a:pPr>
            <a:r>
              <a:rPr lang="en-US" sz="1400" dirty="0">
                <a:latin typeface="Calibri"/>
                <a:hlinkClick r:id="rId27"/>
              </a:rPr>
              <a:t>schoolHomepage</a:t>
            </a:r>
            <a:r>
              <a:rPr lang="en-US" sz="1400" dirty="0">
                <a:latin typeface="Calibri"/>
              </a:rPr>
              <a:t> </a:t>
            </a:r>
          </a:p>
          <a:p>
            <a:pPr marL="111125" indent="-111125">
              <a:spcBef>
                <a:spcPct val="20000"/>
              </a:spcBef>
            </a:pPr>
            <a:r>
              <a:rPr lang="en-US" sz="1400" dirty="0">
                <a:latin typeface="Calibri"/>
                <a:hlinkClick r:id="rId28"/>
              </a:rPr>
              <a:t>topic_interest</a:t>
            </a:r>
            <a:r>
              <a:rPr lang="en-US" sz="1400" dirty="0">
                <a:latin typeface="Calibri"/>
              </a:rPr>
              <a:t> </a:t>
            </a:r>
          </a:p>
          <a:p>
            <a:pPr marL="111125" indent="-111125">
              <a:spcBef>
                <a:spcPct val="20000"/>
              </a:spcBef>
            </a:pPr>
            <a:r>
              <a:rPr lang="en-US" sz="1400" dirty="0">
                <a:latin typeface="Calibri"/>
                <a:hlinkClick r:id="rId29"/>
              </a:rPr>
              <a:t>publications</a:t>
            </a:r>
            <a:r>
              <a:rPr lang="en-US" sz="1400" dirty="0">
                <a:latin typeface="Calibri"/>
              </a:rPr>
              <a:t> </a:t>
            </a:r>
          </a:p>
          <a:p>
            <a:pPr marL="111125" indent="-111125">
              <a:spcBef>
                <a:spcPct val="20000"/>
              </a:spcBef>
            </a:pPr>
            <a:r>
              <a:rPr lang="en-US" sz="1400" dirty="0">
                <a:latin typeface="Calibri"/>
                <a:hlinkClick r:id="rId30"/>
              </a:rPr>
              <a:t>geekcode</a:t>
            </a:r>
            <a:r>
              <a:rPr lang="en-US" sz="1400" dirty="0">
                <a:latin typeface="Calibri"/>
              </a:rPr>
              <a:t> </a:t>
            </a:r>
          </a:p>
          <a:p>
            <a:pPr marL="111125" indent="-111125">
              <a:spcBef>
                <a:spcPct val="20000"/>
              </a:spcBef>
            </a:pPr>
            <a:r>
              <a:rPr lang="en-US" sz="1400" dirty="0">
                <a:latin typeface="Calibri"/>
                <a:hlinkClick r:id="rId31"/>
              </a:rPr>
              <a:t>myersBriggs</a:t>
            </a:r>
            <a:r>
              <a:rPr lang="en-US" sz="1400" dirty="0">
                <a:latin typeface="Calibri"/>
              </a:rPr>
              <a:t> </a:t>
            </a:r>
          </a:p>
          <a:p>
            <a:pPr marL="111125" indent="-111125">
              <a:spcBef>
                <a:spcPct val="20000"/>
              </a:spcBef>
            </a:pPr>
            <a:r>
              <a:rPr lang="en-US" sz="1400" dirty="0">
                <a:latin typeface="Calibri"/>
                <a:hlinkClick r:id="rId32"/>
              </a:rPr>
              <a:t>dnaChecksum</a:t>
            </a:r>
            <a:r>
              <a:rPr lang="en-US" sz="1400" dirty="0">
                <a:latin typeface="Calibri"/>
              </a:rPr>
              <a:t> </a:t>
            </a:r>
          </a:p>
        </p:txBody>
      </p:sp>
      <p:sp>
        <p:nvSpPr>
          <p:cNvPr id="74756" name="Rectangle 5"/>
          <p:cNvSpPr>
            <a:spLocks noChangeArrowheads="1"/>
          </p:cNvSpPr>
          <p:nvPr/>
        </p:nvSpPr>
        <p:spPr bwMode="auto">
          <a:xfrm>
            <a:off x="4343400" y="1143000"/>
            <a:ext cx="2057400" cy="3276600"/>
          </a:xfrm>
          <a:prstGeom prst="rect">
            <a:avLst/>
          </a:prstGeom>
          <a:noFill/>
          <a:ln w="9525">
            <a:solidFill>
              <a:srgbClr val="A8B4A2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marL="111125" indent="-111125" algn="ctr">
              <a:lnSpc>
                <a:spcPct val="90000"/>
              </a:lnSpc>
              <a:spcBef>
                <a:spcPct val="20000"/>
              </a:spcBef>
            </a:pPr>
            <a:r>
              <a:rPr lang="en-US" sz="1400" b="1" dirty="0">
                <a:latin typeface="Calibri"/>
              </a:rPr>
              <a:t>Documents &amp; Images</a:t>
            </a:r>
          </a:p>
          <a:p>
            <a:pPr marL="111125" indent="-111125">
              <a:spcBef>
                <a:spcPct val="20000"/>
              </a:spcBef>
            </a:pPr>
            <a:r>
              <a:rPr lang="en-US" sz="1400" dirty="0">
                <a:latin typeface="Calibri"/>
                <a:hlinkClick r:id="rId33"/>
              </a:rPr>
              <a:t>Document</a:t>
            </a:r>
            <a:r>
              <a:rPr lang="en-US" sz="1400" dirty="0">
                <a:latin typeface="Calibri"/>
              </a:rPr>
              <a:t> </a:t>
            </a:r>
          </a:p>
          <a:p>
            <a:pPr marL="111125" indent="-111125">
              <a:spcBef>
                <a:spcPct val="20000"/>
              </a:spcBef>
            </a:pPr>
            <a:r>
              <a:rPr lang="en-US" sz="1400" dirty="0">
                <a:latin typeface="Calibri"/>
                <a:hlinkClick r:id="rId34"/>
              </a:rPr>
              <a:t>Image</a:t>
            </a:r>
            <a:r>
              <a:rPr lang="en-US" sz="1400" dirty="0">
                <a:latin typeface="Calibri"/>
              </a:rPr>
              <a:t> </a:t>
            </a:r>
          </a:p>
          <a:p>
            <a:pPr marL="111125" indent="-111125">
              <a:spcBef>
                <a:spcPct val="20000"/>
              </a:spcBef>
            </a:pPr>
            <a:r>
              <a:rPr lang="en-US" sz="1400" dirty="0">
                <a:latin typeface="Calibri"/>
                <a:hlinkClick r:id="rId35"/>
              </a:rPr>
              <a:t>PersonalProfileDocument</a:t>
            </a:r>
            <a:r>
              <a:rPr lang="en-US" sz="1400" dirty="0">
                <a:latin typeface="Calibri"/>
              </a:rPr>
              <a:t> </a:t>
            </a:r>
          </a:p>
          <a:p>
            <a:pPr marL="111125" indent="-111125">
              <a:spcBef>
                <a:spcPct val="20000"/>
              </a:spcBef>
            </a:pPr>
            <a:r>
              <a:rPr lang="en-US" sz="1400" dirty="0">
                <a:latin typeface="Calibri"/>
                <a:hlinkClick r:id="rId36"/>
              </a:rPr>
              <a:t>topic</a:t>
            </a:r>
            <a:r>
              <a:rPr lang="en-US" sz="1400" dirty="0">
                <a:latin typeface="Calibri"/>
              </a:rPr>
              <a:t> (</a:t>
            </a:r>
            <a:r>
              <a:rPr lang="en-US" sz="1400" dirty="0">
                <a:latin typeface="Calibri"/>
                <a:hlinkClick r:id="rId37"/>
              </a:rPr>
              <a:t>page</a:t>
            </a:r>
            <a:r>
              <a:rPr lang="en-US" sz="1400" dirty="0">
                <a:latin typeface="Calibri"/>
              </a:rPr>
              <a:t>) </a:t>
            </a:r>
          </a:p>
          <a:p>
            <a:pPr marL="111125" indent="-111125">
              <a:spcBef>
                <a:spcPct val="20000"/>
              </a:spcBef>
            </a:pPr>
            <a:r>
              <a:rPr lang="en-US" sz="1400" dirty="0">
                <a:latin typeface="Calibri"/>
                <a:hlinkClick r:id="rId38"/>
              </a:rPr>
              <a:t>primaryTopic</a:t>
            </a:r>
            <a:r>
              <a:rPr lang="en-US" sz="1400" dirty="0">
                <a:latin typeface="Calibri"/>
              </a:rPr>
              <a:t> </a:t>
            </a:r>
          </a:p>
          <a:p>
            <a:pPr marL="111125" indent="-111125">
              <a:spcBef>
                <a:spcPct val="20000"/>
              </a:spcBef>
            </a:pPr>
            <a:r>
              <a:rPr lang="en-US" sz="1400" dirty="0">
                <a:latin typeface="Calibri"/>
                <a:hlinkClick r:id="rId39"/>
              </a:rPr>
              <a:t>tipjar</a:t>
            </a:r>
            <a:r>
              <a:rPr lang="en-US" sz="1400" dirty="0">
                <a:latin typeface="Calibri"/>
              </a:rPr>
              <a:t> </a:t>
            </a:r>
          </a:p>
          <a:p>
            <a:pPr marL="111125" indent="-111125">
              <a:spcBef>
                <a:spcPct val="20000"/>
              </a:spcBef>
            </a:pPr>
            <a:r>
              <a:rPr lang="en-US" sz="1400" dirty="0">
                <a:latin typeface="Calibri"/>
                <a:hlinkClick r:id="rId40"/>
              </a:rPr>
              <a:t>sha1</a:t>
            </a:r>
            <a:r>
              <a:rPr lang="en-US" sz="1400" dirty="0">
                <a:latin typeface="Calibri"/>
              </a:rPr>
              <a:t> </a:t>
            </a:r>
          </a:p>
          <a:p>
            <a:pPr marL="111125" indent="-111125">
              <a:spcBef>
                <a:spcPct val="20000"/>
              </a:spcBef>
            </a:pPr>
            <a:r>
              <a:rPr lang="en-US" sz="1400" dirty="0">
                <a:latin typeface="Calibri"/>
                <a:hlinkClick r:id="rId41"/>
              </a:rPr>
              <a:t>made</a:t>
            </a:r>
            <a:r>
              <a:rPr lang="en-US" sz="1400" dirty="0">
                <a:latin typeface="Calibri"/>
              </a:rPr>
              <a:t> (</a:t>
            </a:r>
            <a:r>
              <a:rPr lang="en-US" sz="1400" dirty="0">
                <a:latin typeface="Calibri"/>
                <a:hlinkClick r:id="rId42"/>
              </a:rPr>
              <a:t>maker</a:t>
            </a:r>
            <a:r>
              <a:rPr lang="en-US" sz="1400" dirty="0">
                <a:latin typeface="Calibri"/>
              </a:rPr>
              <a:t>) </a:t>
            </a:r>
          </a:p>
          <a:p>
            <a:pPr marL="111125" indent="-111125">
              <a:spcBef>
                <a:spcPct val="20000"/>
              </a:spcBef>
            </a:pPr>
            <a:r>
              <a:rPr lang="en-US" sz="1400" dirty="0">
                <a:latin typeface="Calibri"/>
                <a:hlinkClick r:id="rId43"/>
              </a:rPr>
              <a:t>thumbnail</a:t>
            </a:r>
            <a:r>
              <a:rPr lang="en-US" sz="1400" dirty="0">
                <a:latin typeface="Calibri"/>
              </a:rPr>
              <a:t> </a:t>
            </a:r>
          </a:p>
          <a:p>
            <a:pPr marL="111125" indent="-111125">
              <a:spcBef>
                <a:spcPct val="20000"/>
              </a:spcBef>
            </a:pPr>
            <a:r>
              <a:rPr lang="en-US" sz="1400" dirty="0">
                <a:latin typeface="Calibri"/>
                <a:hlinkClick r:id="rId44"/>
              </a:rPr>
              <a:t>logo</a:t>
            </a:r>
            <a:r>
              <a:rPr lang="en-US" sz="1400" dirty="0">
                <a:latin typeface="Calibri"/>
              </a:rPr>
              <a:t> </a:t>
            </a:r>
          </a:p>
        </p:txBody>
      </p:sp>
      <p:sp>
        <p:nvSpPr>
          <p:cNvPr id="74757" name="Rectangle 6"/>
          <p:cNvSpPr>
            <a:spLocks noChangeArrowheads="1"/>
          </p:cNvSpPr>
          <p:nvPr/>
        </p:nvSpPr>
        <p:spPr bwMode="auto">
          <a:xfrm>
            <a:off x="4343400" y="4572000"/>
            <a:ext cx="3124200" cy="1295400"/>
          </a:xfrm>
          <a:prstGeom prst="rect">
            <a:avLst/>
          </a:prstGeom>
          <a:noFill/>
          <a:ln w="9525">
            <a:solidFill>
              <a:srgbClr val="A8B4A2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marL="111125" indent="-111125" algn="ctr">
              <a:lnSpc>
                <a:spcPct val="90000"/>
              </a:lnSpc>
              <a:spcBef>
                <a:spcPct val="20000"/>
              </a:spcBef>
            </a:pPr>
            <a:r>
              <a:rPr lang="en-US" sz="1400" b="1" dirty="0">
                <a:latin typeface="Calibri"/>
              </a:rPr>
              <a:t>Projects &amp; Groups</a:t>
            </a:r>
          </a:p>
          <a:p>
            <a:pPr marL="111125" indent="-111125">
              <a:spcBef>
                <a:spcPct val="20000"/>
              </a:spcBef>
            </a:pPr>
            <a:r>
              <a:rPr lang="en-US" sz="1400" dirty="0">
                <a:latin typeface="Calibri"/>
                <a:hlinkClick r:id="rId45"/>
              </a:rPr>
              <a:t>Project</a:t>
            </a:r>
            <a:r>
              <a:rPr lang="en-US" sz="1400" dirty="0">
                <a:latin typeface="Calibri"/>
              </a:rPr>
              <a:t>         </a:t>
            </a:r>
            <a:r>
              <a:rPr lang="en-US" sz="1400" dirty="0">
                <a:latin typeface="Calibri"/>
                <a:hlinkClick r:id="rId46"/>
              </a:rPr>
              <a:t>Organization</a:t>
            </a:r>
            <a:r>
              <a:rPr lang="en-US" sz="1400" dirty="0">
                <a:latin typeface="Calibri"/>
              </a:rPr>
              <a:t> </a:t>
            </a:r>
          </a:p>
          <a:p>
            <a:pPr marL="111125" indent="-111125">
              <a:spcBef>
                <a:spcPct val="20000"/>
              </a:spcBef>
            </a:pPr>
            <a:r>
              <a:rPr lang="en-US" sz="1400" dirty="0">
                <a:latin typeface="Calibri"/>
                <a:hlinkClick r:id="rId47"/>
              </a:rPr>
              <a:t>Group</a:t>
            </a:r>
            <a:r>
              <a:rPr lang="en-US" sz="1400" dirty="0">
                <a:latin typeface="Calibri"/>
              </a:rPr>
              <a:t>           </a:t>
            </a:r>
            <a:r>
              <a:rPr lang="en-US" sz="1400" dirty="0">
                <a:latin typeface="Calibri"/>
                <a:hlinkClick r:id="rId48"/>
              </a:rPr>
              <a:t>member</a:t>
            </a:r>
            <a:r>
              <a:rPr lang="en-US" sz="1400" dirty="0">
                <a:latin typeface="Calibri"/>
              </a:rPr>
              <a:t> </a:t>
            </a:r>
          </a:p>
          <a:p>
            <a:pPr marL="111125" indent="-111125">
              <a:spcBef>
                <a:spcPct val="20000"/>
              </a:spcBef>
            </a:pPr>
            <a:r>
              <a:rPr lang="en-US" sz="1400" dirty="0">
                <a:latin typeface="Calibri"/>
                <a:hlinkClick r:id="rId49"/>
              </a:rPr>
              <a:t>membershipClass</a:t>
            </a:r>
            <a:r>
              <a:rPr lang="en-US" sz="1400" dirty="0">
                <a:latin typeface="Calibri"/>
              </a:rPr>
              <a:t>   </a:t>
            </a:r>
            <a:r>
              <a:rPr lang="en-US" sz="1400" dirty="0">
                <a:latin typeface="Calibri"/>
                <a:hlinkClick r:id="rId50"/>
              </a:rPr>
              <a:t>fundedBy</a:t>
            </a:r>
            <a:r>
              <a:rPr lang="en-US" sz="1400" dirty="0">
                <a:latin typeface="Calibri"/>
              </a:rPr>
              <a:t> </a:t>
            </a:r>
          </a:p>
          <a:p>
            <a:pPr marL="111125" indent="-111125">
              <a:spcBef>
                <a:spcPct val="20000"/>
              </a:spcBef>
            </a:pPr>
            <a:r>
              <a:rPr lang="en-US" sz="1400" dirty="0">
                <a:latin typeface="Calibri"/>
                <a:hlinkClick r:id="rId51"/>
              </a:rPr>
              <a:t>theme</a:t>
            </a:r>
            <a:r>
              <a:rPr lang="en-US" sz="1400" dirty="0">
                <a:latin typeface="Calibri"/>
              </a:rPr>
              <a:t> </a:t>
            </a:r>
          </a:p>
          <a:p>
            <a:pPr marL="111125" indent="-111125">
              <a:spcBef>
                <a:spcPct val="20000"/>
              </a:spcBef>
            </a:pPr>
            <a:endParaRPr lang="en-US" sz="1400" dirty="0">
              <a:latin typeface="Calibri"/>
            </a:endParaRPr>
          </a:p>
        </p:txBody>
      </p:sp>
      <p:sp>
        <p:nvSpPr>
          <p:cNvPr id="74758" name="Rectangle 7"/>
          <p:cNvSpPr>
            <a:spLocks noChangeArrowheads="1"/>
          </p:cNvSpPr>
          <p:nvPr/>
        </p:nvSpPr>
        <p:spPr bwMode="auto">
          <a:xfrm>
            <a:off x="6477000" y="1143000"/>
            <a:ext cx="2438400" cy="3352800"/>
          </a:xfrm>
          <a:prstGeom prst="rect">
            <a:avLst/>
          </a:prstGeom>
          <a:noFill/>
          <a:ln w="9525">
            <a:solidFill>
              <a:srgbClr val="A8B4A2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marL="111125" indent="-111125" algn="ctr">
              <a:lnSpc>
                <a:spcPct val="90000"/>
              </a:lnSpc>
              <a:spcBef>
                <a:spcPct val="20000"/>
              </a:spcBef>
            </a:pPr>
            <a:r>
              <a:rPr lang="en-US" sz="1400" b="1" dirty="0">
                <a:latin typeface="Calibri"/>
              </a:rPr>
              <a:t>Online Accts</a:t>
            </a:r>
          </a:p>
          <a:p>
            <a:pPr marL="111125" indent="-111125">
              <a:spcBef>
                <a:spcPct val="20000"/>
              </a:spcBef>
            </a:pPr>
            <a:r>
              <a:rPr lang="en-US" sz="1400" dirty="0">
                <a:latin typeface="Calibri"/>
                <a:hlinkClick r:id="rId52"/>
              </a:rPr>
              <a:t>OnlineAccount</a:t>
            </a:r>
            <a:r>
              <a:rPr lang="en-US" sz="1400" dirty="0">
                <a:latin typeface="Calibri"/>
              </a:rPr>
              <a:t> </a:t>
            </a:r>
          </a:p>
          <a:p>
            <a:pPr marL="111125" indent="-111125">
              <a:spcBef>
                <a:spcPct val="20000"/>
              </a:spcBef>
            </a:pPr>
            <a:r>
              <a:rPr lang="en-US" sz="1400" dirty="0">
                <a:latin typeface="Calibri"/>
                <a:hlinkClick r:id="rId53"/>
              </a:rPr>
              <a:t>OnlineChatAccount</a:t>
            </a:r>
            <a:r>
              <a:rPr lang="en-US" sz="1400" dirty="0">
                <a:latin typeface="Calibri"/>
              </a:rPr>
              <a:t> </a:t>
            </a:r>
          </a:p>
          <a:p>
            <a:pPr marL="111125" indent="-111125">
              <a:spcBef>
                <a:spcPct val="20000"/>
              </a:spcBef>
            </a:pPr>
            <a:r>
              <a:rPr lang="en-US" sz="1400" dirty="0">
                <a:latin typeface="Calibri"/>
                <a:hlinkClick r:id="rId54"/>
              </a:rPr>
              <a:t>OnlineEcommerceAccount</a:t>
            </a:r>
            <a:r>
              <a:rPr lang="en-US" sz="1400" dirty="0">
                <a:latin typeface="Calibri"/>
              </a:rPr>
              <a:t> </a:t>
            </a:r>
          </a:p>
          <a:p>
            <a:pPr marL="111125" indent="-111125">
              <a:spcBef>
                <a:spcPct val="20000"/>
              </a:spcBef>
            </a:pPr>
            <a:r>
              <a:rPr lang="en-US" sz="1400" dirty="0">
                <a:latin typeface="Calibri"/>
                <a:hlinkClick r:id="rId55"/>
              </a:rPr>
              <a:t>OnlineGamingAccount</a:t>
            </a:r>
            <a:r>
              <a:rPr lang="en-US" sz="1400" dirty="0">
                <a:latin typeface="Calibri"/>
              </a:rPr>
              <a:t> </a:t>
            </a:r>
          </a:p>
          <a:p>
            <a:pPr marL="111125" indent="-111125">
              <a:spcBef>
                <a:spcPct val="20000"/>
              </a:spcBef>
            </a:pPr>
            <a:r>
              <a:rPr lang="en-US" sz="1400" dirty="0">
                <a:latin typeface="Calibri"/>
                <a:hlinkClick r:id="rId56"/>
              </a:rPr>
              <a:t>holdsAccount</a:t>
            </a:r>
            <a:r>
              <a:rPr lang="en-US" sz="1400" dirty="0">
                <a:latin typeface="Calibri"/>
              </a:rPr>
              <a:t> </a:t>
            </a:r>
          </a:p>
          <a:p>
            <a:pPr marL="111125" indent="-111125">
              <a:spcBef>
                <a:spcPct val="20000"/>
              </a:spcBef>
            </a:pPr>
            <a:r>
              <a:rPr lang="en-US" sz="1400" dirty="0">
                <a:latin typeface="Calibri"/>
                <a:hlinkClick r:id="rId57"/>
              </a:rPr>
              <a:t>accountServiceHomepage</a:t>
            </a:r>
            <a:r>
              <a:rPr lang="en-US" sz="1400" dirty="0">
                <a:latin typeface="Calibri"/>
              </a:rPr>
              <a:t> </a:t>
            </a:r>
          </a:p>
          <a:p>
            <a:pPr marL="111125" indent="-111125">
              <a:spcBef>
                <a:spcPct val="20000"/>
              </a:spcBef>
            </a:pPr>
            <a:r>
              <a:rPr lang="en-US" sz="1400" dirty="0">
                <a:latin typeface="Calibri"/>
                <a:hlinkClick r:id="rId58"/>
              </a:rPr>
              <a:t>accountName</a:t>
            </a:r>
            <a:r>
              <a:rPr lang="en-US" sz="1400" dirty="0">
                <a:latin typeface="Calibri"/>
              </a:rPr>
              <a:t> </a:t>
            </a:r>
          </a:p>
          <a:p>
            <a:pPr marL="111125" indent="-111125">
              <a:spcBef>
                <a:spcPct val="20000"/>
              </a:spcBef>
            </a:pPr>
            <a:r>
              <a:rPr lang="en-US" sz="1400" dirty="0">
                <a:latin typeface="Calibri"/>
                <a:hlinkClick r:id="rId59"/>
              </a:rPr>
              <a:t>icqChatID</a:t>
            </a:r>
            <a:r>
              <a:rPr lang="en-US" sz="1400" dirty="0">
                <a:latin typeface="Calibri"/>
              </a:rPr>
              <a:t> </a:t>
            </a:r>
          </a:p>
          <a:p>
            <a:pPr marL="111125" indent="-111125">
              <a:spcBef>
                <a:spcPct val="20000"/>
              </a:spcBef>
            </a:pPr>
            <a:r>
              <a:rPr lang="en-US" sz="1400" dirty="0">
                <a:latin typeface="Calibri"/>
                <a:hlinkClick r:id="rId60"/>
              </a:rPr>
              <a:t>msnChatID</a:t>
            </a:r>
            <a:r>
              <a:rPr lang="en-US" sz="1400" dirty="0">
                <a:latin typeface="Calibri"/>
              </a:rPr>
              <a:t> </a:t>
            </a:r>
          </a:p>
          <a:p>
            <a:pPr marL="111125" indent="-111125">
              <a:spcBef>
                <a:spcPct val="20000"/>
              </a:spcBef>
            </a:pPr>
            <a:r>
              <a:rPr lang="en-US" sz="1400" dirty="0">
                <a:latin typeface="Calibri"/>
                <a:hlinkClick r:id="rId61"/>
              </a:rPr>
              <a:t>aimChatID</a:t>
            </a:r>
            <a:r>
              <a:rPr lang="en-US" sz="1400" dirty="0">
                <a:latin typeface="Calibri"/>
              </a:rPr>
              <a:t> </a:t>
            </a:r>
          </a:p>
          <a:p>
            <a:pPr marL="111125" indent="-111125">
              <a:spcBef>
                <a:spcPct val="20000"/>
              </a:spcBef>
            </a:pPr>
            <a:r>
              <a:rPr lang="en-US" sz="1400" dirty="0">
                <a:latin typeface="Calibri"/>
                <a:hlinkClick r:id="rId62"/>
              </a:rPr>
              <a:t>jabberID</a:t>
            </a:r>
            <a:r>
              <a:rPr lang="en-US" sz="1400" dirty="0">
                <a:latin typeface="Calibri"/>
              </a:rPr>
              <a:t> </a:t>
            </a:r>
          </a:p>
          <a:p>
            <a:pPr marL="111125" indent="-111125">
              <a:spcBef>
                <a:spcPct val="20000"/>
              </a:spcBef>
            </a:pPr>
            <a:r>
              <a:rPr lang="en-US" sz="1400" dirty="0">
                <a:latin typeface="Calibri"/>
                <a:hlinkClick r:id="rId63"/>
              </a:rPr>
              <a:t>yahooChatID</a:t>
            </a:r>
            <a:r>
              <a:rPr lang="en-US" sz="1400" dirty="0">
                <a:latin typeface="Calibri"/>
              </a:rPr>
              <a:t> </a:t>
            </a:r>
          </a:p>
          <a:p>
            <a:pPr marL="111125" indent="-111125">
              <a:spcBef>
                <a:spcPct val="20000"/>
              </a:spcBef>
              <a:buFont typeface="Wingdings" charset="0"/>
              <a:buNone/>
            </a:pPr>
            <a:endParaRPr lang="en-US" sz="1400" dirty="0"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52047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71450"/>
            <a:ext cx="8229600" cy="66675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>
                <a:latin typeface="Calibri"/>
              </a:rPr>
              <a:t>FOAF: why RDF? Extensibility!</a:t>
            </a:r>
          </a:p>
        </p:txBody>
      </p:sp>
      <p:sp>
        <p:nvSpPr>
          <p:cNvPr id="7680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066800"/>
            <a:ext cx="8229600" cy="5540375"/>
          </a:xfrm>
        </p:spPr>
        <p:txBody>
          <a:bodyPr>
            <a:noAutofit/>
          </a:bodyPr>
          <a:lstStyle/>
          <a:p>
            <a:pPr eaLnBrk="1" hangingPunct="1"/>
            <a:r>
              <a:rPr lang="en-US" sz="3000" dirty="0">
                <a:latin typeface="Calibri"/>
              </a:rPr>
              <a:t>FOAF vocabulary </a:t>
            </a:r>
            <a:r>
              <a:rPr lang="en-US" sz="3000" dirty="0" smtClean="0">
                <a:latin typeface="Calibri"/>
              </a:rPr>
              <a:t>has</a:t>
            </a:r>
            <a:r>
              <a:rPr lang="en-US" sz="3000" dirty="0" smtClean="0">
                <a:latin typeface="Calibri"/>
              </a:rPr>
              <a:t> </a:t>
            </a:r>
            <a:r>
              <a:rPr lang="en-US" sz="3000" dirty="0">
                <a:latin typeface="Calibri"/>
              </a:rPr>
              <a:t>50+ basic terms </a:t>
            </a:r>
            <a:r>
              <a:rPr lang="en-US" sz="3000" dirty="0" smtClean="0">
                <a:latin typeface="Calibri"/>
              </a:rPr>
              <a:t>for simple facts </a:t>
            </a:r>
            <a:r>
              <a:rPr lang="en-US" sz="3000" dirty="0">
                <a:latin typeface="Calibri"/>
              </a:rPr>
              <a:t>about people </a:t>
            </a:r>
          </a:p>
          <a:p>
            <a:pPr eaLnBrk="1" hangingPunct="1"/>
            <a:r>
              <a:rPr lang="en-US" sz="3000" dirty="0">
                <a:latin typeface="Calibri"/>
              </a:rPr>
              <a:t>FOAF files can use other RDF terms too: RSS, </a:t>
            </a:r>
            <a:r>
              <a:rPr lang="en-US" sz="3000" dirty="0" err="1">
                <a:latin typeface="Calibri"/>
              </a:rPr>
              <a:t>MusicBrainz</a:t>
            </a:r>
            <a:r>
              <a:rPr lang="en-US" sz="3000" dirty="0">
                <a:latin typeface="Calibri"/>
              </a:rPr>
              <a:t>, Dublin Core, </a:t>
            </a:r>
            <a:r>
              <a:rPr lang="en-US" sz="3000" dirty="0" err="1">
                <a:latin typeface="Calibri"/>
              </a:rPr>
              <a:t>Wordnet</a:t>
            </a:r>
            <a:r>
              <a:rPr lang="en-US" sz="3000" dirty="0">
                <a:latin typeface="Calibri"/>
              </a:rPr>
              <a:t>, Creative Commons, blood types, </a:t>
            </a:r>
            <a:r>
              <a:rPr lang="en-US" sz="3000" dirty="0" err="1">
                <a:latin typeface="Calibri"/>
              </a:rPr>
              <a:t>starsigns</a:t>
            </a:r>
            <a:r>
              <a:rPr lang="en-US" sz="3000" dirty="0">
                <a:latin typeface="Calibri"/>
              </a:rPr>
              <a:t>, … </a:t>
            </a:r>
          </a:p>
          <a:p>
            <a:pPr eaLnBrk="1" hangingPunct="1"/>
            <a:r>
              <a:rPr lang="en-US" sz="3000" dirty="0">
                <a:latin typeface="Calibri"/>
              </a:rPr>
              <a:t>RDF </a:t>
            </a:r>
            <a:r>
              <a:rPr lang="en-US" sz="3000" dirty="0" smtClean="0">
                <a:latin typeface="Calibri"/>
              </a:rPr>
              <a:t>gives </a:t>
            </a:r>
            <a:r>
              <a:rPr lang="en-US" sz="3000" dirty="0">
                <a:latin typeface="Calibri"/>
              </a:rPr>
              <a:t>freedom of independent extension</a:t>
            </a:r>
          </a:p>
          <a:p>
            <a:pPr lvl="1" eaLnBrk="1" hangingPunct="1"/>
            <a:r>
              <a:rPr lang="en-US" sz="3000" dirty="0">
                <a:latin typeface="Calibri"/>
                <a:ea typeface="ＭＳ Ｐゴシック" charset="0"/>
              </a:rPr>
              <a:t>OWL provides fancier data-merging facilities </a:t>
            </a:r>
          </a:p>
          <a:p>
            <a:pPr eaLnBrk="1" hangingPunct="1"/>
            <a:r>
              <a:rPr lang="en-US" sz="3000" dirty="0" smtClean="0">
                <a:latin typeface="Calibri"/>
              </a:rPr>
              <a:t>Freedom </a:t>
            </a:r>
            <a:r>
              <a:rPr lang="en-US" sz="3000" dirty="0">
                <a:latin typeface="Calibri"/>
              </a:rPr>
              <a:t>to </a:t>
            </a:r>
            <a:r>
              <a:rPr lang="en-US" sz="3000" i="1" dirty="0">
                <a:latin typeface="Calibri"/>
              </a:rPr>
              <a:t>say what you like</a:t>
            </a:r>
            <a:r>
              <a:rPr lang="en-US" sz="3000" dirty="0">
                <a:latin typeface="Calibri"/>
              </a:rPr>
              <a:t>, using any RDF markup you want, and have RDF crawlers merge your FOAF documents with </a:t>
            </a:r>
            <a:r>
              <a:rPr lang="en-US" sz="3000" dirty="0" smtClean="0">
                <a:latin typeface="Calibri"/>
              </a:rPr>
              <a:t>other’</a:t>
            </a:r>
            <a:r>
              <a:rPr lang="en-US" altLang="ja-JP" sz="3000" dirty="0" smtClean="0">
                <a:latin typeface="Calibri"/>
              </a:rPr>
              <a:t>s </a:t>
            </a:r>
            <a:r>
              <a:rPr lang="en-US" altLang="ja-JP" sz="3000" dirty="0">
                <a:latin typeface="Calibri"/>
              </a:rPr>
              <a:t>and know when </a:t>
            </a:r>
            <a:r>
              <a:rPr lang="en-US" altLang="ja-JP" sz="3000" dirty="0" smtClean="0">
                <a:latin typeface="Calibri"/>
              </a:rPr>
              <a:t>you’re </a:t>
            </a:r>
            <a:r>
              <a:rPr lang="en-US" altLang="ja-JP" sz="3000" dirty="0">
                <a:latin typeface="Calibri"/>
              </a:rPr>
              <a:t>talking about the same </a:t>
            </a:r>
            <a:r>
              <a:rPr lang="en-US" altLang="ja-JP" sz="3000" dirty="0" smtClean="0">
                <a:latin typeface="Calibri"/>
              </a:rPr>
              <a:t>entities</a:t>
            </a:r>
            <a:endParaRPr lang="en-US" sz="3000" dirty="0">
              <a:latin typeface="Calibri"/>
            </a:endParaRPr>
          </a:p>
        </p:txBody>
      </p:sp>
      <p:sp>
        <p:nvSpPr>
          <p:cNvPr id="76803" name="Text Box 4"/>
          <p:cNvSpPr txBox="1">
            <a:spLocks noChangeArrowheads="1"/>
          </p:cNvSpPr>
          <p:nvPr/>
        </p:nvSpPr>
        <p:spPr bwMode="auto">
          <a:xfrm>
            <a:off x="6345462" y="6453286"/>
            <a:ext cx="279853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 i="1" dirty="0">
                <a:latin typeface="Calibri"/>
              </a:rPr>
              <a:t>After Dan </a:t>
            </a:r>
            <a:r>
              <a:rPr lang="en-US" sz="1400" i="1" dirty="0" err="1">
                <a:latin typeface="Calibri"/>
              </a:rPr>
              <a:t>Brickley</a:t>
            </a:r>
            <a:r>
              <a:rPr lang="en-US" sz="1400" i="1" dirty="0">
                <a:latin typeface="Calibri"/>
              </a:rPr>
              <a:t>, danbri@w3.org  </a:t>
            </a:r>
          </a:p>
        </p:txBody>
      </p:sp>
    </p:spTree>
    <p:extLst>
      <p:ext uri="{BB962C8B-B14F-4D97-AF65-F5344CB8AC3E}">
        <p14:creationId xmlns:p14="http://schemas.microsoft.com/office/powerpoint/2010/main" val="1043595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11138"/>
            <a:ext cx="8229600" cy="1143000"/>
          </a:xfrm>
        </p:spPr>
        <p:txBody>
          <a:bodyPr/>
          <a:lstStyle/>
          <a:p>
            <a:pPr eaLnBrk="1" hangingPunct="1"/>
            <a:r>
              <a:rPr lang="en-US" sz="4800" dirty="0">
                <a:latin typeface="Calibri"/>
              </a:rPr>
              <a:t>No free lunch!</a:t>
            </a:r>
          </a:p>
        </p:txBody>
      </p:sp>
      <p:sp>
        <p:nvSpPr>
          <p:cNvPr id="7885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9200"/>
            <a:ext cx="8229600" cy="5029200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>
                <a:latin typeface="Calibri"/>
              </a:rPr>
              <a:t>M</a:t>
            </a:r>
            <a:r>
              <a:rPr lang="en-US" dirty="0" smtClean="0">
                <a:latin typeface="Calibri"/>
              </a:rPr>
              <a:t>ust </a:t>
            </a:r>
            <a:r>
              <a:rPr lang="en-US" dirty="0">
                <a:latin typeface="Calibri"/>
              </a:rPr>
              <a:t>plan for lies, mischief, mistakes, stale data, </a:t>
            </a:r>
            <a:r>
              <a:rPr lang="en-US" dirty="0" smtClean="0">
                <a:latin typeface="Calibri"/>
              </a:rPr>
              <a:t>slander, idiosyncratic terms</a:t>
            </a:r>
            <a:endParaRPr lang="en-US" dirty="0">
              <a:latin typeface="Calibri"/>
            </a:endParaRPr>
          </a:p>
          <a:p>
            <a:pPr eaLnBrk="1" hangingPunct="1"/>
            <a:r>
              <a:rPr lang="en-US" dirty="0">
                <a:latin typeface="Calibri"/>
              </a:rPr>
              <a:t>Dataset is out of control, distributed, dynamic</a:t>
            </a:r>
          </a:p>
          <a:p>
            <a:pPr eaLnBrk="1" hangingPunct="1"/>
            <a:r>
              <a:rPr lang="en-US" dirty="0">
                <a:latin typeface="Calibri"/>
              </a:rPr>
              <a:t>Importance of knowing who-said-what </a:t>
            </a:r>
          </a:p>
          <a:p>
            <a:pPr lvl="1" eaLnBrk="1" hangingPunct="1"/>
            <a:r>
              <a:rPr lang="en-US" dirty="0">
                <a:latin typeface="Calibri"/>
                <a:ea typeface="ＭＳ Ｐゴシック" charset="0"/>
              </a:rPr>
              <a:t>Anyone can describe anyone</a:t>
            </a:r>
          </a:p>
          <a:p>
            <a:pPr lvl="1" eaLnBrk="1" hangingPunct="1"/>
            <a:r>
              <a:rPr lang="en-US" dirty="0">
                <a:latin typeface="Calibri"/>
                <a:ea typeface="ＭＳ Ｐゴシック" charset="0"/>
              </a:rPr>
              <a:t>We must record data </a:t>
            </a:r>
            <a:r>
              <a:rPr lang="en-US" b="1" dirty="0">
                <a:latin typeface="Calibri"/>
                <a:ea typeface="ＭＳ Ｐゴシック" charset="0"/>
              </a:rPr>
              <a:t>provenance</a:t>
            </a:r>
          </a:p>
          <a:p>
            <a:pPr lvl="1" eaLnBrk="1" hangingPunct="1"/>
            <a:r>
              <a:rPr lang="en-US" dirty="0">
                <a:latin typeface="Calibri"/>
                <a:ea typeface="ＭＳ Ｐゴシック" charset="0"/>
              </a:rPr>
              <a:t>Modeling and reasoning about trust is critical</a:t>
            </a:r>
          </a:p>
          <a:p>
            <a:pPr eaLnBrk="1" hangingPunct="1"/>
            <a:r>
              <a:rPr lang="en-US" dirty="0">
                <a:latin typeface="Calibri"/>
              </a:rPr>
              <a:t>Legal, privacy and etiquette issues emerge</a:t>
            </a:r>
          </a:p>
          <a:p>
            <a:pPr eaLnBrk="1" hangingPunct="1"/>
            <a:r>
              <a:rPr lang="en-US" dirty="0">
                <a:latin typeface="Calibri"/>
              </a:rPr>
              <a:t>Welcome to the real world</a:t>
            </a:r>
          </a:p>
        </p:txBody>
      </p:sp>
      <p:sp>
        <p:nvSpPr>
          <p:cNvPr id="78851" name="Text Box 4"/>
          <p:cNvSpPr txBox="1">
            <a:spLocks noChangeArrowheads="1"/>
          </p:cNvSpPr>
          <p:nvPr/>
        </p:nvSpPr>
        <p:spPr bwMode="auto">
          <a:xfrm>
            <a:off x="5943600" y="6096000"/>
            <a:ext cx="279853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 i="1" dirty="0">
                <a:latin typeface="Calibri"/>
              </a:rPr>
              <a:t>After Dan </a:t>
            </a:r>
            <a:r>
              <a:rPr lang="en-US" sz="1400" i="1" dirty="0" err="1">
                <a:latin typeface="Calibri"/>
              </a:rPr>
              <a:t>Brickley</a:t>
            </a:r>
            <a:r>
              <a:rPr lang="en-US" sz="1400" i="1" dirty="0">
                <a:latin typeface="Calibri"/>
              </a:rPr>
              <a:t>, danbri@w3.org  </a:t>
            </a:r>
          </a:p>
        </p:txBody>
      </p:sp>
    </p:spTree>
    <p:extLst>
      <p:ext uri="{BB962C8B-B14F-4D97-AF65-F5344CB8AC3E}">
        <p14:creationId xmlns:p14="http://schemas.microsoft.com/office/powerpoint/2010/main" val="3047154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Common KR languages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417637"/>
            <a:ext cx="8388417" cy="5346783"/>
          </a:xfrm>
        </p:spPr>
        <p:txBody>
          <a:bodyPr>
            <a:normAutofit/>
          </a:bodyPr>
          <a:lstStyle/>
          <a:p>
            <a:r>
              <a:rPr lang="en-US" sz="2800" dirty="0" smtClean="0">
                <a:hlinkClick r:id="rId2"/>
              </a:rPr>
              <a:t>Knowledge representation and reasoning </a:t>
            </a:r>
            <a:r>
              <a:rPr lang="en-US" sz="2800" dirty="0" smtClean="0"/>
              <a:t>(KR&amp;R) has always been an important part of AI &amp; other disciplines</a:t>
            </a:r>
          </a:p>
          <a:p>
            <a:r>
              <a:rPr lang="en-US" sz="2800" dirty="0" smtClean="0"/>
              <a:t>Many approaches have been developed, implemented and evolved since the 1960s</a:t>
            </a:r>
          </a:p>
          <a:p>
            <a:r>
              <a:rPr lang="en-US" sz="2800" dirty="0" smtClean="0"/>
              <a:t>Most were one-offs, used only by their developers</a:t>
            </a:r>
          </a:p>
          <a:p>
            <a:r>
              <a:rPr lang="en-US" sz="2800" dirty="0" smtClean="0"/>
              <a:t>Starting in the 1990s, there was an interest in developing a common KR language to support knowledge reuse and distributed KB systems</a:t>
            </a:r>
          </a:p>
          <a:p>
            <a:r>
              <a:rPr lang="en-US" sz="2800" dirty="0" smtClean="0"/>
              <a:t>The Semantic Web languages (e.g., OWL) are </a:t>
            </a:r>
            <a:r>
              <a:rPr lang="en-US" sz="2800" dirty="0"/>
              <a:t>a</a:t>
            </a:r>
            <a:r>
              <a:rPr lang="en-US" sz="2800" dirty="0" smtClean="0"/>
              <a:t> current generation of this idea</a:t>
            </a:r>
          </a:p>
          <a:p>
            <a:pPr lvl="1"/>
            <a:r>
              <a:rPr lang="en-US" sz="2400" dirty="0" smtClean="0"/>
              <a:t>There are </a:t>
            </a:r>
            <a:r>
              <a:rPr lang="en-US" sz="2400" dirty="0" err="1" smtClean="0"/>
              <a:t>currntly</a:t>
            </a:r>
            <a:r>
              <a:rPr lang="en-US" sz="2400" dirty="0" smtClean="0"/>
              <a:t> no other widely used KR languages</a:t>
            </a:r>
          </a:p>
          <a:p>
            <a:endParaRPr lang="en-US" sz="2800" dirty="0" smtClean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03780376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latin typeface="Calibri"/>
              </a:rPr>
              <a:t>More RDF Vocabulary</a:t>
            </a:r>
          </a:p>
        </p:txBody>
      </p:sp>
      <p:sp>
        <p:nvSpPr>
          <p:cNvPr id="8089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371600"/>
            <a:ext cx="8712200" cy="5359400"/>
          </a:xfrm>
        </p:spPr>
        <p:txBody>
          <a:bodyPr/>
          <a:lstStyle/>
          <a:p>
            <a:pPr marL="231775" indent="-231775" eaLnBrk="1" hangingPunct="1"/>
            <a:r>
              <a:rPr lang="en-US" dirty="0">
                <a:latin typeface="Calibri"/>
              </a:rPr>
              <a:t>RDF has terms for describing lists, bags, sequences, </a:t>
            </a:r>
            <a:r>
              <a:rPr lang="en-US" dirty="0" smtClean="0">
                <a:latin typeface="Calibri"/>
              </a:rPr>
              <a:t>simple </a:t>
            </a:r>
            <a:r>
              <a:rPr lang="en-US" dirty="0" err="1" smtClean="0">
                <a:latin typeface="Calibri"/>
              </a:rPr>
              <a:t>datatypes</a:t>
            </a:r>
            <a:r>
              <a:rPr lang="en-US" dirty="0" smtClean="0">
                <a:latin typeface="Calibri"/>
              </a:rPr>
              <a:t>, etc.</a:t>
            </a:r>
          </a:p>
          <a:p>
            <a:pPr marL="231775" indent="-231775" eaLnBrk="1" hangingPunct="1"/>
            <a:r>
              <a:rPr lang="en-US" dirty="0" smtClean="0">
                <a:latin typeface="Calibri"/>
              </a:rPr>
              <a:t>RDF is a “pure” graph representation language</a:t>
            </a:r>
          </a:p>
          <a:p>
            <a:pPr marL="584200" lvl="1" indent="-231775"/>
            <a:r>
              <a:rPr lang="en-US" dirty="0" smtClean="0">
                <a:latin typeface="Calibri"/>
              </a:rPr>
              <a:t>Nodes and edges are simple objects</a:t>
            </a:r>
          </a:p>
          <a:p>
            <a:pPr marL="584200" lvl="1" indent="-231775"/>
            <a:r>
              <a:rPr lang="en-US" dirty="0">
                <a:latin typeface="Calibri"/>
              </a:rPr>
              <a:t>B</a:t>
            </a:r>
            <a:r>
              <a:rPr lang="en-US" dirty="0" smtClean="0">
                <a:latin typeface="Calibri"/>
              </a:rPr>
              <a:t>oth have identifiers that are URIs</a:t>
            </a:r>
          </a:p>
          <a:p>
            <a:pPr marL="231775" indent="-231775"/>
            <a:r>
              <a:rPr lang="en-US" dirty="0" smtClean="0">
                <a:latin typeface="Calibri"/>
              </a:rPr>
              <a:t>Suppose we want to associate a probability with an edge, e.g.,</a:t>
            </a:r>
          </a:p>
          <a:p>
            <a:pPr marL="352425" lvl="1" indent="0">
              <a:buNone/>
            </a:pPr>
            <a:r>
              <a:rPr lang="en-US" dirty="0" smtClean="0">
                <a:latin typeface="Calibri"/>
              </a:rPr>
              <a:t>(:flipper </a:t>
            </a:r>
            <a:r>
              <a:rPr lang="en-US" dirty="0" err="1" smtClean="0">
                <a:latin typeface="Calibri"/>
              </a:rPr>
              <a:t>rdf:type</a:t>
            </a:r>
            <a:r>
              <a:rPr lang="en-US" dirty="0" smtClean="0">
                <a:latin typeface="Calibri"/>
              </a:rPr>
              <a:t> :mammal) :probability 0.9</a:t>
            </a:r>
          </a:p>
          <a:p>
            <a:pPr marL="352425" lvl="1" indent="0">
              <a:buNone/>
            </a:pPr>
            <a:r>
              <a:rPr lang="en-US" dirty="0"/>
              <a:t>(:flipper </a:t>
            </a:r>
            <a:r>
              <a:rPr lang="en-US" dirty="0" err="1"/>
              <a:t>rdf:type</a:t>
            </a:r>
            <a:r>
              <a:rPr lang="en-US" dirty="0"/>
              <a:t> </a:t>
            </a:r>
            <a:r>
              <a:rPr lang="en-US" dirty="0" smtClean="0"/>
              <a:t>:fish) </a:t>
            </a:r>
            <a:r>
              <a:rPr lang="en-US" dirty="0"/>
              <a:t>:probability </a:t>
            </a:r>
            <a:r>
              <a:rPr lang="en-US" dirty="0" smtClean="0"/>
              <a:t>0.1 </a:t>
            </a:r>
            <a:endParaRPr lang="en-US" dirty="0"/>
          </a:p>
          <a:p>
            <a:pPr marL="352425" lvl="1" indent="0">
              <a:buNone/>
            </a:pPr>
            <a:endParaRPr lang="en-US" dirty="0" smtClean="0"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78182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Property graphs?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941734" cy="4699000"/>
          </a:xfrm>
        </p:spPr>
        <p:txBody>
          <a:bodyPr>
            <a:noAutofit/>
          </a:bodyPr>
          <a:lstStyle/>
          <a:p>
            <a:pPr marL="223838" lvl="1" indent="-223838">
              <a:buFont typeface="Arial"/>
              <a:buChar char="•"/>
            </a:pPr>
            <a:r>
              <a:rPr lang="en-US" sz="3200" dirty="0" smtClean="0"/>
              <a:t>RDF is a “pure” graph model with only labeled nodes and edges</a:t>
            </a:r>
          </a:p>
          <a:p>
            <a:pPr marL="223838" lvl="1" indent="-223838">
              <a:buFont typeface="Arial"/>
              <a:buChar char="•"/>
            </a:pPr>
            <a:r>
              <a:rPr lang="en-US" sz="3200" dirty="0" smtClean="0"/>
              <a:t>Many popular graph databases im</a:t>
            </a:r>
            <a:r>
              <a:rPr lang="en-US" sz="3200" dirty="0"/>
              <a:t>p</a:t>
            </a:r>
            <a:r>
              <a:rPr lang="en-US" sz="3200" dirty="0" smtClean="0"/>
              <a:t>lement property graphs (e.g., </a:t>
            </a:r>
            <a:r>
              <a:rPr lang="en-US" sz="3200" dirty="0" smtClean="0">
                <a:hlinkClick r:id="rId2"/>
              </a:rPr>
              <a:t>Neo4j</a:t>
            </a:r>
            <a:r>
              <a:rPr lang="en-US" sz="3200" dirty="0" smtClean="0"/>
              <a:t>)</a:t>
            </a:r>
          </a:p>
          <a:p>
            <a:pPr marL="223838" lvl="1" indent="-223838">
              <a:buFont typeface="Arial"/>
              <a:buChar char="•"/>
            </a:pPr>
            <a:r>
              <a:rPr lang="en-US" sz="3200" dirty="0" smtClean="0"/>
              <a:t>Nodes and edges can have one or more properties, whose values are literals or maybe lists of literals</a:t>
            </a:r>
          </a:p>
          <a:p>
            <a:r>
              <a:rPr lang="en-US" dirty="0" smtClean="0"/>
              <a:t>Results in a more compact graph</a:t>
            </a:r>
          </a:p>
          <a:p>
            <a:r>
              <a:rPr lang="en-US" dirty="0" smtClean="0"/>
              <a:t>But, as we’ll see, introduces some limitations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934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latin typeface="Calibri"/>
              </a:rPr>
              <a:t>More RDF Vocabulary</a:t>
            </a:r>
          </a:p>
        </p:txBody>
      </p:sp>
      <p:sp>
        <p:nvSpPr>
          <p:cNvPr id="8089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371600"/>
            <a:ext cx="8712200" cy="5359400"/>
          </a:xfrm>
        </p:spPr>
        <p:txBody>
          <a:bodyPr/>
          <a:lstStyle/>
          <a:p>
            <a:pPr marL="231775" indent="-231775" eaLnBrk="1" hangingPunct="1">
              <a:lnSpc>
                <a:spcPct val="90000"/>
              </a:lnSpc>
            </a:pPr>
            <a:r>
              <a:rPr lang="en-US" dirty="0" smtClean="0">
                <a:latin typeface="Calibri"/>
              </a:rPr>
              <a:t>RDF </a:t>
            </a:r>
            <a:r>
              <a:rPr lang="en-US" dirty="0">
                <a:latin typeface="Calibri"/>
              </a:rPr>
              <a:t>also can describe triples through </a:t>
            </a:r>
            <a:r>
              <a:rPr lang="en-US" b="1" dirty="0">
                <a:latin typeface="Calibri"/>
                <a:hlinkClick r:id="rId3"/>
              </a:rPr>
              <a:t>reification</a:t>
            </a:r>
            <a:endParaRPr lang="en-US" b="1" dirty="0">
              <a:latin typeface="Calibri"/>
            </a:endParaRPr>
          </a:p>
          <a:p>
            <a:pPr marL="231775" indent="-231775" eaLnBrk="1" hangingPunct="1">
              <a:lnSpc>
                <a:spcPct val="90000"/>
              </a:lnSpc>
            </a:pPr>
            <a:r>
              <a:rPr lang="en-US" dirty="0">
                <a:latin typeface="Calibri"/>
              </a:rPr>
              <a:t>Enabling statements about </a:t>
            </a:r>
            <a:r>
              <a:rPr lang="en-US" dirty="0" smtClean="0">
                <a:latin typeface="Calibri"/>
              </a:rPr>
              <a:t>statements</a:t>
            </a:r>
          </a:p>
          <a:p>
            <a:pPr marL="0" indent="0" eaLnBrk="1" hangingPunct="1">
              <a:lnSpc>
                <a:spcPct val="90000"/>
              </a:lnSpc>
              <a:buNone/>
            </a:pPr>
            <a:endParaRPr lang="en-US" dirty="0">
              <a:latin typeface="Calibri"/>
            </a:endParaRPr>
          </a:p>
          <a:p>
            <a:pPr marL="520700" lvl="1" indent="0" eaLnBrk="1" hangingPunct="1">
              <a:lnSpc>
                <a:spcPct val="90000"/>
              </a:lnSpc>
              <a:buFont typeface="Georgia" charset="0"/>
              <a:buNone/>
            </a:pPr>
            <a:r>
              <a:rPr lang="en-US" dirty="0" smtClean="0">
                <a:latin typeface="Calibri"/>
                <a:ea typeface="ＭＳ Ｐゴシック" charset="0"/>
              </a:rPr>
              <a:t>:flipper </a:t>
            </a:r>
            <a:r>
              <a:rPr lang="en-US" dirty="0" err="1" smtClean="0">
                <a:latin typeface="Calibri"/>
                <a:ea typeface="ＭＳ Ｐゴシック" charset="0"/>
              </a:rPr>
              <a:t>rdf:type</a:t>
            </a:r>
            <a:r>
              <a:rPr lang="en-US" dirty="0" smtClean="0">
                <a:latin typeface="Calibri"/>
                <a:ea typeface="ＭＳ Ｐゴシック" charset="0"/>
              </a:rPr>
              <a:t> :mammal .</a:t>
            </a:r>
            <a:br>
              <a:rPr lang="en-US" dirty="0" smtClean="0">
                <a:latin typeface="Calibri"/>
                <a:ea typeface="ＭＳ Ｐゴシック" charset="0"/>
              </a:rPr>
            </a:br>
            <a:endParaRPr lang="en-US" dirty="0">
              <a:latin typeface="Calibri"/>
              <a:ea typeface="ＭＳ Ｐゴシック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42991" y="2435622"/>
            <a:ext cx="2974009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563" indent="-182563">
              <a:buFont typeface="Arial" charset="0"/>
              <a:buChar char="•"/>
            </a:pP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All non-literals have to be URIs</a:t>
            </a:r>
          </a:p>
          <a:p>
            <a:pPr marL="182563" indent="-182563">
              <a:buFont typeface="Arial" charset="0"/>
              <a:buChar char="•"/>
            </a:pP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RDF uses prefixes for readability</a:t>
            </a:r>
          </a:p>
          <a:p>
            <a:pPr marL="182563" indent="-182563">
              <a:buFont typeface="Arial" charset="0"/>
              <a:buChar char="•"/>
            </a:pP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We can specify what a null prefix means</a:t>
            </a:r>
          </a:p>
          <a:p>
            <a:pPr marL="182563" indent="-182563">
              <a:buFont typeface="Arial" charset="0"/>
              <a:buChar char="•"/>
            </a:pP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If we don’t it means “in this file”</a:t>
            </a:r>
          </a:p>
          <a:p>
            <a:pPr marL="182563" indent="-182563">
              <a:buFont typeface="Arial" charset="0"/>
              <a:buChar char="•"/>
            </a:pP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hlinkClick r:id="rId4"/>
              </a:rPr>
              <a:t>https://prefix.cc</a:t>
            </a: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hlinkClick r:id="rId4"/>
              </a:rPr>
              <a:t>/</a:t>
            </a: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is one service for looking up prefixes</a:t>
            </a:r>
            <a:endParaRPr lang="en-US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1166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latin typeface="Calibri"/>
              </a:rPr>
              <a:t>More RDF Vocabulary</a:t>
            </a:r>
          </a:p>
        </p:txBody>
      </p:sp>
      <p:sp>
        <p:nvSpPr>
          <p:cNvPr id="8089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371600"/>
            <a:ext cx="8712200" cy="5359400"/>
          </a:xfrm>
        </p:spPr>
        <p:txBody>
          <a:bodyPr/>
          <a:lstStyle/>
          <a:p>
            <a:pPr marL="231775" indent="-231775" eaLnBrk="1" hangingPunct="1">
              <a:lnSpc>
                <a:spcPct val="90000"/>
              </a:lnSpc>
            </a:pPr>
            <a:r>
              <a:rPr lang="en-US" dirty="0" smtClean="0">
                <a:latin typeface="Calibri"/>
              </a:rPr>
              <a:t>RDF </a:t>
            </a:r>
            <a:r>
              <a:rPr lang="en-US" dirty="0">
                <a:latin typeface="Calibri"/>
              </a:rPr>
              <a:t>also can describe triples through </a:t>
            </a:r>
            <a:r>
              <a:rPr lang="en-US" b="1" dirty="0">
                <a:latin typeface="Calibri"/>
                <a:hlinkClick r:id="rId3"/>
              </a:rPr>
              <a:t>reification</a:t>
            </a:r>
            <a:endParaRPr lang="en-US" b="1" dirty="0">
              <a:latin typeface="Calibri"/>
            </a:endParaRPr>
          </a:p>
          <a:p>
            <a:pPr marL="231775" indent="-231775" eaLnBrk="1" hangingPunct="1">
              <a:lnSpc>
                <a:spcPct val="90000"/>
              </a:lnSpc>
            </a:pPr>
            <a:r>
              <a:rPr lang="en-US" dirty="0">
                <a:latin typeface="Calibri"/>
              </a:rPr>
              <a:t>Enabling statements about </a:t>
            </a:r>
            <a:r>
              <a:rPr lang="en-US" dirty="0" smtClean="0">
                <a:latin typeface="Calibri"/>
              </a:rPr>
              <a:t>statements</a:t>
            </a:r>
          </a:p>
          <a:p>
            <a:pPr marL="0" indent="0" eaLnBrk="1" hangingPunct="1">
              <a:lnSpc>
                <a:spcPct val="90000"/>
              </a:lnSpc>
              <a:buNone/>
            </a:pPr>
            <a:endParaRPr lang="en-US" dirty="0">
              <a:latin typeface="Calibri"/>
            </a:endParaRPr>
          </a:p>
          <a:p>
            <a:pPr marL="520700" lvl="1" indent="0" eaLnBrk="1" hangingPunct="1">
              <a:lnSpc>
                <a:spcPct val="90000"/>
              </a:lnSpc>
              <a:buFont typeface="Georgia" charset="0"/>
              <a:buNone/>
            </a:pPr>
            <a:r>
              <a:rPr lang="en-US" dirty="0" smtClean="0">
                <a:latin typeface="Calibri"/>
                <a:ea typeface="ＭＳ Ｐゴシック" charset="0"/>
              </a:rPr>
              <a:t>:flipper </a:t>
            </a:r>
            <a:r>
              <a:rPr lang="en-US" dirty="0" err="1" smtClean="0">
                <a:latin typeface="Calibri"/>
                <a:ea typeface="ＭＳ Ｐゴシック" charset="0"/>
              </a:rPr>
              <a:t>rdf:type</a:t>
            </a:r>
            <a:r>
              <a:rPr lang="en-US" dirty="0" smtClean="0">
                <a:latin typeface="Calibri"/>
                <a:ea typeface="ＭＳ Ｐゴシック" charset="0"/>
              </a:rPr>
              <a:t> :mammal .</a:t>
            </a:r>
            <a:br>
              <a:rPr lang="en-US" dirty="0" smtClean="0">
                <a:latin typeface="Calibri"/>
                <a:ea typeface="ＭＳ Ｐゴシック" charset="0"/>
              </a:rPr>
            </a:br>
            <a:r>
              <a:rPr lang="en-US" dirty="0" smtClean="0">
                <a:latin typeface="Calibri"/>
                <a:ea typeface="ＭＳ Ｐゴシック" charset="0"/>
              </a:rPr>
              <a:t>_:s1 </a:t>
            </a:r>
            <a:r>
              <a:rPr lang="en-US" dirty="0" err="1">
                <a:latin typeface="Calibri"/>
                <a:ea typeface="ＭＳ Ｐゴシック" charset="0"/>
              </a:rPr>
              <a:t>rdf:type</a:t>
            </a:r>
            <a:r>
              <a:rPr lang="en-US" dirty="0">
                <a:latin typeface="Calibri"/>
                <a:ea typeface="ＭＳ Ｐゴシック" charset="0"/>
              </a:rPr>
              <a:t> </a:t>
            </a:r>
            <a:r>
              <a:rPr lang="en-US" dirty="0" err="1" smtClean="0">
                <a:latin typeface="Calibri"/>
                <a:ea typeface="ＭＳ Ｐゴシック" charset="0"/>
              </a:rPr>
              <a:t>rdf:Statement</a:t>
            </a:r>
            <a:r>
              <a:rPr lang="en-US" dirty="0" smtClean="0">
                <a:latin typeface="Calibri"/>
                <a:ea typeface="ＭＳ Ｐゴシック" charset="0"/>
              </a:rPr>
              <a:t> . </a:t>
            </a:r>
            <a:endParaRPr lang="en-US" dirty="0">
              <a:latin typeface="Calibri"/>
              <a:ea typeface="ＭＳ Ｐゴシック" charset="0"/>
            </a:endParaRPr>
          </a:p>
          <a:p>
            <a:pPr marL="520700" lvl="1" indent="0" eaLnBrk="1" hangingPunct="1">
              <a:lnSpc>
                <a:spcPct val="90000"/>
              </a:lnSpc>
              <a:buFont typeface="Georgia" charset="0"/>
              <a:buNone/>
            </a:pPr>
            <a:r>
              <a:rPr lang="en-US" dirty="0">
                <a:latin typeface="Calibri"/>
                <a:ea typeface="ＭＳ Ｐゴシック" charset="0"/>
              </a:rPr>
              <a:t>_:</a:t>
            </a:r>
            <a:r>
              <a:rPr lang="en-US" dirty="0" smtClean="0">
                <a:latin typeface="Calibri"/>
                <a:ea typeface="ＭＳ Ｐゴシック" charset="0"/>
              </a:rPr>
              <a:t>s1 </a:t>
            </a:r>
            <a:r>
              <a:rPr lang="en-US" dirty="0" err="1">
                <a:latin typeface="Calibri"/>
                <a:ea typeface="ＭＳ Ｐゴシック" charset="0"/>
              </a:rPr>
              <a:t>rdf:subject</a:t>
            </a:r>
            <a:r>
              <a:rPr lang="en-US" dirty="0">
                <a:latin typeface="Calibri"/>
                <a:ea typeface="ＭＳ Ｐゴシック" charset="0"/>
              </a:rPr>
              <a:t> </a:t>
            </a:r>
            <a:r>
              <a:rPr lang="en-US" dirty="0" smtClean="0">
                <a:latin typeface="Calibri"/>
                <a:ea typeface="ＭＳ Ｐゴシック" charset="0"/>
              </a:rPr>
              <a:t>:flipper .</a:t>
            </a:r>
          </a:p>
          <a:p>
            <a:pPr marL="520700" lvl="1" indent="0" eaLnBrk="1" hangingPunct="1">
              <a:lnSpc>
                <a:spcPct val="90000"/>
              </a:lnSpc>
              <a:buFont typeface="Georgia" charset="0"/>
              <a:buNone/>
            </a:pPr>
            <a:r>
              <a:rPr lang="en-US" dirty="0" smtClean="0">
                <a:latin typeface="Calibri"/>
                <a:ea typeface="ＭＳ Ｐゴシック" charset="0"/>
              </a:rPr>
              <a:t>_</a:t>
            </a:r>
            <a:r>
              <a:rPr lang="en-US" dirty="0">
                <a:latin typeface="Calibri"/>
                <a:ea typeface="ＭＳ Ｐゴシック" charset="0"/>
              </a:rPr>
              <a:t>:</a:t>
            </a:r>
            <a:r>
              <a:rPr lang="en-US" dirty="0" smtClean="0">
                <a:latin typeface="Calibri"/>
                <a:ea typeface="ＭＳ Ｐゴシック" charset="0"/>
              </a:rPr>
              <a:t>s1 </a:t>
            </a:r>
            <a:r>
              <a:rPr lang="en-US" dirty="0" err="1">
                <a:latin typeface="Calibri"/>
                <a:ea typeface="ＭＳ Ｐゴシック" charset="0"/>
              </a:rPr>
              <a:t>rdf:predicate</a:t>
            </a:r>
            <a:r>
              <a:rPr lang="en-US" dirty="0">
                <a:latin typeface="Calibri"/>
                <a:ea typeface="ＭＳ Ｐゴシック" charset="0"/>
              </a:rPr>
              <a:t> </a:t>
            </a:r>
            <a:r>
              <a:rPr lang="en-US" dirty="0" smtClean="0">
                <a:latin typeface="Calibri"/>
                <a:ea typeface="ＭＳ Ｐゴシック" charset="0"/>
              </a:rPr>
              <a:t>:type </a:t>
            </a:r>
            <a:r>
              <a:rPr lang="en-US" dirty="0">
                <a:latin typeface="Calibri"/>
                <a:ea typeface="ＭＳ Ｐゴシック" charset="0"/>
              </a:rPr>
              <a:t>. </a:t>
            </a:r>
          </a:p>
          <a:p>
            <a:pPr marL="520700" lvl="1" indent="0" eaLnBrk="1" hangingPunct="1">
              <a:lnSpc>
                <a:spcPct val="90000"/>
              </a:lnSpc>
              <a:buFont typeface="Georgia" charset="0"/>
              <a:buNone/>
            </a:pPr>
            <a:r>
              <a:rPr lang="en-US" dirty="0">
                <a:latin typeface="Calibri"/>
                <a:ea typeface="ＭＳ Ｐゴシック" charset="0"/>
              </a:rPr>
              <a:t>_:</a:t>
            </a:r>
            <a:r>
              <a:rPr lang="en-US" dirty="0" smtClean="0">
                <a:latin typeface="Calibri"/>
                <a:ea typeface="ＭＳ Ｐゴシック" charset="0"/>
              </a:rPr>
              <a:t>s1 </a:t>
            </a:r>
            <a:r>
              <a:rPr lang="en-US" dirty="0" err="1">
                <a:latin typeface="Calibri"/>
                <a:ea typeface="ＭＳ Ｐゴシック" charset="0"/>
              </a:rPr>
              <a:t>rdf:object</a:t>
            </a:r>
            <a:r>
              <a:rPr lang="en-US" dirty="0">
                <a:latin typeface="Calibri"/>
                <a:ea typeface="ＭＳ Ｐゴシック" charset="0"/>
              </a:rPr>
              <a:t> </a:t>
            </a:r>
            <a:r>
              <a:rPr lang="en-US" dirty="0" smtClean="0">
                <a:latin typeface="Calibri"/>
                <a:ea typeface="ＭＳ Ｐゴシック" charset="0"/>
              </a:rPr>
              <a:t>:mammal </a:t>
            </a:r>
            <a:r>
              <a:rPr lang="en-US" dirty="0">
                <a:latin typeface="Calibri"/>
                <a:ea typeface="ＭＳ Ｐゴシック" charset="0"/>
              </a:rPr>
              <a:t>. </a:t>
            </a:r>
            <a:endParaRPr lang="en-US" dirty="0" smtClean="0">
              <a:latin typeface="Calibri"/>
              <a:ea typeface="ＭＳ Ｐゴシック" charset="0"/>
            </a:endParaRPr>
          </a:p>
          <a:p>
            <a:pPr marL="520700" lvl="1" indent="0" eaLnBrk="1" hangingPunct="1">
              <a:lnSpc>
                <a:spcPct val="90000"/>
              </a:lnSpc>
              <a:buFont typeface="Georgia" charset="0"/>
              <a:buNone/>
            </a:pPr>
            <a:r>
              <a:rPr lang="en-US" dirty="0" smtClean="0">
                <a:latin typeface="Calibri"/>
                <a:ea typeface="ＭＳ Ｐゴシック" charset="0"/>
              </a:rPr>
              <a:t>_:s1 :probability 0.9</a:t>
            </a:r>
            <a:endParaRPr lang="en-US" dirty="0">
              <a:latin typeface="Calibri"/>
              <a:ea typeface="ＭＳ Ｐゴシック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42991" y="2846439"/>
            <a:ext cx="297400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563" indent="-182563">
              <a:buFont typeface="Arial" charset="0"/>
              <a:buChar char="•"/>
            </a:pP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The underscore prefix is special</a:t>
            </a:r>
            <a:endParaRPr lang="en-US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182563" indent="-182563">
              <a:buFont typeface="Arial" charset="0"/>
              <a:buChar char="•"/>
            </a:pP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It introduces </a:t>
            </a:r>
            <a:r>
              <a:rPr lang="en-US" sz="24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blank node</a:t>
            </a: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</a:t>
            </a:r>
            <a:endParaRPr lang="en-US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182563" indent="-182563">
              <a:buFont typeface="Arial" charset="0"/>
              <a:buChar char="•"/>
            </a:pP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We’ll talk about this in more detail later</a:t>
            </a:r>
            <a:endParaRPr lang="en-US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182563" indent="-182563">
              <a:buFont typeface="Arial" charset="0"/>
              <a:buChar char="•"/>
            </a:pP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For now, think of it as introducing “a new, nameless thing”</a:t>
            </a:r>
            <a:endParaRPr lang="en-US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2978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latin typeface="Calibri"/>
              </a:rPr>
              <a:t>More RDF Vocabulary</a:t>
            </a:r>
          </a:p>
        </p:txBody>
      </p:sp>
      <p:sp>
        <p:nvSpPr>
          <p:cNvPr id="8089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371600"/>
            <a:ext cx="8712200" cy="5359400"/>
          </a:xfrm>
        </p:spPr>
        <p:txBody>
          <a:bodyPr/>
          <a:lstStyle/>
          <a:p>
            <a:pPr marL="231775" indent="-231775" eaLnBrk="1" hangingPunct="1">
              <a:lnSpc>
                <a:spcPct val="90000"/>
              </a:lnSpc>
            </a:pPr>
            <a:r>
              <a:rPr lang="en-US" dirty="0" smtClean="0">
                <a:latin typeface="Calibri"/>
              </a:rPr>
              <a:t>RDF </a:t>
            </a:r>
            <a:r>
              <a:rPr lang="en-US" dirty="0">
                <a:latin typeface="Calibri"/>
              </a:rPr>
              <a:t>also can describe triples through </a:t>
            </a:r>
            <a:r>
              <a:rPr lang="en-US" b="1" dirty="0">
                <a:latin typeface="Calibri"/>
                <a:hlinkClick r:id="rId3"/>
              </a:rPr>
              <a:t>reification</a:t>
            </a:r>
            <a:endParaRPr lang="en-US" b="1" dirty="0">
              <a:latin typeface="Calibri"/>
            </a:endParaRPr>
          </a:p>
          <a:p>
            <a:pPr marL="231775" indent="-231775" eaLnBrk="1" hangingPunct="1">
              <a:lnSpc>
                <a:spcPct val="90000"/>
              </a:lnSpc>
            </a:pPr>
            <a:r>
              <a:rPr lang="en-US" dirty="0">
                <a:latin typeface="Calibri"/>
              </a:rPr>
              <a:t>Enabling statements about </a:t>
            </a:r>
            <a:r>
              <a:rPr lang="en-US" dirty="0" smtClean="0">
                <a:latin typeface="Calibri"/>
              </a:rPr>
              <a:t>statements</a:t>
            </a:r>
          </a:p>
          <a:p>
            <a:pPr marL="0" indent="0" eaLnBrk="1" hangingPunct="1">
              <a:lnSpc>
                <a:spcPct val="90000"/>
              </a:lnSpc>
              <a:buNone/>
            </a:pPr>
            <a:endParaRPr lang="en-US" dirty="0">
              <a:latin typeface="Calibri"/>
            </a:endParaRPr>
          </a:p>
          <a:p>
            <a:pPr marL="520700" lvl="1" indent="0">
              <a:lnSpc>
                <a:spcPct val="90000"/>
              </a:lnSpc>
              <a:buNone/>
            </a:pPr>
            <a:r>
              <a:rPr lang="en-US" dirty="0">
                <a:ea typeface="ＭＳ Ｐゴシック" charset="0"/>
              </a:rPr>
              <a:t>:flipper </a:t>
            </a:r>
            <a:r>
              <a:rPr lang="en-US" dirty="0" err="1">
                <a:ea typeface="ＭＳ Ｐゴシック" charset="0"/>
              </a:rPr>
              <a:t>rdf:type</a:t>
            </a:r>
            <a:r>
              <a:rPr lang="en-US" dirty="0">
                <a:ea typeface="ＭＳ Ｐゴシック" charset="0"/>
              </a:rPr>
              <a:t> :mammal . </a:t>
            </a:r>
            <a:endParaRPr lang="en-US" dirty="0" smtClean="0">
              <a:ea typeface="ＭＳ Ｐゴシック" charset="0"/>
            </a:endParaRPr>
          </a:p>
          <a:p>
            <a:pPr marL="520700" lvl="1" indent="0">
              <a:lnSpc>
                <a:spcPct val="90000"/>
              </a:lnSpc>
              <a:buNone/>
            </a:pPr>
            <a:r>
              <a:rPr lang="en-US" dirty="0" smtClean="0">
                <a:ea typeface="ＭＳ Ｐゴシック" charset="0"/>
              </a:rPr>
              <a:t>_:</a:t>
            </a:r>
            <a:r>
              <a:rPr lang="en-US" dirty="0" smtClean="0">
                <a:latin typeface="Calibri"/>
                <a:ea typeface="ＭＳ Ｐゴシック" charset="0"/>
              </a:rPr>
              <a:t>s1 a </a:t>
            </a:r>
            <a:r>
              <a:rPr lang="en-US" dirty="0" err="1" smtClean="0">
                <a:latin typeface="Calibri"/>
                <a:ea typeface="ＭＳ Ｐゴシック" charset="0"/>
              </a:rPr>
              <a:t>rdf:Statement</a:t>
            </a:r>
            <a:r>
              <a:rPr lang="en-US" dirty="0">
                <a:latin typeface="Calibri"/>
                <a:ea typeface="ＭＳ Ｐゴシック" charset="0"/>
              </a:rPr>
              <a:t>;</a:t>
            </a:r>
          </a:p>
          <a:p>
            <a:pPr marL="520700" lvl="1" indent="0" eaLnBrk="1" hangingPunct="1">
              <a:lnSpc>
                <a:spcPct val="90000"/>
              </a:lnSpc>
              <a:buFont typeface="Georgia" charset="0"/>
              <a:buNone/>
            </a:pPr>
            <a:r>
              <a:rPr lang="en-US" dirty="0">
                <a:latin typeface="Calibri"/>
                <a:ea typeface="ＭＳ Ｐゴシック" charset="0"/>
              </a:rPr>
              <a:t> </a:t>
            </a:r>
            <a:r>
              <a:rPr lang="en-US" dirty="0" smtClean="0">
                <a:latin typeface="Calibri"/>
                <a:ea typeface="ＭＳ Ｐゴシック" charset="0"/>
              </a:rPr>
              <a:t>        </a:t>
            </a:r>
            <a:r>
              <a:rPr lang="en-US" dirty="0" err="1" smtClean="0">
                <a:latin typeface="Calibri"/>
                <a:ea typeface="ＭＳ Ｐゴシック" charset="0"/>
              </a:rPr>
              <a:t>rdf:subject</a:t>
            </a:r>
            <a:r>
              <a:rPr lang="en-US" dirty="0" smtClean="0">
                <a:latin typeface="Calibri"/>
                <a:ea typeface="ＭＳ Ｐゴシック" charset="0"/>
              </a:rPr>
              <a:t> :flipper;</a:t>
            </a:r>
          </a:p>
          <a:p>
            <a:pPr marL="520700" lvl="1" indent="0" eaLnBrk="1" hangingPunct="1">
              <a:lnSpc>
                <a:spcPct val="90000"/>
              </a:lnSpc>
              <a:buFont typeface="Georgia" charset="0"/>
              <a:buNone/>
            </a:pPr>
            <a:r>
              <a:rPr lang="en-US" dirty="0">
                <a:latin typeface="Calibri"/>
                <a:ea typeface="ＭＳ Ｐゴシック" charset="0"/>
              </a:rPr>
              <a:t> </a:t>
            </a:r>
            <a:r>
              <a:rPr lang="en-US" dirty="0" smtClean="0">
                <a:latin typeface="Calibri"/>
                <a:ea typeface="ＭＳ Ｐゴシック" charset="0"/>
              </a:rPr>
              <a:t>        </a:t>
            </a:r>
            <a:r>
              <a:rPr lang="en-US" dirty="0" err="1" smtClean="0">
                <a:latin typeface="Calibri"/>
                <a:ea typeface="ＭＳ Ｐゴシック" charset="0"/>
              </a:rPr>
              <a:t>rdf:predicate</a:t>
            </a:r>
            <a:r>
              <a:rPr lang="en-US" dirty="0" smtClean="0">
                <a:latin typeface="Calibri"/>
                <a:ea typeface="ＭＳ Ｐゴシック" charset="0"/>
              </a:rPr>
              <a:t> :type</a:t>
            </a:r>
            <a:r>
              <a:rPr lang="en-US" dirty="0">
                <a:latin typeface="Calibri"/>
                <a:ea typeface="ＭＳ Ｐゴシック" charset="0"/>
              </a:rPr>
              <a:t>;</a:t>
            </a:r>
            <a:r>
              <a:rPr lang="en-US" dirty="0" smtClean="0">
                <a:latin typeface="Calibri"/>
                <a:ea typeface="ＭＳ Ｐゴシック" charset="0"/>
              </a:rPr>
              <a:t> </a:t>
            </a:r>
            <a:endParaRPr lang="en-US" dirty="0">
              <a:latin typeface="Calibri"/>
              <a:ea typeface="ＭＳ Ｐゴシック" charset="0"/>
            </a:endParaRPr>
          </a:p>
          <a:p>
            <a:pPr marL="520700" lvl="1" indent="0" eaLnBrk="1" hangingPunct="1">
              <a:lnSpc>
                <a:spcPct val="90000"/>
              </a:lnSpc>
              <a:buFont typeface="Georgia" charset="0"/>
              <a:buNone/>
            </a:pPr>
            <a:r>
              <a:rPr lang="en-US" dirty="0">
                <a:latin typeface="Calibri"/>
                <a:ea typeface="ＭＳ Ｐゴシック" charset="0"/>
              </a:rPr>
              <a:t> </a:t>
            </a:r>
            <a:r>
              <a:rPr lang="en-US" dirty="0" smtClean="0">
                <a:latin typeface="Calibri"/>
                <a:ea typeface="ＭＳ Ｐゴシック" charset="0"/>
              </a:rPr>
              <a:t>        </a:t>
            </a:r>
            <a:r>
              <a:rPr lang="en-US" dirty="0" err="1" smtClean="0">
                <a:latin typeface="Calibri"/>
                <a:ea typeface="ＭＳ Ｐゴシック" charset="0"/>
              </a:rPr>
              <a:t>rdf:object</a:t>
            </a:r>
            <a:r>
              <a:rPr lang="en-US" dirty="0" smtClean="0">
                <a:latin typeface="Calibri"/>
                <a:ea typeface="ＭＳ Ｐゴシック" charset="0"/>
              </a:rPr>
              <a:t> :mammal</a:t>
            </a:r>
            <a:r>
              <a:rPr lang="en-US" dirty="0">
                <a:latin typeface="Calibri"/>
                <a:ea typeface="ＭＳ Ｐゴシック" charset="0"/>
              </a:rPr>
              <a:t>;</a:t>
            </a:r>
            <a:r>
              <a:rPr lang="en-US" dirty="0" smtClean="0">
                <a:latin typeface="Calibri"/>
                <a:ea typeface="ＭＳ Ｐゴシック" charset="0"/>
              </a:rPr>
              <a:t> </a:t>
            </a:r>
          </a:p>
          <a:p>
            <a:pPr marL="520700" lvl="1" indent="0" eaLnBrk="1" hangingPunct="1">
              <a:lnSpc>
                <a:spcPct val="90000"/>
              </a:lnSpc>
              <a:buFont typeface="Georgia" charset="0"/>
              <a:buNone/>
            </a:pPr>
            <a:r>
              <a:rPr lang="en-US" dirty="0">
                <a:latin typeface="Calibri"/>
                <a:ea typeface="ＭＳ Ｐゴシック" charset="0"/>
              </a:rPr>
              <a:t> </a:t>
            </a:r>
            <a:r>
              <a:rPr lang="en-US" dirty="0" smtClean="0">
                <a:latin typeface="Calibri"/>
                <a:ea typeface="ＭＳ Ｐゴシック" charset="0"/>
              </a:rPr>
              <a:t>        :probability 0.9 .</a:t>
            </a:r>
            <a:endParaRPr lang="en-US" dirty="0">
              <a:latin typeface="Calibri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263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latin typeface="Calibri"/>
              </a:rPr>
              <a:t>More RDF Vocabulary</a:t>
            </a:r>
          </a:p>
        </p:txBody>
      </p:sp>
      <p:sp>
        <p:nvSpPr>
          <p:cNvPr id="8089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371600"/>
            <a:ext cx="8712200" cy="5359400"/>
          </a:xfrm>
        </p:spPr>
        <p:txBody>
          <a:bodyPr/>
          <a:lstStyle/>
          <a:p>
            <a:pPr marL="231775" indent="-231775" eaLnBrk="1" hangingPunct="1">
              <a:lnSpc>
                <a:spcPct val="90000"/>
              </a:lnSpc>
            </a:pPr>
            <a:r>
              <a:rPr lang="en-US" dirty="0" smtClean="0">
                <a:latin typeface="Calibri"/>
              </a:rPr>
              <a:t>RDF </a:t>
            </a:r>
            <a:r>
              <a:rPr lang="en-US" dirty="0">
                <a:latin typeface="Calibri"/>
              </a:rPr>
              <a:t>also can describe triples through </a:t>
            </a:r>
            <a:r>
              <a:rPr lang="en-US" b="1" dirty="0">
                <a:latin typeface="Calibri"/>
                <a:hlinkClick r:id="rId3"/>
              </a:rPr>
              <a:t>reification</a:t>
            </a:r>
            <a:endParaRPr lang="en-US" b="1" dirty="0">
              <a:latin typeface="Calibri"/>
            </a:endParaRPr>
          </a:p>
          <a:p>
            <a:pPr marL="231775" indent="-231775" eaLnBrk="1" hangingPunct="1">
              <a:lnSpc>
                <a:spcPct val="90000"/>
              </a:lnSpc>
            </a:pPr>
            <a:r>
              <a:rPr lang="en-US" dirty="0">
                <a:latin typeface="Calibri"/>
              </a:rPr>
              <a:t>Enabling statements about </a:t>
            </a:r>
            <a:r>
              <a:rPr lang="en-US" dirty="0" smtClean="0">
                <a:latin typeface="Calibri"/>
              </a:rPr>
              <a:t>statements</a:t>
            </a:r>
          </a:p>
          <a:p>
            <a:pPr marL="0" indent="0" eaLnBrk="1" hangingPunct="1">
              <a:lnSpc>
                <a:spcPct val="90000"/>
              </a:lnSpc>
              <a:buNone/>
            </a:pPr>
            <a:endParaRPr lang="en-US" dirty="0">
              <a:latin typeface="Calibri"/>
            </a:endParaRPr>
          </a:p>
          <a:p>
            <a:pPr marL="520700" lvl="1" indent="0" eaLnBrk="1" hangingPunct="1">
              <a:lnSpc>
                <a:spcPct val="90000"/>
              </a:lnSpc>
              <a:buFont typeface="Georgia" charset="0"/>
              <a:buNone/>
            </a:pPr>
            <a:r>
              <a:rPr lang="en-US" dirty="0">
                <a:latin typeface="Calibri"/>
                <a:ea typeface="ＭＳ Ｐゴシック" charset="0"/>
              </a:rPr>
              <a:t>:john </a:t>
            </a:r>
            <a:r>
              <a:rPr lang="en-US" dirty="0" err="1">
                <a:latin typeface="Calibri"/>
                <a:ea typeface="ＭＳ Ｐゴシック" charset="0"/>
              </a:rPr>
              <a:t>bdi:believes</a:t>
            </a:r>
            <a:r>
              <a:rPr lang="en-US" dirty="0">
                <a:latin typeface="Calibri"/>
                <a:ea typeface="ＭＳ Ｐゴシック" charset="0"/>
              </a:rPr>
              <a:t> _:s.</a:t>
            </a:r>
          </a:p>
          <a:p>
            <a:pPr marL="520700" lvl="1" indent="0" eaLnBrk="1" hangingPunct="1">
              <a:lnSpc>
                <a:spcPct val="90000"/>
              </a:lnSpc>
              <a:buFont typeface="Georgia" charset="0"/>
              <a:buNone/>
            </a:pPr>
            <a:r>
              <a:rPr lang="en-US" dirty="0">
                <a:latin typeface="Calibri"/>
                <a:ea typeface="ＭＳ Ｐゴシック" charset="0"/>
              </a:rPr>
              <a:t>_:s </a:t>
            </a:r>
            <a:r>
              <a:rPr lang="en-US" dirty="0" err="1">
                <a:latin typeface="Calibri"/>
                <a:ea typeface="ＭＳ Ｐゴシック" charset="0"/>
              </a:rPr>
              <a:t>rdf:type</a:t>
            </a:r>
            <a:r>
              <a:rPr lang="en-US" dirty="0">
                <a:latin typeface="Calibri"/>
                <a:ea typeface="ＭＳ Ｐゴシック" charset="0"/>
              </a:rPr>
              <a:t> </a:t>
            </a:r>
            <a:r>
              <a:rPr lang="en-US" dirty="0" err="1">
                <a:latin typeface="Calibri"/>
                <a:ea typeface="ＭＳ Ｐゴシック" charset="0"/>
              </a:rPr>
              <a:t>rdf:Statement</a:t>
            </a:r>
            <a:r>
              <a:rPr lang="en-US" dirty="0">
                <a:latin typeface="Calibri"/>
                <a:ea typeface="ＭＳ Ｐゴシック" charset="0"/>
              </a:rPr>
              <a:t>. </a:t>
            </a:r>
          </a:p>
          <a:p>
            <a:pPr marL="520700" lvl="1" indent="0" eaLnBrk="1" hangingPunct="1">
              <a:lnSpc>
                <a:spcPct val="90000"/>
              </a:lnSpc>
              <a:buFont typeface="Georgia" charset="0"/>
              <a:buNone/>
            </a:pPr>
            <a:r>
              <a:rPr lang="en-US" dirty="0">
                <a:latin typeface="Calibri"/>
                <a:ea typeface="ＭＳ Ｐゴシック" charset="0"/>
              </a:rPr>
              <a:t>_:s </a:t>
            </a:r>
            <a:r>
              <a:rPr lang="en-US" dirty="0" err="1">
                <a:latin typeface="Calibri"/>
                <a:ea typeface="ＭＳ Ｐゴシック" charset="0"/>
              </a:rPr>
              <a:t>rdf:subject</a:t>
            </a:r>
            <a:r>
              <a:rPr lang="en-US" dirty="0">
                <a:latin typeface="Calibri"/>
                <a:ea typeface="ＭＳ Ｐゴシック" charset="0"/>
              </a:rPr>
              <a:t> &lt;http:/</a:t>
            </a:r>
            <a:r>
              <a:rPr lang="en-US" dirty="0" smtClean="0">
                <a:latin typeface="Calibri"/>
                <a:ea typeface="ＭＳ Ｐゴシック" charset="0"/>
              </a:rPr>
              <a:t>/</a:t>
            </a:r>
            <a:r>
              <a:rPr lang="en-US" dirty="0" err="1" smtClean="0">
                <a:latin typeface="Calibri"/>
                <a:ea typeface="ＭＳ Ｐゴシック" charset="0"/>
              </a:rPr>
              <a:t>ex.com</a:t>
            </a:r>
            <a:r>
              <a:rPr lang="en-US" dirty="0">
                <a:latin typeface="Calibri"/>
                <a:ea typeface="ＭＳ Ｐゴシック" charset="0"/>
              </a:rPr>
              <a:t>/catalog/</a:t>
            </a:r>
            <a:r>
              <a:rPr lang="en-US" dirty="0" err="1">
                <a:latin typeface="Calibri"/>
                <a:ea typeface="ＭＳ Ｐゴシック" charset="0"/>
              </a:rPr>
              <a:t>widgetX</a:t>
            </a:r>
            <a:r>
              <a:rPr lang="en-US" dirty="0">
                <a:latin typeface="Calibri"/>
                <a:ea typeface="ＭＳ Ｐゴシック" charset="0"/>
              </a:rPr>
              <a:t>&gt;. </a:t>
            </a:r>
          </a:p>
          <a:p>
            <a:pPr marL="520700" lvl="1" indent="0" eaLnBrk="1" hangingPunct="1">
              <a:lnSpc>
                <a:spcPct val="90000"/>
              </a:lnSpc>
              <a:buFont typeface="Georgia" charset="0"/>
              <a:buNone/>
            </a:pPr>
            <a:r>
              <a:rPr lang="en-US" dirty="0">
                <a:latin typeface="Calibri"/>
                <a:ea typeface="ＭＳ Ｐゴシック" charset="0"/>
              </a:rPr>
              <a:t>_:s </a:t>
            </a:r>
            <a:r>
              <a:rPr lang="en-US" dirty="0" err="1">
                <a:latin typeface="Calibri"/>
                <a:ea typeface="ＭＳ Ｐゴシック" charset="0"/>
              </a:rPr>
              <a:t>rdf:predicate</a:t>
            </a:r>
            <a:r>
              <a:rPr lang="en-US" dirty="0">
                <a:latin typeface="Calibri"/>
                <a:ea typeface="ＭＳ Ｐゴシック" charset="0"/>
              </a:rPr>
              <a:t> </a:t>
            </a:r>
            <a:r>
              <a:rPr lang="en-US" dirty="0" err="1">
                <a:latin typeface="Calibri"/>
                <a:ea typeface="ＭＳ Ｐゴシック" charset="0"/>
              </a:rPr>
              <a:t>cat:salePrice</a:t>
            </a:r>
            <a:r>
              <a:rPr lang="en-US" dirty="0">
                <a:latin typeface="Calibri"/>
                <a:ea typeface="ＭＳ Ｐゴシック" charset="0"/>
              </a:rPr>
              <a:t> . </a:t>
            </a:r>
          </a:p>
          <a:p>
            <a:pPr marL="520700" lvl="1" indent="0" eaLnBrk="1" hangingPunct="1">
              <a:lnSpc>
                <a:spcPct val="90000"/>
              </a:lnSpc>
              <a:buFont typeface="Georgia" charset="0"/>
              <a:buNone/>
            </a:pPr>
            <a:r>
              <a:rPr lang="en-US" dirty="0">
                <a:latin typeface="Calibri"/>
                <a:ea typeface="ＭＳ Ｐゴシック" charset="0"/>
              </a:rPr>
              <a:t>_:s </a:t>
            </a:r>
            <a:r>
              <a:rPr lang="en-US" dirty="0" err="1">
                <a:latin typeface="Calibri"/>
                <a:ea typeface="ＭＳ Ｐゴシック" charset="0"/>
              </a:rPr>
              <a:t>rdf:object</a:t>
            </a:r>
            <a:r>
              <a:rPr lang="en-US" dirty="0">
                <a:latin typeface="Calibri"/>
                <a:ea typeface="ＭＳ Ｐゴシック" charset="0"/>
              </a:rPr>
              <a:t> "19.95" . </a:t>
            </a:r>
          </a:p>
        </p:txBody>
      </p:sp>
    </p:spTree>
    <p:extLst>
      <p:ext uri="{BB962C8B-B14F-4D97-AF65-F5344CB8AC3E}">
        <p14:creationId xmlns:p14="http://schemas.microsoft.com/office/powerpoint/2010/main" val="2356689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Rectangle 2"/>
          <p:cNvSpPr>
            <a:spLocks noGrp="1" noChangeArrowheads="1"/>
          </p:cNvSpPr>
          <p:nvPr>
            <p:ph type="title"/>
          </p:nvPr>
        </p:nvSpPr>
        <p:spPr>
          <a:xfrm>
            <a:off x="385763" y="203200"/>
            <a:ext cx="8229600" cy="811213"/>
          </a:xfrm>
        </p:spPr>
        <p:txBody>
          <a:bodyPr/>
          <a:lstStyle/>
          <a:p>
            <a:pPr eaLnBrk="1" hangingPunct="1"/>
            <a:r>
              <a:rPr lang="en-US" dirty="0">
                <a:latin typeface="Calibri"/>
              </a:rPr>
              <a:t>RDF Schema (RDFS)</a:t>
            </a:r>
          </a:p>
        </p:txBody>
      </p:sp>
      <p:sp>
        <p:nvSpPr>
          <p:cNvPr id="8499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219200"/>
            <a:ext cx="3352800" cy="5257800"/>
          </a:xfrm>
        </p:spPr>
        <p:txBody>
          <a:bodyPr>
            <a:noAutofit/>
          </a:bodyPr>
          <a:lstStyle/>
          <a:p>
            <a:pPr eaLnBrk="1" hangingPunct="1"/>
            <a:r>
              <a:rPr lang="en-US" sz="2400" b="1" dirty="0">
                <a:latin typeface="Calibri"/>
              </a:rPr>
              <a:t>RDF Schema adds taxonomies for</a:t>
            </a:r>
            <a:br>
              <a:rPr lang="en-US" sz="2400" b="1" dirty="0">
                <a:latin typeface="Calibri"/>
              </a:rPr>
            </a:br>
            <a:r>
              <a:rPr lang="en-US" sz="2400" b="1" dirty="0">
                <a:latin typeface="Calibri"/>
              </a:rPr>
              <a:t>classes &amp; properties</a:t>
            </a:r>
          </a:p>
          <a:p>
            <a:pPr lvl="1" eaLnBrk="1" hangingPunct="1"/>
            <a:r>
              <a:rPr lang="en-US" sz="2400" dirty="0" err="1">
                <a:latin typeface="Calibri"/>
                <a:ea typeface="ＭＳ Ｐゴシック" charset="0"/>
              </a:rPr>
              <a:t>subClass</a:t>
            </a:r>
            <a:r>
              <a:rPr lang="en-US" sz="2400" dirty="0">
                <a:latin typeface="Calibri"/>
                <a:ea typeface="ＭＳ Ｐゴシック" charset="0"/>
              </a:rPr>
              <a:t> and </a:t>
            </a:r>
            <a:r>
              <a:rPr lang="en-US" sz="2400" dirty="0" err="1">
                <a:latin typeface="Calibri"/>
                <a:ea typeface="ＭＳ Ｐゴシック" charset="0"/>
              </a:rPr>
              <a:t>subProperty</a:t>
            </a:r>
            <a:endParaRPr lang="en-US" sz="2400" dirty="0">
              <a:latin typeface="Calibri"/>
              <a:ea typeface="ＭＳ Ｐゴシック" charset="0"/>
            </a:endParaRPr>
          </a:p>
          <a:p>
            <a:pPr eaLnBrk="1" hangingPunct="1"/>
            <a:r>
              <a:rPr lang="en-US" sz="2400" b="1" dirty="0">
                <a:latin typeface="Calibri"/>
              </a:rPr>
              <a:t>and some metadata.</a:t>
            </a:r>
          </a:p>
          <a:p>
            <a:pPr lvl="1" eaLnBrk="1" hangingPunct="1"/>
            <a:r>
              <a:rPr lang="en-US" sz="2400" dirty="0">
                <a:latin typeface="Calibri"/>
                <a:ea typeface="ＭＳ Ｐゴシック" charset="0"/>
              </a:rPr>
              <a:t>domain and range</a:t>
            </a:r>
            <a:br>
              <a:rPr lang="en-US" sz="2400" dirty="0">
                <a:latin typeface="Calibri"/>
                <a:ea typeface="ＭＳ Ｐゴシック" charset="0"/>
              </a:rPr>
            </a:br>
            <a:r>
              <a:rPr lang="en-US" sz="2400" dirty="0">
                <a:latin typeface="Calibri"/>
                <a:ea typeface="ＭＳ Ｐゴシック" charset="0"/>
              </a:rPr>
              <a:t>constraints on properties</a:t>
            </a:r>
          </a:p>
          <a:p>
            <a:pPr eaLnBrk="1" hangingPunct="1"/>
            <a:r>
              <a:rPr lang="en-US" sz="2400" b="1" dirty="0">
                <a:latin typeface="Calibri"/>
              </a:rPr>
              <a:t>Several widely used</a:t>
            </a:r>
            <a:br>
              <a:rPr lang="en-US" sz="2400" b="1" dirty="0">
                <a:latin typeface="Calibri"/>
              </a:rPr>
            </a:br>
            <a:r>
              <a:rPr lang="en-US" sz="2400" b="1" dirty="0">
                <a:latin typeface="Calibri"/>
              </a:rPr>
              <a:t>KB tools can import</a:t>
            </a:r>
            <a:br>
              <a:rPr lang="en-US" sz="2400" b="1" dirty="0">
                <a:latin typeface="Calibri"/>
              </a:rPr>
            </a:br>
            <a:r>
              <a:rPr lang="en-US" sz="2400" b="1" dirty="0">
                <a:latin typeface="Calibri"/>
              </a:rPr>
              <a:t>and export in RDFS</a:t>
            </a:r>
          </a:p>
        </p:txBody>
      </p:sp>
      <p:pic>
        <p:nvPicPr>
          <p:cNvPr id="84995" name="Picture 4" descr="protege_screenshot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505200" y="1143000"/>
            <a:ext cx="5486400" cy="3902075"/>
          </a:xfrm>
          <a:noFill/>
        </p:spPr>
      </p:pic>
      <p:sp>
        <p:nvSpPr>
          <p:cNvPr id="84996" name="Text Box 5"/>
          <p:cNvSpPr txBox="1">
            <a:spLocks noChangeArrowheads="1"/>
          </p:cNvSpPr>
          <p:nvPr/>
        </p:nvSpPr>
        <p:spPr bwMode="auto">
          <a:xfrm>
            <a:off x="3657600" y="5181600"/>
            <a:ext cx="533400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25425" indent="-2254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2000" b="1" dirty="0">
                <a:solidFill>
                  <a:srgbClr val="000000"/>
                </a:solidFill>
                <a:latin typeface="Calibri"/>
              </a:rPr>
              <a:t>Stanford Protégé KB editor</a:t>
            </a:r>
          </a:p>
          <a:p>
            <a:pPr>
              <a:buFontTx/>
              <a:buChar char="•"/>
            </a:pPr>
            <a:r>
              <a:rPr lang="en-US" sz="2000" dirty="0">
                <a:solidFill>
                  <a:srgbClr val="000000"/>
                </a:solidFill>
                <a:latin typeface="Calibri"/>
              </a:rPr>
              <a:t>Java, open sourced</a:t>
            </a:r>
          </a:p>
          <a:p>
            <a:pPr>
              <a:buFontTx/>
              <a:buChar char="•"/>
            </a:pPr>
            <a:r>
              <a:rPr lang="en-US" sz="2000" dirty="0">
                <a:solidFill>
                  <a:srgbClr val="000000"/>
                </a:solidFill>
                <a:latin typeface="Calibri"/>
              </a:rPr>
              <a:t>extensible, lots of plug-ins</a:t>
            </a:r>
          </a:p>
          <a:p>
            <a:pPr>
              <a:buFontTx/>
              <a:buChar char="•"/>
            </a:pPr>
            <a:r>
              <a:rPr lang="en-US" sz="2000" dirty="0">
                <a:solidFill>
                  <a:srgbClr val="000000"/>
                </a:solidFill>
                <a:latin typeface="Calibri"/>
              </a:rPr>
              <a:t>provides reasoning &amp; server capabilities</a:t>
            </a:r>
          </a:p>
        </p:txBody>
      </p:sp>
    </p:spTree>
    <p:extLst>
      <p:ext uri="{BB962C8B-B14F-4D97-AF65-F5344CB8AC3E}">
        <p14:creationId xmlns:p14="http://schemas.microsoft.com/office/powerpoint/2010/main" val="246249326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Rectangle 2"/>
          <p:cNvSpPr>
            <a:spLocks noGrp="1" noChangeArrowheads="1"/>
          </p:cNvSpPr>
          <p:nvPr>
            <p:ph type="title"/>
          </p:nvPr>
        </p:nvSpPr>
        <p:spPr>
          <a:xfrm>
            <a:off x="419100" y="228600"/>
            <a:ext cx="8267700" cy="609600"/>
          </a:xfrm>
        </p:spPr>
        <p:txBody>
          <a:bodyPr/>
          <a:lstStyle/>
          <a:p>
            <a:pPr eaLnBrk="1" hangingPunct="1"/>
            <a:r>
              <a:rPr lang="en-US" sz="3200" dirty="0">
                <a:latin typeface="Calibri"/>
              </a:rPr>
              <a:t>RDFS Vocabulary</a:t>
            </a:r>
          </a:p>
        </p:txBody>
      </p:sp>
      <p:sp>
        <p:nvSpPr>
          <p:cNvPr id="8704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2179638"/>
            <a:ext cx="3657600" cy="4186237"/>
          </a:xfrm>
        </p:spPr>
        <p:txBody>
          <a:bodyPr>
            <a:normAutofit/>
          </a:bodyPr>
          <a:lstStyle/>
          <a:p>
            <a:pPr marL="231775" indent="-231775" eaLnBrk="1" hangingPunct="1">
              <a:lnSpc>
                <a:spcPct val="80000"/>
              </a:lnSpc>
            </a:pPr>
            <a:r>
              <a:rPr lang="en-US" sz="2400" dirty="0">
                <a:latin typeface="Calibri"/>
              </a:rPr>
              <a:t>Terms for classes</a:t>
            </a:r>
          </a:p>
          <a:p>
            <a:pPr marL="568325" lvl="1" eaLnBrk="1" hangingPunct="1">
              <a:lnSpc>
                <a:spcPct val="80000"/>
              </a:lnSpc>
            </a:pPr>
            <a:r>
              <a:rPr lang="en-US" sz="2400" dirty="0">
                <a:latin typeface="Calibri"/>
                <a:ea typeface="ＭＳ Ｐゴシック" charset="0"/>
                <a:hlinkClick r:id="rId3"/>
              </a:rPr>
              <a:t>rdfs:Class</a:t>
            </a:r>
            <a:r>
              <a:rPr lang="en-US" sz="2400" dirty="0">
                <a:latin typeface="Calibri"/>
                <a:ea typeface="ＭＳ Ｐゴシック" charset="0"/>
              </a:rPr>
              <a:t>  </a:t>
            </a:r>
          </a:p>
          <a:p>
            <a:pPr marL="568325" lvl="1" eaLnBrk="1" hangingPunct="1">
              <a:lnSpc>
                <a:spcPct val="80000"/>
              </a:lnSpc>
            </a:pPr>
            <a:r>
              <a:rPr lang="en-US" sz="2400" dirty="0">
                <a:latin typeface="Calibri"/>
                <a:ea typeface="ＭＳ Ｐゴシック" charset="0"/>
                <a:hlinkClick r:id="rId4"/>
              </a:rPr>
              <a:t>rdfs:subClassOf</a:t>
            </a:r>
            <a:r>
              <a:rPr lang="en-US" sz="2400" dirty="0">
                <a:latin typeface="Calibri"/>
                <a:ea typeface="ＭＳ Ｐゴシック" charset="0"/>
              </a:rPr>
              <a:t>  </a:t>
            </a:r>
          </a:p>
          <a:p>
            <a:pPr marL="231775" indent="-231775" eaLnBrk="1" hangingPunct="1">
              <a:lnSpc>
                <a:spcPct val="80000"/>
              </a:lnSpc>
            </a:pPr>
            <a:r>
              <a:rPr lang="en-US" sz="2400" dirty="0">
                <a:latin typeface="Calibri"/>
              </a:rPr>
              <a:t>Terms for properties</a:t>
            </a:r>
          </a:p>
          <a:p>
            <a:pPr marL="568325" lvl="1" eaLnBrk="1" hangingPunct="1">
              <a:lnSpc>
                <a:spcPct val="80000"/>
              </a:lnSpc>
            </a:pPr>
            <a:r>
              <a:rPr lang="en-US" sz="2400" dirty="0">
                <a:latin typeface="Calibri"/>
                <a:ea typeface="ＭＳ Ｐゴシック" charset="0"/>
                <a:hlinkClick r:id="rId5"/>
              </a:rPr>
              <a:t>rdfs:domain</a:t>
            </a:r>
            <a:r>
              <a:rPr lang="en-US" sz="2400" dirty="0">
                <a:latin typeface="Calibri"/>
                <a:ea typeface="ＭＳ Ｐゴシック" charset="0"/>
              </a:rPr>
              <a:t>  </a:t>
            </a:r>
          </a:p>
          <a:p>
            <a:pPr marL="568325" lvl="1" eaLnBrk="1" hangingPunct="1">
              <a:lnSpc>
                <a:spcPct val="80000"/>
              </a:lnSpc>
            </a:pPr>
            <a:r>
              <a:rPr lang="en-US" sz="2400" dirty="0">
                <a:latin typeface="Calibri"/>
                <a:ea typeface="ＭＳ Ｐゴシック" charset="0"/>
                <a:hlinkClick r:id="rId6"/>
              </a:rPr>
              <a:t>rdfs:range</a:t>
            </a:r>
            <a:r>
              <a:rPr lang="en-US" sz="2400" dirty="0">
                <a:latin typeface="Calibri"/>
                <a:ea typeface="ＭＳ Ｐゴシック" charset="0"/>
              </a:rPr>
              <a:t>  </a:t>
            </a:r>
          </a:p>
          <a:p>
            <a:pPr marL="568325" lvl="1" eaLnBrk="1" hangingPunct="1">
              <a:lnSpc>
                <a:spcPct val="80000"/>
              </a:lnSpc>
            </a:pPr>
            <a:r>
              <a:rPr lang="en-US" sz="2400" dirty="0">
                <a:latin typeface="Calibri"/>
                <a:ea typeface="ＭＳ Ｐゴシック" charset="0"/>
                <a:hlinkClick r:id="rId7"/>
              </a:rPr>
              <a:t>rdfs:subPropertyOf</a:t>
            </a:r>
            <a:r>
              <a:rPr lang="en-US" sz="2400" dirty="0">
                <a:latin typeface="Calibri"/>
                <a:ea typeface="ＭＳ Ｐゴシック" charset="0"/>
              </a:rPr>
              <a:t>  </a:t>
            </a:r>
          </a:p>
          <a:p>
            <a:pPr marL="231775" indent="-231775" eaLnBrk="1" hangingPunct="1">
              <a:lnSpc>
                <a:spcPct val="80000"/>
              </a:lnSpc>
            </a:pPr>
            <a:r>
              <a:rPr lang="en-US" sz="2400" dirty="0">
                <a:latin typeface="Calibri"/>
              </a:rPr>
              <a:t>Special classes</a:t>
            </a:r>
          </a:p>
          <a:p>
            <a:pPr marL="568325" lvl="1" eaLnBrk="1" hangingPunct="1">
              <a:lnSpc>
                <a:spcPct val="80000"/>
              </a:lnSpc>
            </a:pPr>
            <a:r>
              <a:rPr lang="en-US" sz="2400" dirty="0">
                <a:latin typeface="Calibri"/>
                <a:ea typeface="ＭＳ Ｐゴシック" charset="0"/>
                <a:hlinkClick r:id="rId8"/>
              </a:rPr>
              <a:t>rdfs:Resource</a:t>
            </a:r>
            <a:r>
              <a:rPr lang="en-US" sz="2400" dirty="0">
                <a:latin typeface="Calibri"/>
                <a:ea typeface="ＭＳ Ｐゴシック" charset="0"/>
              </a:rPr>
              <a:t>  </a:t>
            </a:r>
          </a:p>
          <a:p>
            <a:pPr marL="568325" lvl="1" eaLnBrk="1" hangingPunct="1">
              <a:lnSpc>
                <a:spcPct val="80000"/>
              </a:lnSpc>
            </a:pPr>
            <a:r>
              <a:rPr lang="en-US" sz="2400" dirty="0">
                <a:latin typeface="Calibri"/>
                <a:ea typeface="ＭＳ Ｐゴシック" charset="0"/>
                <a:hlinkClick r:id="rId9"/>
              </a:rPr>
              <a:t>rdfs:Literal</a:t>
            </a:r>
            <a:r>
              <a:rPr lang="en-US" sz="2400" dirty="0">
                <a:latin typeface="Calibri"/>
                <a:ea typeface="ＭＳ Ｐゴシック" charset="0"/>
              </a:rPr>
              <a:t>  </a:t>
            </a:r>
          </a:p>
          <a:p>
            <a:pPr marL="568325" lvl="1" eaLnBrk="1" hangingPunct="1">
              <a:lnSpc>
                <a:spcPct val="80000"/>
              </a:lnSpc>
            </a:pPr>
            <a:r>
              <a:rPr lang="en-US" sz="2400" dirty="0">
                <a:latin typeface="Calibri"/>
                <a:ea typeface="ＭＳ Ｐゴシック" charset="0"/>
                <a:hlinkClick r:id="rId10"/>
              </a:rPr>
              <a:t>rdfs:Datatype</a:t>
            </a:r>
            <a:r>
              <a:rPr lang="en-US" sz="2400" dirty="0">
                <a:latin typeface="Calibri"/>
                <a:ea typeface="ＭＳ Ｐゴシック" charset="0"/>
              </a:rPr>
              <a:t>  </a:t>
            </a:r>
          </a:p>
        </p:txBody>
      </p:sp>
      <p:sp>
        <p:nvSpPr>
          <p:cNvPr id="87043" name="Rectangle 4"/>
          <p:cNvSpPr>
            <a:spLocks noChangeArrowheads="1"/>
          </p:cNvSpPr>
          <p:nvPr/>
        </p:nvSpPr>
        <p:spPr bwMode="auto">
          <a:xfrm>
            <a:off x="4876800" y="2171700"/>
            <a:ext cx="3987800" cy="474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31775" indent="-231775">
              <a:spcBef>
                <a:spcPct val="20000"/>
              </a:spcBef>
              <a:buFontTx/>
              <a:buChar char="•"/>
            </a:pPr>
            <a:r>
              <a:rPr lang="en-US" sz="2400" dirty="0">
                <a:latin typeface="Calibri"/>
              </a:rPr>
              <a:t>Terms for collections</a:t>
            </a:r>
          </a:p>
          <a:p>
            <a:pPr marL="568325" lvl="1" indent="-222250">
              <a:spcBef>
                <a:spcPct val="20000"/>
              </a:spcBef>
              <a:buFont typeface="Georgia" charset="0"/>
              <a:buChar char="-"/>
            </a:pPr>
            <a:r>
              <a:rPr lang="en-US" sz="2400" dirty="0">
                <a:latin typeface="Calibri"/>
                <a:hlinkClick r:id="rId11"/>
              </a:rPr>
              <a:t>rdfs:member</a:t>
            </a:r>
            <a:r>
              <a:rPr lang="en-US" sz="2400" dirty="0">
                <a:latin typeface="Calibri"/>
              </a:rPr>
              <a:t>  </a:t>
            </a:r>
          </a:p>
          <a:p>
            <a:pPr marL="568325" lvl="1" indent="-222250">
              <a:spcBef>
                <a:spcPct val="20000"/>
              </a:spcBef>
              <a:buFont typeface="Georgia" charset="0"/>
              <a:buChar char="-"/>
            </a:pPr>
            <a:r>
              <a:rPr lang="en-US" sz="2400" dirty="0">
                <a:latin typeface="Calibri"/>
                <a:hlinkClick r:id="rId12"/>
              </a:rPr>
              <a:t>rdfs:Container</a:t>
            </a:r>
            <a:r>
              <a:rPr lang="en-US" sz="2400" dirty="0">
                <a:latin typeface="Calibri"/>
              </a:rPr>
              <a:t>  </a:t>
            </a:r>
          </a:p>
          <a:p>
            <a:pPr marL="568325" lvl="1" indent="-222250">
              <a:spcBef>
                <a:spcPct val="20000"/>
              </a:spcBef>
              <a:buFont typeface="Georgia" charset="0"/>
              <a:buChar char="-"/>
            </a:pPr>
            <a:r>
              <a:rPr lang="en-US" sz="2400" dirty="0" smtClean="0">
                <a:latin typeface="Calibri"/>
                <a:hlinkClick r:id="rId13"/>
              </a:rPr>
              <a:t>rdfs:ContainerMem-bershipProperty</a:t>
            </a:r>
            <a:r>
              <a:rPr lang="en-US" sz="2400" dirty="0" smtClean="0">
                <a:latin typeface="Calibri"/>
              </a:rPr>
              <a:t>  </a:t>
            </a:r>
            <a:endParaRPr lang="en-US" sz="2400" dirty="0">
              <a:latin typeface="Calibri"/>
            </a:endParaRPr>
          </a:p>
          <a:p>
            <a:pPr marL="231775" indent="-231775">
              <a:spcBef>
                <a:spcPct val="20000"/>
              </a:spcBef>
              <a:buFontTx/>
              <a:buChar char="•"/>
            </a:pPr>
            <a:r>
              <a:rPr lang="en-US" sz="2400" dirty="0">
                <a:latin typeface="Calibri"/>
              </a:rPr>
              <a:t>Special properties</a:t>
            </a:r>
          </a:p>
          <a:p>
            <a:pPr marL="568325" lvl="1" indent="-222250">
              <a:spcBef>
                <a:spcPct val="20000"/>
              </a:spcBef>
              <a:buFont typeface="Georgia" charset="0"/>
              <a:buChar char="-"/>
            </a:pPr>
            <a:r>
              <a:rPr lang="en-US" sz="2400" dirty="0">
                <a:latin typeface="Calibri"/>
                <a:hlinkClick r:id="rId14"/>
              </a:rPr>
              <a:t>rdfs:comment</a:t>
            </a:r>
            <a:r>
              <a:rPr lang="en-US" sz="2400" dirty="0">
                <a:latin typeface="Calibri"/>
              </a:rPr>
              <a:t>  </a:t>
            </a:r>
          </a:p>
          <a:p>
            <a:pPr marL="568325" lvl="1" indent="-222250">
              <a:spcBef>
                <a:spcPct val="20000"/>
              </a:spcBef>
              <a:buFont typeface="Georgia" charset="0"/>
              <a:buChar char="-"/>
            </a:pPr>
            <a:r>
              <a:rPr lang="en-US" sz="2400" dirty="0">
                <a:latin typeface="Calibri"/>
                <a:hlinkClick r:id="rId15"/>
              </a:rPr>
              <a:t>rdfs:seeAlso</a:t>
            </a:r>
            <a:r>
              <a:rPr lang="en-US" sz="2400" dirty="0">
                <a:latin typeface="Calibri"/>
              </a:rPr>
              <a:t>  </a:t>
            </a:r>
          </a:p>
          <a:p>
            <a:pPr marL="568325" lvl="1" indent="-222250">
              <a:spcBef>
                <a:spcPct val="20000"/>
              </a:spcBef>
              <a:buFont typeface="Georgia" charset="0"/>
              <a:buChar char="-"/>
            </a:pPr>
            <a:r>
              <a:rPr lang="en-US" sz="2400" dirty="0">
                <a:latin typeface="Calibri"/>
                <a:hlinkClick r:id="rId16"/>
              </a:rPr>
              <a:t>rdfs:isDefinedBy</a:t>
            </a:r>
            <a:r>
              <a:rPr lang="en-US" sz="2400" dirty="0">
                <a:latin typeface="Calibri"/>
              </a:rPr>
              <a:t>  </a:t>
            </a:r>
          </a:p>
          <a:p>
            <a:pPr marL="568325" lvl="1" indent="-222250">
              <a:spcBef>
                <a:spcPct val="20000"/>
              </a:spcBef>
              <a:buFont typeface="Georgia" charset="0"/>
              <a:buChar char="-"/>
            </a:pPr>
            <a:r>
              <a:rPr lang="en-US" sz="2400" dirty="0">
                <a:latin typeface="Calibri"/>
                <a:hlinkClick r:id="rId17"/>
              </a:rPr>
              <a:t>rdfs:label</a:t>
            </a:r>
            <a:endParaRPr lang="en-US" sz="2400" dirty="0">
              <a:latin typeface="Calibri"/>
            </a:endParaRPr>
          </a:p>
        </p:txBody>
      </p:sp>
      <p:sp>
        <p:nvSpPr>
          <p:cNvPr id="87044" name="Text Box 5"/>
          <p:cNvSpPr txBox="1">
            <a:spLocks noChangeArrowheads="1"/>
          </p:cNvSpPr>
          <p:nvPr/>
        </p:nvSpPr>
        <p:spPr bwMode="auto">
          <a:xfrm>
            <a:off x="739775" y="1143000"/>
            <a:ext cx="7794625" cy="6955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65000"/>
              <a:buFont typeface="Wingdings" charset="0"/>
              <a:buNone/>
            </a:pPr>
            <a:r>
              <a:rPr lang="en-US" dirty="0">
                <a:solidFill>
                  <a:srgbClr val="000000"/>
                </a:solidFill>
                <a:latin typeface="Calibri"/>
              </a:rPr>
              <a:t>RDFS introduces the following terms and gives each a meaning </a:t>
            </a:r>
            <a:r>
              <a:rPr lang="en-US" dirty="0" err="1">
                <a:solidFill>
                  <a:srgbClr val="000000"/>
                </a:solidFill>
                <a:latin typeface="Calibri"/>
              </a:rPr>
              <a:t>w.r.t</a:t>
            </a:r>
            <a:r>
              <a:rPr lang="en-US" dirty="0">
                <a:solidFill>
                  <a:srgbClr val="000000"/>
                </a:solidFill>
                <a:latin typeface="Calibri"/>
              </a:rPr>
              <a:t>. the </a:t>
            </a:r>
            <a:r>
              <a:rPr lang="en-US" dirty="0" err="1">
                <a:solidFill>
                  <a:srgbClr val="000000"/>
                </a:solidFill>
                <a:latin typeface="Calibri"/>
              </a:rPr>
              <a:t>rdf</a:t>
            </a:r>
            <a:r>
              <a:rPr lang="en-US" dirty="0">
                <a:solidFill>
                  <a:srgbClr val="000000"/>
                </a:solidFill>
                <a:latin typeface="Calibri"/>
              </a:rPr>
              <a:t> data model</a:t>
            </a:r>
          </a:p>
        </p:txBody>
      </p:sp>
    </p:spTree>
    <p:extLst>
      <p:ext uri="{BB962C8B-B14F-4D97-AF65-F5344CB8AC3E}">
        <p14:creationId xmlns:p14="http://schemas.microsoft.com/office/powerpoint/2010/main" val="907459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Rectangle 9"/>
          <p:cNvSpPr>
            <a:spLocks noGrp="1" noChangeArrowheads="1"/>
          </p:cNvSpPr>
          <p:nvPr>
            <p:ph type="title"/>
          </p:nvPr>
        </p:nvSpPr>
        <p:spPr>
          <a:xfrm>
            <a:off x="385763" y="203200"/>
            <a:ext cx="8229600" cy="858838"/>
          </a:xfrm>
          <a:noFill/>
        </p:spPr>
        <p:txBody>
          <a:bodyPr lIns="92075" tIns="46038" rIns="92075" bIns="46038" anchor="b"/>
          <a:lstStyle/>
          <a:p>
            <a:pPr eaLnBrk="1" hangingPunct="1"/>
            <a:r>
              <a:rPr lang="en-US" dirty="0">
                <a:latin typeface="Calibri"/>
              </a:rPr>
              <a:t>RDF and RDF Schema</a:t>
            </a:r>
          </a:p>
        </p:txBody>
      </p:sp>
      <p:sp>
        <p:nvSpPr>
          <p:cNvPr id="89090" name="Rectangle 16"/>
          <p:cNvSpPr>
            <a:spLocks noChangeArrowheads="1"/>
          </p:cNvSpPr>
          <p:nvPr/>
        </p:nvSpPr>
        <p:spPr bwMode="auto">
          <a:xfrm>
            <a:off x="5153025" y="3606800"/>
            <a:ext cx="3609975" cy="1803400"/>
          </a:xfrm>
          <a:prstGeom prst="rect">
            <a:avLst/>
          </a:prstGeom>
          <a:solidFill>
            <a:srgbClr val="DDEE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en-US" sz="1600">
                <a:solidFill>
                  <a:srgbClr val="000000"/>
                </a:solidFill>
              </a:rPr>
              <a:t>&lt;rdf:RDF</a:t>
            </a:r>
            <a:br>
              <a:rPr lang="en-US" sz="1600">
                <a:solidFill>
                  <a:srgbClr val="000000"/>
                </a:solidFill>
              </a:rPr>
            </a:br>
            <a:r>
              <a:rPr lang="en-US" sz="1600">
                <a:solidFill>
                  <a:srgbClr val="000000"/>
                </a:solidFill>
              </a:rPr>
              <a:t>      xmlns:g=</a:t>
            </a:r>
            <a:r>
              <a:rPr lang="ja-JP" altLang="en-US" sz="1600">
                <a:solidFill>
                  <a:srgbClr val="000000"/>
                </a:solidFill>
              </a:rPr>
              <a:t>“</a:t>
            </a:r>
            <a:r>
              <a:rPr lang="en-US" altLang="ja-JP" sz="1600">
                <a:solidFill>
                  <a:srgbClr val="000000"/>
                </a:solidFill>
              </a:rPr>
              <a:t>http://schema.org/gen</a:t>
            </a:r>
            <a:r>
              <a:rPr lang="ja-JP" altLang="en-US" sz="1600">
                <a:solidFill>
                  <a:srgbClr val="000000"/>
                </a:solidFill>
              </a:rPr>
              <a:t>”</a:t>
            </a:r>
            <a:r>
              <a:rPr lang="en-US" altLang="ja-JP" sz="1600">
                <a:solidFill>
                  <a:srgbClr val="000000"/>
                </a:solidFill>
              </a:rPr>
              <a:t/>
            </a:r>
            <a:br>
              <a:rPr lang="en-US" altLang="ja-JP" sz="1600">
                <a:solidFill>
                  <a:srgbClr val="000000"/>
                </a:solidFill>
              </a:rPr>
            </a:br>
            <a:r>
              <a:rPr lang="en-US" altLang="ja-JP" sz="1600">
                <a:solidFill>
                  <a:srgbClr val="000000"/>
                </a:solidFill>
              </a:rPr>
              <a:t>      xmlns:u=</a:t>
            </a:r>
            <a:r>
              <a:rPr lang="ja-JP" altLang="en-US" sz="1600">
                <a:solidFill>
                  <a:srgbClr val="000000"/>
                </a:solidFill>
              </a:rPr>
              <a:t>“</a:t>
            </a:r>
            <a:r>
              <a:rPr lang="en-US" altLang="ja-JP" sz="1600">
                <a:solidFill>
                  <a:srgbClr val="000000"/>
                </a:solidFill>
              </a:rPr>
              <a:t>http://schema.org/univ</a:t>
            </a:r>
            <a:r>
              <a:rPr lang="ja-JP" altLang="en-US" sz="1600">
                <a:solidFill>
                  <a:srgbClr val="000000"/>
                </a:solidFill>
              </a:rPr>
              <a:t>”</a:t>
            </a:r>
            <a:r>
              <a:rPr lang="en-US" altLang="ja-JP" sz="1600">
                <a:solidFill>
                  <a:srgbClr val="000000"/>
                </a:solidFill>
              </a:rPr>
              <a:t>&gt;</a:t>
            </a:r>
          </a:p>
          <a:p>
            <a:pPr eaLnBrk="0" hangingPunct="0"/>
            <a:r>
              <a:rPr lang="en-US" sz="1600">
                <a:solidFill>
                  <a:srgbClr val="000000"/>
                </a:solidFill>
              </a:rPr>
              <a:t>  &lt;u:Chair rdf:ID=</a:t>
            </a:r>
            <a:r>
              <a:rPr lang="ja-JP" altLang="en-US" sz="1600">
                <a:solidFill>
                  <a:srgbClr val="000000"/>
                </a:solidFill>
              </a:rPr>
              <a:t>“</a:t>
            </a:r>
            <a:r>
              <a:rPr lang="en-US" altLang="ja-JP" sz="1600">
                <a:solidFill>
                  <a:srgbClr val="000000"/>
                </a:solidFill>
              </a:rPr>
              <a:t>john</a:t>
            </a:r>
            <a:r>
              <a:rPr lang="ja-JP" altLang="en-US" sz="1600">
                <a:solidFill>
                  <a:srgbClr val="000000"/>
                </a:solidFill>
              </a:rPr>
              <a:t>”</a:t>
            </a:r>
            <a:r>
              <a:rPr lang="en-US" altLang="ja-JP" sz="1600">
                <a:solidFill>
                  <a:srgbClr val="000000"/>
                </a:solidFill>
              </a:rPr>
              <a:t>&gt;</a:t>
            </a:r>
          </a:p>
          <a:p>
            <a:pPr eaLnBrk="0" hangingPunct="0"/>
            <a:r>
              <a:rPr lang="en-US" sz="1600">
                <a:solidFill>
                  <a:srgbClr val="000000"/>
                </a:solidFill>
              </a:rPr>
              <a:t>    &lt;g:name&gt;John Smith&lt;/g:name&gt;</a:t>
            </a:r>
            <a:br>
              <a:rPr lang="en-US" sz="1600">
                <a:solidFill>
                  <a:srgbClr val="000000"/>
                </a:solidFill>
              </a:rPr>
            </a:br>
            <a:r>
              <a:rPr lang="en-US" sz="1600">
                <a:solidFill>
                  <a:srgbClr val="000000"/>
                </a:solidFill>
              </a:rPr>
              <a:t>  &lt;/u:Chair&gt;</a:t>
            </a:r>
          </a:p>
          <a:p>
            <a:pPr eaLnBrk="0" hangingPunct="0"/>
            <a:r>
              <a:rPr lang="en-US" sz="1600">
                <a:solidFill>
                  <a:srgbClr val="000000"/>
                </a:solidFill>
              </a:rPr>
              <a:t>&lt;/rdf:RDF&gt;</a:t>
            </a:r>
          </a:p>
        </p:txBody>
      </p:sp>
      <p:sp>
        <p:nvSpPr>
          <p:cNvPr id="89091" name="Rectangle 31"/>
          <p:cNvSpPr>
            <a:spLocks noChangeArrowheads="1"/>
          </p:cNvSpPr>
          <p:nvPr/>
        </p:nvSpPr>
        <p:spPr bwMode="auto">
          <a:xfrm>
            <a:off x="5105400" y="1295400"/>
            <a:ext cx="3754438" cy="2047875"/>
          </a:xfrm>
          <a:prstGeom prst="rect">
            <a:avLst/>
          </a:prstGeom>
          <a:solidFill>
            <a:srgbClr val="FFC5B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1600">
                <a:solidFill>
                  <a:srgbClr val="000000"/>
                </a:solidFill>
              </a:rPr>
              <a:t>&lt;rdfs:Property rdf:ID=</a:t>
            </a:r>
            <a:r>
              <a:rPr lang="ja-JP" altLang="en-US" sz="1600">
                <a:solidFill>
                  <a:srgbClr val="000000"/>
                </a:solidFill>
              </a:rPr>
              <a:t>“</a:t>
            </a:r>
            <a:r>
              <a:rPr lang="en-US" altLang="ja-JP" sz="1600">
                <a:solidFill>
                  <a:srgbClr val="000000"/>
                </a:solidFill>
              </a:rPr>
              <a:t>name</a:t>
            </a:r>
            <a:r>
              <a:rPr lang="ja-JP" altLang="en-US" sz="1600">
                <a:solidFill>
                  <a:srgbClr val="000000"/>
                </a:solidFill>
              </a:rPr>
              <a:t>”</a:t>
            </a:r>
            <a:r>
              <a:rPr lang="en-US" altLang="ja-JP" sz="1600">
                <a:solidFill>
                  <a:srgbClr val="000000"/>
                </a:solidFill>
              </a:rPr>
              <a:t>&gt;</a:t>
            </a:r>
          </a:p>
          <a:p>
            <a:pPr eaLnBrk="0" hangingPunct="0"/>
            <a:r>
              <a:rPr lang="en-US" sz="1600">
                <a:solidFill>
                  <a:srgbClr val="000000"/>
                </a:solidFill>
              </a:rPr>
              <a:t>    &lt;rdfs:domain rdf:resource=</a:t>
            </a:r>
            <a:r>
              <a:rPr lang="ja-JP" altLang="en-US" sz="1600">
                <a:solidFill>
                  <a:srgbClr val="000000"/>
                </a:solidFill>
              </a:rPr>
              <a:t>“</a:t>
            </a:r>
            <a:r>
              <a:rPr lang="en-US" altLang="ja-JP" sz="1600">
                <a:solidFill>
                  <a:srgbClr val="000000"/>
                </a:solidFill>
              </a:rPr>
              <a:t>Person</a:t>
            </a:r>
            <a:r>
              <a:rPr lang="ja-JP" altLang="en-US" sz="1600">
                <a:solidFill>
                  <a:srgbClr val="000000"/>
                </a:solidFill>
              </a:rPr>
              <a:t>”</a:t>
            </a:r>
            <a:r>
              <a:rPr lang="en-US" altLang="ja-JP" sz="1600">
                <a:solidFill>
                  <a:srgbClr val="000000"/>
                </a:solidFill>
              </a:rPr>
              <a:t>&gt;</a:t>
            </a:r>
          </a:p>
          <a:p>
            <a:pPr eaLnBrk="0" hangingPunct="0"/>
            <a:r>
              <a:rPr lang="en-US" sz="1600">
                <a:solidFill>
                  <a:srgbClr val="000000"/>
                </a:solidFill>
              </a:rPr>
              <a:t>&lt;/rdfs:Property&gt;</a:t>
            </a:r>
          </a:p>
          <a:p>
            <a:pPr eaLnBrk="0" hangingPunct="0"/>
            <a:endParaRPr lang="en-US" sz="1600">
              <a:solidFill>
                <a:srgbClr val="000000"/>
              </a:solidFill>
            </a:endParaRPr>
          </a:p>
          <a:p>
            <a:pPr eaLnBrk="0" hangingPunct="0"/>
            <a:r>
              <a:rPr lang="en-US" sz="1600">
                <a:solidFill>
                  <a:srgbClr val="000000"/>
                </a:solidFill>
              </a:rPr>
              <a:t>&lt;rdfs:Class rdf:ID=</a:t>
            </a:r>
            <a:r>
              <a:rPr lang="ja-JP" altLang="en-US" sz="1600">
                <a:solidFill>
                  <a:srgbClr val="000000"/>
                </a:solidFill>
              </a:rPr>
              <a:t>“</a:t>
            </a:r>
            <a:r>
              <a:rPr lang="en-US" altLang="ja-JP" sz="1600">
                <a:solidFill>
                  <a:srgbClr val="000000"/>
                </a:solidFill>
              </a:rPr>
              <a:t>Chair</a:t>
            </a:r>
            <a:r>
              <a:rPr lang="ja-JP" altLang="en-US" sz="1600">
                <a:solidFill>
                  <a:srgbClr val="000000"/>
                </a:solidFill>
              </a:rPr>
              <a:t>”</a:t>
            </a:r>
            <a:r>
              <a:rPr lang="en-US" altLang="ja-JP" sz="1600">
                <a:solidFill>
                  <a:srgbClr val="000000"/>
                </a:solidFill>
              </a:rPr>
              <a:t>&gt;</a:t>
            </a:r>
          </a:p>
          <a:p>
            <a:pPr eaLnBrk="0" hangingPunct="0"/>
            <a:r>
              <a:rPr lang="en-US" sz="1600">
                <a:solidFill>
                  <a:srgbClr val="000000"/>
                </a:solidFill>
              </a:rPr>
              <a:t>    &lt;rdfs:subclassOf  rdf:resource=</a:t>
            </a:r>
          </a:p>
          <a:p>
            <a:pPr eaLnBrk="0" hangingPunct="0"/>
            <a:r>
              <a:rPr lang="en-US" sz="1600">
                <a:solidFill>
                  <a:srgbClr val="000000"/>
                </a:solidFill>
              </a:rPr>
              <a:t>       </a:t>
            </a:r>
            <a:r>
              <a:rPr lang="ja-JP" altLang="en-US" sz="1600">
                <a:solidFill>
                  <a:srgbClr val="000000"/>
                </a:solidFill>
              </a:rPr>
              <a:t>“</a:t>
            </a:r>
            <a:r>
              <a:rPr lang="en-US" altLang="ja-JP" sz="1600">
                <a:solidFill>
                  <a:srgbClr val="000000"/>
                </a:solidFill>
              </a:rPr>
              <a:t>http://schema.org/gen#Person</a:t>
            </a:r>
            <a:r>
              <a:rPr lang="ja-JP" altLang="en-US" sz="1600">
                <a:solidFill>
                  <a:srgbClr val="000000"/>
                </a:solidFill>
              </a:rPr>
              <a:t>”</a:t>
            </a:r>
            <a:r>
              <a:rPr lang="en-US" altLang="ja-JP" sz="1600">
                <a:solidFill>
                  <a:srgbClr val="000000"/>
                </a:solidFill>
              </a:rPr>
              <a:t>&gt;</a:t>
            </a:r>
          </a:p>
          <a:p>
            <a:pPr eaLnBrk="0" hangingPunct="0"/>
            <a:r>
              <a:rPr lang="en-US" sz="1600">
                <a:solidFill>
                  <a:srgbClr val="000000"/>
                </a:solidFill>
              </a:rPr>
              <a:t>&lt;/rdfs:Class&gt;</a:t>
            </a:r>
          </a:p>
        </p:txBody>
      </p:sp>
      <p:grpSp>
        <p:nvGrpSpPr>
          <p:cNvPr id="89092" name="Group 34"/>
          <p:cNvGrpSpPr>
            <a:grpSpLocks/>
          </p:cNvGrpSpPr>
          <p:nvPr/>
        </p:nvGrpSpPr>
        <p:grpSpPr bwMode="auto">
          <a:xfrm>
            <a:off x="381000" y="1143000"/>
            <a:ext cx="4419600" cy="4724400"/>
            <a:chOff x="288" y="864"/>
            <a:chExt cx="2832" cy="3024"/>
          </a:xfrm>
        </p:grpSpPr>
        <p:sp>
          <p:nvSpPr>
            <p:cNvPr id="89093" name="Oval 2"/>
            <p:cNvSpPr>
              <a:spLocks noChangeArrowheads="1"/>
            </p:cNvSpPr>
            <p:nvPr/>
          </p:nvSpPr>
          <p:spPr bwMode="auto">
            <a:xfrm>
              <a:off x="517" y="2788"/>
              <a:ext cx="823" cy="280"/>
            </a:xfrm>
            <a:prstGeom prst="ellipse">
              <a:avLst/>
            </a:prstGeom>
            <a:solidFill>
              <a:srgbClr val="CCD3C9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9094" name="Rectangle 3"/>
            <p:cNvSpPr>
              <a:spLocks noChangeArrowheads="1"/>
            </p:cNvSpPr>
            <p:nvPr/>
          </p:nvSpPr>
          <p:spPr bwMode="auto">
            <a:xfrm>
              <a:off x="1909" y="3409"/>
              <a:ext cx="1048" cy="283"/>
            </a:xfrm>
            <a:prstGeom prst="rect">
              <a:avLst/>
            </a:prstGeom>
            <a:solidFill>
              <a:srgbClr val="CCD3C9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9095" name="Oval 4"/>
            <p:cNvSpPr>
              <a:spLocks noChangeArrowheads="1"/>
            </p:cNvSpPr>
            <p:nvPr/>
          </p:nvSpPr>
          <p:spPr bwMode="auto">
            <a:xfrm>
              <a:off x="661" y="3460"/>
              <a:ext cx="568" cy="232"/>
            </a:xfrm>
            <a:prstGeom prst="ellipse">
              <a:avLst/>
            </a:prstGeom>
            <a:solidFill>
              <a:srgbClr val="CCD3C9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9096" name="Oval 5"/>
            <p:cNvSpPr>
              <a:spLocks noChangeArrowheads="1"/>
            </p:cNvSpPr>
            <p:nvPr/>
          </p:nvSpPr>
          <p:spPr bwMode="auto">
            <a:xfrm>
              <a:off x="1252" y="1972"/>
              <a:ext cx="952" cy="280"/>
            </a:xfrm>
            <a:prstGeom prst="ellipse">
              <a:avLst/>
            </a:prstGeom>
            <a:solidFill>
              <a:srgbClr val="CCD3C9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9097" name="Oval 6"/>
            <p:cNvSpPr>
              <a:spLocks noChangeArrowheads="1"/>
            </p:cNvSpPr>
            <p:nvPr/>
          </p:nvSpPr>
          <p:spPr bwMode="auto">
            <a:xfrm>
              <a:off x="2101" y="2788"/>
              <a:ext cx="727" cy="280"/>
            </a:xfrm>
            <a:prstGeom prst="ellipse">
              <a:avLst/>
            </a:prstGeom>
            <a:solidFill>
              <a:srgbClr val="CCD3C9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9098" name="Oval 7"/>
            <p:cNvSpPr>
              <a:spLocks noChangeArrowheads="1"/>
            </p:cNvSpPr>
            <p:nvPr/>
          </p:nvSpPr>
          <p:spPr bwMode="auto">
            <a:xfrm>
              <a:off x="517" y="1204"/>
              <a:ext cx="904" cy="280"/>
            </a:xfrm>
            <a:prstGeom prst="ellipse">
              <a:avLst/>
            </a:prstGeom>
            <a:solidFill>
              <a:srgbClr val="CCD3C9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9099" name="Oval 8"/>
            <p:cNvSpPr>
              <a:spLocks noChangeArrowheads="1"/>
            </p:cNvSpPr>
            <p:nvPr/>
          </p:nvSpPr>
          <p:spPr bwMode="auto">
            <a:xfrm>
              <a:off x="1813" y="1204"/>
              <a:ext cx="1096" cy="280"/>
            </a:xfrm>
            <a:prstGeom prst="ellipse">
              <a:avLst/>
            </a:prstGeom>
            <a:solidFill>
              <a:srgbClr val="CCD3C9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9100" name="Rectangle 10"/>
            <p:cNvSpPr>
              <a:spLocks noChangeArrowheads="1"/>
            </p:cNvSpPr>
            <p:nvPr/>
          </p:nvSpPr>
          <p:spPr bwMode="auto">
            <a:xfrm>
              <a:off x="647" y="2817"/>
              <a:ext cx="558" cy="2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 dirty="0" err="1">
                  <a:solidFill>
                    <a:srgbClr val="000000"/>
                  </a:solidFill>
                  <a:latin typeface="Calibri"/>
                </a:rPr>
                <a:t>u:Chair</a:t>
              </a:r>
              <a:endParaRPr lang="en-US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89101" name="Rectangle 11"/>
            <p:cNvSpPr>
              <a:spLocks noChangeArrowheads="1"/>
            </p:cNvSpPr>
            <p:nvPr/>
          </p:nvSpPr>
          <p:spPr bwMode="auto">
            <a:xfrm>
              <a:off x="2039" y="3441"/>
              <a:ext cx="781" cy="2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 dirty="0">
                  <a:solidFill>
                    <a:srgbClr val="000000"/>
                  </a:solidFill>
                  <a:latin typeface="Calibri"/>
                </a:rPr>
                <a:t>John Smith</a:t>
              </a:r>
            </a:p>
          </p:txBody>
        </p:sp>
        <p:sp>
          <p:nvSpPr>
            <p:cNvPr id="89102" name="Line 12"/>
            <p:cNvSpPr>
              <a:spLocks noChangeShapeType="1"/>
            </p:cNvSpPr>
            <p:nvPr/>
          </p:nvSpPr>
          <p:spPr bwMode="auto">
            <a:xfrm flipV="1">
              <a:off x="960" y="3072"/>
              <a:ext cx="0" cy="384"/>
            </a:xfrm>
            <a:prstGeom prst="line">
              <a:avLst/>
            </a:prstGeom>
            <a:noFill/>
            <a:ln w="12700">
              <a:solidFill>
                <a:schemeClr val="hlink"/>
              </a:solidFill>
              <a:round/>
              <a:headEnd type="none" w="sm" len="sm"/>
              <a:tailEnd type="stealth" w="med" len="lg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9103" name="Line 13"/>
            <p:cNvSpPr>
              <a:spLocks noChangeShapeType="1"/>
            </p:cNvSpPr>
            <p:nvPr/>
          </p:nvSpPr>
          <p:spPr bwMode="auto">
            <a:xfrm>
              <a:off x="1233" y="3552"/>
              <a:ext cx="624" cy="0"/>
            </a:xfrm>
            <a:prstGeom prst="line">
              <a:avLst/>
            </a:prstGeom>
            <a:noFill/>
            <a:ln w="12700">
              <a:solidFill>
                <a:schemeClr val="hlink"/>
              </a:solidFill>
              <a:round/>
              <a:headEnd type="none" w="sm" len="sm"/>
              <a:tailEnd type="stealth" w="med" len="lg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9104" name="Rectangle 14"/>
            <p:cNvSpPr>
              <a:spLocks noChangeArrowheads="1"/>
            </p:cNvSpPr>
            <p:nvPr/>
          </p:nvSpPr>
          <p:spPr bwMode="auto">
            <a:xfrm>
              <a:off x="407" y="3153"/>
              <a:ext cx="601" cy="2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 dirty="0" err="1">
                  <a:solidFill>
                    <a:srgbClr val="000000"/>
                  </a:solidFill>
                  <a:latin typeface="Calibri"/>
                </a:rPr>
                <a:t>rdf:type</a:t>
              </a:r>
              <a:endParaRPr lang="en-US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89105" name="Rectangle 15"/>
            <p:cNvSpPr>
              <a:spLocks noChangeArrowheads="1"/>
            </p:cNvSpPr>
            <p:nvPr/>
          </p:nvSpPr>
          <p:spPr bwMode="auto">
            <a:xfrm>
              <a:off x="1271" y="3297"/>
              <a:ext cx="569" cy="2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 dirty="0" err="1">
                  <a:solidFill>
                    <a:srgbClr val="000000"/>
                  </a:solidFill>
                  <a:latin typeface="Calibri"/>
                </a:rPr>
                <a:t>g:name</a:t>
              </a:r>
              <a:endParaRPr lang="en-US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89106" name="Rectangle 17"/>
            <p:cNvSpPr>
              <a:spLocks noChangeArrowheads="1"/>
            </p:cNvSpPr>
            <p:nvPr/>
          </p:nvSpPr>
          <p:spPr bwMode="auto">
            <a:xfrm>
              <a:off x="1415" y="2001"/>
              <a:ext cx="643" cy="2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 dirty="0" err="1">
                  <a:solidFill>
                    <a:srgbClr val="000000"/>
                  </a:solidFill>
                  <a:latin typeface="Calibri"/>
                </a:rPr>
                <a:t>g:Person</a:t>
              </a:r>
              <a:endParaRPr lang="en-US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89107" name="Rectangle 18"/>
            <p:cNvSpPr>
              <a:spLocks noChangeArrowheads="1"/>
            </p:cNvSpPr>
            <p:nvPr/>
          </p:nvSpPr>
          <p:spPr bwMode="auto">
            <a:xfrm>
              <a:off x="2231" y="2817"/>
              <a:ext cx="569" cy="2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 dirty="0" err="1">
                  <a:solidFill>
                    <a:srgbClr val="000000"/>
                  </a:solidFill>
                  <a:latin typeface="Calibri"/>
                </a:rPr>
                <a:t>g:name</a:t>
              </a:r>
              <a:endParaRPr lang="en-US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89108" name="Rectangle 19"/>
            <p:cNvSpPr>
              <a:spLocks noChangeArrowheads="1"/>
            </p:cNvSpPr>
            <p:nvPr/>
          </p:nvSpPr>
          <p:spPr bwMode="auto">
            <a:xfrm>
              <a:off x="647" y="1233"/>
              <a:ext cx="704" cy="2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 dirty="0" err="1">
                  <a:solidFill>
                    <a:srgbClr val="000000"/>
                  </a:solidFill>
                  <a:latin typeface="Calibri"/>
                </a:rPr>
                <a:t>rdfs:Class</a:t>
              </a:r>
              <a:endParaRPr lang="en-US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89109" name="Rectangle 20"/>
            <p:cNvSpPr>
              <a:spLocks noChangeArrowheads="1"/>
            </p:cNvSpPr>
            <p:nvPr/>
          </p:nvSpPr>
          <p:spPr bwMode="auto">
            <a:xfrm>
              <a:off x="1943" y="1233"/>
              <a:ext cx="916" cy="2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 dirty="0" err="1">
                  <a:solidFill>
                    <a:srgbClr val="000000"/>
                  </a:solidFill>
                  <a:latin typeface="Calibri"/>
                </a:rPr>
                <a:t>rdfs:Property</a:t>
              </a:r>
              <a:endParaRPr lang="en-US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89110" name="Line 21"/>
            <p:cNvSpPr>
              <a:spLocks noChangeShapeType="1"/>
            </p:cNvSpPr>
            <p:nvPr/>
          </p:nvSpPr>
          <p:spPr bwMode="auto">
            <a:xfrm flipV="1">
              <a:off x="864" y="1488"/>
              <a:ext cx="0" cy="1296"/>
            </a:xfrm>
            <a:prstGeom prst="line">
              <a:avLst/>
            </a:prstGeom>
            <a:noFill/>
            <a:ln w="12700">
              <a:solidFill>
                <a:schemeClr val="hlink"/>
              </a:solidFill>
              <a:round/>
              <a:headEnd type="none" w="sm" len="sm"/>
              <a:tailEnd type="stealth" w="med" len="lg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9111" name="Line 22"/>
            <p:cNvSpPr>
              <a:spLocks noChangeShapeType="1"/>
            </p:cNvSpPr>
            <p:nvPr/>
          </p:nvSpPr>
          <p:spPr bwMode="auto">
            <a:xfrm flipH="1" flipV="1">
              <a:off x="1152" y="1488"/>
              <a:ext cx="321" cy="480"/>
            </a:xfrm>
            <a:prstGeom prst="line">
              <a:avLst/>
            </a:prstGeom>
            <a:noFill/>
            <a:ln w="12700">
              <a:solidFill>
                <a:schemeClr val="hlink"/>
              </a:solidFill>
              <a:round/>
              <a:headEnd type="none" w="sm" len="sm"/>
              <a:tailEnd type="stealth" w="med" len="lg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9112" name="Line 23"/>
            <p:cNvSpPr>
              <a:spLocks noChangeShapeType="1"/>
            </p:cNvSpPr>
            <p:nvPr/>
          </p:nvSpPr>
          <p:spPr bwMode="auto">
            <a:xfrm flipV="1">
              <a:off x="2496" y="1488"/>
              <a:ext cx="0" cy="1296"/>
            </a:xfrm>
            <a:prstGeom prst="line">
              <a:avLst/>
            </a:prstGeom>
            <a:noFill/>
            <a:ln w="12700">
              <a:solidFill>
                <a:schemeClr val="hlink"/>
              </a:solidFill>
              <a:round/>
              <a:headEnd type="none" w="sm" len="sm"/>
              <a:tailEnd type="stealth" w="med" len="lg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9113" name="Line 24"/>
            <p:cNvSpPr>
              <a:spLocks noChangeShapeType="1"/>
            </p:cNvSpPr>
            <p:nvPr/>
          </p:nvSpPr>
          <p:spPr bwMode="auto">
            <a:xfrm flipV="1">
              <a:off x="1056" y="2208"/>
              <a:ext cx="240" cy="576"/>
            </a:xfrm>
            <a:prstGeom prst="line">
              <a:avLst/>
            </a:prstGeom>
            <a:noFill/>
            <a:ln w="12700">
              <a:solidFill>
                <a:schemeClr val="hlink"/>
              </a:solidFill>
              <a:round/>
              <a:headEnd type="none" w="sm" len="sm"/>
              <a:tailEnd type="stealth" w="med" len="lg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9114" name="Line 25"/>
            <p:cNvSpPr>
              <a:spLocks noChangeShapeType="1"/>
            </p:cNvSpPr>
            <p:nvPr/>
          </p:nvSpPr>
          <p:spPr bwMode="auto">
            <a:xfrm flipH="1" flipV="1">
              <a:off x="2112" y="2208"/>
              <a:ext cx="288" cy="576"/>
            </a:xfrm>
            <a:prstGeom prst="line">
              <a:avLst/>
            </a:prstGeom>
            <a:noFill/>
            <a:ln w="12700">
              <a:solidFill>
                <a:schemeClr val="hlink"/>
              </a:solidFill>
              <a:round/>
              <a:headEnd type="none" w="sm" len="sm"/>
              <a:tailEnd type="stealth" w="med" len="lg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9115" name="Rectangle 26"/>
            <p:cNvSpPr>
              <a:spLocks noChangeArrowheads="1"/>
            </p:cNvSpPr>
            <p:nvPr/>
          </p:nvSpPr>
          <p:spPr bwMode="auto">
            <a:xfrm>
              <a:off x="2471" y="1706"/>
              <a:ext cx="601" cy="2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 dirty="0" err="1">
                  <a:solidFill>
                    <a:srgbClr val="000000"/>
                  </a:solidFill>
                  <a:latin typeface="Calibri"/>
                </a:rPr>
                <a:t>rdf:type</a:t>
              </a:r>
              <a:endParaRPr lang="en-US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89116" name="Rectangle 27"/>
            <p:cNvSpPr>
              <a:spLocks noChangeArrowheads="1"/>
            </p:cNvSpPr>
            <p:nvPr/>
          </p:nvSpPr>
          <p:spPr bwMode="auto">
            <a:xfrm>
              <a:off x="1319" y="1569"/>
              <a:ext cx="601" cy="2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 dirty="0" err="1">
                  <a:solidFill>
                    <a:srgbClr val="000000"/>
                  </a:solidFill>
                  <a:latin typeface="Calibri"/>
                </a:rPr>
                <a:t>rdf:type</a:t>
              </a:r>
              <a:endParaRPr lang="en-US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89117" name="Rectangle 28"/>
            <p:cNvSpPr>
              <a:spLocks noChangeArrowheads="1"/>
            </p:cNvSpPr>
            <p:nvPr/>
          </p:nvSpPr>
          <p:spPr bwMode="auto">
            <a:xfrm>
              <a:off x="311" y="2001"/>
              <a:ext cx="601" cy="2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 dirty="0" err="1">
                  <a:solidFill>
                    <a:srgbClr val="000000"/>
                  </a:solidFill>
                  <a:latin typeface="Calibri"/>
                </a:rPr>
                <a:t>rdf:type</a:t>
              </a:r>
              <a:endParaRPr lang="en-US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89118" name="Rectangle 29"/>
            <p:cNvSpPr>
              <a:spLocks noChangeArrowheads="1"/>
            </p:cNvSpPr>
            <p:nvPr/>
          </p:nvSpPr>
          <p:spPr bwMode="auto">
            <a:xfrm>
              <a:off x="1079" y="2577"/>
              <a:ext cx="1030" cy="2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 dirty="0" err="1">
                  <a:solidFill>
                    <a:srgbClr val="000000"/>
                  </a:solidFill>
                  <a:latin typeface="Calibri"/>
                </a:rPr>
                <a:t>rdfs:subclassOf</a:t>
              </a:r>
              <a:endParaRPr lang="en-US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89119" name="Rectangle 30"/>
            <p:cNvSpPr>
              <a:spLocks noChangeArrowheads="1"/>
            </p:cNvSpPr>
            <p:nvPr/>
          </p:nvSpPr>
          <p:spPr bwMode="auto">
            <a:xfrm>
              <a:off x="1415" y="2337"/>
              <a:ext cx="847" cy="2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 dirty="0" err="1">
                  <a:solidFill>
                    <a:srgbClr val="000000"/>
                  </a:solidFill>
                  <a:latin typeface="Calibri"/>
                </a:rPr>
                <a:t>rdfs:domain</a:t>
              </a:r>
              <a:endParaRPr lang="en-US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89120" name="Freeform 32"/>
            <p:cNvSpPr>
              <a:spLocks/>
            </p:cNvSpPr>
            <p:nvPr/>
          </p:nvSpPr>
          <p:spPr bwMode="auto">
            <a:xfrm>
              <a:off x="288" y="864"/>
              <a:ext cx="2688" cy="2352"/>
            </a:xfrm>
            <a:custGeom>
              <a:avLst/>
              <a:gdLst>
                <a:gd name="T0" fmla="*/ 96 w 2688"/>
                <a:gd name="T1" fmla="*/ 288 h 2352"/>
                <a:gd name="T2" fmla="*/ 1200 w 2688"/>
                <a:gd name="T3" fmla="*/ 0 h 2352"/>
                <a:gd name="T4" fmla="*/ 1824 w 2688"/>
                <a:gd name="T5" fmla="*/ 48 h 2352"/>
                <a:gd name="T6" fmla="*/ 2304 w 2688"/>
                <a:gd name="T7" fmla="*/ 96 h 2352"/>
                <a:gd name="T8" fmla="*/ 2640 w 2688"/>
                <a:gd name="T9" fmla="*/ 288 h 2352"/>
                <a:gd name="T10" fmla="*/ 2688 w 2688"/>
                <a:gd name="T11" fmla="*/ 528 h 2352"/>
                <a:gd name="T12" fmla="*/ 2688 w 2688"/>
                <a:gd name="T13" fmla="*/ 816 h 2352"/>
                <a:gd name="T14" fmla="*/ 2640 w 2688"/>
                <a:gd name="T15" fmla="*/ 1152 h 2352"/>
                <a:gd name="T16" fmla="*/ 2592 w 2688"/>
                <a:gd name="T17" fmla="*/ 1776 h 2352"/>
                <a:gd name="T18" fmla="*/ 2544 w 2688"/>
                <a:gd name="T19" fmla="*/ 2208 h 2352"/>
                <a:gd name="T20" fmla="*/ 2256 w 2688"/>
                <a:gd name="T21" fmla="*/ 2352 h 2352"/>
                <a:gd name="T22" fmla="*/ 1872 w 2688"/>
                <a:gd name="T23" fmla="*/ 2304 h 2352"/>
                <a:gd name="T24" fmla="*/ 1584 w 2688"/>
                <a:gd name="T25" fmla="*/ 2064 h 2352"/>
                <a:gd name="T26" fmla="*/ 1056 w 2688"/>
                <a:gd name="T27" fmla="*/ 1680 h 2352"/>
                <a:gd name="T28" fmla="*/ 720 w 2688"/>
                <a:gd name="T29" fmla="*/ 1440 h 2352"/>
                <a:gd name="T30" fmla="*/ 432 w 2688"/>
                <a:gd name="T31" fmla="*/ 1200 h 2352"/>
                <a:gd name="T32" fmla="*/ 0 w 2688"/>
                <a:gd name="T33" fmla="*/ 768 h 2352"/>
                <a:gd name="T34" fmla="*/ 0 w 2688"/>
                <a:gd name="T35" fmla="*/ 576 h 2352"/>
                <a:gd name="T36" fmla="*/ 96 w 2688"/>
                <a:gd name="T37" fmla="*/ 288 h 235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688"/>
                <a:gd name="T58" fmla="*/ 0 h 2352"/>
                <a:gd name="T59" fmla="*/ 2688 w 2688"/>
                <a:gd name="T60" fmla="*/ 2352 h 235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688" h="2352">
                  <a:moveTo>
                    <a:pt x="96" y="288"/>
                  </a:moveTo>
                  <a:lnTo>
                    <a:pt x="1200" y="0"/>
                  </a:lnTo>
                  <a:lnTo>
                    <a:pt x="1824" y="48"/>
                  </a:lnTo>
                  <a:lnTo>
                    <a:pt x="2304" y="96"/>
                  </a:lnTo>
                  <a:lnTo>
                    <a:pt x="2640" y="288"/>
                  </a:lnTo>
                  <a:lnTo>
                    <a:pt x="2688" y="528"/>
                  </a:lnTo>
                  <a:lnTo>
                    <a:pt x="2688" y="816"/>
                  </a:lnTo>
                  <a:lnTo>
                    <a:pt x="2640" y="1152"/>
                  </a:lnTo>
                  <a:lnTo>
                    <a:pt x="2592" y="1776"/>
                  </a:lnTo>
                  <a:lnTo>
                    <a:pt x="2544" y="2208"/>
                  </a:lnTo>
                  <a:lnTo>
                    <a:pt x="2256" y="2352"/>
                  </a:lnTo>
                  <a:lnTo>
                    <a:pt x="1872" y="2304"/>
                  </a:lnTo>
                  <a:lnTo>
                    <a:pt x="1584" y="2064"/>
                  </a:lnTo>
                  <a:lnTo>
                    <a:pt x="1056" y="1680"/>
                  </a:lnTo>
                  <a:lnTo>
                    <a:pt x="720" y="1440"/>
                  </a:lnTo>
                  <a:lnTo>
                    <a:pt x="432" y="1200"/>
                  </a:lnTo>
                  <a:lnTo>
                    <a:pt x="0" y="768"/>
                  </a:lnTo>
                  <a:lnTo>
                    <a:pt x="0" y="576"/>
                  </a:lnTo>
                  <a:lnTo>
                    <a:pt x="96" y="288"/>
                  </a:lnTo>
                  <a:close/>
                </a:path>
              </a:pathLst>
            </a:custGeom>
            <a:noFill/>
            <a:ln w="9525">
              <a:solidFill>
                <a:srgbClr val="FF006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9121" name="Freeform 33"/>
            <p:cNvSpPr>
              <a:spLocks/>
            </p:cNvSpPr>
            <p:nvPr/>
          </p:nvSpPr>
          <p:spPr bwMode="auto">
            <a:xfrm>
              <a:off x="288" y="2304"/>
              <a:ext cx="2832" cy="1584"/>
            </a:xfrm>
            <a:custGeom>
              <a:avLst/>
              <a:gdLst>
                <a:gd name="T0" fmla="*/ 144 w 2832"/>
                <a:gd name="T1" fmla="*/ 144 h 1584"/>
                <a:gd name="T2" fmla="*/ 0 w 2832"/>
                <a:gd name="T3" fmla="*/ 816 h 1584"/>
                <a:gd name="T4" fmla="*/ 144 w 2832"/>
                <a:gd name="T5" fmla="*/ 1344 h 1584"/>
                <a:gd name="T6" fmla="*/ 624 w 2832"/>
                <a:gd name="T7" fmla="*/ 1536 h 1584"/>
                <a:gd name="T8" fmla="*/ 1296 w 2832"/>
                <a:gd name="T9" fmla="*/ 1584 h 1584"/>
                <a:gd name="T10" fmla="*/ 1968 w 2832"/>
                <a:gd name="T11" fmla="*/ 1584 h 1584"/>
                <a:gd name="T12" fmla="*/ 2448 w 2832"/>
                <a:gd name="T13" fmla="*/ 1536 h 1584"/>
                <a:gd name="T14" fmla="*/ 2832 w 2832"/>
                <a:gd name="T15" fmla="*/ 1488 h 1584"/>
                <a:gd name="T16" fmla="*/ 2784 w 2832"/>
                <a:gd name="T17" fmla="*/ 1056 h 1584"/>
                <a:gd name="T18" fmla="*/ 2544 w 2832"/>
                <a:gd name="T19" fmla="*/ 864 h 1584"/>
                <a:gd name="T20" fmla="*/ 2160 w 2832"/>
                <a:gd name="T21" fmla="*/ 1008 h 1584"/>
                <a:gd name="T22" fmla="*/ 1536 w 2832"/>
                <a:gd name="T23" fmla="*/ 960 h 1584"/>
                <a:gd name="T24" fmla="*/ 1104 w 2832"/>
                <a:gd name="T25" fmla="*/ 624 h 1584"/>
                <a:gd name="T26" fmla="*/ 1008 w 2832"/>
                <a:gd name="T27" fmla="*/ 384 h 1584"/>
                <a:gd name="T28" fmla="*/ 816 w 2832"/>
                <a:gd name="T29" fmla="*/ 192 h 1584"/>
                <a:gd name="T30" fmla="*/ 384 w 2832"/>
                <a:gd name="T31" fmla="*/ 0 h 1584"/>
                <a:gd name="T32" fmla="*/ 192 w 2832"/>
                <a:gd name="T33" fmla="*/ 144 h 1584"/>
                <a:gd name="T34" fmla="*/ 144 w 2832"/>
                <a:gd name="T35" fmla="*/ 144 h 158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832"/>
                <a:gd name="T55" fmla="*/ 0 h 1584"/>
                <a:gd name="T56" fmla="*/ 2832 w 2832"/>
                <a:gd name="T57" fmla="*/ 1584 h 1584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832" h="1584">
                  <a:moveTo>
                    <a:pt x="144" y="144"/>
                  </a:moveTo>
                  <a:lnTo>
                    <a:pt x="0" y="816"/>
                  </a:lnTo>
                  <a:lnTo>
                    <a:pt x="144" y="1344"/>
                  </a:lnTo>
                  <a:lnTo>
                    <a:pt x="624" y="1536"/>
                  </a:lnTo>
                  <a:lnTo>
                    <a:pt x="1296" y="1584"/>
                  </a:lnTo>
                  <a:lnTo>
                    <a:pt x="1968" y="1584"/>
                  </a:lnTo>
                  <a:lnTo>
                    <a:pt x="2448" y="1536"/>
                  </a:lnTo>
                  <a:lnTo>
                    <a:pt x="2832" y="1488"/>
                  </a:lnTo>
                  <a:lnTo>
                    <a:pt x="2784" y="1056"/>
                  </a:lnTo>
                  <a:lnTo>
                    <a:pt x="2544" y="864"/>
                  </a:lnTo>
                  <a:lnTo>
                    <a:pt x="2160" y="1008"/>
                  </a:lnTo>
                  <a:lnTo>
                    <a:pt x="1536" y="960"/>
                  </a:lnTo>
                  <a:lnTo>
                    <a:pt x="1104" y="624"/>
                  </a:lnTo>
                  <a:lnTo>
                    <a:pt x="1008" y="384"/>
                  </a:lnTo>
                  <a:lnTo>
                    <a:pt x="816" y="192"/>
                  </a:lnTo>
                  <a:lnTo>
                    <a:pt x="384" y="0"/>
                  </a:lnTo>
                  <a:lnTo>
                    <a:pt x="192" y="144"/>
                  </a:lnTo>
                  <a:lnTo>
                    <a:pt x="144" y="144"/>
                  </a:lnTo>
                  <a:close/>
                </a:path>
              </a:pathLst>
            </a:custGeom>
            <a:noFill/>
            <a:ln w="9525">
              <a:solidFill>
                <a:srgbClr val="3399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28390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152400"/>
            <a:ext cx="7239000" cy="844550"/>
          </a:xfrm>
        </p:spPr>
        <p:txBody>
          <a:bodyPr>
            <a:normAutofit/>
          </a:bodyPr>
          <a:lstStyle/>
          <a:p>
            <a:pPr algn="l" eaLnBrk="1" hangingPunct="1"/>
            <a:r>
              <a:rPr lang="en-US" sz="3600" b="1" dirty="0">
                <a:latin typeface="Calibri"/>
              </a:rPr>
              <a:t>RDFS supports simple inferences</a:t>
            </a:r>
          </a:p>
        </p:txBody>
      </p:sp>
      <p:sp>
        <p:nvSpPr>
          <p:cNvPr id="9113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219200"/>
            <a:ext cx="8382000" cy="1981200"/>
          </a:xfrm>
        </p:spPr>
        <p:txBody>
          <a:bodyPr>
            <a:no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sz="2800" dirty="0">
                <a:latin typeface="Calibri"/>
              </a:rPr>
              <a:t>An RDF ontology plus some RDF statements may imply additional RDF </a:t>
            </a:r>
            <a:r>
              <a:rPr lang="en-US" sz="2800" dirty="0" smtClean="0">
                <a:latin typeface="Calibri"/>
              </a:rPr>
              <a:t>statements</a:t>
            </a:r>
            <a:endParaRPr lang="en-US" sz="2800" dirty="0">
              <a:latin typeface="Calibri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800" dirty="0">
                <a:latin typeface="Calibri"/>
              </a:rPr>
              <a:t>N</a:t>
            </a:r>
            <a:r>
              <a:rPr lang="en-US" sz="2800" dirty="0" smtClean="0">
                <a:latin typeface="Calibri"/>
              </a:rPr>
              <a:t>ot </a:t>
            </a:r>
            <a:r>
              <a:rPr lang="en-US" sz="2800" dirty="0">
                <a:latin typeface="Calibri"/>
              </a:rPr>
              <a:t>true of </a:t>
            </a:r>
            <a:r>
              <a:rPr lang="en-US" sz="2800" dirty="0" smtClean="0">
                <a:latin typeface="Calibri"/>
              </a:rPr>
              <a:t>XML data</a:t>
            </a:r>
            <a:endParaRPr lang="en-US" sz="2800" dirty="0">
              <a:latin typeface="Calibri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800" dirty="0">
                <a:latin typeface="Calibri"/>
              </a:rPr>
              <a:t>Note that this is </a:t>
            </a:r>
            <a:r>
              <a:rPr lang="en-US" sz="2800" b="1" dirty="0">
                <a:latin typeface="Calibri"/>
              </a:rPr>
              <a:t>part of the data model</a:t>
            </a:r>
            <a:r>
              <a:rPr lang="en-US" sz="2800" dirty="0">
                <a:latin typeface="Calibri"/>
              </a:rPr>
              <a:t> and not of the accessing or processing </a:t>
            </a:r>
            <a:r>
              <a:rPr lang="en-US" sz="2800" dirty="0" smtClean="0">
                <a:latin typeface="Calibri"/>
              </a:rPr>
              <a:t>code</a:t>
            </a:r>
            <a:endParaRPr lang="en-US" sz="2800" dirty="0">
              <a:latin typeface="Calibri"/>
            </a:endParaRPr>
          </a:p>
        </p:txBody>
      </p:sp>
      <p:sp>
        <p:nvSpPr>
          <p:cNvPr id="91139" name="Text Box 4"/>
          <p:cNvSpPr txBox="1">
            <a:spLocks noChangeArrowheads="1"/>
          </p:cNvSpPr>
          <p:nvPr/>
        </p:nvSpPr>
        <p:spPr bwMode="auto">
          <a:xfrm>
            <a:off x="304800" y="3647656"/>
            <a:ext cx="4130675" cy="3136900"/>
          </a:xfrm>
          <a:prstGeom prst="rect">
            <a:avLst/>
          </a:prstGeom>
          <a:solidFill>
            <a:srgbClr val="EAEAEA"/>
          </a:solidFill>
          <a:ln w="9525">
            <a:solidFill>
              <a:srgbClr val="B2B2B2"/>
            </a:solidFill>
            <a:miter lim="800000"/>
            <a:headEnd/>
            <a:tailEnd/>
          </a:ln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dirty="0">
                <a:solidFill>
                  <a:srgbClr val="000000"/>
                </a:solidFill>
                <a:latin typeface="Calibri"/>
              </a:rPr>
              <a:t>@prefix </a:t>
            </a:r>
            <a:r>
              <a:rPr lang="en-US" dirty="0" err="1">
                <a:solidFill>
                  <a:srgbClr val="000000"/>
                </a:solidFill>
                <a:latin typeface="Calibri"/>
              </a:rPr>
              <a:t>rdfs</a:t>
            </a:r>
            <a:r>
              <a:rPr lang="en-US" dirty="0">
                <a:solidFill>
                  <a:srgbClr val="000000"/>
                </a:solidFill>
                <a:latin typeface="Calibri"/>
              </a:rPr>
              <a:t>: &lt;http://</a:t>
            </a:r>
            <a:r>
              <a:rPr lang="en-US" dirty="0" smtClean="0">
                <a:solidFill>
                  <a:srgbClr val="000000"/>
                </a:solidFill>
                <a:latin typeface="Calibri"/>
              </a:rPr>
              <a:t>www...&gt;.</a:t>
            </a:r>
            <a:endParaRPr lang="en-US" dirty="0">
              <a:solidFill>
                <a:srgbClr val="000000"/>
              </a:solidFill>
              <a:latin typeface="Calibri"/>
            </a:endParaRPr>
          </a:p>
          <a:p>
            <a:r>
              <a:rPr lang="en-US" dirty="0">
                <a:solidFill>
                  <a:srgbClr val="000000"/>
                </a:solidFill>
                <a:latin typeface="Calibri"/>
              </a:rPr>
              <a:t>@prefix : </a:t>
            </a:r>
            <a:r>
              <a:rPr lang="en-US" dirty="0" smtClean="0">
                <a:solidFill>
                  <a:srgbClr val="000000"/>
                </a:solidFill>
                <a:latin typeface="Calibri"/>
              </a:rPr>
              <a:t>&lt;</a:t>
            </a:r>
            <a:r>
              <a:rPr lang="mr-IN" dirty="0" smtClean="0">
                <a:solidFill>
                  <a:srgbClr val="000000"/>
                </a:solidFill>
                <a:latin typeface="Calibri"/>
              </a:rPr>
              <a:t>…</a:t>
            </a:r>
            <a:r>
              <a:rPr lang="en-US" dirty="0" smtClean="0">
                <a:solidFill>
                  <a:srgbClr val="000000"/>
                </a:solidFill>
                <a:latin typeface="Calibri"/>
              </a:rPr>
              <a:t>genesis.n3</a:t>
            </a:r>
            <a:r>
              <a:rPr lang="en-US" dirty="0">
                <a:solidFill>
                  <a:srgbClr val="000000"/>
                </a:solidFill>
                <a:latin typeface="Calibri"/>
              </a:rPr>
              <a:t>&gt;</a:t>
            </a:r>
            <a:r>
              <a:rPr lang="en-US" dirty="0" smtClean="0">
                <a:solidFill>
                  <a:srgbClr val="000000"/>
                </a:solidFill>
                <a:latin typeface="Calibri"/>
              </a:rPr>
              <a:t>.</a:t>
            </a:r>
          </a:p>
          <a:p>
            <a:r>
              <a:rPr lang="en-US" dirty="0" smtClean="0">
                <a:solidFill>
                  <a:srgbClr val="000000"/>
                </a:solidFill>
                <a:latin typeface="Calibri"/>
              </a:rPr>
              <a:t>:parent </a:t>
            </a:r>
            <a:r>
              <a:rPr lang="en-US" dirty="0" err="1">
                <a:solidFill>
                  <a:srgbClr val="000000"/>
                </a:solidFill>
                <a:latin typeface="Calibri"/>
              </a:rPr>
              <a:t>rdfs:domain</a:t>
            </a:r>
            <a:r>
              <a:rPr lang="en-US" dirty="0">
                <a:solidFill>
                  <a:srgbClr val="000000"/>
                </a:solidFill>
                <a:latin typeface="Calibri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Calibri"/>
              </a:rPr>
              <a:t>:Person</a:t>
            </a:r>
            <a:r>
              <a:rPr lang="en-US" dirty="0">
                <a:solidFill>
                  <a:srgbClr val="000000"/>
                </a:solidFill>
                <a:latin typeface="Calibri"/>
              </a:rPr>
              <a:t>;</a:t>
            </a:r>
          </a:p>
          <a:p>
            <a:pPr lvl="1"/>
            <a:r>
              <a:rPr lang="en-US" dirty="0">
                <a:solidFill>
                  <a:srgbClr val="000000"/>
                </a:solidFill>
                <a:latin typeface="Calibri"/>
              </a:rPr>
              <a:t>    </a:t>
            </a:r>
            <a:r>
              <a:rPr lang="en-US" dirty="0" smtClean="0">
                <a:solidFill>
                  <a:srgbClr val="000000"/>
                </a:solidFill>
                <a:latin typeface="Calibri"/>
              </a:rPr>
              <a:t>    </a:t>
            </a:r>
            <a:r>
              <a:rPr lang="en-US" dirty="0" err="1">
                <a:solidFill>
                  <a:srgbClr val="000000"/>
                </a:solidFill>
                <a:latin typeface="Calibri"/>
              </a:rPr>
              <a:t>rdfs:range</a:t>
            </a:r>
            <a:r>
              <a:rPr lang="en-US" dirty="0">
                <a:solidFill>
                  <a:srgbClr val="000000"/>
                </a:solidFill>
                <a:latin typeface="Calibri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Calibri"/>
              </a:rPr>
              <a:t>:Person.</a:t>
            </a:r>
          </a:p>
          <a:p>
            <a:pPr marL="0" lvl="1"/>
            <a:r>
              <a:rPr lang="en-US" dirty="0" smtClean="0">
                <a:solidFill>
                  <a:srgbClr val="000000"/>
                </a:solidFill>
                <a:latin typeface="Calibri"/>
              </a:rPr>
              <a:t>:mother </a:t>
            </a:r>
          </a:p>
          <a:p>
            <a:pPr marL="0" lvl="1"/>
            <a:r>
              <a:rPr lang="en-US" dirty="0">
                <a:solidFill>
                  <a:srgbClr val="000000"/>
                </a:solidFill>
                <a:latin typeface="Calibri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Calibri"/>
              </a:rPr>
              <a:t>    </a:t>
            </a:r>
            <a:r>
              <a:rPr lang="en-US" dirty="0" err="1" smtClean="0">
                <a:solidFill>
                  <a:srgbClr val="000000"/>
                </a:solidFill>
                <a:latin typeface="Calibri"/>
              </a:rPr>
              <a:t>rdfs:subProperty</a:t>
            </a:r>
            <a:r>
              <a:rPr lang="en-US" dirty="0" smtClean="0">
                <a:solidFill>
                  <a:srgbClr val="000000"/>
                </a:solidFill>
                <a:latin typeface="Calibri"/>
              </a:rPr>
              <a:t> </a:t>
            </a:r>
            <a:r>
              <a:rPr lang="en-US" dirty="0">
                <a:solidFill>
                  <a:srgbClr val="000000"/>
                </a:solidFill>
                <a:latin typeface="Calibri"/>
              </a:rPr>
              <a:t>parent</a:t>
            </a:r>
            <a:r>
              <a:rPr lang="en-US" dirty="0" smtClean="0">
                <a:solidFill>
                  <a:srgbClr val="000000"/>
                </a:solidFill>
                <a:latin typeface="Calibri"/>
              </a:rPr>
              <a:t>;</a:t>
            </a:r>
          </a:p>
          <a:p>
            <a:pPr marL="0" lvl="1"/>
            <a:r>
              <a:rPr lang="en-US" dirty="0">
                <a:solidFill>
                  <a:srgbClr val="000000"/>
                </a:solidFill>
                <a:latin typeface="Calibri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Calibri"/>
              </a:rPr>
              <a:t>    </a:t>
            </a:r>
            <a:r>
              <a:rPr lang="en-US" dirty="0" err="1" smtClean="0">
                <a:solidFill>
                  <a:srgbClr val="000000"/>
                </a:solidFill>
                <a:latin typeface="Calibri"/>
              </a:rPr>
              <a:t>rdfs:domain</a:t>
            </a:r>
            <a:r>
              <a:rPr lang="en-US" dirty="0" smtClean="0">
                <a:solidFill>
                  <a:srgbClr val="000000"/>
                </a:solidFill>
                <a:latin typeface="Calibri"/>
              </a:rPr>
              <a:t> :Woman</a:t>
            </a:r>
            <a:r>
              <a:rPr lang="en-US" dirty="0">
                <a:solidFill>
                  <a:srgbClr val="000000"/>
                </a:solidFill>
                <a:latin typeface="Calibri"/>
              </a:rPr>
              <a:t>.</a:t>
            </a:r>
            <a:endParaRPr lang="en-US" dirty="0" smtClean="0">
              <a:solidFill>
                <a:srgbClr val="000000"/>
              </a:solidFill>
              <a:latin typeface="Calibri"/>
            </a:endParaRPr>
          </a:p>
          <a:p>
            <a:pPr marL="0" lvl="1"/>
            <a:r>
              <a:rPr lang="en-US" dirty="0" smtClean="0">
                <a:solidFill>
                  <a:srgbClr val="000000"/>
                </a:solidFill>
                <a:latin typeface="Calibri"/>
              </a:rPr>
              <a:t>:eve :mother :</a:t>
            </a:r>
            <a:r>
              <a:rPr lang="en-US" dirty="0" err="1" smtClean="0">
                <a:solidFill>
                  <a:srgbClr val="000000"/>
                </a:solidFill>
                <a:latin typeface="Calibri"/>
              </a:rPr>
              <a:t>cain</a:t>
            </a:r>
            <a:r>
              <a:rPr lang="en-US" dirty="0">
                <a:solidFill>
                  <a:srgbClr val="000000"/>
                </a:solidFill>
                <a:latin typeface="Calibri"/>
              </a:rPr>
              <a:t>.</a:t>
            </a:r>
          </a:p>
        </p:txBody>
      </p:sp>
      <p:sp>
        <p:nvSpPr>
          <p:cNvPr id="91140" name="Text Box 5"/>
          <p:cNvSpPr txBox="1">
            <a:spLocks noChangeArrowheads="1"/>
          </p:cNvSpPr>
          <p:nvPr/>
        </p:nvSpPr>
        <p:spPr bwMode="auto">
          <a:xfrm>
            <a:off x="4648200" y="3634956"/>
            <a:ext cx="4343400" cy="3046988"/>
          </a:xfrm>
          <a:prstGeom prst="rect">
            <a:avLst/>
          </a:prstGeom>
          <a:solidFill>
            <a:srgbClr val="EAEAEA"/>
          </a:solidFill>
          <a:ln w="9525">
            <a:solidFill>
              <a:srgbClr val="B2B2B2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dirty="0" smtClean="0">
                <a:solidFill>
                  <a:srgbClr val="000000"/>
                </a:solidFill>
                <a:latin typeface="Calibri"/>
              </a:rPr>
              <a:t>:parent </a:t>
            </a:r>
            <a:r>
              <a:rPr lang="en-US" dirty="0">
                <a:solidFill>
                  <a:srgbClr val="000000"/>
                </a:solidFill>
                <a:latin typeface="Calibri"/>
              </a:rPr>
              <a:t>a </a:t>
            </a:r>
            <a:r>
              <a:rPr lang="en-US" dirty="0" err="1" smtClean="0">
                <a:solidFill>
                  <a:srgbClr val="000000"/>
                </a:solidFill>
                <a:latin typeface="Calibri"/>
              </a:rPr>
              <a:t>rdf:Property</a:t>
            </a:r>
            <a:r>
              <a:rPr lang="en-US" dirty="0">
                <a:solidFill>
                  <a:srgbClr val="000000"/>
                </a:solidFill>
                <a:latin typeface="Calibri"/>
              </a:rPr>
              <a:t>.</a:t>
            </a:r>
          </a:p>
          <a:p>
            <a:r>
              <a:rPr lang="en-US" dirty="0" smtClean="0">
                <a:solidFill>
                  <a:srgbClr val="000000"/>
                </a:solidFill>
                <a:latin typeface="Calibri"/>
              </a:rPr>
              <a:t>:Person </a:t>
            </a:r>
            <a:r>
              <a:rPr lang="en-US" dirty="0">
                <a:solidFill>
                  <a:srgbClr val="000000"/>
                </a:solidFill>
                <a:latin typeface="Calibri"/>
              </a:rPr>
              <a:t>a </a:t>
            </a:r>
            <a:r>
              <a:rPr lang="en-US" dirty="0" err="1" smtClean="0">
                <a:solidFill>
                  <a:srgbClr val="000000"/>
                </a:solidFill>
                <a:latin typeface="Calibri"/>
              </a:rPr>
              <a:t>rdf:Class</a:t>
            </a:r>
            <a:r>
              <a:rPr lang="en-US" dirty="0">
                <a:solidFill>
                  <a:srgbClr val="000000"/>
                </a:solidFill>
                <a:latin typeface="Calibri"/>
              </a:rPr>
              <a:t>.</a:t>
            </a:r>
          </a:p>
          <a:p>
            <a:r>
              <a:rPr lang="en-US" dirty="0" smtClean="0">
                <a:solidFill>
                  <a:srgbClr val="000000"/>
                </a:solidFill>
                <a:latin typeface="Calibri"/>
              </a:rPr>
              <a:t>:Woman </a:t>
            </a:r>
            <a:r>
              <a:rPr lang="en-US" dirty="0" err="1" smtClean="0">
                <a:solidFill>
                  <a:srgbClr val="000000"/>
                </a:solidFill>
                <a:latin typeface="Calibri"/>
              </a:rPr>
              <a:t>rdfs:subClassOf</a:t>
            </a:r>
            <a:r>
              <a:rPr lang="en-US" dirty="0" smtClean="0">
                <a:solidFill>
                  <a:srgbClr val="000000"/>
                </a:solidFill>
                <a:latin typeface="Calibri"/>
              </a:rPr>
              <a:t> </a:t>
            </a:r>
            <a:r>
              <a:rPr lang="en-US" dirty="0">
                <a:solidFill>
                  <a:srgbClr val="000000"/>
                </a:solidFill>
                <a:latin typeface="Calibri"/>
              </a:rPr>
              <a:t>P</a:t>
            </a:r>
            <a:r>
              <a:rPr lang="en-US" dirty="0" smtClean="0">
                <a:solidFill>
                  <a:srgbClr val="000000"/>
                </a:solidFill>
                <a:latin typeface="Calibri"/>
              </a:rPr>
              <a:t>erson</a:t>
            </a:r>
            <a:r>
              <a:rPr lang="en-US" dirty="0">
                <a:solidFill>
                  <a:srgbClr val="000000"/>
                </a:solidFill>
                <a:latin typeface="Calibri"/>
              </a:rPr>
              <a:t>.</a:t>
            </a:r>
          </a:p>
          <a:p>
            <a:r>
              <a:rPr lang="en-US" dirty="0" smtClean="0">
                <a:solidFill>
                  <a:srgbClr val="000000"/>
                </a:solidFill>
                <a:latin typeface="Calibri"/>
              </a:rPr>
              <a:t>:mother </a:t>
            </a:r>
            <a:r>
              <a:rPr lang="en-US" dirty="0">
                <a:solidFill>
                  <a:srgbClr val="000000"/>
                </a:solidFill>
                <a:latin typeface="Calibri"/>
              </a:rPr>
              <a:t>a </a:t>
            </a:r>
            <a:r>
              <a:rPr lang="en-US" dirty="0" err="1" smtClean="0">
                <a:solidFill>
                  <a:srgbClr val="000000"/>
                </a:solidFill>
                <a:latin typeface="Calibri"/>
              </a:rPr>
              <a:t>rdf:Property</a:t>
            </a:r>
            <a:r>
              <a:rPr lang="en-US" dirty="0">
                <a:solidFill>
                  <a:srgbClr val="000000"/>
                </a:solidFill>
                <a:latin typeface="Calibri"/>
              </a:rPr>
              <a:t>.</a:t>
            </a:r>
          </a:p>
          <a:p>
            <a:r>
              <a:rPr lang="en-US" dirty="0" smtClean="0">
                <a:solidFill>
                  <a:srgbClr val="000000"/>
                </a:solidFill>
                <a:latin typeface="Calibri"/>
              </a:rPr>
              <a:t>:eve </a:t>
            </a:r>
            <a:r>
              <a:rPr lang="en-US" dirty="0">
                <a:solidFill>
                  <a:srgbClr val="000000"/>
                </a:solidFill>
                <a:latin typeface="Calibri"/>
              </a:rPr>
              <a:t>a </a:t>
            </a:r>
            <a:r>
              <a:rPr lang="en-US" dirty="0" smtClean="0">
                <a:solidFill>
                  <a:srgbClr val="000000"/>
                </a:solidFill>
                <a:latin typeface="Calibri"/>
              </a:rPr>
              <a:t>:Person</a:t>
            </a:r>
            <a:r>
              <a:rPr lang="en-US" dirty="0">
                <a:solidFill>
                  <a:srgbClr val="000000"/>
                </a:solidFill>
                <a:latin typeface="Calibri"/>
              </a:rPr>
              <a:t>;</a:t>
            </a:r>
          </a:p>
          <a:p>
            <a:r>
              <a:rPr lang="en-US" dirty="0">
                <a:solidFill>
                  <a:srgbClr val="000000"/>
                </a:solidFill>
                <a:latin typeface="Calibri"/>
              </a:rPr>
              <a:t>       </a:t>
            </a:r>
            <a:r>
              <a:rPr lang="en-US" dirty="0" smtClean="0">
                <a:solidFill>
                  <a:srgbClr val="000000"/>
                </a:solidFill>
                <a:latin typeface="Calibri"/>
              </a:rPr>
              <a:t> a :Woman</a:t>
            </a:r>
            <a:r>
              <a:rPr lang="en-US" dirty="0">
                <a:solidFill>
                  <a:srgbClr val="000000"/>
                </a:solidFill>
                <a:latin typeface="Calibri"/>
              </a:rPr>
              <a:t>;</a:t>
            </a:r>
          </a:p>
          <a:p>
            <a:r>
              <a:rPr lang="en-US" dirty="0">
                <a:solidFill>
                  <a:srgbClr val="000000"/>
                </a:solidFill>
                <a:latin typeface="Calibri"/>
              </a:rPr>
              <a:t>       </a:t>
            </a:r>
            <a:r>
              <a:rPr lang="en-US" dirty="0" smtClean="0">
                <a:solidFill>
                  <a:srgbClr val="000000"/>
                </a:solidFill>
                <a:latin typeface="Calibri"/>
              </a:rPr>
              <a:t> :parent :</a:t>
            </a:r>
            <a:r>
              <a:rPr lang="en-US" dirty="0" err="1" smtClean="0">
                <a:solidFill>
                  <a:srgbClr val="000000"/>
                </a:solidFill>
                <a:latin typeface="Calibri"/>
              </a:rPr>
              <a:t>cain</a:t>
            </a:r>
            <a:r>
              <a:rPr lang="en-US" dirty="0">
                <a:solidFill>
                  <a:srgbClr val="000000"/>
                </a:solidFill>
                <a:latin typeface="Calibri"/>
              </a:rPr>
              <a:t>.</a:t>
            </a:r>
          </a:p>
          <a:p>
            <a:r>
              <a:rPr lang="en-US" dirty="0" smtClean="0">
                <a:solidFill>
                  <a:srgbClr val="000000"/>
                </a:solidFill>
                <a:latin typeface="Calibri"/>
              </a:rPr>
              <a:t>:</a:t>
            </a:r>
            <a:r>
              <a:rPr lang="en-US" dirty="0" err="1" smtClean="0">
                <a:solidFill>
                  <a:srgbClr val="000000"/>
                </a:solidFill>
                <a:latin typeface="Calibri"/>
              </a:rPr>
              <a:t>cain</a:t>
            </a:r>
            <a:r>
              <a:rPr lang="en-US" dirty="0" smtClean="0">
                <a:solidFill>
                  <a:srgbClr val="000000"/>
                </a:solidFill>
                <a:latin typeface="Calibri"/>
              </a:rPr>
              <a:t> </a:t>
            </a:r>
            <a:r>
              <a:rPr lang="en-US" dirty="0">
                <a:solidFill>
                  <a:srgbClr val="000000"/>
                </a:solidFill>
                <a:latin typeface="Calibri"/>
              </a:rPr>
              <a:t>a </a:t>
            </a:r>
            <a:r>
              <a:rPr lang="en-US" dirty="0" smtClean="0">
                <a:solidFill>
                  <a:srgbClr val="000000"/>
                </a:solidFill>
                <a:latin typeface="Calibri"/>
              </a:rPr>
              <a:t>:Person</a:t>
            </a:r>
            <a:r>
              <a:rPr lang="en-US" dirty="0">
                <a:solidFill>
                  <a:srgbClr val="000000"/>
                </a:solidFill>
                <a:latin typeface="Calibri"/>
              </a:rPr>
              <a:t>.</a:t>
            </a:r>
          </a:p>
        </p:txBody>
      </p:sp>
      <p:sp>
        <p:nvSpPr>
          <p:cNvPr id="91141" name="AutoShape 6"/>
          <p:cNvSpPr>
            <a:spLocks noChangeArrowheads="1"/>
          </p:cNvSpPr>
          <p:nvPr/>
        </p:nvSpPr>
        <p:spPr bwMode="auto">
          <a:xfrm>
            <a:off x="4191000" y="4562056"/>
            <a:ext cx="457200" cy="304800"/>
          </a:xfrm>
          <a:prstGeom prst="rightArrow">
            <a:avLst>
              <a:gd name="adj1" fmla="val 50000"/>
              <a:gd name="adj2" fmla="val 37500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4695" name="AutoShape 7"/>
          <p:cNvSpPr>
            <a:spLocks noChangeArrowheads="1"/>
          </p:cNvSpPr>
          <p:nvPr/>
        </p:nvSpPr>
        <p:spPr bwMode="auto">
          <a:xfrm>
            <a:off x="7391400" y="76200"/>
            <a:ext cx="1600200" cy="1295400"/>
          </a:xfrm>
          <a:prstGeom prst="star16">
            <a:avLst>
              <a:gd name="adj" fmla="val 375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63500"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1400" b="1">
                <a:solidFill>
                  <a:schemeClr val="bg1"/>
                </a:solidFill>
                <a:latin typeface="Trebuchet MS" charset="0"/>
              </a:rPr>
              <a:t>New and </a:t>
            </a:r>
            <a:br>
              <a:rPr lang="en-US" sz="1400" b="1">
                <a:solidFill>
                  <a:schemeClr val="bg1"/>
                </a:solidFill>
                <a:latin typeface="Trebuchet MS" charset="0"/>
              </a:rPr>
            </a:br>
            <a:r>
              <a:rPr lang="en-US" sz="1400" b="1">
                <a:solidFill>
                  <a:schemeClr val="bg1"/>
                </a:solidFill>
                <a:latin typeface="Trebuchet MS" charset="0"/>
              </a:rPr>
              <a:t>Improved!</a:t>
            </a:r>
          </a:p>
          <a:p>
            <a:pPr algn="ctr" eaLnBrk="0" hangingPunct="0">
              <a:defRPr/>
            </a:pPr>
            <a:r>
              <a:rPr lang="en-US" sz="1000" b="1">
                <a:solidFill>
                  <a:schemeClr val="bg1"/>
                </a:solidFill>
                <a:latin typeface="Trebuchet MS" charset="0"/>
              </a:rPr>
              <a:t>100% Better</a:t>
            </a:r>
            <a:br>
              <a:rPr lang="en-US" sz="1000" b="1">
                <a:solidFill>
                  <a:schemeClr val="bg1"/>
                </a:solidFill>
                <a:latin typeface="Trebuchet MS" charset="0"/>
              </a:rPr>
            </a:br>
            <a:r>
              <a:rPr lang="en-US" sz="1000" b="1">
                <a:solidFill>
                  <a:schemeClr val="bg1"/>
                </a:solidFill>
                <a:latin typeface="Trebuchet MS" charset="0"/>
              </a:rPr>
              <a:t>than XML!!</a:t>
            </a:r>
          </a:p>
        </p:txBody>
      </p:sp>
    </p:spTree>
    <p:extLst>
      <p:ext uri="{BB962C8B-B14F-4D97-AF65-F5344CB8AC3E}">
        <p14:creationId xmlns:p14="http://schemas.microsoft.com/office/powerpoint/2010/main" val="3045938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432800" cy="4986784"/>
          </a:xfrm>
        </p:spPr>
        <p:txBody>
          <a:bodyPr>
            <a:normAutofit/>
          </a:bodyPr>
          <a:lstStyle/>
          <a:p>
            <a:r>
              <a:rPr lang="en-US" dirty="0" smtClean="0"/>
              <a:t> Database (DB) vs. knowledge base (KB)?</a:t>
            </a:r>
          </a:p>
          <a:p>
            <a:pPr lvl="1"/>
            <a:r>
              <a:rPr lang="en-US" dirty="0" smtClean="0"/>
              <a:t>TL;DR: DBs have facts, KBs have general knowledge and (maybe) facts</a:t>
            </a:r>
          </a:p>
          <a:p>
            <a:pPr lvl="1"/>
            <a:r>
              <a:rPr lang="en-US" dirty="0" smtClean="0"/>
              <a:t>DBs typically have simple schemas (knowledge) and lots of data (facts)</a:t>
            </a:r>
          </a:p>
          <a:p>
            <a:pPr lvl="1"/>
            <a:r>
              <a:rPr lang="en-US" dirty="0" smtClean="0"/>
              <a:t>KBs have complex schemas (aka ontologies) and may or may not have a lot of instances (data)</a:t>
            </a:r>
          </a:p>
          <a:p>
            <a:r>
              <a:rPr lang="en-US" dirty="0" smtClean="0"/>
              <a:t>KBs support inference, e.g., </a:t>
            </a:r>
          </a:p>
          <a:p>
            <a:pPr marL="288925" lvl="1" indent="0">
              <a:buNone/>
            </a:pPr>
            <a:r>
              <a:rPr lang="en-US" sz="2000" dirty="0" smtClean="0"/>
              <a:t>parent(?</a:t>
            </a:r>
            <a:r>
              <a:rPr lang="en-US" sz="2000" dirty="0" err="1" smtClean="0"/>
              <a:t>x,?y</a:t>
            </a:r>
            <a:r>
              <a:rPr lang="en-US" sz="2000" dirty="0" smtClean="0"/>
              <a:t>) =&gt; person(?x), person(?y), child(?</a:t>
            </a:r>
            <a:r>
              <a:rPr lang="en-US" sz="2000" dirty="0" err="1" smtClean="0"/>
              <a:t>y,?x</a:t>
            </a:r>
            <a:r>
              <a:rPr lang="en-US" sz="2000" dirty="0" smtClean="0"/>
              <a:t>), </a:t>
            </a:r>
            <a:r>
              <a:rPr lang="en-US" sz="2000" dirty="0" err="1" smtClean="0"/>
              <a:t>oldr</a:t>
            </a:r>
            <a:r>
              <a:rPr lang="en-US" sz="2000" dirty="0" smtClean="0"/>
              <a:t>(?</a:t>
            </a:r>
            <a:r>
              <a:rPr lang="en-US" sz="2000" dirty="0" err="1" smtClean="0"/>
              <a:t>X,?y</a:t>
            </a:r>
            <a:r>
              <a:rPr lang="en-US" sz="2000" dirty="0" smtClean="0"/>
              <a:t>), ?x≠?y</a:t>
            </a:r>
          </a:p>
          <a:p>
            <a:pPr marL="288925" lvl="1" indent="0">
              <a:buNone/>
            </a:pPr>
            <a:r>
              <a:rPr lang="en-US" sz="2000" dirty="0" smtClean="0"/>
              <a:t>Parent(</a:t>
            </a:r>
            <a:r>
              <a:rPr lang="en-US" sz="2000" dirty="0" err="1" smtClean="0"/>
              <a:t>john,mary</a:t>
            </a:r>
            <a:r>
              <a:rPr lang="en-US" sz="2000" dirty="0" smtClean="0"/>
              <a:t>) =&gt; person(john), child(</a:t>
            </a:r>
            <a:r>
              <a:rPr lang="en-US" sz="2000" dirty="0" err="1" smtClean="0"/>
              <a:t>mary,john</a:t>
            </a:r>
            <a:r>
              <a:rPr lang="en-US" sz="2000" dirty="0" smtClean="0"/>
              <a:t>), …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166346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Rectangle 2"/>
          <p:cNvSpPr>
            <a:spLocks noGrp="1" noChangeArrowheads="1"/>
          </p:cNvSpPr>
          <p:nvPr>
            <p:ph type="title"/>
          </p:nvPr>
        </p:nvSpPr>
        <p:spPr>
          <a:xfrm>
            <a:off x="6248400" y="76200"/>
            <a:ext cx="2667000" cy="685800"/>
          </a:xfrm>
        </p:spPr>
        <p:txBody>
          <a:bodyPr/>
          <a:lstStyle/>
          <a:p>
            <a:pPr algn="r" eaLnBrk="1" hangingPunct="1"/>
            <a:r>
              <a:rPr lang="en-US" sz="3200" dirty="0">
                <a:latin typeface="Calibri"/>
              </a:rPr>
              <a:t>N3 example</a:t>
            </a:r>
          </a:p>
        </p:txBody>
      </p:sp>
      <p:sp>
        <p:nvSpPr>
          <p:cNvPr id="9318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143000"/>
            <a:ext cx="7543800" cy="4648200"/>
          </a:xfrm>
        </p:spPr>
        <p:txBody>
          <a:bodyPr>
            <a:normAutofit lnSpcReduction="10000"/>
          </a:bodyPr>
          <a:lstStyle/>
          <a:p>
            <a:pPr eaLnBrk="1" hangingPunct="1">
              <a:buFontTx/>
              <a:buNone/>
            </a:pPr>
            <a:r>
              <a:rPr lang="en-US" sz="2000" dirty="0">
                <a:latin typeface="Calibri"/>
              </a:rPr>
              <a:t>@prefix </a:t>
            </a:r>
            <a:r>
              <a:rPr lang="en-US" sz="2000" dirty="0" err="1">
                <a:latin typeface="Calibri"/>
              </a:rPr>
              <a:t>rdf</a:t>
            </a:r>
            <a:r>
              <a:rPr lang="en-US" sz="2000" dirty="0">
                <a:latin typeface="Calibri"/>
              </a:rPr>
              <a:t>: &lt;http://www.w3.org/1999/02/22-rdf-syntax-ns#&gt;. </a:t>
            </a:r>
          </a:p>
          <a:p>
            <a:pPr eaLnBrk="1" hangingPunct="1">
              <a:buFontTx/>
              <a:buNone/>
            </a:pPr>
            <a:r>
              <a:rPr lang="en-US" sz="2000" dirty="0">
                <a:latin typeface="Calibri"/>
              </a:rPr>
              <a:t>@prefix </a:t>
            </a:r>
            <a:r>
              <a:rPr lang="en-US" sz="2000" dirty="0" err="1">
                <a:latin typeface="Calibri"/>
              </a:rPr>
              <a:t>rdfs</a:t>
            </a:r>
            <a:r>
              <a:rPr lang="en-US" sz="2000" dirty="0">
                <a:latin typeface="Calibri"/>
              </a:rPr>
              <a:t>: &lt;http://www.w3.org/2000/01/</a:t>
            </a:r>
            <a:r>
              <a:rPr lang="en-US" sz="2000" dirty="0" err="1">
                <a:latin typeface="Calibri"/>
              </a:rPr>
              <a:t>rdf</a:t>
            </a:r>
            <a:r>
              <a:rPr lang="en-US" sz="2000" dirty="0">
                <a:latin typeface="Calibri"/>
              </a:rPr>
              <a:t>-schema#&gt;. </a:t>
            </a:r>
          </a:p>
          <a:p>
            <a:pPr eaLnBrk="1" hangingPunct="1">
              <a:buFontTx/>
              <a:buNone/>
            </a:pPr>
            <a:r>
              <a:rPr lang="en-US" sz="2000" dirty="0">
                <a:latin typeface="Calibri"/>
              </a:rPr>
              <a:t>@prefix : &lt;#&gt; .</a:t>
            </a:r>
          </a:p>
          <a:p>
            <a:pPr eaLnBrk="1" hangingPunct="1">
              <a:buFontTx/>
              <a:buNone/>
            </a:pPr>
            <a:r>
              <a:rPr lang="en-US" sz="2000" dirty="0">
                <a:latin typeface="Calibri"/>
              </a:rPr>
              <a:t>&lt;&gt; </a:t>
            </a:r>
            <a:r>
              <a:rPr lang="en-US" sz="2000" dirty="0" err="1">
                <a:latin typeface="Calibri"/>
              </a:rPr>
              <a:t>rdfs:comment</a:t>
            </a:r>
            <a:r>
              <a:rPr lang="en-US" sz="2000" dirty="0">
                <a:latin typeface="Calibri"/>
              </a:rPr>
              <a:t> </a:t>
            </a:r>
            <a:r>
              <a:rPr lang="ja-JP" altLang="en-US" sz="2000" dirty="0">
                <a:latin typeface="Calibri"/>
              </a:rPr>
              <a:t>“</a:t>
            </a:r>
            <a:r>
              <a:rPr lang="en-US" altLang="ja-JP" sz="2000" dirty="0">
                <a:latin typeface="Calibri"/>
              </a:rPr>
              <a:t>This is an N3 example</a:t>
            </a:r>
            <a:r>
              <a:rPr lang="ja-JP" altLang="en-US" sz="2000" dirty="0">
                <a:latin typeface="Calibri"/>
              </a:rPr>
              <a:t>”</a:t>
            </a:r>
            <a:r>
              <a:rPr lang="en-US" altLang="ja-JP" sz="2000" dirty="0">
                <a:latin typeface="Calibri"/>
              </a:rPr>
              <a:t>.</a:t>
            </a:r>
          </a:p>
          <a:p>
            <a:pPr eaLnBrk="1" hangingPunct="1">
              <a:buFontTx/>
              <a:buNone/>
            </a:pPr>
            <a:r>
              <a:rPr lang="en-US" sz="2000" dirty="0">
                <a:latin typeface="Calibri"/>
              </a:rPr>
              <a:t>:Person a </a:t>
            </a:r>
            <a:r>
              <a:rPr lang="en-US" sz="2000" dirty="0" err="1">
                <a:latin typeface="Calibri"/>
              </a:rPr>
              <a:t>rdfs:Class</a:t>
            </a:r>
            <a:r>
              <a:rPr lang="en-US" sz="2000" dirty="0">
                <a:latin typeface="Calibri"/>
              </a:rPr>
              <a:t>.</a:t>
            </a:r>
          </a:p>
          <a:p>
            <a:pPr eaLnBrk="1" hangingPunct="1">
              <a:buFontTx/>
              <a:buNone/>
            </a:pPr>
            <a:r>
              <a:rPr lang="en-US" sz="2000" dirty="0">
                <a:latin typeface="Calibri"/>
              </a:rPr>
              <a:t>:Woman a </a:t>
            </a:r>
            <a:r>
              <a:rPr lang="en-US" sz="2000" dirty="0" err="1">
                <a:latin typeface="Calibri"/>
              </a:rPr>
              <a:t>rdfs:Class</a:t>
            </a:r>
            <a:r>
              <a:rPr lang="en-US" sz="2000" dirty="0">
                <a:latin typeface="Calibri"/>
              </a:rPr>
              <a:t>; </a:t>
            </a:r>
            <a:r>
              <a:rPr lang="en-US" sz="2000" dirty="0" err="1">
                <a:latin typeface="Calibri"/>
              </a:rPr>
              <a:t>rdfs:subClassOf</a:t>
            </a:r>
            <a:r>
              <a:rPr lang="en-US" sz="2000" dirty="0">
                <a:latin typeface="Calibri"/>
              </a:rPr>
              <a:t> :Person.</a:t>
            </a:r>
          </a:p>
          <a:p>
            <a:pPr eaLnBrk="1" hangingPunct="1">
              <a:buFontTx/>
              <a:buNone/>
            </a:pPr>
            <a:r>
              <a:rPr lang="en-US" sz="2000" dirty="0">
                <a:latin typeface="Calibri"/>
              </a:rPr>
              <a:t>:eve a :Woman; :age </a:t>
            </a:r>
            <a:r>
              <a:rPr lang="ja-JP" altLang="en-US" sz="2000" dirty="0">
                <a:latin typeface="Calibri"/>
              </a:rPr>
              <a:t>“</a:t>
            </a:r>
            <a:r>
              <a:rPr lang="en-US" altLang="ja-JP" sz="2000" dirty="0">
                <a:latin typeface="Calibri"/>
              </a:rPr>
              <a:t>100</a:t>
            </a:r>
            <a:r>
              <a:rPr lang="ja-JP" altLang="en-US" sz="2000" dirty="0">
                <a:latin typeface="Calibri"/>
              </a:rPr>
              <a:t>”</a:t>
            </a:r>
            <a:r>
              <a:rPr lang="en-US" altLang="ja-JP" sz="2000" dirty="0">
                <a:latin typeface="Calibri"/>
              </a:rPr>
              <a:t>.</a:t>
            </a:r>
          </a:p>
          <a:p>
            <a:pPr eaLnBrk="1" hangingPunct="1">
              <a:buFontTx/>
              <a:buNone/>
            </a:pPr>
            <a:r>
              <a:rPr lang="en-US" sz="2000" dirty="0">
                <a:latin typeface="Calibri"/>
              </a:rPr>
              <a:t>:sister a </a:t>
            </a:r>
            <a:r>
              <a:rPr lang="en-US" sz="2000" dirty="0" err="1">
                <a:latin typeface="Calibri"/>
              </a:rPr>
              <a:t>rdf:Property</a:t>
            </a:r>
            <a:r>
              <a:rPr lang="en-US" sz="2000" dirty="0">
                <a:latin typeface="Calibri"/>
              </a:rPr>
              <a:t>;  </a:t>
            </a:r>
            <a:r>
              <a:rPr lang="en-US" sz="2000" dirty="0" err="1">
                <a:latin typeface="Calibri"/>
              </a:rPr>
              <a:t>rdfs:domain</a:t>
            </a:r>
            <a:r>
              <a:rPr lang="en-US" sz="2000" dirty="0">
                <a:latin typeface="Calibri"/>
              </a:rPr>
              <a:t> :Person; </a:t>
            </a:r>
            <a:br>
              <a:rPr lang="en-US" sz="2000" dirty="0">
                <a:latin typeface="Calibri"/>
              </a:rPr>
            </a:br>
            <a:r>
              <a:rPr lang="en-US" sz="2000" dirty="0">
                <a:latin typeface="Calibri"/>
              </a:rPr>
              <a:t>      </a:t>
            </a:r>
            <a:r>
              <a:rPr lang="en-US" sz="2000" dirty="0" err="1">
                <a:latin typeface="Calibri"/>
              </a:rPr>
              <a:t>rdfs:range</a:t>
            </a:r>
            <a:r>
              <a:rPr lang="en-US" sz="2000" dirty="0">
                <a:latin typeface="Calibri"/>
              </a:rPr>
              <a:t> :Woman.</a:t>
            </a:r>
          </a:p>
          <a:p>
            <a:pPr eaLnBrk="1" hangingPunct="1">
              <a:buFontTx/>
              <a:buNone/>
            </a:pPr>
            <a:r>
              <a:rPr lang="en-US" sz="2000" dirty="0">
                <a:latin typeface="Calibri"/>
              </a:rPr>
              <a:t>:eve :sister [a :Woman; :age 98].</a:t>
            </a:r>
          </a:p>
          <a:p>
            <a:pPr eaLnBrk="1" hangingPunct="1">
              <a:buFontTx/>
              <a:buNone/>
            </a:pPr>
            <a:r>
              <a:rPr lang="en-US" sz="2000" dirty="0">
                <a:latin typeface="Calibri"/>
              </a:rPr>
              <a:t>:eve :believe {:eve :age </a:t>
            </a:r>
            <a:r>
              <a:rPr lang="ja-JP" altLang="en-US" sz="2000" dirty="0">
                <a:latin typeface="Calibri"/>
              </a:rPr>
              <a:t>“</a:t>
            </a:r>
            <a:r>
              <a:rPr lang="en-US" altLang="ja-JP" sz="2000" dirty="0">
                <a:latin typeface="Calibri"/>
              </a:rPr>
              <a:t>100</a:t>
            </a:r>
            <a:r>
              <a:rPr lang="ja-JP" altLang="en-US" sz="2000" dirty="0">
                <a:latin typeface="Calibri"/>
              </a:rPr>
              <a:t>”</a:t>
            </a:r>
            <a:r>
              <a:rPr lang="en-US" altLang="ja-JP" sz="2000" dirty="0">
                <a:latin typeface="Calibri"/>
              </a:rPr>
              <a:t>}.</a:t>
            </a:r>
          </a:p>
          <a:p>
            <a:pPr eaLnBrk="1" hangingPunct="1">
              <a:buFontTx/>
              <a:buNone/>
            </a:pPr>
            <a:r>
              <a:rPr lang="en-US" sz="2000" dirty="0">
                <a:latin typeface="Calibri"/>
              </a:rPr>
              <a:t>[is :spouse of [is :sister of :eve]] :age 99.</a:t>
            </a:r>
          </a:p>
          <a:p>
            <a:pPr eaLnBrk="1" hangingPunct="1">
              <a:buFontTx/>
              <a:buNone/>
            </a:pPr>
            <a:r>
              <a:rPr lang="en-US" sz="2000" dirty="0">
                <a:latin typeface="Calibri"/>
              </a:rPr>
              <a:t>:</a:t>
            </a:r>
            <a:r>
              <a:rPr lang="en-US" sz="2000" dirty="0" err="1">
                <a:latin typeface="Calibri"/>
              </a:rPr>
              <a:t>eve.:sister.:spouse</a:t>
            </a:r>
            <a:r>
              <a:rPr lang="en-US" sz="2000" dirty="0">
                <a:latin typeface="Calibri"/>
              </a:rPr>
              <a:t> :age 99.</a:t>
            </a:r>
          </a:p>
        </p:txBody>
      </p:sp>
      <p:sp>
        <p:nvSpPr>
          <p:cNvPr id="115716" name="AutoShape 4"/>
          <p:cNvSpPr>
            <a:spLocks noChangeArrowheads="1"/>
          </p:cNvSpPr>
          <p:nvPr/>
        </p:nvSpPr>
        <p:spPr bwMode="auto">
          <a:xfrm>
            <a:off x="2133600" y="990600"/>
            <a:ext cx="2971800" cy="609600"/>
          </a:xfrm>
          <a:prstGeom prst="wedgeRectCallout">
            <a:avLst>
              <a:gd name="adj1" fmla="val -64639"/>
              <a:gd name="adj2" fmla="val 112759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en-US" sz="1600" dirty="0">
                <a:latin typeface="Calibri"/>
              </a:rPr>
              <a:t>This defines the </a:t>
            </a:r>
            <a:r>
              <a:rPr lang="ja-JP" altLang="en-US" sz="1600" dirty="0">
                <a:latin typeface="Calibri"/>
              </a:rPr>
              <a:t>“</a:t>
            </a:r>
            <a:r>
              <a:rPr lang="en-US" altLang="ja-JP" sz="1600" dirty="0">
                <a:latin typeface="Calibri"/>
              </a:rPr>
              <a:t>empty prefix</a:t>
            </a:r>
            <a:r>
              <a:rPr lang="ja-JP" altLang="en-US" sz="1600" dirty="0">
                <a:latin typeface="Calibri"/>
              </a:rPr>
              <a:t>”</a:t>
            </a:r>
            <a:r>
              <a:rPr lang="en-US" altLang="ja-JP" sz="1600" dirty="0">
                <a:latin typeface="Calibri"/>
              </a:rPr>
              <a:t> as </a:t>
            </a:r>
            <a:r>
              <a:rPr lang="en-US" altLang="ja-JP" sz="1600" dirty="0" err="1">
                <a:latin typeface="Calibri"/>
              </a:rPr>
              <a:t>refering</a:t>
            </a:r>
            <a:r>
              <a:rPr lang="en-US" altLang="ja-JP" sz="1600" dirty="0">
                <a:latin typeface="Calibri"/>
              </a:rPr>
              <a:t> to </a:t>
            </a:r>
            <a:r>
              <a:rPr lang="ja-JP" altLang="en-US" sz="1600" dirty="0">
                <a:latin typeface="Calibri"/>
              </a:rPr>
              <a:t>“</a:t>
            </a:r>
            <a:r>
              <a:rPr lang="en-US" altLang="ja-JP" sz="1600" dirty="0">
                <a:latin typeface="Calibri"/>
              </a:rPr>
              <a:t>this document</a:t>
            </a:r>
            <a:r>
              <a:rPr lang="ja-JP" altLang="en-US" sz="1600" dirty="0">
                <a:latin typeface="Calibri"/>
              </a:rPr>
              <a:t>”</a:t>
            </a:r>
            <a:endParaRPr lang="en-US" sz="1600" dirty="0">
              <a:latin typeface="Calibri"/>
            </a:endParaRPr>
          </a:p>
        </p:txBody>
      </p:sp>
      <p:sp>
        <p:nvSpPr>
          <p:cNvPr id="115717" name="AutoShape 5"/>
          <p:cNvSpPr>
            <a:spLocks noChangeArrowheads="1"/>
          </p:cNvSpPr>
          <p:nvPr/>
        </p:nvSpPr>
        <p:spPr bwMode="auto">
          <a:xfrm>
            <a:off x="2590800" y="533400"/>
            <a:ext cx="2971800" cy="609600"/>
          </a:xfrm>
          <a:prstGeom prst="wedgeRectCallout">
            <a:avLst>
              <a:gd name="adj1" fmla="val -63407"/>
              <a:gd name="adj2" fmla="val 112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en-US" sz="1600" dirty="0">
                <a:latin typeface="Calibri"/>
              </a:rPr>
              <a:t>Here</a:t>
            </a:r>
            <a:r>
              <a:rPr lang="ja-JP" altLang="en-US" sz="1600" dirty="0">
                <a:latin typeface="Calibri"/>
              </a:rPr>
              <a:t>’</a:t>
            </a:r>
            <a:r>
              <a:rPr lang="en-US" altLang="ja-JP" sz="1600" dirty="0">
                <a:latin typeface="Calibri"/>
              </a:rPr>
              <a:t>s how you declare a namespace.</a:t>
            </a:r>
            <a:endParaRPr lang="en-US" sz="1600" dirty="0">
              <a:latin typeface="Calibri"/>
            </a:endParaRPr>
          </a:p>
        </p:txBody>
      </p:sp>
      <p:sp>
        <p:nvSpPr>
          <p:cNvPr id="115718" name="AutoShape 6"/>
          <p:cNvSpPr>
            <a:spLocks noChangeArrowheads="1"/>
          </p:cNvSpPr>
          <p:nvPr/>
        </p:nvSpPr>
        <p:spPr bwMode="auto">
          <a:xfrm>
            <a:off x="3886200" y="838200"/>
            <a:ext cx="2971800" cy="609600"/>
          </a:xfrm>
          <a:prstGeom prst="wedgeRectCallout">
            <a:avLst>
              <a:gd name="adj1" fmla="val -156356"/>
              <a:gd name="adj2" fmla="val 21224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en-US" sz="1600" dirty="0">
                <a:latin typeface="Calibri"/>
              </a:rPr>
              <a:t>&lt;&gt; Is an alias for the URI of this document.</a:t>
            </a:r>
          </a:p>
        </p:txBody>
      </p:sp>
      <p:sp>
        <p:nvSpPr>
          <p:cNvPr id="115719" name="AutoShape 7"/>
          <p:cNvSpPr>
            <a:spLocks noChangeArrowheads="1"/>
          </p:cNvSpPr>
          <p:nvPr/>
        </p:nvSpPr>
        <p:spPr bwMode="auto">
          <a:xfrm>
            <a:off x="2971800" y="1676400"/>
            <a:ext cx="3352800" cy="609600"/>
          </a:xfrm>
          <a:prstGeom prst="wedgeRectCallout">
            <a:avLst>
              <a:gd name="adj1" fmla="val -62972"/>
              <a:gd name="adj2" fmla="val 125259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ja-JP" altLang="en-US" sz="1600" dirty="0">
                <a:latin typeface="Calibri"/>
              </a:rPr>
              <a:t>“</a:t>
            </a:r>
            <a:r>
              <a:rPr lang="en-US" altLang="ja-JP" sz="1600" dirty="0">
                <a:latin typeface="Calibri"/>
              </a:rPr>
              <a:t>person is a class</a:t>
            </a:r>
            <a:r>
              <a:rPr lang="ja-JP" altLang="en-US" sz="1600" dirty="0">
                <a:latin typeface="Calibri"/>
              </a:rPr>
              <a:t>”</a:t>
            </a:r>
            <a:r>
              <a:rPr lang="en-US" altLang="ja-JP" sz="1600" dirty="0">
                <a:latin typeface="Calibri"/>
              </a:rPr>
              <a:t>.  The </a:t>
            </a:r>
            <a:r>
              <a:rPr lang="ja-JP" altLang="en-US" sz="1600" dirty="0">
                <a:latin typeface="Calibri"/>
              </a:rPr>
              <a:t>“</a:t>
            </a:r>
            <a:r>
              <a:rPr lang="en-US" altLang="ja-JP" sz="1600" dirty="0">
                <a:latin typeface="Calibri"/>
              </a:rPr>
              <a:t>a</a:t>
            </a:r>
            <a:r>
              <a:rPr lang="ja-JP" altLang="en-US" sz="1600" dirty="0">
                <a:latin typeface="Calibri"/>
              </a:rPr>
              <a:t>”</a:t>
            </a:r>
            <a:r>
              <a:rPr lang="en-US" altLang="ja-JP" sz="1600" dirty="0">
                <a:latin typeface="Calibri"/>
              </a:rPr>
              <a:t> syntax is sugar for </a:t>
            </a:r>
            <a:r>
              <a:rPr lang="en-US" altLang="ja-JP" sz="1600" dirty="0" err="1">
                <a:latin typeface="Calibri"/>
              </a:rPr>
              <a:t>rdf:type</a:t>
            </a:r>
            <a:r>
              <a:rPr lang="en-US" altLang="ja-JP" sz="1600" dirty="0">
                <a:latin typeface="Calibri"/>
              </a:rPr>
              <a:t> property.</a:t>
            </a:r>
            <a:endParaRPr lang="en-US" sz="1600" dirty="0">
              <a:latin typeface="Calibri"/>
            </a:endParaRPr>
          </a:p>
        </p:txBody>
      </p:sp>
      <p:sp>
        <p:nvSpPr>
          <p:cNvPr id="115720" name="AutoShape 8"/>
          <p:cNvSpPr>
            <a:spLocks noChangeArrowheads="1"/>
          </p:cNvSpPr>
          <p:nvPr/>
        </p:nvSpPr>
        <p:spPr bwMode="auto">
          <a:xfrm>
            <a:off x="4572000" y="1905000"/>
            <a:ext cx="3352800" cy="609600"/>
          </a:xfrm>
          <a:prstGeom prst="wedgeRectCallout">
            <a:avLst>
              <a:gd name="adj1" fmla="val -87833"/>
              <a:gd name="adj2" fmla="val 14895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ja-JP" altLang="en-US" sz="1600" dirty="0">
                <a:latin typeface="Calibri"/>
              </a:rPr>
              <a:t>“</a:t>
            </a:r>
            <a:r>
              <a:rPr lang="en-US" altLang="ja-JP" sz="1600" dirty="0">
                <a:latin typeface="Calibri"/>
              </a:rPr>
              <a:t>Woman is a class and a subclass of person</a:t>
            </a:r>
            <a:r>
              <a:rPr lang="ja-JP" altLang="en-US" sz="1600" dirty="0">
                <a:latin typeface="Calibri"/>
              </a:rPr>
              <a:t>”</a:t>
            </a:r>
            <a:r>
              <a:rPr lang="en-US" altLang="ja-JP" sz="1600" dirty="0">
                <a:latin typeface="Calibri"/>
              </a:rPr>
              <a:t>.  Note the ; syntax.</a:t>
            </a:r>
            <a:endParaRPr lang="en-US" sz="1600" dirty="0">
              <a:latin typeface="Calibri"/>
            </a:endParaRPr>
          </a:p>
        </p:txBody>
      </p:sp>
      <p:sp>
        <p:nvSpPr>
          <p:cNvPr id="115721" name="AutoShape 9"/>
          <p:cNvSpPr>
            <a:spLocks noChangeArrowheads="1"/>
          </p:cNvSpPr>
          <p:nvPr/>
        </p:nvSpPr>
        <p:spPr bwMode="auto">
          <a:xfrm>
            <a:off x="4419600" y="2667000"/>
            <a:ext cx="2133600" cy="609600"/>
          </a:xfrm>
          <a:prstGeom prst="wedgeRectCallout">
            <a:avLst>
              <a:gd name="adj1" fmla="val -97245"/>
              <a:gd name="adj2" fmla="val 8255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ja-JP" altLang="en-US" sz="1600" dirty="0">
                <a:latin typeface="Calibri"/>
              </a:rPr>
              <a:t>“</a:t>
            </a:r>
            <a:r>
              <a:rPr lang="en-US" altLang="ja-JP" sz="1600" dirty="0">
                <a:latin typeface="Calibri"/>
              </a:rPr>
              <a:t>eve is a woman whose age is 100.</a:t>
            </a:r>
            <a:r>
              <a:rPr lang="ja-JP" altLang="en-US" sz="1600" dirty="0">
                <a:latin typeface="Calibri"/>
              </a:rPr>
              <a:t>”</a:t>
            </a:r>
            <a:endParaRPr lang="en-US" sz="1600" dirty="0">
              <a:latin typeface="Calibri"/>
            </a:endParaRPr>
          </a:p>
        </p:txBody>
      </p:sp>
      <p:sp>
        <p:nvSpPr>
          <p:cNvPr id="115722" name="AutoShape 10"/>
          <p:cNvSpPr>
            <a:spLocks noChangeArrowheads="1"/>
          </p:cNvSpPr>
          <p:nvPr/>
        </p:nvSpPr>
        <p:spPr bwMode="auto">
          <a:xfrm>
            <a:off x="3352800" y="3200400"/>
            <a:ext cx="2438400" cy="609600"/>
          </a:xfrm>
          <a:prstGeom prst="wedgeRectCallout">
            <a:avLst>
              <a:gd name="adj1" fmla="val -78384"/>
              <a:gd name="adj2" fmla="val 6484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ja-JP" altLang="en-US" sz="1600" dirty="0">
                <a:latin typeface="Calibri"/>
              </a:rPr>
              <a:t>“</a:t>
            </a:r>
            <a:r>
              <a:rPr lang="en-US" altLang="ja-JP" sz="1600" dirty="0">
                <a:latin typeface="Calibri"/>
              </a:rPr>
              <a:t>sister is a property from person to woman</a:t>
            </a:r>
            <a:r>
              <a:rPr lang="ja-JP" altLang="en-US" sz="1600" dirty="0">
                <a:latin typeface="Calibri"/>
              </a:rPr>
              <a:t>”</a:t>
            </a:r>
            <a:endParaRPr lang="en-US" sz="1600" dirty="0">
              <a:latin typeface="Calibri"/>
            </a:endParaRPr>
          </a:p>
        </p:txBody>
      </p:sp>
      <p:sp>
        <p:nvSpPr>
          <p:cNvPr id="115723" name="AutoShape 11"/>
          <p:cNvSpPr>
            <a:spLocks noChangeArrowheads="1"/>
          </p:cNvSpPr>
          <p:nvPr/>
        </p:nvSpPr>
        <p:spPr bwMode="auto">
          <a:xfrm>
            <a:off x="4191000" y="3810000"/>
            <a:ext cx="3429000" cy="838200"/>
          </a:xfrm>
          <a:prstGeom prst="wedgeRectCallout">
            <a:avLst>
              <a:gd name="adj1" fmla="val -70185"/>
              <a:gd name="adj2" fmla="val 3352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ja-JP" altLang="en-US" sz="1600" dirty="0">
                <a:latin typeface="Calibri"/>
              </a:rPr>
              <a:t>“</a:t>
            </a:r>
            <a:r>
              <a:rPr lang="en-US" altLang="ja-JP" sz="1600" dirty="0">
                <a:latin typeface="Calibri"/>
              </a:rPr>
              <a:t>eve has a sister who is a 98 year old woman</a:t>
            </a:r>
            <a:r>
              <a:rPr lang="ja-JP" altLang="en-US" sz="1600" dirty="0">
                <a:latin typeface="Calibri"/>
              </a:rPr>
              <a:t>”</a:t>
            </a:r>
            <a:r>
              <a:rPr lang="en-US" altLang="ja-JP" sz="1600" dirty="0">
                <a:latin typeface="Calibri"/>
              </a:rPr>
              <a:t>.  The brackets introduce an anonymous resource.</a:t>
            </a:r>
            <a:endParaRPr lang="en-US" sz="1600" dirty="0">
              <a:latin typeface="Calibri"/>
            </a:endParaRPr>
          </a:p>
        </p:txBody>
      </p:sp>
      <p:sp>
        <p:nvSpPr>
          <p:cNvPr id="115724" name="AutoShape 12"/>
          <p:cNvSpPr>
            <a:spLocks noChangeArrowheads="1"/>
          </p:cNvSpPr>
          <p:nvPr/>
        </p:nvSpPr>
        <p:spPr bwMode="auto">
          <a:xfrm>
            <a:off x="4953000" y="3810000"/>
            <a:ext cx="2514600" cy="838200"/>
          </a:xfrm>
          <a:prstGeom prst="wedgeRectCallout">
            <a:avLst>
              <a:gd name="adj1" fmla="val -114014"/>
              <a:gd name="adj2" fmla="val 8484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ja-JP" altLang="en-US" sz="1600" dirty="0">
                <a:latin typeface="Calibri"/>
              </a:rPr>
              <a:t>“</a:t>
            </a:r>
            <a:r>
              <a:rPr lang="en-US" altLang="ja-JP" sz="1600" dirty="0">
                <a:latin typeface="Calibri"/>
              </a:rPr>
              <a:t>eve believes that her age is 100</a:t>
            </a:r>
            <a:r>
              <a:rPr lang="ja-JP" altLang="en-US" sz="1600" dirty="0">
                <a:latin typeface="Calibri"/>
              </a:rPr>
              <a:t>”</a:t>
            </a:r>
            <a:r>
              <a:rPr lang="en-US" altLang="ja-JP" sz="1600" dirty="0">
                <a:latin typeface="Calibri"/>
              </a:rPr>
              <a:t>.  The braces introduce a reified triple. </a:t>
            </a:r>
            <a:endParaRPr lang="en-US" sz="1600" dirty="0">
              <a:latin typeface="Calibri"/>
            </a:endParaRPr>
          </a:p>
        </p:txBody>
      </p:sp>
      <p:sp>
        <p:nvSpPr>
          <p:cNvPr id="115725" name="AutoShape 13"/>
          <p:cNvSpPr>
            <a:spLocks noChangeArrowheads="1"/>
          </p:cNvSpPr>
          <p:nvPr/>
        </p:nvSpPr>
        <p:spPr bwMode="auto">
          <a:xfrm>
            <a:off x="5334000" y="4267200"/>
            <a:ext cx="2514600" cy="609600"/>
          </a:xfrm>
          <a:prstGeom prst="wedgeRectCallout">
            <a:avLst>
              <a:gd name="adj1" fmla="val -66792"/>
              <a:gd name="adj2" fmla="val 12135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ja-JP" altLang="en-US" sz="1600" dirty="0">
                <a:latin typeface="Calibri"/>
              </a:rPr>
              <a:t>“</a:t>
            </a:r>
            <a:r>
              <a:rPr lang="en-US" altLang="ja-JP" sz="1600" dirty="0">
                <a:latin typeface="Calibri"/>
              </a:rPr>
              <a:t>the spouse of the sister of eve is 99</a:t>
            </a:r>
            <a:r>
              <a:rPr lang="ja-JP" altLang="en-US" sz="1600" dirty="0">
                <a:latin typeface="Calibri"/>
              </a:rPr>
              <a:t>”</a:t>
            </a:r>
            <a:r>
              <a:rPr lang="en-US" altLang="ja-JP" sz="1600" dirty="0">
                <a:latin typeface="Calibri"/>
              </a:rPr>
              <a:t>.  </a:t>
            </a:r>
            <a:endParaRPr lang="en-US" sz="1600" dirty="0">
              <a:latin typeface="Calibri"/>
            </a:endParaRPr>
          </a:p>
        </p:txBody>
      </p:sp>
      <p:sp>
        <p:nvSpPr>
          <p:cNvPr id="115726" name="AutoShape 14"/>
          <p:cNvSpPr>
            <a:spLocks noChangeArrowheads="1"/>
          </p:cNvSpPr>
          <p:nvPr/>
        </p:nvSpPr>
        <p:spPr bwMode="auto">
          <a:xfrm>
            <a:off x="4724400" y="4876800"/>
            <a:ext cx="2514600" cy="609600"/>
          </a:xfrm>
          <a:prstGeom prst="wedgeRectCallout">
            <a:avLst>
              <a:gd name="adj1" fmla="val -102019"/>
              <a:gd name="adj2" fmla="val 8255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ja-JP" altLang="en-US" sz="1600" dirty="0">
                <a:latin typeface="Calibri"/>
              </a:rPr>
              <a:t>“</a:t>
            </a:r>
            <a:r>
              <a:rPr lang="en-US" altLang="ja-JP" sz="1600" dirty="0">
                <a:latin typeface="Calibri"/>
              </a:rPr>
              <a:t>the spouse of the sister of eve is 99</a:t>
            </a:r>
            <a:r>
              <a:rPr lang="ja-JP" altLang="en-US" sz="1600" dirty="0">
                <a:latin typeface="Calibri"/>
              </a:rPr>
              <a:t>”</a:t>
            </a:r>
            <a:r>
              <a:rPr lang="en-US" altLang="ja-JP" sz="1600" dirty="0">
                <a:latin typeface="Calibri"/>
              </a:rPr>
              <a:t>.  </a:t>
            </a:r>
            <a:endParaRPr lang="en-US" sz="1600" dirty="0"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866982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716" grpId="0" animBg="1"/>
      <p:bldP spid="115716" grpId="1" animBg="1"/>
      <p:bldP spid="115717" grpId="0" animBg="1"/>
      <p:bldP spid="115717" grpId="1" animBg="1"/>
      <p:bldP spid="115718" grpId="0" animBg="1"/>
      <p:bldP spid="115718" grpId="1" animBg="1"/>
      <p:bldP spid="115719" grpId="0" animBg="1"/>
      <p:bldP spid="115719" grpId="1" animBg="1"/>
      <p:bldP spid="115720" grpId="0" animBg="1"/>
      <p:bldP spid="115720" grpId="1" animBg="1"/>
      <p:bldP spid="115721" grpId="0" animBg="1"/>
      <p:bldP spid="115721" grpId="1" animBg="1"/>
      <p:bldP spid="115722" grpId="0" animBg="1"/>
      <p:bldP spid="115722" grpId="1" animBg="1"/>
      <p:bldP spid="115723" grpId="0" animBg="1"/>
      <p:bldP spid="115723" grpId="1" animBg="1"/>
      <p:bldP spid="115724" grpId="0" animBg="1"/>
      <p:bldP spid="115724" grpId="1" animBg="1"/>
      <p:bldP spid="115725" grpId="0" animBg="1"/>
      <p:bldP spid="115725" grpId="1" animBg="1"/>
      <p:bldP spid="115726" grpId="0" animBg="1"/>
      <p:bldP spid="115726" grpId="1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3" name="Rectangle 2"/>
          <p:cNvSpPr>
            <a:spLocks noGrp="1" noChangeArrowheads="1"/>
          </p:cNvSpPr>
          <p:nvPr>
            <p:ph type="title"/>
          </p:nvPr>
        </p:nvSpPr>
        <p:spPr>
          <a:xfrm>
            <a:off x="385763" y="295275"/>
            <a:ext cx="8229600" cy="855663"/>
          </a:xfrm>
        </p:spPr>
        <p:txBody>
          <a:bodyPr/>
          <a:lstStyle/>
          <a:p>
            <a:pPr eaLnBrk="1" hangingPunct="1"/>
            <a:r>
              <a:rPr lang="en-US" dirty="0">
                <a:latin typeface="Calibri"/>
              </a:rPr>
              <a:t>Is RDF(S) better than XML?</a:t>
            </a:r>
          </a:p>
        </p:txBody>
      </p:sp>
      <p:sp>
        <p:nvSpPr>
          <p:cNvPr id="9523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799" y="1154112"/>
            <a:ext cx="7929563" cy="5500687"/>
          </a:xfrm>
        </p:spPr>
        <p:txBody>
          <a:bodyPr>
            <a:noAutofit/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400" dirty="0">
                <a:latin typeface="Calibri"/>
              </a:rPr>
              <a:t>Q: For a specific application, should I use XML or RDF?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400" dirty="0">
                <a:latin typeface="Calibri"/>
              </a:rPr>
              <a:t>A: It depends… 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dirty="0">
                <a:latin typeface="Calibri"/>
              </a:rPr>
              <a:t>XML's model is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>
                <a:latin typeface="Calibri"/>
                <a:ea typeface="ＭＳ Ｐゴシック" charset="0"/>
              </a:rPr>
              <a:t>a tree, i.e., a strong hierarchy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>
                <a:latin typeface="Calibri"/>
                <a:ea typeface="ＭＳ Ｐゴシック" charset="0"/>
              </a:rPr>
              <a:t>applications may rely on hierarchy position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>
                <a:latin typeface="Calibri"/>
                <a:ea typeface="ＭＳ Ｐゴシック" charset="0"/>
              </a:rPr>
              <a:t>relatively simple syntax and structure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>
                <a:latin typeface="Calibri"/>
                <a:ea typeface="ＭＳ Ｐゴシック" charset="0"/>
              </a:rPr>
              <a:t>not easy to </a:t>
            </a:r>
            <a:r>
              <a:rPr lang="en-US" sz="2400" i="1" dirty="0">
                <a:latin typeface="Calibri"/>
                <a:ea typeface="ＭＳ Ｐゴシック" charset="0"/>
              </a:rPr>
              <a:t>combine</a:t>
            </a:r>
            <a:r>
              <a:rPr lang="en-US" sz="2400" dirty="0">
                <a:latin typeface="Calibri"/>
                <a:ea typeface="ＭＳ Ｐゴシック" charset="0"/>
              </a:rPr>
              <a:t> trees 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dirty="0">
                <a:latin typeface="Calibri"/>
              </a:rPr>
              <a:t>RDF's model is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>
                <a:latin typeface="Calibri"/>
                <a:ea typeface="ＭＳ Ｐゴシック" charset="0"/>
              </a:rPr>
              <a:t>a </a:t>
            </a:r>
            <a:r>
              <a:rPr lang="en-US" sz="2400" i="1" dirty="0">
                <a:latin typeface="Calibri"/>
                <a:ea typeface="ＭＳ Ｐゴシック" charset="0"/>
              </a:rPr>
              <a:t>loose</a:t>
            </a:r>
            <a:r>
              <a:rPr lang="en-US" sz="2400" dirty="0">
                <a:latin typeface="Calibri"/>
                <a:ea typeface="ＭＳ Ｐゴシック" charset="0"/>
              </a:rPr>
              <a:t> collections of relations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>
                <a:latin typeface="Calibri"/>
                <a:ea typeface="ＭＳ Ｐゴシック" charset="0"/>
              </a:rPr>
              <a:t>applications may do </a:t>
            </a:r>
            <a:r>
              <a:rPr lang="en-US" altLang="ja-JP" sz="2400" dirty="0" smtClean="0">
                <a:latin typeface="Calibri"/>
                <a:ea typeface="ＭＳ Ｐゴシック" charset="0"/>
              </a:rPr>
              <a:t>database-</a:t>
            </a:r>
            <a:r>
              <a:rPr lang="en-US" altLang="ja-JP" sz="2400" dirty="0">
                <a:latin typeface="Calibri"/>
                <a:ea typeface="ＭＳ Ｐゴシック" charset="0"/>
              </a:rPr>
              <a:t>like search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>
                <a:latin typeface="Calibri"/>
                <a:ea typeface="ＭＳ Ｐゴシック" charset="0"/>
              </a:rPr>
              <a:t>not easy to recover hierarchy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>
                <a:latin typeface="Calibri"/>
                <a:ea typeface="ＭＳ Ｐゴシック" charset="0"/>
              </a:rPr>
              <a:t>easy to combine relations in one big collection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>
                <a:latin typeface="Calibri"/>
                <a:ea typeface="ＭＳ Ｐゴシック" charset="0"/>
              </a:rPr>
              <a:t>great for the integration of heterogeneous information </a:t>
            </a:r>
          </a:p>
        </p:txBody>
      </p:sp>
    </p:spTree>
    <p:extLst>
      <p:ext uri="{BB962C8B-B14F-4D97-AF65-F5344CB8AC3E}">
        <p14:creationId xmlns:p14="http://schemas.microsoft.com/office/powerpoint/2010/main" val="671484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W3C Semantic Web Stack</a:t>
            </a:r>
            <a:endParaRPr lang="en-US" dirty="0"/>
          </a:p>
        </p:txBody>
      </p:sp>
      <p:pic>
        <p:nvPicPr>
          <p:cNvPr id="5" name="Picture 4" descr="Semantic_Web_Stack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5899" y="1394994"/>
            <a:ext cx="5202863" cy="5463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083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60338"/>
            <a:ext cx="8229600" cy="1143000"/>
          </a:xfrm>
        </p:spPr>
        <p:txBody>
          <a:bodyPr/>
          <a:lstStyle/>
          <a:p>
            <a:pPr eaLnBrk="1" hangingPunct="1"/>
            <a:r>
              <a:rPr lang="en-GB" dirty="0">
                <a:latin typeface="Calibri"/>
              </a:rPr>
              <a:t>Problems with RDFS</a:t>
            </a:r>
          </a:p>
        </p:txBody>
      </p:sp>
      <p:sp>
        <p:nvSpPr>
          <p:cNvPr id="1198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534400" cy="4648200"/>
          </a:xfrm>
        </p:spPr>
        <p:txBody>
          <a:bodyPr>
            <a:noAutofit/>
          </a:bodyPr>
          <a:lstStyle/>
          <a:p>
            <a:pPr marL="168275" indent="-168275" eaLnBrk="1" hangingPunct="1"/>
            <a:r>
              <a:rPr lang="en-GB" sz="2800" dirty="0">
                <a:latin typeface="Calibri"/>
              </a:rPr>
              <a:t>RDFS </a:t>
            </a:r>
            <a:r>
              <a:rPr lang="en-GB" sz="2800" b="1" dirty="0">
                <a:latin typeface="Calibri"/>
              </a:rPr>
              <a:t>too weak</a:t>
            </a:r>
            <a:r>
              <a:rPr lang="en-GB" sz="2800" dirty="0">
                <a:latin typeface="Calibri"/>
              </a:rPr>
              <a:t> to describe resources </a:t>
            </a:r>
            <a:r>
              <a:rPr lang="en-GB" sz="2800" dirty="0" smtClean="0">
                <a:latin typeface="Calibri"/>
              </a:rPr>
              <a:t>in detail, e.g.</a:t>
            </a:r>
            <a:endParaRPr lang="en-GB" sz="2800" dirty="0">
              <a:latin typeface="Calibri"/>
            </a:endParaRPr>
          </a:p>
          <a:p>
            <a:pPr marL="400050" lvl="1" indent="-117475" eaLnBrk="1" hangingPunct="1"/>
            <a:r>
              <a:rPr lang="en-GB" dirty="0">
                <a:latin typeface="Calibri"/>
                <a:ea typeface="ＭＳ Ｐゴシック" charset="0"/>
              </a:rPr>
              <a:t>No </a:t>
            </a:r>
            <a:r>
              <a:rPr lang="en-GB" i="1" dirty="0">
                <a:latin typeface="Calibri"/>
                <a:ea typeface="ＭＳ Ｐゴシック" charset="0"/>
              </a:rPr>
              <a:t>localised range and domain</a:t>
            </a:r>
            <a:r>
              <a:rPr lang="en-GB" dirty="0">
                <a:latin typeface="Calibri"/>
                <a:ea typeface="ＭＳ Ｐゴシック" charset="0"/>
              </a:rPr>
              <a:t> constraints</a:t>
            </a:r>
          </a:p>
          <a:p>
            <a:pPr marL="514350" lvl="2" indent="0" eaLnBrk="1" hangingPunct="1">
              <a:buFont typeface="Georgia" charset="0"/>
              <a:buNone/>
            </a:pPr>
            <a:r>
              <a:rPr lang="en-GB" dirty="0">
                <a:latin typeface="Calibri"/>
                <a:ea typeface="ＭＳ Ｐゴシック" charset="0"/>
              </a:rPr>
              <a:t>Can’t say that the range of </a:t>
            </a:r>
            <a:r>
              <a:rPr lang="en-GB" dirty="0" err="1">
                <a:latin typeface="Calibri"/>
                <a:ea typeface="ＭＳ Ｐゴシック" charset="0"/>
              </a:rPr>
              <a:t>hasChild</a:t>
            </a:r>
            <a:r>
              <a:rPr lang="en-GB" dirty="0">
                <a:latin typeface="Calibri"/>
                <a:ea typeface="ＭＳ Ｐゴシック" charset="0"/>
              </a:rPr>
              <a:t> is person when applied to persons and </a:t>
            </a:r>
            <a:r>
              <a:rPr lang="en-GB" dirty="0" smtClean="0">
                <a:latin typeface="Calibri"/>
                <a:ea typeface="ＭＳ Ｐゴシック" charset="0"/>
              </a:rPr>
              <a:t>dog </a:t>
            </a:r>
            <a:r>
              <a:rPr lang="en-GB" dirty="0">
                <a:latin typeface="Calibri"/>
                <a:ea typeface="ＭＳ Ｐゴシック" charset="0"/>
              </a:rPr>
              <a:t>when applied to </a:t>
            </a:r>
            <a:r>
              <a:rPr lang="en-GB" dirty="0" smtClean="0">
                <a:latin typeface="Calibri"/>
                <a:ea typeface="ＭＳ Ｐゴシック" charset="0"/>
              </a:rPr>
              <a:t>dogs</a:t>
            </a:r>
            <a:endParaRPr lang="en-GB" dirty="0">
              <a:latin typeface="Calibri"/>
              <a:ea typeface="ＭＳ Ｐゴシック" charset="0"/>
            </a:endParaRPr>
          </a:p>
          <a:p>
            <a:pPr marL="400050" lvl="1" indent="-117475" eaLnBrk="1" hangingPunct="1"/>
            <a:r>
              <a:rPr lang="en-GB" dirty="0">
                <a:latin typeface="Calibri"/>
                <a:ea typeface="ＭＳ Ｐゴシック" charset="0"/>
              </a:rPr>
              <a:t>No </a:t>
            </a:r>
            <a:r>
              <a:rPr lang="en-GB" i="1" dirty="0">
                <a:latin typeface="Calibri"/>
                <a:ea typeface="ＭＳ Ｐゴシック" charset="0"/>
              </a:rPr>
              <a:t>existence/cardinality</a:t>
            </a:r>
            <a:r>
              <a:rPr lang="en-GB" dirty="0">
                <a:latin typeface="Calibri"/>
                <a:ea typeface="ＭＳ Ｐゴシック" charset="0"/>
              </a:rPr>
              <a:t> constraints</a:t>
            </a:r>
          </a:p>
          <a:p>
            <a:pPr marL="514350" lvl="2" indent="0" eaLnBrk="1" hangingPunct="1">
              <a:buFont typeface="Georgia" charset="0"/>
              <a:buNone/>
            </a:pPr>
            <a:r>
              <a:rPr lang="en-GB" dirty="0">
                <a:latin typeface="Calibri"/>
                <a:ea typeface="ＭＳ Ｐゴシック" charset="0"/>
              </a:rPr>
              <a:t>Can’t say that all </a:t>
            </a:r>
            <a:r>
              <a:rPr lang="en-GB" i="1" dirty="0">
                <a:latin typeface="Calibri"/>
                <a:ea typeface="ＭＳ Ｐゴシック" charset="0"/>
              </a:rPr>
              <a:t>instances</a:t>
            </a:r>
            <a:r>
              <a:rPr lang="en-GB" dirty="0">
                <a:latin typeface="Calibri"/>
                <a:ea typeface="ＭＳ Ｐゴシック" charset="0"/>
              </a:rPr>
              <a:t> of person have a mother that is also a person, or that persons have exactly </a:t>
            </a:r>
            <a:r>
              <a:rPr lang="en-GB" dirty="0" smtClean="0">
                <a:latin typeface="Calibri"/>
                <a:ea typeface="ＭＳ Ｐゴシック" charset="0"/>
              </a:rPr>
              <a:t>two </a:t>
            </a:r>
            <a:r>
              <a:rPr lang="en-GB" dirty="0">
                <a:latin typeface="Calibri"/>
                <a:ea typeface="ＭＳ Ｐゴシック" charset="0"/>
              </a:rPr>
              <a:t>parents</a:t>
            </a:r>
          </a:p>
          <a:p>
            <a:pPr marL="400050" lvl="1" indent="-117475" eaLnBrk="1" hangingPunct="1"/>
            <a:r>
              <a:rPr lang="en-GB" dirty="0">
                <a:latin typeface="Calibri"/>
                <a:ea typeface="ＭＳ Ｐゴシック" charset="0"/>
              </a:rPr>
              <a:t>No </a:t>
            </a:r>
            <a:r>
              <a:rPr lang="en-GB" i="1" dirty="0">
                <a:latin typeface="Calibri"/>
                <a:ea typeface="ＭＳ Ｐゴシック" charset="0"/>
              </a:rPr>
              <a:t>transitive, inverse or symmetrical</a:t>
            </a:r>
            <a:r>
              <a:rPr lang="en-GB" dirty="0">
                <a:latin typeface="Calibri"/>
                <a:ea typeface="ＭＳ Ｐゴシック" charset="0"/>
              </a:rPr>
              <a:t> properties</a:t>
            </a:r>
          </a:p>
          <a:p>
            <a:pPr marL="514350" lvl="2" indent="0" eaLnBrk="1" hangingPunct="1">
              <a:buFont typeface="Georgia" charset="0"/>
              <a:buNone/>
            </a:pPr>
            <a:r>
              <a:rPr lang="en-GB" dirty="0">
                <a:latin typeface="Calibri"/>
                <a:ea typeface="ＭＳ Ｐゴシック" charset="0"/>
              </a:rPr>
              <a:t>Can’t </a:t>
            </a:r>
            <a:r>
              <a:rPr lang="en-GB" dirty="0" smtClean="0">
                <a:latin typeface="Calibri"/>
                <a:ea typeface="ＭＳ Ｐゴシック" charset="0"/>
              </a:rPr>
              <a:t>say </a:t>
            </a:r>
            <a:r>
              <a:rPr lang="en-GB" dirty="0" err="1">
                <a:latin typeface="Calibri"/>
                <a:ea typeface="ＭＳ Ｐゴシック" charset="0"/>
              </a:rPr>
              <a:t>isPartOf</a:t>
            </a:r>
            <a:r>
              <a:rPr lang="en-GB" dirty="0">
                <a:latin typeface="Calibri"/>
                <a:ea typeface="ＭＳ Ｐゴシック" charset="0"/>
              </a:rPr>
              <a:t> is a transitive property</a:t>
            </a:r>
            <a:r>
              <a:rPr lang="en-GB" dirty="0" smtClean="0">
                <a:latin typeface="Calibri"/>
                <a:ea typeface="ＭＳ Ｐゴシック" charset="0"/>
              </a:rPr>
              <a:t>, </a:t>
            </a:r>
            <a:r>
              <a:rPr lang="en-GB" dirty="0" err="1">
                <a:latin typeface="Calibri"/>
                <a:ea typeface="ＭＳ Ｐゴシック" charset="0"/>
              </a:rPr>
              <a:t>hasPart</a:t>
            </a:r>
            <a:r>
              <a:rPr lang="en-GB" dirty="0">
                <a:latin typeface="Calibri"/>
                <a:ea typeface="ＭＳ Ｐゴシック" charset="0"/>
              </a:rPr>
              <a:t> is the inverse of </a:t>
            </a:r>
            <a:r>
              <a:rPr lang="en-GB" dirty="0" err="1">
                <a:latin typeface="Calibri"/>
                <a:ea typeface="ＭＳ Ｐゴシック" charset="0"/>
              </a:rPr>
              <a:t>isPartOf</a:t>
            </a:r>
            <a:r>
              <a:rPr lang="en-GB" dirty="0">
                <a:latin typeface="Calibri"/>
                <a:ea typeface="ＭＳ Ｐゴシック" charset="0"/>
              </a:rPr>
              <a:t> </a:t>
            </a:r>
            <a:r>
              <a:rPr lang="en-GB" dirty="0" smtClean="0">
                <a:latin typeface="Calibri"/>
                <a:ea typeface="ＭＳ Ｐゴシック" charset="0"/>
              </a:rPr>
              <a:t>or </a:t>
            </a:r>
            <a:r>
              <a:rPr lang="en-GB" dirty="0">
                <a:latin typeface="Calibri"/>
                <a:ea typeface="ＭＳ Ｐゴシック" charset="0"/>
              </a:rPr>
              <a:t>touches is symmetrical</a:t>
            </a:r>
          </a:p>
          <a:p>
            <a:pPr marL="168275" indent="-168275" eaLnBrk="1" hangingPunct="1"/>
            <a:r>
              <a:rPr lang="en-GB" sz="2800" dirty="0">
                <a:latin typeface="Calibri"/>
              </a:rPr>
              <a:t>We need RDF terms providing these and other features.</a:t>
            </a:r>
          </a:p>
        </p:txBody>
      </p:sp>
    </p:spTree>
    <p:extLst>
      <p:ext uri="{BB962C8B-B14F-4D97-AF65-F5344CB8AC3E}">
        <p14:creationId xmlns:p14="http://schemas.microsoft.com/office/powerpoint/2010/main" val="72298404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811" grpId="0" build="p" bldLvl="2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3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127000"/>
            <a:ext cx="8305800" cy="844550"/>
          </a:xfrm>
        </p:spPr>
        <p:txBody>
          <a:bodyPr/>
          <a:lstStyle/>
          <a:p>
            <a:pPr eaLnBrk="1" hangingPunct="1"/>
            <a:r>
              <a:rPr lang="en-US" sz="3200" dirty="0" smtClean="0">
                <a:latin typeface="Calibri"/>
              </a:rPr>
              <a:t>W3C’</a:t>
            </a:r>
            <a:r>
              <a:rPr lang="en-US" altLang="ja-JP" sz="3200" dirty="0" smtClean="0">
                <a:latin typeface="Calibri"/>
              </a:rPr>
              <a:t>s </a:t>
            </a:r>
            <a:r>
              <a:rPr lang="en-US" altLang="ja-JP" sz="3200" dirty="0">
                <a:latin typeface="Calibri"/>
              </a:rPr>
              <a:t>Web Ontology Language (OWL)</a:t>
            </a:r>
            <a:endParaRPr lang="en-US" sz="3200" dirty="0">
              <a:latin typeface="Calibri"/>
            </a:endParaRPr>
          </a:p>
        </p:txBody>
      </p:sp>
      <p:sp>
        <p:nvSpPr>
          <p:cNvPr id="10547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073711"/>
            <a:ext cx="8610600" cy="5784289"/>
          </a:xfrm>
        </p:spPr>
        <p:txBody>
          <a:bodyPr>
            <a:normAutofit/>
          </a:bodyPr>
          <a:lstStyle/>
          <a:p>
            <a:pPr eaLnBrk="1" hangingPunct="1">
              <a:lnSpc>
                <a:spcPct val="110000"/>
              </a:lnSpc>
            </a:pPr>
            <a:r>
              <a:rPr lang="en-US" sz="2800" dirty="0" smtClean="0">
                <a:latin typeface="Calibri"/>
              </a:rPr>
              <a:t>DARPA project, DAML</a:t>
            </a:r>
            <a:r>
              <a:rPr lang="en-US" sz="2800" dirty="0">
                <a:latin typeface="Calibri"/>
              </a:rPr>
              <a:t>+</a:t>
            </a:r>
            <a:r>
              <a:rPr lang="en-US" sz="2800" dirty="0" smtClean="0">
                <a:latin typeface="Calibri"/>
              </a:rPr>
              <a:t>OIL, </a:t>
            </a:r>
            <a:r>
              <a:rPr lang="en-US" sz="2800" dirty="0">
                <a:latin typeface="Calibri"/>
              </a:rPr>
              <a:t>begat </a:t>
            </a:r>
            <a:r>
              <a:rPr lang="en-US" sz="2800" dirty="0" smtClean="0">
                <a:latin typeface="Calibri"/>
              </a:rPr>
              <a:t>OWL</a:t>
            </a:r>
            <a:endParaRPr lang="en-US" sz="2800" dirty="0">
              <a:latin typeface="Calibri"/>
            </a:endParaRPr>
          </a:p>
          <a:p>
            <a:pPr eaLnBrk="1" hangingPunct="1">
              <a:lnSpc>
                <a:spcPct val="110000"/>
              </a:lnSpc>
            </a:pPr>
            <a:r>
              <a:rPr lang="en-US" sz="2800" dirty="0">
                <a:latin typeface="Calibri"/>
              </a:rPr>
              <a:t>OWL released as W3C recommendation 2/10/04</a:t>
            </a:r>
          </a:p>
          <a:p>
            <a:pPr eaLnBrk="1" hangingPunct="1">
              <a:lnSpc>
                <a:spcPct val="110000"/>
              </a:lnSpc>
            </a:pPr>
            <a:r>
              <a:rPr lang="en-US" sz="2800" dirty="0">
                <a:latin typeface="Calibri"/>
              </a:rPr>
              <a:t>See </a:t>
            </a:r>
            <a:r>
              <a:rPr lang="en-US" sz="2800" dirty="0" smtClean="0">
                <a:latin typeface="Calibri"/>
              </a:rPr>
              <a:t>the </a:t>
            </a:r>
            <a:r>
              <a:rPr lang="en-US" sz="2800" dirty="0" smtClean="0">
                <a:latin typeface="Calibri"/>
                <a:hlinkClick r:id="rId3"/>
              </a:rPr>
              <a:t>W3C OWL pages</a:t>
            </a:r>
            <a:r>
              <a:rPr lang="en-US" sz="2800" dirty="0">
                <a:latin typeface="Calibri"/>
                <a:hlinkClick r:id="rId3"/>
              </a:rPr>
              <a:t> </a:t>
            </a:r>
            <a:r>
              <a:rPr lang="en-US" sz="2800" dirty="0" smtClean="0">
                <a:latin typeface="Calibri"/>
              </a:rPr>
              <a:t>for overview</a:t>
            </a:r>
            <a:r>
              <a:rPr lang="en-US" sz="2800" dirty="0">
                <a:latin typeface="Calibri"/>
              </a:rPr>
              <a:t>, guide, specification, test cases, etc. </a:t>
            </a:r>
          </a:p>
          <a:p>
            <a:pPr eaLnBrk="1" hangingPunct="1">
              <a:lnSpc>
                <a:spcPct val="110000"/>
              </a:lnSpc>
            </a:pPr>
            <a:r>
              <a:rPr lang="en-US" sz="2800" dirty="0">
                <a:latin typeface="Calibri"/>
              </a:rPr>
              <a:t>Three layers of OWL are defined of decreasing levels of complexity and expressiveness </a:t>
            </a:r>
          </a:p>
          <a:p>
            <a:pPr lvl="1" eaLnBrk="1" hangingPunct="1">
              <a:lnSpc>
                <a:spcPct val="110000"/>
              </a:lnSpc>
            </a:pPr>
            <a:r>
              <a:rPr lang="en-US" sz="2400" b="1" dirty="0">
                <a:latin typeface="Calibri"/>
                <a:ea typeface="ＭＳ Ｐゴシック" charset="0"/>
              </a:rPr>
              <a:t>OWL Full</a:t>
            </a:r>
            <a:r>
              <a:rPr lang="en-US" sz="2400" dirty="0">
                <a:latin typeface="Calibri"/>
                <a:ea typeface="ＭＳ Ｐゴシック" charset="0"/>
              </a:rPr>
              <a:t> is the whole thing </a:t>
            </a:r>
          </a:p>
          <a:p>
            <a:pPr lvl="1" eaLnBrk="1" hangingPunct="1">
              <a:lnSpc>
                <a:spcPct val="110000"/>
              </a:lnSpc>
            </a:pPr>
            <a:r>
              <a:rPr lang="en-US" sz="2400" b="1" dirty="0">
                <a:latin typeface="Calibri"/>
                <a:ea typeface="ＭＳ Ｐゴシック" charset="0"/>
              </a:rPr>
              <a:t>OWL DL</a:t>
            </a:r>
            <a:r>
              <a:rPr lang="en-US" sz="2400" dirty="0">
                <a:latin typeface="Calibri"/>
                <a:ea typeface="ＭＳ Ｐゴシック" charset="0"/>
              </a:rPr>
              <a:t> (Description Logic) </a:t>
            </a:r>
            <a:r>
              <a:rPr lang="en-US" sz="2400" dirty="0" smtClean="0">
                <a:latin typeface="Calibri"/>
                <a:ea typeface="ＭＳ Ｐゴシック" charset="0"/>
              </a:rPr>
              <a:t>introduces restrictions</a:t>
            </a:r>
            <a:endParaRPr lang="en-US" sz="2400" dirty="0">
              <a:latin typeface="Calibri"/>
              <a:ea typeface="ＭＳ Ｐゴシック" charset="0"/>
            </a:endParaRPr>
          </a:p>
          <a:p>
            <a:pPr lvl="1" eaLnBrk="1" hangingPunct="1">
              <a:lnSpc>
                <a:spcPct val="110000"/>
              </a:lnSpc>
            </a:pPr>
            <a:r>
              <a:rPr lang="en-US" sz="2400" b="1" dirty="0">
                <a:latin typeface="Calibri"/>
                <a:ea typeface="ＭＳ Ｐゴシック" charset="0"/>
              </a:rPr>
              <a:t>OWL Lite</a:t>
            </a:r>
            <a:r>
              <a:rPr lang="en-US" sz="2400" dirty="0">
                <a:latin typeface="Calibri"/>
                <a:ea typeface="ＭＳ Ｐゴシック" charset="0"/>
              </a:rPr>
              <a:t> is an entry level </a:t>
            </a:r>
            <a:r>
              <a:rPr lang="en-US" sz="2400" dirty="0" smtClean="0">
                <a:latin typeface="Calibri"/>
                <a:ea typeface="ＭＳ Ｐゴシック" charset="0"/>
              </a:rPr>
              <a:t>language intended </a:t>
            </a:r>
            <a:r>
              <a:rPr lang="en-US" sz="2400" dirty="0">
                <a:latin typeface="Calibri"/>
                <a:ea typeface="ＭＳ Ｐゴシック" charset="0"/>
              </a:rPr>
              <a:t>to be easy to </a:t>
            </a:r>
            <a:r>
              <a:rPr lang="en-US" sz="2400" dirty="0" smtClean="0">
                <a:latin typeface="Calibri"/>
                <a:ea typeface="ＭＳ Ｐゴシック" charset="0"/>
              </a:rPr>
              <a:t>understand and implement</a:t>
            </a:r>
          </a:p>
          <a:p>
            <a:pPr>
              <a:lnSpc>
                <a:spcPct val="110000"/>
              </a:lnSpc>
            </a:pPr>
            <a:r>
              <a:rPr lang="en-US" sz="2800" dirty="0" smtClean="0">
                <a:latin typeface="Calibri"/>
                <a:ea typeface="ＭＳ Ｐゴシック" charset="0"/>
              </a:rPr>
              <a:t>Owl 2 became a W3C recommendation in 2009</a:t>
            </a:r>
            <a:endParaRPr lang="en-US" sz="2800" dirty="0">
              <a:latin typeface="Calibri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6272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1" name="Rectangle 2"/>
          <p:cNvSpPr>
            <a:spLocks noGrp="1" noChangeArrowheads="1"/>
          </p:cNvSpPr>
          <p:nvPr>
            <p:ph type="title"/>
          </p:nvPr>
        </p:nvSpPr>
        <p:spPr>
          <a:xfrm>
            <a:off x="385763" y="314325"/>
            <a:ext cx="8229600" cy="74453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GB" dirty="0">
                <a:latin typeface="Calibri"/>
              </a:rPr>
              <a:t>OWL </a:t>
            </a:r>
            <a:r>
              <a:rPr lang="en-GB" dirty="0">
                <a:latin typeface="Calibri"/>
                <a:sym typeface="Symbol" charset="0"/>
              </a:rPr>
              <a:t></a:t>
            </a:r>
            <a:r>
              <a:rPr lang="en-GB" dirty="0">
                <a:latin typeface="Calibri"/>
                <a:sym typeface="Wingdings 3" charset="0"/>
              </a:rPr>
              <a:t> RDF</a:t>
            </a:r>
            <a:endParaRPr lang="en-GB" dirty="0">
              <a:latin typeface="Calibri"/>
            </a:endParaRPr>
          </a:p>
        </p:txBody>
      </p:sp>
      <p:sp>
        <p:nvSpPr>
          <p:cNvPr id="10752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143000"/>
            <a:ext cx="8267700" cy="4724400"/>
          </a:xfrm>
        </p:spPr>
        <p:txBody>
          <a:bodyPr>
            <a:noAutofit/>
          </a:bodyPr>
          <a:lstStyle/>
          <a:p>
            <a:pPr marL="225425" indent="-225425" eaLnBrk="1" hangingPunct="1"/>
            <a:r>
              <a:rPr lang="en-GB" sz="2800" dirty="0">
                <a:latin typeface="Calibri"/>
              </a:rPr>
              <a:t>An OWL ontology is a set of RDF statements</a:t>
            </a:r>
          </a:p>
          <a:p>
            <a:pPr marL="565150" lvl="1" indent="-225425" eaLnBrk="1" hangingPunct="1"/>
            <a:r>
              <a:rPr lang="en-GB" dirty="0">
                <a:latin typeface="Calibri"/>
                <a:ea typeface="ＭＳ Ｐゴシック" charset="0"/>
              </a:rPr>
              <a:t>OWL defines semantics for certain statements</a:t>
            </a:r>
          </a:p>
          <a:p>
            <a:pPr marL="565150" lvl="1" indent="-225425" eaLnBrk="1" hangingPunct="1"/>
            <a:r>
              <a:rPr lang="en-GB" dirty="0">
                <a:latin typeface="Calibri"/>
                <a:ea typeface="ＭＳ Ｐゴシック" charset="0"/>
              </a:rPr>
              <a:t>Does </a:t>
            </a:r>
            <a:r>
              <a:rPr lang="en-GB" b="1" dirty="0">
                <a:latin typeface="Calibri"/>
                <a:ea typeface="ＭＳ Ｐゴシック" charset="0"/>
              </a:rPr>
              <a:t>NOT</a:t>
            </a:r>
            <a:r>
              <a:rPr lang="en-GB" dirty="0">
                <a:latin typeface="Calibri"/>
                <a:ea typeface="ＭＳ Ｐゴシック" charset="0"/>
              </a:rPr>
              <a:t> restrict what can be </a:t>
            </a:r>
            <a:r>
              <a:rPr lang="en-GB" dirty="0" smtClean="0">
                <a:latin typeface="Calibri"/>
                <a:ea typeface="ＭＳ Ｐゴシック" charset="0"/>
              </a:rPr>
              <a:t>said; </a:t>
            </a:r>
            <a:r>
              <a:rPr lang="en-GB" dirty="0">
                <a:latin typeface="Calibri"/>
                <a:ea typeface="ＭＳ Ｐゴシック" charset="0"/>
              </a:rPr>
              <a:t>documents can include arbitrary RDF</a:t>
            </a:r>
          </a:p>
          <a:p>
            <a:pPr marL="565150" lvl="1" indent="-225425" eaLnBrk="1" hangingPunct="1"/>
            <a:r>
              <a:rPr lang="en-GB" dirty="0">
                <a:latin typeface="Calibri"/>
                <a:ea typeface="ＭＳ Ｐゴシック" charset="0"/>
              </a:rPr>
              <a:t>But no OWL semantics for non-OWL statements</a:t>
            </a:r>
          </a:p>
          <a:p>
            <a:pPr marL="225425" indent="-225425" eaLnBrk="1" hangingPunct="1"/>
            <a:r>
              <a:rPr lang="en-GB" sz="2800" dirty="0">
                <a:latin typeface="Calibri"/>
              </a:rPr>
              <a:t>Adds capabilities common to </a:t>
            </a:r>
            <a:r>
              <a:rPr lang="en-GB" sz="2800" dirty="0">
                <a:latin typeface="Calibri"/>
                <a:hlinkClick r:id="rId3"/>
              </a:rPr>
              <a:t>description </a:t>
            </a:r>
            <a:r>
              <a:rPr lang="en-GB" sz="2800" dirty="0" smtClean="0">
                <a:latin typeface="Calibri"/>
                <a:hlinkClick r:id="rId3"/>
              </a:rPr>
              <a:t>logics</a:t>
            </a:r>
            <a:r>
              <a:rPr lang="en-GB" sz="2800" dirty="0" smtClean="0">
                <a:latin typeface="Calibri"/>
              </a:rPr>
              <a:t>, e.g., </a:t>
            </a:r>
            <a:r>
              <a:rPr lang="en-GB" sz="2800" dirty="0" smtClean="0">
                <a:latin typeface="Calibri"/>
                <a:ea typeface="ＭＳ Ｐゴシック" charset="0"/>
              </a:rPr>
              <a:t>cardinality </a:t>
            </a:r>
            <a:r>
              <a:rPr lang="en-GB" sz="2800" dirty="0">
                <a:latin typeface="Calibri"/>
                <a:ea typeface="ＭＳ Ｐゴシック" charset="0"/>
              </a:rPr>
              <a:t>constraints, defined </a:t>
            </a:r>
            <a:r>
              <a:rPr lang="en-GB" sz="2800" dirty="0" smtClean="0">
                <a:latin typeface="Calibri"/>
                <a:ea typeface="ＭＳ Ｐゴシック" charset="0"/>
              </a:rPr>
              <a:t>classes, equivalence, </a:t>
            </a:r>
            <a:r>
              <a:rPr lang="en-GB" sz="2800" dirty="0">
                <a:latin typeface="Calibri"/>
                <a:ea typeface="ＭＳ Ｐゴシック" charset="0"/>
              </a:rPr>
              <a:t>disjoint classes, etc.</a:t>
            </a:r>
          </a:p>
          <a:p>
            <a:pPr marL="225425" indent="-225425" eaLnBrk="1" hangingPunct="1"/>
            <a:r>
              <a:rPr lang="en-GB" sz="2800" dirty="0" smtClean="0">
                <a:latin typeface="Calibri"/>
              </a:rPr>
              <a:t>Supports ontologies as objects (e.g.,</a:t>
            </a:r>
            <a:r>
              <a:rPr lang="en-GB" sz="2800" dirty="0" smtClean="0">
                <a:latin typeface="Calibri"/>
                <a:ea typeface="ＭＳ Ｐゴシック" charset="0"/>
              </a:rPr>
              <a:t> importing, versioning</a:t>
            </a:r>
            <a:r>
              <a:rPr lang="en-GB" sz="2800" dirty="0">
                <a:latin typeface="Calibri"/>
                <a:ea typeface="ＭＳ Ｐゴシック" charset="0"/>
              </a:rPr>
              <a:t>, …</a:t>
            </a:r>
          </a:p>
          <a:p>
            <a:pPr marL="225425" indent="-225425" eaLnBrk="1" hangingPunct="1"/>
            <a:r>
              <a:rPr lang="en-GB" sz="2800" dirty="0" smtClean="0">
                <a:latin typeface="Calibri"/>
              </a:rPr>
              <a:t>A </a:t>
            </a:r>
            <a:r>
              <a:rPr lang="en-GB" sz="2800" dirty="0">
                <a:latin typeface="Calibri"/>
              </a:rPr>
              <a:t>complete OWL reasoning is significantly more complex than a complete RDFS reasoner.</a:t>
            </a:r>
          </a:p>
        </p:txBody>
      </p:sp>
    </p:spTree>
    <p:extLst>
      <p:ext uri="{BB962C8B-B14F-4D97-AF65-F5344CB8AC3E}">
        <p14:creationId xmlns:p14="http://schemas.microsoft.com/office/powerpoint/2010/main" val="340346469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Embedding Semantic Data in HTML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Embedding semantic data in HTML </a:t>
            </a:r>
            <a:r>
              <a:rPr lang="en-US" dirty="0" smtClean="0"/>
              <a:t>allows documents </a:t>
            </a:r>
            <a:r>
              <a:rPr lang="en-US" dirty="0" smtClean="0"/>
              <a:t>to be </a:t>
            </a:r>
            <a:r>
              <a:rPr lang="en-US" dirty="0" smtClean="0"/>
              <a:t>understood </a:t>
            </a:r>
            <a:r>
              <a:rPr lang="en-US" dirty="0" smtClean="0"/>
              <a:t>by people </a:t>
            </a:r>
            <a:r>
              <a:rPr lang="en-US" dirty="0" smtClean="0"/>
              <a:t>and</a:t>
            </a:r>
            <a:r>
              <a:rPr lang="en-US" dirty="0" smtClean="0"/>
              <a:t> </a:t>
            </a:r>
            <a:r>
              <a:rPr lang="en-US" dirty="0" smtClean="0"/>
              <a:t>machines</a:t>
            </a:r>
          </a:p>
          <a:p>
            <a:pPr lvl="1"/>
            <a:r>
              <a:rPr lang="en-US" dirty="0" smtClean="0"/>
              <a:t>RDFa is a </a:t>
            </a:r>
            <a:r>
              <a:rPr lang="en-US" dirty="0" smtClean="0"/>
              <a:t>‘standard’ for embedding RDF </a:t>
            </a:r>
            <a:r>
              <a:rPr lang="en-US" dirty="0" smtClean="0"/>
              <a:t>in HTML as tag attributes</a:t>
            </a:r>
          </a:p>
          <a:p>
            <a:pPr lvl="1"/>
            <a:r>
              <a:rPr lang="en-US" dirty="0" smtClean="0"/>
              <a:t>JSON-LD is a ‘standard’ for embedding RDF in a simple </a:t>
            </a:r>
            <a:r>
              <a:rPr lang="en-US" dirty="0" err="1" smtClean="0"/>
              <a:t>json-compatibl</a:t>
            </a:r>
            <a:r>
              <a:rPr lang="en-US" dirty="0" smtClean="0"/>
              <a:t> serialization</a:t>
            </a:r>
            <a:endParaRPr lang="en-US" dirty="0" smtClean="0"/>
          </a:p>
          <a:p>
            <a:r>
              <a:rPr lang="en-US" dirty="0" smtClean="0"/>
              <a:t>Facebook looks for embedded RDFa state-</a:t>
            </a:r>
            <a:r>
              <a:rPr lang="en-US" dirty="0" err="1" smtClean="0"/>
              <a:t>ments</a:t>
            </a:r>
            <a:r>
              <a:rPr lang="en-US" dirty="0" smtClean="0"/>
              <a:t> using its </a:t>
            </a:r>
            <a:r>
              <a:rPr lang="en-US" dirty="0" err="1" smtClean="0"/>
              <a:t>opengraph</a:t>
            </a:r>
            <a:r>
              <a:rPr lang="en-US" dirty="0" smtClean="0"/>
              <a:t> (</a:t>
            </a:r>
            <a:r>
              <a:rPr lang="en-US" dirty="0" err="1" smtClean="0"/>
              <a:t>og</a:t>
            </a:r>
            <a:r>
              <a:rPr lang="en-US" dirty="0" smtClean="0"/>
              <a:t>) vocabulary</a:t>
            </a:r>
          </a:p>
          <a:p>
            <a:r>
              <a:rPr lang="en-US" dirty="0" err="1" smtClean="0"/>
              <a:t>Bestbuy</a:t>
            </a:r>
            <a:r>
              <a:rPr lang="en-US" dirty="0" smtClean="0"/>
              <a:t> embeds produce info in RDFa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9680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945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Detecting semantic data via a browser</a:t>
            </a:r>
            <a:endParaRPr lang="en-US" dirty="0"/>
          </a:p>
        </p:txBody>
      </p:sp>
      <p:pic>
        <p:nvPicPr>
          <p:cNvPr id="4" name="Picture 3" descr="Screen Shot 2014-01-29 at 1.26.05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332" y="1001582"/>
            <a:ext cx="7778571" cy="5992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01826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945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Detecting semantic data via a browser</a:t>
            </a:r>
            <a:endParaRPr lang="en-US" dirty="0"/>
          </a:p>
        </p:txBody>
      </p:sp>
      <p:pic>
        <p:nvPicPr>
          <p:cNvPr id="4" name="Picture 3" descr="Screen Shot 2014-01-29 at 1.26.05 PM.png"/>
          <p:cNvPicPr>
            <a:picLocks noChangeAspect="1"/>
          </p:cNvPicPr>
          <p:nvPr/>
        </p:nvPicPr>
        <p:blipFill>
          <a:blip r:embed="rId2">
            <a:alphaModFix amt="3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332" y="1001582"/>
            <a:ext cx="7778571" cy="5992959"/>
          </a:xfrm>
          <a:prstGeom prst="rect">
            <a:avLst/>
          </a:prstGeom>
        </p:spPr>
      </p:pic>
      <p:pic>
        <p:nvPicPr>
          <p:cNvPr id="3" name="Picture 2" descr="Screen Shot 2014-01-29 at 1.33.41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8348" y="1096067"/>
            <a:ext cx="2755900" cy="952500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985286" y="2516218"/>
            <a:ext cx="3109123" cy="1874215"/>
          </a:xfrm>
          <a:prstGeom prst="wedgeRoundRectCallout">
            <a:avLst>
              <a:gd name="adj1" fmla="val 61210"/>
              <a:gd name="adj2" fmla="val -93605"/>
              <a:gd name="adj3" fmla="val 16667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 smtClean="0"/>
              <a:t>Plugin shows up if RDFa detected. Shows statements if clicked.</a:t>
            </a:r>
            <a:br>
              <a:rPr lang="en-US" sz="2000" dirty="0" smtClean="0"/>
            </a:br>
            <a:r>
              <a:rPr lang="en-US" sz="2000" dirty="0" smtClean="0"/>
              <a:t>http</a:t>
            </a:r>
            <a:r>
              <a:rPr lang="en-US" sz="2000" dirty="0"/>
              <a:t>://</a:t>
            </a:r>
            <a:r>
              <a:rPr lang="en-US" sz="2000" dirty="0" err="1"/>
              <a:t>bit.ly</a:t>
            </a:r>
            <a:r>
              <a:rPr lang="en-US" sz="2000" dirty="0"/>
              <a:t>/</a:t>
            </a:r>
            <a:r>
              <a:rPr lang="en-US" sz="2000" dirty="0" err="1"/>
              <a:t>gturtle</a:t>
            </a:r>
            <a:endParaRPr lang="en-US" sz="2000" dirty="0"/>
          </a:p>
        </p:txBody>
      </p:sp>
      <p:sp>
        <p:nvSpPr>
          <p:cNvPr id="7" name="Rounded Rectangular Callout 6"/>
          <p:cNvSpPr/>
          <p:nvPr/>
        </p:nvSpPr>
        <p:spPr>
          <a:xfrm>
            <a:off x="5111469" y="2516219"/>
            <a:ext cx="2891242" cy="1644292"/>
          </a:xfrm>
          <a:prstGeom prst="wedgeRoundRectCallout">
            <a:avLst>
              <a:gd name="adj1" fmla="val -47832"/>
              <a:gd name="adj2" fmla="val -102719"/>
              <a:gd name="adj3" fmla="val 16667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 smtClean="0"/>
              <a:t>Plugin shows up if Schema.org statements detected. Shows statements if </a:t>
            </a:r>
            <a:r>
              <a:rPr lang="en-US" sz="2000" dirty="0"/>
              <a:t>clicked. http://</a:t>
            </a:r>
            <a:r>
              <a:rPr lang="en-US" sz="2000" dirty="0" err="1"/>
              <a:t>bit.ly</a:t>
            </a:r>
            <a:r>
              <a:rPr lang="en-US" sz="2000" dirty="0"/>
              <a:t>/</a:t>
            </a:r>
            <a:r>
              <a:rPr lang="en-US" sz="2000" dirty="0" err="1"/>
              <a:t>sdotoch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816980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Semantic Data Browser/Query</a:t>
            </a:r>
            <a:endParaRPr lang="en-US" dirty="0"/>
          </a:p>
        </p:txBody>
      </p:sp>
      <p:pic>
        <p:nvPicPr>
          <p:cNvPr id="3" name="Picture 2" descr="Screen Shot 2016-09-12 at 3.20.59 PM.png">
            <a:hlinkClick r:id="rId3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51299"/>
            <a:ext cx="9144000" cy="62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26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432800" cy="49867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What’s the impact of using different structures to represent data or knowledge?</a:t>
            </a:r>
          </a:p>
          <a:p>
            <a:r>
              <a:rPr lang="en-US" sz="2800" dirty="0" smtClean="0"/>
              <a:t>Natural language</a:t>
            </a:r>
          </a:p>
          <a:p>
            <a:r>
              <a:rPr lang="en-US" sz="2800" dirty="0" smtClean="0"/>
              <a:t>Relations vs. graphs vs. objects</a:t>
            </a:r>
          </a:p>
          <a:p>
            <a:r>
              <a:rPr lang="en-US" sz="2800" dirty="0" smtClean="0"/>
              <a:t>Logic vs. </a:t>
            </a:r>
            <a:r>
              <a:rPr lang="en-US" sz="2800" dirty="0"/>
              <a:t>r</a:t>
            </a:r>
            <a:r>
              <a:rPr lang="en-US" sz="2800" dirty="0" smtClean="0"/>
              <a:t>ules vs. procedures</a:t>
            </a:r>
          </a:p>
          <a:p>
            <a:r>
              <a:rPr lang="en-US" sz="2800" dirty="0" smtClean="0"/>
              <a:t>Neural networks</a:t>
            </a:r>
          </a:p>
          <a:p>
            <a:r>
              <a:rPr lang="en-US" sz="2800" dirty="0" smtClean="0"/>
              <a:t>Tensors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9148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Ontology Editor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0444" y="1417638"/>
            <a:ext cx="8229600" cy="4986784"/>
          </a:xfrm>
        </p:spPr>
        <p:txBody>
          <a:bodyPr/>
          <a:lstStyle/>
          <a:p>
            <a:r>
              <a:rPr lang="en-US" dirty="0" smtClean="0"/>
              <a:t>There are a number of editors available for creating and editing ontologies and data</a:t>
            </a:r>
          </a:p>
          <a:p>
            <a:r>
              <a:rPr lang="en-US" dirty="0" smtClean="0"/>
              <a:t>We recommend using </a:t>
            </a:r>
            <a:r>
              <a:rPr lang="en-US" dirty="0" smtClean="0">
                <a:hlinkClick r:id="rId2"/>
              </a:rPr>
              <a:t>Protégé</a:t>
            </a:r>
            <a:r>
              <a:rPr lang="en-US" dirty="0" smtClean="0"/>
              <a:t>, a java-based free system developed at Stanford</a:t>
            </a:r>
          </a:p>
          <a:p>
            <a:pPr lvl="1"/>
            <a:r>
              <a:rPr lang="en-US" dirty="0" smtClean="0"/>
              <a:t>Good support for </a:t>
            </a:r>
            <a:br>
              <a:rPr lang="en-US" dirty="0" smtClean="0"/>
            </a:br>
            <a:r>
              <a:rPr lang="en-US" dirty="0" smtClean="0"/>
              <a:t>reasoning</a:t>
            </a:r>
          </a:p>
          <a:p>
            <a:pPr lvl="1"/>
            <a:r>
              <a:rPr lang="en-US" dirty="0" smtClean="0"/>
              <a:t>Lots of plugins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4044" y="3651858"/>
            <a:ext cx="5276407" cy="3155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481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Triple Stores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986784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A triple store is a database for RDF triples</a:t>
            </a:r>
          </a:p>
          <a:p>
            <a:r>
              <a:rPr lang="en-US" dirty="0" smtClean="0"/>
              <a:t>It usually has a native API and often accepts SPARQL queries</a:t>
            </a:r>
          </a:p>
          <a:p>
            <a:r>
              <a:rPr lang="en-US" dirty="0" smtClean="0"/>
              <a:t>It might do reasoning, either in an </a:t>
            </a:r>
            <a:r>
              <a:rPr lang="en-US" i="1" dirty="0" smtClean="0"/>
              <a:t>eager</a:t>
            </a:r>
            <a:r>
              <a:rPr lang="en-US" dirty="0" smtClean="0"/>
              <a:t> manner (as triples are loaded) or </a:t>
            </a:r>
            <a:r>
              <a:rPr lang="en-US" i="1" dirty="0" smtClean="0"/>
              <a:t>on demand </a:t>
            </a:r>
            <a:r>
              <a:rPr lang="en-US" dirty="0" smtClean="0"/>
              <a:t>(to answer queries), </a:t>
            </a:r>
            <a:r>
              <a:rPr lang="en-US" dirty="0" err="1" smtClean="0"/>
              <a:t>etc</a:t>
            </a:r>
            <a:endParaRPr lang="en-US" dirty="0"/>
          </a:p>
          <a:p>
            <a:r>
              <a:rPr lang="en-US" dirty="0" smtClean="0"/>
              <a:t>Some stores focus on scalability and others on flexibility and features</a:t>
            </a:r>
          </a:p>
          <a:p>
            <a:r>
              <a:rPr lang="en-US" dirty="0" smtClean="0"/>
              <a:t>We’ll look at several, including </a:t>
            </a:r>
            <a:r>
              <a:rPr lang="en-US" dirty="0" smtClean="0">
                <a:hlinkClick r:id="rId2"/>
              </a:rPr>
              <a:t>Sesame</a:t>
            </a:r>
            <a:r>
              <a:rPr lang="en-US" dirty="0" smtClean="0"/>
              <a:t>, Apache </a:t>
            </a:r>
            <a:r>
              <a:rPr lang="en-US" dirty="0" smtClean="0">
                <a:hlinkClick r:id="rId3"/>
              </a:rPr>
              <a:t>Jena</a:t>
            </a:r>
            <a:r>
              <a:rPr lang="en-US" dirty="0" smtClean="0"/>
              <a:t> and </a:t>
            </a:r>
            <a:r>
              <a:rPr lang="en-US" dirty="0" smtClean="0">
                <a:hlinkClick r:id="rId4"/>
              </a:rPr>
              <a:t>stardog</a:t>
            </a:r>
            <a:r>
              <a:rPr lang="en-US" dirty="0" smtClean="0"/>
              <a:t> </a:t>
            </a:r>
          </a:p>
          <a:p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517265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Frameworks and Libraries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There are frameworks, libraries and packages for most programming languages</a:t>
            </a:r>
          </a:p>
          <a:p>
            <a:r>
              <a:rPr lang="en-US" dirty="0" smtClean="0">
                <a:hlinkClick r:id="rId2"/>
              </a:rPr>
              <a:t>Jena</a:t>
            </a:r>
            <a:r>
              <a:rPr lang="en-US" dirty="0" smtClean="0"/>
              <a:t> </a:t>
            </a:r>
            <a:r>
              <a:rPr lang="en-US" dirty="0"/>
              <a:t>is a very comprehensive Java framework </a:t>
            </a:r>
            <a:r>
              <a:rPr lang="en-US" dirty="0" smtClean="0"/>
              <a:t>originally </a:t>
            </a:r>
            <a:r>
              <a:rPr lang="en-US" dirty="0"/>
              <a:t>developed by HP and now </a:t>
            </a:r>
            <a:r>
              <a:rPr lang="en-US" dirty="0" smtClean="0"/>
              <a:t>Apache</a:t>
            </a:r>
          </a:p>
          <a:p>
            <a:r>
              <a:rPr lang="en-US" dirty="0" smtClean="0"/>
              <a:t>Others are available for Python, Ruby, C#, Perl, PHP, Prolog, Lisp, etc.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4740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There’s quite a bit of technology needed to support the Semantic Web</a:t>
            </a:r>
          </a:p>
          <a:p>
            <a:r>
              <a:rPr lang="en-US" dirty="0" smtClean="0"/>
              <a:t>This has been a brief tour</a:t>
            </a:r>
          </a:p>
          <a:p>
            <a:r>
              <a:rPr lang="en-US" dirty="0" smtClean="0"/>
              <a:t>We’ll cycle back on these and explore them in more detail</a:t>
            </a:r>
          </a:p>
          <a:p>
            <a:r>
              <a:rPr lang="en-US" dirty="0" smtClean="0"/>
              <a:t>And give you a chance to use and experiment with them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67129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432800" cy="49867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What’s our “semantic” model for facts and knowledge?</a:t>
            </a:r>
          </a:p>
          <a:p>
            <a:r>
              <a:rPr lang="en-US" dirty="0" smtClean="0"/>
              <a:t>Classical logic is a common choice</a:t>
            </a:r>
          </a:p>
          <a:p>
            <a:pPr lvl="1"/>
            <a:r>
              <a:rPr lang="en-US" sz="2400" dirty="0" smtClean="0"/>
              <a:t>man(</a:t>
            </a:r>
            <a:r>
              <a:rPr lang="en-US" sz="2400" dirty="0" err="1" smtClean="0"/>
              <a:t>socrates</a:t>
            </a:r>
            <a:r>
              <a:rPr lang="en-US" sz="2400" dirty="0" smtClean="0"/>
              <a:t>), ∀x man(x) =&gt; mortal(x)</a:t>
            </a:r>
          </a:p>
          <a:p>
            <a:pPr lvl="1"/>
            <a:r>
              <a:rPr lang="en-US" sz="2400" dirty="0" smtClean="0"/>
              <a:t>Classical logic has limitations: facts and relations and “rules” are either (always) True of False</a:t>
            </a:r>
          </a:p>
          <a:p>
            <a:r>
              <a:rPr lang="en-US" sz="2800" dirty="0"/>
              <a:t>M</a:t>
            </a:r>
            <a:r>
              <a:rPr lang="en-US" sz="2800" dirty="0" smtClean="0"/>
              <a:t>ay need to represent and reason with probabilistic or fuzzy facts and knowledge</a:t>
            </a:r>
          </a:p>
          <a:p>
            <a:r>
              <a:rPr lang="en-US" sz="2800" dirty="0" smtClean="0"/>
              <a:t>May need to handle dynamic facts or knowledge</a:t>
            </a:r>
          </a:p>
          <a:p>
            <a:pPr lvl="1"/>
            <a:endParaRPr lang="en-US" sz="2400" dirty="0" smtClean="0"/>
          </a:p>
          <a:p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926792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Semantic Web Technologies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78190" cy="4986784"/>
          </a:xfrm>
        </p:spPr>
        <p:txBody>
          <a:bodyPr>
            <a:normAutofit/>
          </a:bodyPr>
          <a:lstStyle/>
          <a:p>
            <a:r>
              <a:rPr lang="en-US" dirty="0" smtClean="0"/>
              <a:t>Basic approach uses classical logic for underlying semantics</a:t>
            </a:r>
          </a:p>
          <a:p>
            <a:pPr marL="295275" indent="0">
              <a:buNone/>
            </a:pPr>
            <a:r>
              <a:rPr lang="en-US" dirty="0"/>
              <a:t>	</a:t>
            </a:r>
            <a:r>
              <a:rPr lang="en-US" sz="2800" dirty="0" smtClean="0"/>
              <a:t>+ Simple, well understood, good reasoning    </a:t>
            </a:r>
            <a:br>
              <a:rPr lang="en-US" sz="2800" dirty="0" smtClean="0"/>
            </a:br>
            <a:r>
              <a:rPr lang="en-US" sz="2800" dirty="0" smtClean="0"/>
              <a:t>     algorithms</a:t>
            </a:r>
          </a:p>
          <a:p>
            <a:pPr marL="463550" indent="0">
              <a:buNone/>
            </a:pPr>
            <a:r>
              <a:rPr lang="en-US" sz="2800" dirty="0" smtClean="0"/>
              <a:t>-  No probabilities, adding extensions (e.g., for time) </a:t>
            </a:r>
            <a:br>
              <a:rPr lang="en-US" sz="2800" dirty="0" smtClean="0"/>
            </a:br>
            <a:r>
              <a:rPr lang="en-US" sz="2800" dirty="0" smtClean="0"/>
              <a:t>   adds complexity</a:t>
            </a:r>
          </a:p>
          <a:p>
            <a:r>
              <a:rPr lang="en-US" dirty="0" smtClean="0"/>
              <a:t>Knowledge represented as a graph</a:t>
            </a:r>
          </a:p>
          <a:p>
            <a:pPr marL="295275" indent="0">
              <a:buNone/>
            </a:pPr>
            <a:r>
              <a:rPr lang="en-US" dirty="0"/>
              <a:t>+ </a:t>
            </a:r>
            <a:r>
              <a:rPr lang="en-US" dirty="0" smtClean="0"/>
              <a:t>Simple, good tool support</a:t>
            </a:r>
            <a:br>
              <a:rPr lang="en-US" dirty="0" smtClean="0"/>
            </a:br>
            <a:r>
              <a:rPr lang="en-US" dirty="0" smtClean="0"/>
              <a:t>-  May be too simple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32440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latin typeface="Calibri"/>
              </a:rPr>
              <a:t>Two Semantic Web Notions</a:t>
            </a:r>
          </a:p>
        </p:txBody>
      </p:sp>
      <p:sp>
        <p:nvSpPr>
          <p:cNvPr id="4915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9200"/>
            <a:ext cx="8229600" cy="544830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2800" b="1" dirty="0">
                <a:latin typeface="Calibri"/>
              </a:rPr>
              <a:t>The semantic web</a:t>
            </a:r>
          </a:p>
          <a:p>
            <a:pPr lvl="1" eaLnBrk="1" hangingPunct="1"/>
            <a:r>
              <a:rPr lang="en-US" sz="2400" dirty="0">
                <a:latin typeface="Calibri"/>
                <a:ea typeface="ＭＳ Ｐゴシック" charset="0"/>
              </a:rPr>
              <a:t>I</a:t>
            </a:r>
            <a:r>
              <a:rPr lang="en-US" sz="2400" dirty="0" smtClean="0">
                <a:latin typeface="Calibri"/>
                <a:ea typeface="ＭＳ Ｐゴシック" charset="0"/>
              </a:rPr>
              <a:t>dea </a:t>
            </a:r>
            <a:r>
              <a:rPr lang="en-US" sz="2400" dirty="0">
                <a:latin typeface="Calibri"/>
                <a:ea typeface="ＭＳ Ｐゴシック" charset="0"/>
              </a:rPr>
              <a:t>of a web of machine understandable information</a:t>
            </a:r>
          </a:p>
          <a:p>
            <a:pPr lvl="1" eaLnBrk="1" hangingPunct="1"/>
            <a:r>
              <a:rPr lang="en-US" sz="2400" dirty="0">
                <a:latin typeface="Calibri"/>
                <a:ea typeface="ＭＳ Ｐゴシック" charset="0"/>
              </a:rPr>
              <a:t>Agnostic about the technology used to support it</a:t>
            </a:r>
          </a:p>
          <a:p>
            <a:pPr lvl="1" eaLnBrk="1" hangingPunct="1"/>
            <a:r>
              <a:rPr lang="en-US" sz="2400" dirty="0">
                <a:latin typeface="Calibri"/>
                <a:ea typeface="ＭＳ Ｐゴシック" charset="0"/>
              </a:rPr>
              <a:t>May involve more AI (e.g., NLP)</a:t>
            </a:r>
          </a:p>
          <a:p>
            <a:pPr lvl="1" eaLnBrk="1" hangingPunct="1"/>
            <a:r>
              <a:rPr lang="en-US" sz="2400" dirty="0">
                <a:latin typeface="Calibri"/>
                <a:ea typeface="ＭＳ Ｐゴシック" charset="0"/>
              </a:rPr>
              <a:t>Human end users in the center</a:t>
            </a:r>
          </a:p>
          <a:p>
            <a:pPr eaLnBrk="1" hangingPunct="1"/>
            <a:r>
              <a:rPr lang="en-US" sz="2800" b="1" dirty="0">
                <a:latin typeface="Calibri"/>
              </a:rPr>
              <a:t>The Semantic Web</a:t>
            </a:r>
          </a:p>
          <a:p>
            <a:pPr lvl="1" eaLnBrk="1" hangingPunct="1"/>
            <a:r>
              <a:rPr lang="en-US" sz="2400" dirty="0">
                <a:latin typeface="Calibri"/>
                <a:ea typeface="ＭＳ Ｐゴシック" charset="0"/>
              </a:rPr>
              <a:t>The current vision of a semantic web as defined by the W3C community: a web of data</a:t>
            </a:r>
          </a:p>
          <a:p>
            <a:pPr lvl="1" eaLnBrk="1" hangingPunct="1"/>
            <a:r>
              <a:rPr lang="en-US" sz="2400" dirty="0">
                <a:latin typeface="Calibri"/>
                <a:ea typeface="ＭＳ Ｐゴシック" charset="0"/>
              </a:rPr>
              <a:t>Using W3C supported </a:t>
            </a:r>
            <a:r>
              <a:rPr lang="en-US" sz="2400" dirty="0" smtClean="0">
                <a:latin typeface="Calibri"/>
                <a:ea typeface="ＭＳ Ｐゴシック" charset="0"/>
              </a:rPr>
              <a:t>standards, i.e</a:t>
            </a:r>
            <a:r>
              <a:rPr lang="en-US" sz="2400" dirty="0">
                <a:latin typeface="Calibri"/>
                <a:ea typeface="ＭＳ Ｐゴシック" charset="0"/>
              </a:rPr>
              <a:t>., RDF, OWL, SPARQL, XML, RIF, </a:t>
            </a:r>
            <a:r>
              <a:rPr lang="en-US" sz="2400" dirty="0" smtClean="0">
                <a:latin typeface="Calibri"/>
                <a:ea typeface="ＭＳ Ｐゴシック" charset="0"/>
              </a:rPr>
              <a:t>etc</a:t>
            </a:r>
            <a:r>
              <a:rPr lang="en-US" sz="2400" dirty="0">
                <a:latin typeface="Calibri"/>
                <a:ea typeface="ＭＳ Ｐゴシック" charset="0"/>
              </a:rPr>
              <a:t>.</a:t>
            </a:r>
          </a:p>
          <a:p>
            <a:pPr lvl="1" eaLnBrk="1" hangingPunct="1"/>
            <a:r>
              <a:rPr lang="en-US" sz="2400" dirty="0">
                <a:latin typeface="Calibri"/>
                <a:ea typeface="ＭＳ Ｐゴシック" charset="0"/>
              </a:rPr>
              <a:t>By machines for machines with human oriented applications on </a:t>
            </a:r>
            <a:r>
              <a:rPr lang="en-US" sz="2400" dirty="0" smtClean="0">
                <a:latin typeface="Calibri"/>
                <a:ea typeface="ＭＳ Ｐゴシック" charset="0"/>
              </a:rPr>
              <a:t>top</a:t>
            </a:r>
            <a:endParaRPr lang="en-US" sz="2400" dirty="0">
              <a:latin typeface="Calibri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0816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W3C Semantic Web Stack</a:t>
            </a:r>
            <a:endParaRPr lang="en-US" dirty="0"/>
          </a:p>
        </p:txBody>
      </p:sp>
      <p:pic>
        <p:nvPicPr>
          <p:cNvPr id="5" name="Picture 4" descr="Semantic_Web_Stack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5899" y="1394994"/>
            <a:ext cx="5202863" cy="5463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288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5513</TotalTime>
  <Words>3423</Words>
  <Application>Microsoft Macintosh PowerPoint</Application>
  <PresentationFormat>On-screen Show (4:3)</PresentationFormat>
  <Paragraphs>573</Paragraphs>
  <Slides>53</Slides>
  <Notes>35</Notes>
  <HiddenSlides>1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65" baseType="lpstr">
      <vt:lpstr>Calibri</vt:lpstr>
      <vt:lpstr>Courier New</vt:lpstr>
      <vt:lpstr>Futura Lt</vt:lpstr>
      <vt:lpstr>Georgia</vt:lpstr>
      <vt:lpstr>Mangal</vt:lpstr>
      <vt:lpstr>ＭＳ Ｐゴシック</vt:lpstr>
      <vt:lpstr>Symbol</vt:lpstr>
      <vt:lpstr>Trebuchet MS</vt:lpstr>
      <vt:lpstr>Wingdings</vt:lpstr>
      <vt:lpstr>Wingdings 3</vt:lpstr>
      <vt:lpstr>Arial</vt:lpstr>
      <vt:lpstr>Office Theme</vt:lpstr>
      <vt:lpstr>An overview of Semantic Web Languages and Technologies</vt:lpstr>
      <vt:lpstr>Semantic Web Technologies</vt:lpstr>
      <vt:lpstr>Common KR languages</vt:lpstr>
      <vt:lpstr>Questions</vt:lpstr>
      <vt:lpstr>Questions</vt:lpstr>
      <vt:lpstr>Questions</vt:lpstr>
      <vt:lpstr>Semantic Web Technologies</vt:lpstr>
      <vt:lpstr>Two Semantic Web Notions</vt:lpstr>
      <vt:lpstr>W3C Semantic Web Stack</vt:lpstr>
      <vt:lpstr>RDF is the first SW language</vt:lpstr>
      <vt:lpstr>The RDF Data Model</vt:lpstr>
      <vt:lpstr>URIs are a foundation</vt:lpstr>
      <vt:lpstr>URIs are a foundation</vt:lpstr>
      <vt:lpstr>What does a URI mean?</vt:lpstr>
      <vt:lpstr>The RDF Graph</vt:lpstr>
      <vt:lpstr>Simple RDF Example</vt:lpstr>
      <vt:lpstr>Serialization</vt:lpstr>
      <vt:lpstr>XML encoding for RDF</vt:lpstr>
      <vt:lpstr>Note the prefix declarations</vt:lpstr>
      <vt:lpstr>An RDF validation service</vt:lpstr>
      <vt:lpstr>Easy to convert between serializations</vt:lpstr>
      <vt:lpstr>N-triple representation</vt:lpstr>
      <vt:lpstr>N3/Turtle notation for RDF</vt:lpstr>
      <vt:lpstr>Turtle Example</vt:lpstr>
      <vt:lpstr>Triple Notes</vt:lpstr>
      <vt:lpstr>A usecase: FOAF</vt:lpstr>
      <vt:lpstr>FOAF Vocabulary</vt:lpstr>
      <vt:lpstr>FOAF: why RDF? Extensibility!</vt:lpstr>
      <vt:lpstr>No free lunch!</vt:lpstr>
      <vt:lpstr>More RDF Vocabulary</vt:lpstr>
      <vt:lpstr>Property graphs?</vt:lpstr>
      <vt:lpstr>More RDF Vocabulary</vt:lpstr>
      <vt:lpstr>More RDF Vocabulary</vt:lpstr>
      <vt:lpstr>More RDF Vocabulary</vt:lpstr>
      <vt:lpstr>More RDF Vocabulary</vt:lpstr>
      <vt:lpstr>RDF Schema (RDFS)</vt:lpstr>
      <vt:lpstr>RDFS Vocabulary</vt:lpstr>
      <vt:lpstr>RDF and RDF Schema</vt:lpstr>
      <vt:lpstr>RDFS supports simple inferences</vt:lpstr>
      <vt:lpstr>N3 example</vt:lpstr>
      <vt:lpstr>Is RDF(S) better than XML?</vt:lpstr>
      <vt:lpstr>W3C Semantic Web Stack</vt:lpstr>
      <vt:lpstr>Problems with RDFS</vt:lpstr>
      <vt:lpstr>W3C’s Web Ontology Language (OWL)</vt:lpstr>
      <vt:lpstr>OWL  RDF</vt:lpstr>
      <vt:lpstr>Embedding Semantic Data in HTML</vt:lpstr>
      <vt:lpstr>Detecting semantic data via a browser</vt:lpstr>
      <vt:lpstr>Detecting semantic data via a browser</vt:lpstr>
      <vt:lpstr>Semantic Data Browser/Query</vt:lpstr>
      <vt:lpstr>Ontology Editor</vt:lpstr>
      <vt:lpstr>Triple Stores</vt:lpstr>
      <vt:lpstr>Frameworks and Libraries</vt:lpstr>
      <vt:lpstr>Conclusion</vt:lpstr>
    </vt:vector>
  </TitlesOfParts>
  <Company>UMBC</Company>
  <LinksUpToDate>false</LinksUpToDate>
  <SharedDoc>false</SharedDoc>
  <HyperlinksChanged>false</HyperlinksChanged>
  <AppVersion>15.0038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tim finin</dc:creator>
  <cp:lastModifiedBy>Tim Finin</cp:lastModifiedBy>
  <cp:revision>70</cp:revision>
  <cp:lastPrinted>2013-01-30T20:46:36Z</cp:lastPrinted>
  <dcterms:created xsi:type="dcterms:W3CDTF">2012-01-31T16:11:02Z</dcterms:created>
  <dcterms:modified xsi:type="dcterms:W3CDTF">2017-09-13T19:40:13Z</dcterms:modified>
</cp:coreProperties>
</file>