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3" r:id="rId1"/>
  </p:sldMasterIdLst>
  <p:notesMasterIdLst>
    <p:notesMasterId r:id="rId65"/>
  </p:notesMasterIdLst>
  <p:handoutMasterIdLst>
    <p:handoutMasterId r:id="rId66"/>
  </p:handoutMasterIdLst>
  <p:sldIdLst>
    <p:sldId id="256" r:id="rId2"/>
    <p:sldId id="378" r:id="rId3"/>
    <p:sldId id="296" r:id="rId4"/>
    <p:sldId id="297" r:id="rId5"/>
    <p:sldId id="298" r:id="rId6"/>
    <p:sldId id="416" r:id="rId7"/>
    <p:sldId id="417" r:id="rId8"/>
    <p:sldId id="418" r:id="rId9"/>
    <p:sldId id="419" r:id="rId10"/>
    <p:sldId id="420" r:id="rId11"/>
    <p:sldId id="421" r:id="rId12"/>
    <p:sldId id="422" r:id="rId13"/>
    <p:sldId id="423" r:id="rId14"/>
    <p:sldId id="424" r:id="rId15"/>
    <p:sldId id="425" r:id="rId16"/>
    <p:sldId id="426" r:id="rId17"/>
    <p:sldId id="427" r:id="rId18"/>
    <p:sldId id="428" r:id="rId19"/>
    <p:sldId id="429" r:id="rId20"/>
    <p:sldId id="300" r:id="rId21"/>
    <p:sldId id="408" r:id="rId22"/>
    <p:sldId id="406" r:id="rId23"/>
    <p:sldId id="301" r:id="rId24"/>
    <p:sldId id="302" r:id="rId25"/>
    <p:sldId id="303" r:id="rId26"/>
    <p:sldId id="380" r:id="rId27"/>
    <p:sldId id="304" r:id="rId28"/>
    <p:sldId id="305" r:id="rId29"/>
    <p:sldId id="306" r:id="rId30"/>
    <p:sldId id="307" r:id="rId31"/>
    <p:sldId id="308" r:id="rId32"/>
    <p:sldId id="309" r:id="rId33"/>
    <p:sldId id="310" r:id="rId34"/>
    <p:sldId id="311" r:id="rId35"/>
    <p:sldId id="312" r:id="rId36"/>
    <p:sldId id="381" r:id="rId37"/>
    <p:sldId id="382" r:id="rId38"/>
    <p:sldId id="409" r:id="rId39"/>
    <p:sldId id="383" r:id="rId40"/>
    <p:sldId id="384" r:id="rId41"/>
    <p:sldId id="385" r:id="rId42"/>
    <p:sldId id="386" r:id="rId43"/>
    <p:sldId id="401" r:id="rId44"/>
    <p:sldId id="402" r:id="rId45"/>
    <p:sldId id="403" r:id="rId46"/>
    <p:sldId id="404" r:id="rId47"/>
    <p:sldId id="387" r:id="rId48"/>
    <p:sldId id="390" r:id="rId49"/>
    <p:sldId id="391" r:id="rId50"/>
    <p:sldId id="394" r:id="rId51"/>
    <p:sldId id="393" r:id="rId52"/>
    <p:sldId id="396" r:id="rId53"/>
    <p:sldId id="410" r:id="rId54"/>
    <p:sldId id="411" r:id="rId55"/>
    <p:sldId id="412" r:id="rId56"/>
    <p:sldId id="413" r:id="rId57"/>
    <p:sldId id="414" r:id="rId58"/>
    <p:sldId id="415" r:id="rId59"/>
    <p:sldId id="395" r:id="rId60"/>
    <p:sldId id="398" r:id="rId61"/>
    <p:sldId id="400" r:id="rId62"/>
    <p:sldId id="407" r:id="rId63"/>
    <p:sldId id="405" r:id="rId64"/>
  </p:sldIdLst>
  <p:sldSz cx="9144000" cy="6858000" type="screen4x3"/>
  <p:notesSz cx="9144000" cy="6858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4" hiddenSlides="1" frameSlides="1"/>
  <p:clrMru>
    <a:srgbClr val="99FF99"/>
    <a:srgbClr val="FF3300"/>
    <a:srgbClr val="CCFF33"/>
    <a:srgbClr val="99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863"/>
    <p:restoredTop sz="91467"/>
  </p:normalViewPr>
  <p:slideViewPr>
    <p:cSldViewPr>
      <p:cViewPr varScale="1">
        <p:scale>
          <a:sx n="101" d="100"/>
          <a:sy n="101" d="100"/>
        </p:scale>
        <p:origin x="1488" y="1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158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44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63" Type="http://schemas.openxmlformats.org/officeDocument/2006/relationships/slide" Target="slides/slide62.xml"/><Relationship Id="rId64" Type="http://schemas.openxmlformats.org/officeDocument/2006/relationships/slide" Target="slides/slide63.xml"/><Relationship Id="rId65" Type="http://schemas.openxmlformats.org/officeDocument/2006/relationships/notesMaster" Target="notesMasters/notesMaster1.xml"/><Relationship Id="rId66" Type="http://schemas.openxmlformats.org/officeDocument/2006/relationships/handoutMaster" Target="handoutMasters/handoutMaster1.xml"/><Relationship Id="rId67" Type="http://schemas.openxmlformats.org/officeDocument/2006/relationships/presProps" Target="presProps.xml"/><Relationship Id="rId68" Type="http://schemas.openxmlformats.org/officeDocument/2006/relationships/viewProps" Target="viewProps.xml"/><Relationship Id="rId69" Type="http://schemas.openxmlformats.org/officeDocument/2006/relationships/theme" Target="theme/theme1.xml"/><Relationship Id="rId50" Type="http://schemas.openxmlformats.org/officeDocument/2006/relationships/slide" Target="slides/slide49.xml"/><Relationship Id="rId51" Type="http://schemas.openxmlformats.org/officeDocument/2006/relationships/slide" Target="slides/slide50.xml"/><Relationship Id="rId52" Type="http://schemas.openxmlformats.org/officeDocument/2006/relationships/slide" Target="slides/slide51.xml"/><Relationship Id="rId53" Type="http://schemas.openxmlformats.org/officeDocument/2006/relationships/slide" Target="slides/slide52.xml"/><Relationship Id="rId54" Type="http://schemas.openxmlformats.org/officeDocument/2006/relationships/slide" Target="slides/slide53.xml"/><Relationship Id="rId55" Type="http://schemas.openxmlformats.org/officeDocument/2006/relationships/slide" Target="slides/slide54.xml"/><Relationship Id="rId56" Type="http://schemas.openxmlformats.org/officeDocument/2006/relationships/slide" Target="slides/slide55.xml"/><Relationship Id="rId57" Type="http://schemas.openxmlformats.org/officeDocument/2006/relationships/slide" Target="slides/slide56.xml"/><Relationship Id="rId58" Type="http://schemas.openxmlformats.org/officeDocument/2006/relationships/slide" Target="slides/slide57.xml"/><Relationship Id="rId59" Type="http://schemas.openxmlformats.org/officeDocument/2006/relationships/slide" Target="slides/slide5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slide" Target="slides/slide47.xml"/><Relationship Id="rId49" Type="http://schemas.openxmlformats.org/officeDocument/2006/relationships/slide" Target="slides/slide4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70" Type="http://schemas.openxmlformats.org/officeDocument/2006/relationships/tableStyles" Target="tableStyles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60" Type="http://schemas.openxmlformats.org/officeDocument/2006/relationships/slide" Target="slides/slide59.xml"/><Relationship Id="rId61" Type="http://schemas.openxmlformats.org/officeDocument/2006/relationships/slide" Target="slides/slide60.xml"/><Relationship Id="rId62" Type="http://schemas.openxmlformats.org/officeDocument/2006/relationships/slide" Target="slides/slide61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dirty="0"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F67584EE-1E62-CB46-AA4A-7503D35925EE}" type="datetimeFigureOut">
              <a:rPr lang="en-US" altLang="en-US"/>
              <a:pPr/>
              <a:t>8/30/17</a:t>
            </a:fld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dirty="0"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180013" y="6513513"/>
            <a:ext cx="3962400" cy="3429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E25B83C9-AB14-F047-BEF4-53C2DC767D05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9624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dirty="0"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222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180013" y="0"/>
            <a:ext cx="39624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dirty="0"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857500" y="514350"/>
            <a:ext cx="3429000" cy="25717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5222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3257550"/>
            <a:ext cx="7315200" cy="308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5223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6513513"/>
            <a:ext cx="39624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dirty="0"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223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180013" y="6513513"/>
            <a:ext cx="39624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6F03955F-DF93-8440-A91B-74B1AA71F75F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65" charset="0"/>
        <a:ea typeface="ＭＳ Ｐゴシック" charset="0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65" charset="0"/>
        <a:ea typeface="ＭＳ Ｐゴシック" pitchFamily="-65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65" charset="0"/>
        <a:ea typeface="ＭＳ Ｐゴシック" pitchFamily="-65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65" charset="0"/>
        <a:ea typeface="ＭＳ Ｐゴシック" pitchFamily="-65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65" charset="0"/>
        <a:ea typeface="ＭＳ Ｐゴシック" pitchFamily="-65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1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2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3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4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5.xml"/></Relationships>
</file>

<file path=ppt/notesSlides/_rels/notesSlide2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6.xml"/></Relationships>
</file>

<file path=ppt/notesSlides/_rels/notesSlide2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7.xml"/></Relationships>
</file>

<file path=ppt/notesSlides/_rels/notesSlide2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8.xml"/></Relationships>
</file>

<file path=ppt/notesSlides/_rels/notesSlide2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9.xml"/></Relationships>
</file>

<file path=ppt/notesSlides/_rels/notesSlide2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0.xml"/></Relationships>
</file>

<file path=ppt/notesSlides/_rels/notesSlide2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1.xml"/></Relationships>
</file>

<file path=ppt/notesSlides/_rels/notesSlide2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2.xml"/></Relationships>
</file>

<file path=ppt/notesSlides/_rels/notesSlide2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6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fld id="{BDB3A190-84E5-0E44-87E4-E4EA9BFEF79B}" type="slidenum">
              <a:rPr lang="en-US" altLang="en-US" sz="1200"/>
              <a:pPr eaLnBrk="1" hangingPunct="1"/>
              <a:t>1</a:t>
            </a:fld>
            <a:endParaRPr lang="en-US" altLang="en-US" sz="1200"/>
          </a:p>
        </p:txBody>
      </p:sp>
      <p:sp>
        <p:nvSpPr>
          <p:cNvPr id="51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charset="0"/>
              <a:ea typeface="ＭＳ Ｐゴシック" charset="-128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fld id="{54F5B87C-FF1B-F74C-9DB9-FBFB44B4229B}" type="slidenum">
              <a:rPr lang="en-US" altLang="en-US" sz="1200"/>
              <a:pPr eaLnBrk="1" hangingPunct="1"/>
              <a:t>24</a:t>
            </a:fld>
            <a:endParaRPr lang="en-US" altLang="en-US" sz="1200"/>
          </a:p>
        </p:txBody>
      </p:sp>
      <p:sp>
        <p:nvSpPr>
          <p:cNvPr id="307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charset="0"/>
              <a:ea typeface="ＭＳ Ｐゴシック" charset="-128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fld id="{2131CD1D-D9DB-CA4A-B714-D58554DF83C8}" type="slidenum">
              <a:rPr lang="en-US" altLang="en-US" sz="1200"/>
              <a:pPr eaLnBrk="1" hangingPunct="1"/>
              <a:t>25</a:t>
            </a:fld>
            <a:endParaRPr lang="en-US" altLang="en-US" sz="1200"/>
          </a:p>
        </p:txBody>
      </p:sp>
      <p:sp>
        <p:nvSpPr>
          <p:cNvPr id="327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charset="0"/>
              <a:ea typeface="ＭＳ Ｐゴシック" charset="-128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fld id="{54A658EB-8352-C442-88F0-99B5F23F07FA}" type="slidenum">
              <a:rPr lang="en-US" altLang="en-US" sz="1200"/>
              <a:pPr eaLnBrk="1" hangingPunct="1"/>
              <a:t>26</a:t>
            </a:fld>
            <a:endParaRPr lang="en-US" altLang="en-US" sz="1200"/>
          </a:p>
        </p:txBody>
      </p:sp>
      <p:sp>
        <p:nvSpPr>
          <p:cNvPr id="348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charset="0"/>
              <a:ea typeface="ＭＳ Ｐゴシック" charset="-128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fld id="{8B8C8FF1-6CD3-7648-BD82-E1D99136CCB1}" type="slidenum">
              <a:rPr lang="en-US" altLang="en-US" sz="1200"/>
              <a:pPr eaLnBrk="1" hangingPunct="1"/>
              <a:t>27</a:t>
            </a:fld>
            <a:endParaRPr lang="en-US" altLang="en-US" sz="1200"/>
          </a:p>
        </p:txBody>
      </p:sp>
      <p:sp>
        <p:nvSpPr>
          <p:cNvPr id="368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charset="0"/>
              <a:ea typeface="ＭＳ Ｐゴシック" charset="-128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fld id="{83A02148-8139-DE41-B907-E4014B24C545}" type="slidenum">
              <a:rPr lang="en-US" altLang="en-US" sz="1200"/>
              <a:pPr eaLnBrk="1" hangingPunct="1"/>
              <a:t>28</a:t>
            </a:fld>
            <a:endParaRPr lang="en-US" altLang="en-US" sz="1200"/>
          </a:p>
        </p:txBody>
      </p:sp>
      <p:sp>
        <p:nvSpPr>
          <p:cNvPr id="389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charset="0"/>
              <a:ea typeface="ＭＳ Ｐゴシック" charset="-128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fld id="{5EBB50AA-E0E2-6D47-8D66-63F671D20534}" type="slidenum">
              <a:rPr lang="en-US" altLang="en-US" sz="1200"/>
              <a:pPr eaLnBrk="1" hangingPunct="1"/>
              <a:t>29</a:t>
            </a:fld>
            <a:endParaRPr lang="en-US" altLang="en-US" sz="1200"/>
          </a:p>
        </p:txBody>
      </p:sp>
      <p:sp>
        <p:nvSpPr>
          <p:cNvPr id="409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charset="0"/>
              <a:ea typeface="ＭＳ Ｐゴシック" charset="-128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fld id="{BF476D5C-4E9D-9347-B75C-084303A5B001}" type="slidenum">
              <a:rPr lang="en-US" altLang="en-US" sz="1200"/>
              <a:pPr eaLnBrk="1" hangingPunct="1"/>
              <a:t>30</a:t>
            </a:fld>
            <a:endParaRPr lang="en-US" altLang="en-US" sz="1200"/>
          </a:p>
        </p:txBody>
      </p:sp>
      <p:sp>
        <p:nvSpPr>
          <p:cNvPr id="430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charset="0"/>
              <a:ea typeface="ＭＳ Ｐゴシック" charset="-128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fld id="{1D2AF910-5826-C94D-8714-46D3EE447E0D}" type="slidenum">
              <a:rPr lang="en-US" altLang="en-US" sz="1200"/>
              <a:pPr eaLnBrk="1" hangingPunct="1"/>
              <a:t>31</a:t>
            </a:fld>
            <a:endParaRPr lang="en-US" altLang="en-US" sz="1200"/>
          </a:p>
        </p:txBody>
      </p:sp>
      <p:sp>
        <p:nvSpPr>
          <p:cNvPr id="450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charset="0"/>
              <a:ea typeface="ＭＳ Ｐゴシック" charset="-128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fld id="{52991183-7B24-7043-9701-6431C7BAF04E}" type="slidenum">
              <a:rPr lang="en-US" altLang="en-US" sz="1200"/>
              <a:pPr eaLnBrk="1" hangingPunct="1"/>
              <a:t>32</a:t>
            </a:fld>
            <a:endParaRPr lang="en-US" altLang="en-US" sz="1200"/>
          </a:p>
        </p:txBody>
      </p:sp>
      <p:sp>
        <p:nvSpPr>
          <p:cNvPr id="471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charset="0"/>
              <a:ea typeface="ＭＳ Ｐゴシック" charset="-128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fld id="{7C2D069E-06A0-6E45-9FE7-37833B6EF30C}" type="slidenum">
              <a:rPr lang="en-US" altLang="en-US" sz="1200"/>
              <a:pPr eaLnBrk="1" hangingPunct="1"/>
              <a:t>33</a:t>
            </a:fld>
            <a:endParaRPr lang="en-US" altLang="en-US" sz="1200"/>
          </a:p>
        </p:txBody>
      </p:sp>
      <p:sp>
        <p:nvSpPr>
          <p:cNvPr id="491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charset="0"/>
              <a:ea typeface="ＭＳ Ｐゴシック" charset="-128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fld id="{2FD6965F-5E8C-B44E-8F6E-6E65B0669DEF}" type="slidenum">
              <a:rPr lang="en-US" altLang="en-US" sz="1200"/>
              <a:pPr eaLnBrk="1" hangingPunct="1"/>
              <a:t>3</a:t>
            </a:fld>
            <a:endParaRPr lang="en-US" altLang="en-US" sz="1200"/>
          </a:p>
        </p:txBody>
      </p:sp>
      <p:sp>
        <p:nvSpPr>
          <p:cNvPr id="81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charset="0"/>
              <a:ea typeface="ＭＳ Ｐゴシック" charset="-128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fld id="{48B06532-F651-2B47-8880-6463AF5A8A4C}" type="slidenum">
              <a:rPr lang="en-US" altLang="en-US" sz="1200"/>
              <a:pPr eaLnBrk="1" hangingPunct="1"/>
              <a:t>34</a:t>
            </a:fld>
            <a:endParaRPr lang="en-US" altLang="en-US" sz="1200"/>
          </a:p>
        </p:txBody>
      </p:sp>
      <p:sp>
        <p:nvSpPr>
          <p:cNvPr id="512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charset="0"/>
              <a:ea typeface="ＭＳ Ｐゴシック" charset="-128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fld id="{E8DB5C14-F28B-714E-A6F7-054A3BE6B53E}" type="slidenum">
              <a:rPr lang="en-US" altLang="en-US" sz="1200"/>
              <a:pPr eaLnBrk="1" hangingPunct="1"/>
              <a:t>35</a:t>
            </a:fld>
            <a:endParaRPr lang="en-US" altLang="en-US" sz="1200"/>
          </a:p>
        </p:txBody>
      </p:sp>
      <p:sp>
        <p:nvSpPr>
          <p:cNvPr id="532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charset="0"/>
              <a:ea typeface="ＭＳ Ｐゴシック" charset="-128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10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fld id="{0E7F3701-F359-5D48-A658-278BC5885BC1}" type="slidenum">
              <a:rPr lang="en-US" altLang="en-US" sz="1200">
                <a:solidFill>
                  <a:srgbClr val="000000"/>
                </a:solidFill>
              </a:rPr>
              <a:pPr eaLnBrk="1" hangingPunct="1"/>
              <a:t>36</a:t>
            </a:fld>
            <a:endParaRPr lang="en-US" altLang="en-US" sz="1200">
              <a:solidFill>
                <a:srgbClr val="000000"/>
              </a:solidFill>
            </a:endParaRPr>
          </a:p>
        </p:txBody>
      </p:sp>
      <p:sp>
        <p:nvSpPr>
          <p:cNvPr id="55299" name="Text Box 1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2855913" y="520700"/>
            <a:ext cx="3425825" cy="2568575"/>
          </a:xfrm>
          <a:solidFill>
            <a:srgbClr val="FFFFFF"/>
          </a:solidFill>
          <a:ln/>
        </p:spPr>
      </p:sp>
      <p:sp>
        <p:nvSpPr>
          <p:cNvPr id="55300" name="Text Box 2"/>
          <p:cNvSpPr>
            <a:spLocks noGrp="1" noChangeArrowheads="1"/>
          </p:cNvSpPr>
          <p:nvPr>
            <p:ph type="body" idx="1"/>
          </p:nvPr>
        </p:nvSpPr>
        <p:spPr>
          <a:xfrm>
            <a:off x="914400" y="3257550"/>
            <a:ext cx="7310438" cy="308133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none" anchor="ctr"/>
          <a:lstStyle/>
          <a:p>
            <a:endParaRPr lang="en-US" altLang="en-US">
              <a:latin typeface="Arial" charset="0"/>
              <a:ea typeface="ＭＳ Ｐゴシック" charset="-128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10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fld id="{104E2E59-1733-2B41-A0D9-2DAC37BCF002}" type="slidenum">
              <a:rPr lang="en-US" altLang="en-US" sz="1200">
                <a:solidFill>
                  <a:srgbClr val="000000"/>
                </a:solidFill>
              </a:rPr>
              <a:pPr eaLnBrk="1" hangingPunct="1"/>
              <a:t>37</a:t>
            </a:fld>
            <a:endParaRPr lang="en-US" altLang="en-US" sz="1200">
              <a:solidFill>
                <a:srgbClr val="000000"/>
              </a:solidFill>
            </a:endParaRPr>
          </a:p>
        </p:txBody>
      </p:sp>
      <p:sp>
        <p:nvSpPr>
          <p:cNvPr id="57347" name="Text Box 1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2855913" y="520700"/>
            <a:ext cx="3425825" cy="2568575"/>
          </a:xfrm>
          <a:solidFill>
            <a:srgbClr val="FFFFFF"/>
          </a:solidFill>
          <a:ln/>
        </p:spPr>
      </p:sp>
      <p:sp>
        <p:nvSpPr>
          <p:cNvPr id="57348" name="Text Box 2"/>
          <p:cNvSpPr>
            <a:spLocks noGrp="1" noChangeArrowheads="1"/>
          </p:cNvSpPr>
          <p:nvPr>
            <p:ph type="body" idx="1"/>
          </p:nvPr>
        </p:nvSpPr>
        <p:spPr>
          <a:xfrm>
            <a:off x="914400" y="3257550"/>
            <a:ext cx="7310438" cy="308133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none" anchor="ctr"/>
          <a:lstStyle/>
          <a:p>
            <a:endParaRPr lang="en-US" altLang="en-US">
              <a:latin typeface="Arial" charset="0"/>
              <a:ea typeface="ＭＳ Ｐゴシック" charset="-128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3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90114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 altLang="en-US">
              <a:latin typeface="Arial" charset="0"/>
              <a:ea typeface="ＭＳ Ｐゴシック" charset="-128"/>
            </a:endParaRPr>
          </a:p>
        </p:txBody>
      </p:sp>
      <p:sp>
        <p:nvSpPr>
          <p:cNvPr id="90115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fld id="{B9775C64-7A58-1345-B4ED-F2E5A8C9EC0E}" type="slidenum">
              <a:rPr lang="en-US" altLang="en-US" sz="1200"/>
              <a:pPr eaLnBrk="1" hangingPunct="1"/>
              <a:t>38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10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fld id="{5AF74E07-8EC4-2846-9999-B136F57E4D61}" type="slidenum">
              <a:rPr lang="en-US" altLang="en-US" sz="1200">
                <a:solidFill>
                  <a:srgbClr val="000000"/>
                </a:solidFill>
              </a:rPr>
              <a:pPr eaLnBrk="1" hangingPunct="1"/>
              <a:t>39</a:t>
            </a:fld>
            <a:endParaRPr lang="en-US" altLang="en-US" sz="1200">
              <a:solidFill>
                <a:srgbClr val="000000"/>
              </a:solidFill>
            </a:endParaRPr>
          </a:p>
        </p:txBody>
      </p:sp>
      <p:sp>
        <p:nvSpPr>
          <p:cNvPr id="59395" name="Text Box 1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2855913" y="520700"/>
            <a:ext cx="3425825" cy="2568575"/>
          </a:xfrm>
          <a:solidFill>
            <a:srgbClr val="FFFFFF"/>
          </a:solidFill>
          <a:ln/>
        </p:spPr>
      </p:sp>
      <p:sp>
        <p:nvSpPr>
          <p:cNvPr id="59396" name="Text Box 2"/>
          <p:cNvSpPr>
            <a:spLocks noGrp="1" noChangeArrowheads="1"/>
          </p:cNvSpPr>
          <p:nvPr>
            <p:ph type="body" idx="1"/>
          </p:nvPr>
        </p:nvSpPr>
        <p:spPr>
          <a:xfrm>
            <a:off x="914400" y="3257550"/>
            <a:ext cx="7310438" cy="308133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none" anchor="ctr"/>
          <a:lstStyle/>
          <a:p>
            <a:endParaRPr lang="en-US" altLang="en-US">
              <a:latin typeface="Arial" charset="0"/>
              <a:ea typeface="ＭＳ Ｐゴシック" charset="-128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10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fld id="{B36CE971-BF31-5F47-B128-AA75F42090DE}" type="slidenum">
              <a:rPr lang="en-US" altLang="en-US" sz="1200">
                <a:solidFill>
                  <a:srgbClr val="000000"/>
                </a:solidFill>
              </a:rPr>
              <a:pPr eaLnBrk="1" hangingPunct="1"/>
              <a:t>40</a:t>
            </a:fld>
            <a:endParaRPr lang="en-US" altLang="en-US" sz="1200">
              <a:solidFill>
                <a:srgbClr val="000000"/>
              </a:solidFill>
            </a:endParaRPr>
          </a:p>
        </p:txBody>
      </p:sp>
      <p:sp>
        <p:nvSpPr>
          <p:cNvPr id="61443" name="Text Box 1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2855913" y="520700"/>
            <a:ext cx="3425825" cy="2568575"/>
          </a:xfrm>
          <a:solidFill>
            <a:srgbClr val="FFFFFF"/>
          </a:solidFill>
          <a:ln/>
        </p:spPr>
      </p:sp>
      <p:sp>
        <p:nvSpPr>
          <p:cNvPr id="61444" name="Text Box 2"/>
          <p:cNvSpPr>
            <a:spLocks noGrp="1" noChangeArrowheads="1"/>
          </p:cNvSpPr>
          <p:nvPr>
            <p:ph type="body" idx="1"/>
          </p:nvPr>
        </p:nvSpPr>
        <p:spPr>
          <a:xfrm>
            <a:off x="914400" y="3257550"/>
            <a:ext cx="7310438" cy="308133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none" anchor="ctr"/>
          <a:lstStyle/>
          <a:p>
            <a:endParaRPr lang="en-US" altLang="en-US">
              <a:latin typeface="Arial" charset="0"/>
              <a:ea typeface="ＭＳ Ｐゴシック" charset="-128"/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10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fld id="{78958879-1C40-D04A-93BD-716AD6C66F45}" type="slidenum">
              <a:rPr lang="en-US" altLang="en-US" sz="1200">
                <a:solidFill>
                  <a:srgbClr val="000000"/>
                </a:solidFill>
              </a:rPr>
              <a:pPr eaLnBrk="1" hangingPunct="1"/>
              <a:t>41</a:t>
            </a:fld>
            <a:endParaRPr lang="en-US" altLang="en-US" sz="1200">
              <a:solidFill>
                <a:srgbClr val="000000"/>
              </a:solidFill>
            </a:endParaRPr>
          </a:p>
        </p:txBody>
      </p:sp>
      <p:sp>
        <p:nvSpPr>
          <p:cNvPr id="63491" name="Text Box 1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2855913" y="520700"/>
            <a:ext cx="3425825" cy="2568575"/>
          </a:xfrm>
          <a:solidFill>
            <a:srgbClr val="FFFFFF"/>
          </a:solidFill>
          <a:ln/>
        </p:spPr>
      </p:sp>
      <p:sp>
        <p:nvSpPr>
          <p:cNvPr id="63492" name="Text Box 2"/>
          <p:cNvSpPr>
            <a:spLocks noGrp="1" noChangeArrowheads="1"/>
          </p:cNvSpPr>
          <p:nvPr>
            <p:ph type="body" idx="1"/>
          </p:nvPr>
        </p:nvSpPr>
        <p:spPr>
          <a:xfrm>
            <a:off x="914400" y="3257550"/>
            <a:ext cx="7310438" cy="308133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none" anchor="ctr"/>
          <a:lstStyle/>
          <a:p>
            <a:endParaRPr lang="en-US" altLang="en-US">
              <a:latin typeface="Arial" charset="0"/>
              <a:ea typeface="ＭＳ Ｐゴシック" charset="-128"/>
            </a:endParaRP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10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fld id="{9D63278E-9780-534F-8B2C-B7D8AD35886E}" type="slidenum">
              <a:rPr lang="en-US" altLang="en-US" sz="1200">
                <a:solidFill>
                  <a:srgbClr val="000000"/>
                </a:solidFill>
              </a:rPr>
              <a:pPr eaLnBrk="1" hangingPunct="1"/>
              <a:t>42</a:t>
            </a:fld>
            <a:endParaRPr lang="en-US" altLang="en-US" sz="1200">
              <a:solidFill>
                <a:srgbClr val="000000"/>
              </a:solidFill>
            </a:endParaRPr>
          </a:p>
        </p:txBody>
      </p:sp>
      <p:sp>
        <p:nvSpPr>
          <p:cNvPr id="65539" name="Text Box 1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2855913" y="520700"/>
            <a:ext cx="3425825" cy="2568575"/>
          </a:xfrm>
          <a:solidFill>
            <a:srgbClr val="FFFFFF"/>
          </a:solidFill>
          <a:ln/>
        </p:spPr>
      </p:sp>
      <p:sp>
        <p:nvSpPr>
          <p:cNvPr id="65540" name="Text Box 2"/>
          <p:cNvSpPr>
            <a:spLocks noGrp="1" noChangeArrowheads="1"/>
          </p:cNvSpPr>
          <p:nvPr>
            <p:ph type="body" idx="1"/>
          </p:nvPr>
        </p:nvSpPr>
        <p:spPr>
          <a:xfrm>
            <a:off x="914400" y="3257550"/>
            <a:ext cx="7310438" cy="308133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none" anchor="ctr"/>
          <a:lstStyle/>
          <a:p>
            <a:endParaRPr lang="en-US" altLang="en-US">
              <a:latin typeface="Arial" charset="0"/>
              <a:ea typeface="ＭＳ Ｐゴシック" charset="-128"/>
            </a:endParaRP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7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80898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altLang="en-US">
                <a:latin typeface="Calibri" charset="0"/>
                <a:ea typeface="ＭＳ Ｐゴシック" charset="-128"/>
              </a:rPr>
              <a:t>As a separate, but related example of using data on the web, many sites not embed semantic data on web pages.  The data is represented in an RDF-compatible graph format using terms defined in common ontologies found at schema.org.</a:t>
            </a:r>
          </a:p>
        </p:txBody>
      </p:sp>
      <p:sp>
        <p:nvSpPr>
          <p:cNvPr id="80899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fld id="{2AB9D629-246B-4B49-8391-6DF80BAD6846}" type="slidenum">
              <a:rPr lang="en-US" altLang="en-US" sz="1200"/>
              <a:pPr eaLnBrk="1" hangingPunct="1"/>
              <a:t>56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fld id="{27254D95-731F-F749-A423-DEA5A4CAA5A8}" type="slidenum">
              <a:rPr lang="en-US" altLang="en-US" sz="1200"/>
              <a:pPr eaLnBrk="1" hangingPunct="1"/>
              <a:t>4</a:t>
            </a:fld>
            <a:endParaRPr lang="en-US" altLang="en-US" sz="1200"/>
          </a:p>
        </p:txBody>
      </p:sp>
      <p:sp>
        <p:nvSpPr>
          <p:cNvPr id="102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charset="0"/>
              <a:ea typeface="ＭＳ Ｐゴシック" charset="-128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fld id="{19B13011-2BA8-334C-97F8-3678DC23D483}" type="slidenum">
              <a:rPr lang="en-US" altLang="en-US" sz="1200"/>
              <a:pPr eaLnBrk="1" hangingPunct="1"/>
              <a:t>5</a:t>
            </a:fld>
            <a:endParaRPr lang="en-US" altLang="en-US" sz="1200"/>
          </a:p>
        </p:txBody>
      </p:sp>
      <p:sp>
        <p:nvSpPr>
          <p:cNvPr id="122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charset="0"/>
              <a:ea typeface="ＭＳ Ｐゴシック" charset="-128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14338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en-US" altLang="en-US">
                <a:latin typeface="Calibri" charset="0"/>
                <a:ea typeface="ＭＳ Ｐゴシック" charset="-128"/>
              </a:rPr>
              <a:t>The Web is the greatest source of general knowledge available today.</a:t>
            </a:r>
          </a:p>
        </p:txBody>
      </p:sp>
      <p:sp>
        <p:nvSpPr>
          <p:cNvPr id="14339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fld id="{F1CB052A-18D8-274B-BAF6-8F6AA251F6BA}" type="slidenum">
              <a:rPr lang="en-US" altLang="en-US" sz="1200">
                <a:latin typeface="Calibri" charset="0"/>
              </a:rPr>
              <a:pPr eaLnBrk="1" hangingPunct="1"/>
              <a:t>6</a:t>
            </a:fld>
            <a:endParaRPr lang="en-US" altLang="en-US" sz="1200">
              <a:latin typeface="Calibri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16386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en-US" altLang="en-US">
                <a:latin typeface="Calibri" charset="0"/>
                <a:ea typeface="ＭＳ Ｐゴシック" charset="-128"/>
              </a:rPr>
              <a:t>The Web is the greatest source of general knowledge available today.</a:t>
            </a:r>
          </a:p>
        </p:txBody>
      </p:sp>
      <p:sp>
        <p:nvSpPr>
          <p:cNvPr id="16387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fld id="{D6ACF75C-46AC-8643-A483-189FB7AD5BAA}" type="slidenum">
              <a:rPr lang="en-US" altLang="en-US" sz="1200">
                <a:latin typeface="Calibri" charset="0"/>
              </a:rPr>
              <a:pPr eaLnBrk="1" hangingPunct="1"/>
              <a:t>7</a:t>
            </a:fld>
            <a:endParaRPr lang="en-US" altLang="en-US" sz="1200">
              <a:latin typeface="Calibri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3794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dirty="0">
                <a:latin typeface="Calibri" charset="0"/>
              </a:rPr>
              <a:t>As a separate, but related example of using data on the web, many sites not embed semantic data on web pages.  The data is represented in an RDF-compatible graph format using terms defined in common ontologies found at schema.org.</a:t>
            </a:r>
          </a:p>
        </p:txBody>
      </p:sp>
      <p:sp>
        <p:nvSpPr>
          <p:cNvPr id="33795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fld id="{DB67B999-606E-B240-AC85-48D62A732A97}" type="slidenum">
              <a:rPr lang="en-US" sz="1200"/>
              <a:pPr/>
              <a:t>16</a:t>
            </a:fld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147535607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fld id="{7C6F970B-DC36-AF4B-8BBF-F8B6CABEDA14}" type="slidenum">
              <a:rPr lang="en-US" altLang="en-US" sz="1200"/>
              <a:pPr eaLnBrk="1" hangingPunct="1"/>
              <a:t>20</a:t>
            </a:fld>
            <a:endParaRPr lang="en-US" altLang="en-US" sz="1200"/>
          </a:p>
        </p:txBody>
      </p:sp>
      <p:sp>
        <p:nvSpPr>
          <p:cNvPr id="24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charset="0"/>
              <a:ea typeface="ＭＳ Ｐゴシック" charset="-128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fld id="{2F356B27-90BB-D04D-BD38-FE53F94956D2}" type="slidenum">
              <a:rPr lang="en-US" altLang="en-US" sz="1200"/>
              <a:pPr eaLnBrk="1" hangingPunct="1"/>
              <a:t>23</a:t>
            </a:fld>
            <a:endParaRPr lang="en-US" altLang="en-US" sz="1200"/>
          </a:p>
        </p:txBody>
      </p:sp>
      <p:sp>
        <p:nvSpPr>
          <p:cNvPr id="286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charset="0"/>
              <a:ea typeface="ＭＳ Ｐゴシック" charset="-128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77863" y="1585913"/>
            <a:ext cx="7772400" cy="147002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84300" y="34290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 sz="2800"/>
            </a:lvl1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6106745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80634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15113" y="203200"/>
            <a:ext cx="2076450" cy="6426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5763" y="203200"/>
            <a:ext cx="6076950" cy="6426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673692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5763" y="203200"/>
            <a:ext cx="8229600" cy="1016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61963" y="1430338"/>
            <a:ext cx="4038600" cy="519906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52963" y="1430338"/>
            <a:ext cx="4038600" cy="252253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52963" y="4105275"/>
            <a:ext cx="4038600" cy="25241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80867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5763" y="203200"/>
            <a:ext cx="8229600" cy="1016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61963" y="1430338"/>
            <a:ext cx="4038600" cy="519906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2963" y="1430338"/>
            <a:ext cx="4038600" cy="519906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84822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50014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665422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1963" y="1430338"/>
            <a:ext cx="4038600" cy="51990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2963" y="1430338"/>
            <a:ext cx="4038600" cy="51990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78864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56537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62473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234540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040863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580254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5763" y="203200"/>
            <a:ext cx="8229600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61963" y="1430338"/>
            <a:ext cx="8229600" cy="5199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  <p:sldLayoutId id="2147483656" r:id="rId3"/>
    <p:sldLayoutId id="2147483657" r:id="rId4"/>
    <p:sldLayoutId id="2147483658" r:id="rId5"/>
    <p:sldLayoutId id="2147483659" r:id="rId6"/>
    <p:sldLayoutId id="2147483660" r:id="rId7"/>
    <p:sldLayoutId id="2147483661" r:id="rId8"/>
    <p:sldLayoutId id="2147483662" r:id="rId9"/>
    <p:sldLayoutId id="2147483663" r:id="rId10"/>
    <p:sldLayoutId id="2147483664" r:id="rId11"/>
    <p:sldLayoutId id="2147483665" r:id="rId12"/>
    <p:sldLayoutId id="2147483666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accent2"/>
          </a:solidFill>
          <a:latin typeface="Calibri"/>
          <a:ea typeface="ＭＳ Ｐゴシック" charset="0"/>
          <a:cs typeface="ＭＳ Ｐゴシック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accent2"/>
          </a:solidFill>
          <a:latin typeface="Calibri" charset="0"/>
          <a:ea typeface="ＭＳ Ｐゴシック" charset="0"/>
          <a:cs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accent2"/>
          </a:solidFill>
          <a:latin typeface="Calibri" charset="0"/>
          <a:ea typeface="ＭＳ Ｐゴシック" charset="0"/>
          <a:cs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accent2"/>
          </a:solidFill>
          <a:latin typeface="Calibri" charset="0"/>
          <a:ea typeface="ＭＳ Ｐゴシック" charset="0"/>
          <a:cs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accent2"/>
          </a:solidFill>
          <a:latin typeface="Calibri" charset="0"/>
          <a:ea typeface="ＭＳ Ｐゴシック" charset="0"/>
          <a:cs typeface="ＭＳ Ｐゴシック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600" b="1">
          <a:solidFill>
            <a:schemeClr val="accent2"/>
          </a:solidFill>
          <a:latin typeface="Georgia" pitchFamily="-65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600" b="1">
          <a:solidFill>
            <a:schemeClr val="accent2"/>
          </a:solidFill>
          <a:latin typeface="Georgia" pitchFamily="-65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600" b="1">
          <a:solidFill>
            <a:schemeClr val="accent2"/>
          </a:solidFill>
          <a:latin typeface="Georgia" pitchFamily="-65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600" b="1">
          <a:solidFill>
            <a:schemeClr val="accent2"/>
          </a:solidFill>
          <a:latin typeface="Georgia" pitchFamily="-65" charset="0"/>
        </a:defRPr>
      </a:lvl9pPr>
    </p:titleStyle>
    <p:bodyStyle>
      <a:lvl1pPr marL="233363" indent="-233363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Calibri"/>
          <a:ea typeface="ＭＳ Ｐゴシック" charset="0"/>
          <a:cs typeface="ＭＳ Ｐゴシック" charset="0"/>
        </a:defRPr>
      </a:lvl1pPr>
      <a:lvl2pPr marL="569913" indent="-222250" algn="l" rtl="0" eaLnBrk="0" fontAlgn="base" hangingPunct="0">
        <a:spcBef>
          <a:spcPct val="20000"/>
        </a:spcBef>
        <a:spcAft>
          <a:spcPct val="0"/>
        </a:spcAft>
        <a:buFont typeface="Georgia" charset="0"/>
        <a:buChar char="-"/>
        <a:defRPr sz="2800">
          <a:solidFill>
            <a:schemeClr val="tx1"/>
          </a:solidFill>
          <a:latin typeface="Calibri"/>
          <a:ea typeface="ＭＳ Ｐゴシック" pitchFamily="-65" charset="-128"/>
        </a:defRPr>
      </a:lvl2pPr>
      <a:lvl3pPr marL="914400" indent="-223838" algn="l" rtl="0" eaLnBrk="0" fontAlgn="base" hangingPunct="0">
        <a:spcBef>
          <a:spcPct val="20000"/>
        </a:spcBef>
        <a:spcAft>
          <a:spcPct val="0"/>
        </a:spcAft>
        <a:buFont typeface="Georgia" charset="0"/>
        <a:buChar char="◦"/>
        <a:defRPr sz="2400">
          <a:solidFill>
            <a:schemeClr val="tx1"/>
          </a:solidFill>
          <a:latin typeface="Calibri"/>
          <a:ea typeface="ＭＳ Ｐゴシック" pitchFamily="-65" charset="-128"/>
        </a:defRPr>
      </a:lvl3pPr>
      <a:lvl4pPr marL="1370013" indent="-223838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Calibri"/>
          <a:ea typeface="ＭＳ Ｐゴシック" pitchFamily="-65" charset="-128"/>
        </a:defRPr>
      </a:lvl4pPr>
      <a:lvl5pPr marL="1716088" indent="-231775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Calibri"/>
          <a:ea typeface="ＭＳ Ｐゴシック" pitchFamily="-65" charset="-128"/>
        </a:defRPr>
      </a:lvl5pPr>
      <a:lvl6pPr marL="2173288" indent="-231775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  <a:ea typeface="ＭＳ Ｐゴシック" pitchFamily="-65" charset="-128"/>
        </a:defRPr>
      </a:lvl6pPr>
      <a:lvl7pPr marL="2630488" indent="-231775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  <a:ea typeface="ＭＳ Ｐゴシック" pitchFamily="-65" charset="-128"/>
        </a:defRPr>
      </a:lvl7pPr>
      <a:lvl8pPr marL="3087688" indent="-231775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  <a:ea typeface="ＭＳ Ｐゴシック" pitchFamily="-65" charset="-128"/>
        </a:defRPr>
      </a:lvl8pPr>
      <a:lvl9pPr marL="3544888" indent="-231775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  <a:ea typeface="ＭＳ Ｐゴシック" pitchFamily="-65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7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png"/><Relationship Id="rId3" Type="http://schemas.openxmlformats.org/officeDocument/2006/relationships/image" Target="../media/image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4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4" Type="http://schemas.openxmlformats.org/officeDocument/2006/relationships/hyperlink" Target="http://www.w3.org/People/Berners-Lee/" TargetMode="External"/><Relationship Id="rId5" Type="http://schemas.openxmlformats.org/officeDocument/2006/relationships/image" Target="../media/image15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9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6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7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8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9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9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9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9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19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19.pn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19.pn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20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4" Type="http://schemas.openxmlformats.org/officeDocument/2006/relationships/hyperlink" Target="http://dbpedia.org/page/University_of_Maryland,_Baltimore_County" TargetMode="External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4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22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23.png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24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hyperlink" Target="http://ckan.net/" TargetMode="External"/><Relationship Id="rId4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8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hyperlink" Target="http://schema.org/Person" TargetMode="External"/><Relationship Id="rId4" Type="http://schemas.openxmlformats.org/officeDocument/2006/relationships/hyperlink" Target="http://www.w3.org/1999/02/22-rdf-syntax-ns#type" TargetMode="External"/><Relationship Id="rId5" Type="http://schemas.openxmlformats.org/officeDocument/2006/relationships/hyperlink" Target="https://en.wikipedia.org/wiki/Uniform_Resource_Identifier" TargetMode="External"/><Relationship Id="rId1" Type="http://schemas.openxmlformats.org/officeDocument/2006/relationships/slideLayout" Target="../slideLayouts/slideLayout2.xml"/><Relationship Id="rId2" Type="http://schemas.openxmlformats.org/officeDocument/2006/relationships/hyperlink" Target="http://live.dbpedia.org/resource/Alan_Turing" TargetMode="Externa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Schema.org/" TargetMode="Externa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dbpedia.org/page/Alan_Turing" TargetMode="External"/><Relationship Id="rId3" Type="http://schemas.openxmlformats.org/officeDocument/2006/relationships/image" Target="../media/image26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hyperlink" Target="http://semantic-mediawiki.org/" TargetMode="External"/><Relationship Id="rId4" Type="http://schemas.openxmlformats.org/officeDocument/2006/relationships/hyperlink" Target="http://www.freebase.com/" TargetMode="External"/><Relationship Id="rId1" Type="http://schemas.openxmlformats.org/officeDocument/2006/relationships/slideLayout" Target="../slideLayouts/slideLayout2.xml"/><Relationship Id="rId2" Type="http://schemas.openxmlformats.org/officeDocument/2006/relationships/hyperlink" Target="http://meta.wikimedia.org/wiki/Wikidata" TargetMode="Externa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en.wikipedia.org/wiki/Semantic_MediaWiki" TargetMode="External"/><Relationship Id="rId3" Type="http://schemas.openxmlformats.org/officeDocument/2006/relationships/image" Target="../media/image27.png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freebase.com/" TargetMode="External"/><Relationship Id="rId3" Type="http://schemas.openxmlformats.org/officeDocument/2006/relationships/image" Target="../media/image28.png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google.com/insidesearch/features/search/knowledge.html" TargetMode="External"/><Relationship Id="rId3" Type="http://schemas.openxmlformats.org/officeDocument/2006/relationships/image" Target="../media/image29.png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0.png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1.png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2.png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7.png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png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png"/><Relationship Id="rId3" Type="http://schemas.openxmlformats.org/officeDocument/2006/relationships/image" Target="../media/image9.png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3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.jpeg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4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4" Type="http://schemas.openxmlformats.org/officeDocument/2006/relationships/hyperlink" Target="http://bit.ly/X44alE" TargetMode="External"/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-03.ibm.com/innovation/us/watson/" TargetMode="Externa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6.png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81000" y="762000"/>
            <a:ext cx="8534400" cy="5334000"/>
          </a:xfrm>
        </p:spPr>
        <p:txBody>
          <a:bodyPr/>
          <a:lstStyle/>
          <a:p>
            <a:pPr eaLnBrk="1" hangingPunct="1"/>
            <a:r>
              <a:rPr lang="en-US" altLang="en-US" sz="6000">
                <a:latin typeface="Calibri" charset="0"/>
                <a:ea typeface="ＭＳ Ｐゴシック" charset="-128"/>
              </a:rPr>
              <a:t>Introduction to the</a:t>
            </a:r>
            <a:br>
              <a:rPr lang="en-US" altLang="en-US" sz="6000">
                <a:latin typeface="Calibri" charset="0"/>
                <a:ea typeface="ＭＳ Ｐゴシック" charset="-128"/>
              </a:rPr>
            </a:br>
            <a:r>
              <a:rPr lang="en-US" altLang="en-US" sz="7200">
                <a:latin typeface="Calibri" charset="0"/>
                <a:ea typeface="ＭＳ Ｐゴシック" charset="-128"/>
              </a:rPr>
              <a:t>Semantic Web</a:t>
            </a:r>
            <a:r>
              <a:rPr lang="en-US" altLang="en-US" sz="6000">
                <a:latin typeface="Calibri" charset="0"/>
                <a:ea typeface="ＭＳ Ｐゴシック" charset="-128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7" name="Picture 2" descr="Vannevar-Bush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65125"/>
            <a:ext cx="9156700" cy="686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233363" y="365125"/>
            <a:ext cx="8699500" cy="646331"/>
          </a:xfrm>
          <a:prstGeom prst="rect">
            <a:avLst/>
          </a:prstGeom>
          <a:solidFill>
            <a:srgbClr val="595959">
              <a:alpha val="41960"/>
            </a:srgbClr>
          </a:solidFill>
          <a:ln w="317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42999"/>
              </a:srgbClr>
            </a:outerShdw>
          </a:effectLst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b="1" dirty="0">
                <a:solidFill>
                  <a:schemeClr val="bg1"/>
                </a:solidFill>
                <a:latin typeface="+mn-lt"/>
                <a:ea typeface="+mn-ea"/>
              </a:rPr>
              <a:t>Access </a:t>
            </a:r>
            <a:r>
              <a:rPr lang="en-US" sz="3600" b="1" dirty="0" smtClean="0">
                <a:solidFill>
                  <a:schemeClr val="bg1"/>
                </a:solidFill>
                <a:latin typeface="+mn-lt"/>
                <a:ea typeface="+mn-ea"/>
              </a:rPr>
              <a:t>via</a:t>
            </a:r>
            <a:r>
              <a:rPr lang="en-US" sz="3600" b="1" dirty="0" smtClean="0">
                <a:solidFill>
                  <a:schemeClr val="bg1"/>
                </a:solidFill>
                <a:latin typeface="+mn-lt"/>
                <a:ea typeface="+mn-ea"/>
              </a:rPr>
              <a:t> </a:t>
            </a:r>
            <a:r>
              <a:rPr lang="en-US" sz="3600" b="1" dirty="0">
                <a:solidFill>
                  <a:schemeClr val="bg1"/>
                </a:solidFill>
                <a:latin typeface="+mn-lt"/>
                <a:ea typeface="+mn-ea"/>
              </a:rPr>
              <a:t>information retrieval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-152399" y="6284913"/>
            <a:ext cx="9296400" cy="461665"/>
          </a:xfrm>
          <a:prstGeom prst="rect">
            <a:avLst/>
          </a:prstGeom>
          <a:solidFill>
            <a:schemeClr val="tx1">
              <a:lumMod val="65000"/>
              <a:lumOff val="35000"/>
              <a:alpha val="42000"/>
            </a:schemeClr>
          </a:solidFill>
          <a:ln w="3175">
            <a:noFill/>
          </a:ln>
          <a:effectLst/>
        </p:spPr>
        <p:txBody>
          <a:bodyPr wrap="square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dirty="0">
                <a:solidFill>
                  <a:schemeClr val="bg1"/>
                </a:solidFill>
                <a:latin typeface="+mn-lt"/>
                <a:ea typeface="+mn-ea"/>
              </a:rPr>
              <a:t>Vannevar Bush envisioned a hypertext/IR system in 1945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1" name="Picture 2" descr="Vannevar-Bush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9525"/>
            <a:ext cx="9156700" cy="686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233363" y="365125"/>
            <a:ext cx="8699500" cy="3970338"/>
          </a:xfrm>
          <a:prstGeom prst="rect">
            <a:avLst/>
          </a:prstGeom>
          <a:solidFill>
            <a:srgbClr val="595959">
              <a:alpha val="72156"/>
            </a:srgbClr>
          </a:solidFill>
          <a:ln w="317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42999"/>
              </a:srgbClr>
            </a:outerShdw>
          </a:effec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r>
              <a:rPr lang="en-US" altLang="en-US" sz="3600" b="1">
                <a:solidFill>
                  <a:schemeClr val="bg1"/>
                </a:solidFill>
                <a:latin typeface="Calibri" charset="0"/>
              </a:rPr>
              <a:t>Access is primarily via information retrieval</a:t>
            </a:r>
          </a:p>
          <a:p>
            <a:pPr eaLnBrk="1" hangingPunct="1">
              <a:buFont typeface="Arial" charset="0"/>
              <a:buChar char="•"/>
            </a:pPr>
            <a:r>
              <a:rPr lang="en-US" altLang="en-US" sz="3600">
                <a:solidFill>
                  <a:schemeClr val="bg1"/>
                </a:solidFill>
                <a:latin typeface="Calibri" charset="0"/>
              </a:rPr>
              <a:t>Key-word queries</a:t>
            </a:r>
            <a:r>
              <a:rPr lang="is-IS" altLang="en-US" sz="3600">
                <a:solidFill>
                  <a:schemeClr val="bg1"/>
                </a:solidFill>
                <a:latin typeface="Wingdings" charset="2"/>
                <a:sym typeface="Wingdings" charset="2"/>
              </a:rPr>
              <a:t>→</a:t>
            </a:r>
            <a:r>
              <a:rPr lang="is-IS" altLang="en-US" sz="3600">
                <a:solidFill>
                  <a:schemeClr val="bg1"/>
                </a:solidFill>
                <a:latin typeface="Calibri" charset="0"/>
                <a:sym typeface="Wingdings" charset="2"/>
              </a:rPr>
              <a:t>ranked document list</a:t>
            </a:r>
          </a:p>
          <a:p>
            <a:pPr eaLnBrk="1" hangingPunct="1">
              <a:buFont typeface="Arial" charset="0"/>
              <a:buChar char="•"/>
            </a:pPr>
            <a:r>
              <a:rPr lang="is-IS" altLang="en-US" sz="3600">
                <a:solidFill>
                  <a:schemeClr val="bg1"/>
                </a:solidFill>
                <a:latin typeface="Calibri" charset="0"/>
                <a:sym typeface="Wingdings" charset="2"/>
              </a:rPr>
              <a:t>We still need to read the documents or watch the videos </a:t>
            </a:r>
          </a:p>
          <a:p>
            <a:pPr eaLnBrk="1" hangingPunct="1">
              <a:buFont typeface="Arial" charset="0"/>
              <a:buChar char="•"/>
            </a:pPr>
            <a:r>
              <a:rPr lang="is-IS" altLang="en-US" sz="3600">
                <a:solidFill>
                  <a:schemeClr val="bg1"/>
                </a:solidFill>
                <a:latin typeface="Calibri" charset="0"/>
                <a:sym typeface="Wingdings" charset="2"/>
              </a:rPr>
              <a:t>We often want an answer to a question: </a:t>
            </a:r>
            <a:r>
              <a:rPr lang="is-IS" altLang="en-US" sz="3600" i="1">
                <a:solidFill>
                  <a:schemeClr val="bg1"/>
                </a:solidFill>
                <a:latin typeface="Calibri" charset="0"/>
                <a:sym typeface="Wingdings" charset="2"/>
              </a:rPr>
              <a:t>where is the Census Big Data Day event</a:t>
            </a:r>
          </a:p>
          <a:p>
            <a:pPr eaLnBrk="1" hangingPunct="1"/>
            <a:r>
              <a:rPr lang="is-IS" altLang="en-US" sz="3600" b="1">
                <a:solidFill>
                  <a:schemeClr val="bg1"/>
                </a:solidFill>
                <a:latin typeface="Calibri" charset="0"/>
                <a:sym typeface="Wingdings" charset="2"/>
              </a:rPr>
              <a:t>And so do our machines and apps</a:t>
            </a:r>
            <a:endParaRPr lang="en-US" altLang="en-US" sz="3600" b="1">
              <a:solidFill>
                <a:schemeClr val="bg1"/>
              </a:solidFill>
              <a:latin typeface="Calibri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587500" y="6284913"/>
            <a:ext cx="7556500" cy="461962"/>
          </a:xfrm>
          <a:prstGeom prst="rect">
            <a:avLst/>
          </a:prstGeom>
          <a:solidFill>
            <a:schemeClr val="tx1">
              <a:lumMod val="65000"/>
              <a:lumOff val="35000"/>
              <a:alpha val="42000"/>
            </a:schemeClr>
          </a:solidFill>
          <a:ln w="3175">
            <a:noFill/>
          </a:ln>
          <a:effectLst/>
        </p:spPr>
        <p:txBody>
          <a:bodyPr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dirty="0">
                <a:solidFill>
                  <a:schemeClr val="bg1"/>
                </a:solidFill>
                <a:latin typeface="+mn-lt"/>
                <a:ea typeface="+mn-ea"/>
              </a:rPr>
              <a:t>Vannevar Bush envisioned a hypertext/IR system in 1945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5" name="Picture 1" descr="knowledge_graph.jpg"/>
          <p:cNvPicPr>
            <a:picLocks noChangeAspect="1"/>
          </p:cNvPicPr>
          <p:nvPr/>
        </p:nvPicPr>
        <p:blipFill>
          <a:blip r:embed="rId2">
            <a:alphaModFix amt="83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1113"/>
            <a:ext cx="9163050" cy="686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alpha val="83136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233363" y="365125"/>
            <a:ext cx="8699500" cy="646113"/>
          </a:xfrm>
          <a:prstGeom prst="rect">
            <a:avLst/>
          </a:prstGeom>
          <a:solidFill>
            <a:srgbClr val="595959">
              <a:alpha val="41960"/>
            </a:srgbClr>
          </a:solidFill>
          <a:ln w="317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42999"/>
              </a:srgbClr>
            </a:outerShdw>
          </a:effectLst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b="1" dirty="0">
                <a:solidFill>
                  <a:schemeClr val="bg1"/>
                </a:solidFill>
                <a:latin typeface="+mn-lt"/>
                <a:ea typeface="+mn-ea"/>
              </a:rPr>
              <a:t>We need to add knowledge graphs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29" name="Picture 1" descr="knowledge_graph.jpg"/>
          <p:cNvPicPr>
            <a:picLocks noChangeAspect="1"/>
          </p:cNvPicPr>
          <p:nvPr/>
        </p:nvPicPr>
        <p:blipFill>
          <a:blip r:embed="rId2">
            <a:alphaModFix amt="83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1113"/>
            <a:ext cx="9163050" cy="686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alpha val="83136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233363" y="365125"/>
            <a:ext cx="8699500" cy="4524315"/>
          </a:xfrm>
          <a:prstGeom prst="rect">
            <a:avLst/>
          </a:prstGeom>
          <a:solidFill>
            <a:srgbClr val="595959">
              <a:alpha val="41960"/>
            </a:srgbClr>
          </a:solidFill>
          <a:ln w="317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42999"/>
              </a:srgbClr>
            </a:outerShdw>
          </a:effec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r>
              <a:rPr lang="en-US" altLang="en-US" sz="3600" b="1" dirty="0">
                <a:solidFill>
                  <a:schemeClr val="bg1"/>
                </a:solidFill>
                <a:latin typeface="Georgia" charset="0"/>
              </a:rPr>
              <a:t>We need to add knowledge graphs</a:t>
            </a:r>
          </a:p>
          <a:p>
            <a:pPr marL="349250" indent="-349250" eaLnBrk="1" hangingPunct="1">
              <a:buFont typeface="Arial" charset="0"/>
              <a:buChar char="•"/>
            </a:pPr>
            <a:r>
              <a:rPr lang="en-US" altLang="en-US" sz="3600" dirty="0">
                <a:solidFill>
                  <a:schemeClr val="bg1"/>
                </a:solidFill>
                <a:latin typeface="Georgia" charset="0"/>
              </a:rPr>
              <a:t>High quality semi-structured information about entities and relations</a:t>
            </a:r>
          </a:p>
          <a:p>
            <a:pPr marL="349250" indent="-349250" eaLnBrk="1" hangingPunct="1">
              <a:buFont typeface="Arial" charset="0"/>
              <a:buChar char="•"/>
            </a:pPr>
            <a:r>
              <a:rPr lang="en-US" altLang="en-US" sz="3600" dirty="0">
                <a:solidFill>
                  <a:schemeClr val="bg1"/>
                </a:solidFill>
                <a:latin typeface="Georgia" charset="0"/>
              </a:rPr>
              <a:t>Represented and accessed via Web standards</a:t>
            </a:r>
          </a:p>
          <a:p>
            <a:pPr marL="349250" indent="-349250" eaLnBrk="1" hangingPunct="1">
              <a:buFont typeface="Arial" charset="0"/>
              <a:buChar char="•"/>
            </a:pPr>
            <a:r>
              <a:rPr lang="en-US" altLang="en-US" sz="3600" dirty="0">
                <a:solidFill>
                  <a:schemeClr val="bg1"/>
                </a:solidFill>
                <a:latin typeface="Georgia" charset="0"/>
              </a:rPr>
              <a:t>Easily integrated, fused and reasoned with</a:t>
            </a:r>
          </a:p>
          <a:p>
            <a:pPr eaLnBrk="1" hangingPunct="1">
              <a:buFont typeface="Arial" charset="0"/>
              <a:buChar char="•"/>
            </a:pPr>
            <a:endParaRPr lang="en-US" altLang="en-US" sz="3600" b="1" dirty="0">
              <a:solidFill>
                <a:schemeClr val="bg1"/>
              </a:solidFill>
              <a:latin typeface="Georgia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>
                <a:latin typeface="Calibri" charset="0"/>
              </a:rPr>
              <a:t> </a:t>
            </a:r>
            <a:r>
              <a:rPr lang="en-US" dirty="0">
                <a:latin typeface="Calibri" charset="0"/>
              </a:rPr>
              <a:t>State of the Art?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3375" y="1270000"/>
            <a:ext cx="8516938" cy="5465763"/>
          </a:xfrm>
        </p:spPr>
        <p:txBody>
          <a:bodyPr rtlCol="0">
            <a:normAutofit/>
          </a:bodyPr>
          <a:lstStyle/>
          <a:p>
            <a:pPr marL="0" indent="0"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en-US" b="1" dirty="0" smtClean="0">
                <a:ea typeface="+mn-ea"/>
                <a:cs typeface="+mn-cs"/>
              </a:rPr>
              <a:t>Google</a:t>
            </a:r>
            <a:r>
              <a:rPr lang="en-US" dirty="0" smtClean="0">
                <a:ea typeface="+mn-ea"/>
                <a:cs typeface="+mn-cs"/>
              </a:rPr>
              <a:t> is a good example, but Microsoft, IBM, Apple and Facebook all have similar capabilities</a:t>
            </a:r>
          </a:p>
          <a:p>
            <a:pPr marL="454025" indent="-228600" eaLnBrk="1" fontAlgn="auto" hangingPunct="1">
              <a:spcAft>
                <a:spcPts val="0"/>
              </a:spcAft>
              <a:buFont typeface="Arial"/>
              <a:buChar char="•"/>
              <a:defRPr/>
            </a:pPr>
            <a:r>
              <a:rPr lang="en-US" sz="2800" dirty="0" smtClean="0">
                <a:ea typeface="+mn-ea"/>
                <a:cs typeface="+mn-cs"/>
              </a:rPr>
              <a:t>2010 Google acquired MediaWeb and its </a:t>
            </a:r>
            <a:r>
              <a:rPr lang="en-US" sz="2800" b="1" dirty="0" smtClean="0">
                <a:ea typeface="+mn-ea"/>
                <a:cs typeface="+mn-cs"/>
              </a:rPr>
              <a:t>Freebase</a:t>
            </a:r>
            <a:r>
              <a:rPr lang="en-US" sz="2800" dirty="0" smtClean="0">
                <a:ea typeface="+mn-ea"/>
                <a:cs typeface="+mn-cs"/>
              </a:rPr>
              <a:t> KB</a:t>
            </a:r>
          </a:p>
          <a:p>
            <a:pPr marL="454025" indent="-228600" eaLnBrk="1" fontAlgn="auto" hangingPunct="1">
              <a:spcAft>
                <a:spcPts val="0"/>
              </a:spcAft>
              <a:buFont typeface="Arial"/>
              <a:buChar char="•"/>
              <a:defRPr/>
            </a:pPr>
            <a:r>
              <a:rPr lang="en-US" sz="2800" dirty="0" smtClean="0">
                <a:ea typeface="+mn-ea"/>
                <a:cs typeface="+mn-cs"/>
              </a:rPr>
              <a:t>2014: Freebase: 1.2B facts about 43M entities</a:t>
            </a:r>
          </a:p>
          <a:p>
            <a:pPr marL="454025" indent="-228600" eaLnBrk="1" fontAlgn="auto" hangingPunct="1">
              <a:spcAft>
                <a:spcPts val="0"/>
              </a:spcAft>
              <a:buFont typeface="Arial"/>
              <a:buChar char="•"/>
              <a:defRPr/>
            </a:pPr>
            <a:r>
              <a:rPr lang="en-US" sz="2800" dirty="0" smtClean="0">
                <a:ea typeface="+mn-ea"/>
                <a:cs typeface="+mn-cs"/>
              </a:rPr>
              <a:t>2015+: Google knowledge graph, updated by text IE</a:t>
            </a:r>
          </a:p>
          <a:p>
            <a:pPr marL="0" indent="0"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en-US" b="1" dirty="0" smtClean="0">
                <a:ea typeface="+mn-ea"/>
                <a:cs typeface="+mn-cs"/>
              </a:rPr>
              <a:t>DBpedia</a:t>
            </a:r>
            <a:r>
              <a:rPr lang="en-US" dirty="0" smtClean="0">
                <a:ea typeface="+mn-ea"/>
                <a:cs typeface="+mn-cs"/>
              </a:rPr>
              <a:t> open source RDF KB is another</a:t>
            </a:r>
          </a:p>
          <a:p>
            <a:pPr marL="460375" indent="-234950" eaLnBrk="1" fontAlgn="auto" hangingPunct="1">
              <a:spcAft>
                <a:spcPts val="0"/>
              </a:spcAft>
              <a:buFont typeface="Arial"/>
              <a:buChar char="•"/>
              <a:defRPr/>
            </a:pPr>
            <a:r>
              <a:rPr lang="en-US" sz="2800" dirty="0" smtClean="0">
                <a:ea typeface="+mn-ea"/>
                <a:cs typeface="+mn-cs"/>
              </a:rPr>
              <a:t>800M facts about 4.6M subjects from English </a:t>
            </a:r>
            <a:r>
              <a:rPr lang="en-US" sz="2800" b="1" dirty="0" smtClean="0">
                <a:ea typeface="+mn-ea"/>
                <a:cs typeface="+mn-cs"/>
              </a:rPr>
              <a:t>Wikipedia</a:t>
            </a:r>
            <a:r>
              <a:rPr lang="en-US" sz="2800" dirty="0" smtClean="0">
                <a:ea typeface="+mn-ea"/>
                <a:cs typeface="+mn-cs"/>
              </a:rPr>
              <a:t>, data also available in 21 other languages</a:t>
            </a:r>
          </a:p>
          <a:p>
            <a:pPr marL="460375" indent="-234950" eaLnBrk="1" fontAlgn="auto" hangingPunct="1">
              <a:spcAft>
                <a:spcPts val="0"/>
              </a:spcAft>
              <a:buFont typeface="Arial"/>
              <a:buChar char="•"/>
              <a:defRPr/>
            </a:pPr>
            <a:r>
              <a:rPr lang="en-US" sz="2800" dirty="0" smtClean="0">
                <a:ea typeface="+mn-ea"/>
                <a:cs typeface="+mn-cs"/>
              </a:rPr>
              <a:t>Helps integrate 90B facts from 1000 RDF datasets in the linked data cloud</a:t>
            </a:r>
          </a:p>
          <a:p>
            <a:pPr marL="460375" indent="-234950" eaLnBrk="1" fontAlgn="auto" hangingPunct="1">
              <a:spcAft>
                <a:spcPts val="0"/>
              </a:spcAft>
              <a:buFont typeface="Arial"/>
              <a:buChar char="•"/>
              <a:defRPr/>
            </a:pPr>
            <a:endParaRPr lang="en-US" sz="2800" dirty="0" smtClean="0">
              <a:ea typeface="+mn-ea"/>
              <a:cs typeface="+mn-cs"/>
            </a:endParaRPr>
          </a:p>
          <a:p>
            <a:pPr marL="0" indent="0" eaLnBrk="1" fontAlgn="auto" hangingPunct="1">
              <a:spcAft>
                <a:spcPts val="0"/>
              </a:spcAft>
              <a:buFont typeface="Arial"/>
              <a:buNone/>
              <a:defRPr/>
            </a:pPr>
            <a:endParaRPr lang="en-US" dirty="0" smtClean="0">
              <a:ea typeface="+mn-ea"/>
              <a:cs typeface="+mn-cs"/>
            </a:endParaRPr>
          </a:p>
          <a:p>
            <a:pPr marL="0" indent="0" eaLnBrk="1" fontAlgn="auto" hangingPunct="1">
              <a:spcAft>
                <a:spcPts val="0"/>
              </a:spcAft>
              <a:buFont typeface="Arial"/>
              <a:buNone/>
              <a:defRPr/>
            </a:pPr>
            <a:endParaRPr lang="en-US" dirty="0" smtClean="0">
              <a:ea typeface="+mn-ea"/>
              <a:cs typeface="+mn-cs"/>
            </a:endParaRPr>
          </a:p>
        </p:txBody>
      </p:sp>
      <p:pic>
        <p:nvPicPr>
          <p:cNvPr id="28675" name="Picture 3" descr="no-keyword-data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8150" y="85725"/>
            <a:ext cx="982663" cy="982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95071390"/>
      </p:ext>
    </p:extLst>
  </p:cSld>
  <p:clrMapOvr>
    <a:masterClrMapping/>
  </p:clrMapOvr>
  <p:transition spd="slow" advClick="0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3338"/>
            <a:ext cx="9144000" cy="1143000"/>
          </a:xfrm>
        </p:spPr>
        <p:txBody>
          <a:bodyPr/>
          <a:lstStyle/>
          <a:p>
            <a:r>
              <a:rPr lang="en-US" dirty="0" smtClean="0"/>
              <a:t>Ask: When was Tom Sawyer written?</a:t>
            </a:r>
            <a:endParaRPr lang="en-US" dirty="0"/>
          </a:p>
        </p:txBody>
      </p:sp>
      <p:pic>
        <p:nvPicPr>
          <p:cNvPr id="5" name="Picture 4" descr="Screen Shot 2017-04-20 at 8.36.23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780" y="857770"/>
            <a:ext cx="8559800" cy="6411158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6362115" y="1981153"/>
            <a:ext cx="2064132" cy="3616208"/>
          </a:xfrm>
          <a:prstGeom prst="rect">
            <a:avLst/>
          </a:prstGeom>
          <a:noFill/>
          <a:ln w="22225">
            <a:solidFill>
              <a:srgbClr val="FF0000"/>
            </a:solidFill>
          </a:ln>
          <a:effectLst>
            <a:outerShdw blurRad="40000" dist="25400" dir="2700000" rotWithShape="0">
              <a:srgbClr val="000000">
                <a:alpha val="53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1816303" y="2490456"/>
            <a:ext cx="2428946" cy="1028336"/>
          </a:xfrm>
          <a:prstGeom prst="rect">
            <a:avLst/>
          </a:prstGeom>
          <a:noFill/>
          <a:ln w="22225">
            <a:solidFill>
              <a:srgbClr val="FF0000"/>
            </a:solidFill>
          </a:ln>
          <a:effectLst>
            <a:outerShdw blurRad="40000" dist="25400" dir="2700000" rotWithShape="0">
              <a:srgbClr val="000000">
                <a:alpha val="53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3013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69" name="Picture 1" descr="Screen Shot 2016-06-27 at 11.06.11 P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60375" y="-244475"/>
            <a:ext cx="10121900" cy="7842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73835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1" name="Picture 1" descr="Screen Shot 2016-06-27 at 11.04.18 PM.png"/>
          <p:cNvPicPr>
            <a:picLocks noChangeAspect="1"/>
          </p:cNvPicPr>
          <p:nvPr/>
        </p:nvPicPr>
        <p:blipFill>
          <a:blip r:embed="rId2">
            <a:alphaModFix amt="4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20700" y="-295275"/>
            <a:ext cx="10137775" cy="785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>
                    <a:alpha val="41176"/>
                  </a:srgbClr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 descr="Screen Shot 2016-06-27 at 11.08.18 PM.pn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8600" y="1600200"/>
            <a:ext cx="8686800" cy="2049463"/>
          </a:xfrm>
          <a:prstGeom prst="rect">
            <a:avLst/>
          </a:prstGeom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TextBox 3"/>
          <p:cNvSpPr txBox="1"/>
          <p:nvPr/>
        </p:nvSpPr>
        <p:spPr>
          <a:xfrm>
            <a:off x="228600" y="3857625"/>
            <a:ext cx="8686800" cy="2492375"/>
          </a:xfrm>
          <a:prstGeom prst="rect">
            <a:avLst/>
          </a:prstGeom>
          <a:solidFill>
            <a:schemeClr val="bg1">
              <a:lumMod val="85000"/>
              <a:alpha val="74000"/>
            </a:schemeClr>
          </a:solidFill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dirty="0">
                <a:latin typeface="+mn-lt"/>
                <a:ea typeface="+mn-ea"/>
                <a:cs typeface="+mn-cs"/>
              </a:rPr>
              <a:t>Almost all commercial recipe sites embed </a:t>
            </a:r>
            <a:r>
              <a:rPr lang="en-US" sz="2800" b="1" dirty="0">
                <a:latin typeface="+mn-lt"/>
                <a:ea typeface="+mn-ea"/>
                <a:cs typeface="+mn-cs"/>
              </a:rPr>
              <a:t>semantic data </a:t>
            </a:r>
            <a:r>
              <a:rPr lang="en-US" sz="2800" dirty="0">
                <a:latin typeface="+mn-lt"/>
                <a:ea typeface="+mn-ea"/>
                <a:cs typeface="+mn-cs"/>
              </a:rPr>
              <a:t>about their recipes in an RDF-compatible form using terms from the </a:t>
            </a:r>
            <a:r>
              <a:rPr lang="en-US" sz="2800" b="1" dirty="0">
                <a:latin typeface="+mn-lt"/>
                <a:ea typeface="+mn-ea"/>
                <a:cs typeface="+mn-cs"/>
              </a:rPr>
              <a:t>schema.org</a:t>
            </a:r>
            <a:r>
              <a:rPr lang="en-US" sz="2800" dirty="0">
                <a:latin typeface="+mn-lt"/>
                <a:ea typeface="+mn-ea"/>
                <a:cs typeface="+mn-cs"/>
              </a:rPr>
              <a:t> ontology.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600" dirty="0">
              <a:latin typeface="+mn-lt"/>
              <a:ea typeface="+mn-ea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dirty="0">
                <a:latin typeface="+mn-lt"/>
                <a:ea typeface="+mn-ea"/>
                <a:cs typeface="+mn-cs"/>
              </a:rPr>
              <a:t>Search engines read and use this data to better under-stand the semantics of the page content</a:t>
            </a:r>
          </a:p>
        </p:txBody>
      </p:sp>
    </p:spTree>
    <p:extLst>
      <p:ext uri="{BB962C8B-B14F-4D97-AF65-F5344CB8AC3E}">
        <p14:creationId xmlns:p14="http://schemas.microsoft.com/office/powerpoint/2010/main" val="1463381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Conversational Bots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2320" y="1437667"/>
            <a:ext cx="6143080" cy="3731411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Voice-driven conversational systems like Amazon Echo and Google Home use knowledge graphs to help understand our requests</a:t>
            </a:r>
            <a:endParaRPr lang="en-US" dirty="0"/>
          </a:p>
        </p:txBody>
      </p:sp>
      <p:pic>
        <p:nvPicPr>
          <p:cNvPr id="6" name="Picture 5" descr="echo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4824" y="2473974"/>
            <a:ext cx="3900891" cy="4018902"/>
          </a:xfrm>
          <a:prstGeom prst="rect">
            <a:avLst/>
          </a:prstGeom>
        </p:spPr>
      </p:pic>
      <p:pic>
        <p:nvPicPr>
          <p:cNvPr id="5" name="Picture 4" descr="google_home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9746" y="3098800"/>
            <a:ext cx="3509532" cy="350953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4946" y="4634090"/>
            <a:ext cx="1765300" cy="176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2918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/>
          <a:lstStyle/>
          <a:p>
            <a:pPr eaLnBrk="1" hangingPunct="1"/>
            <a:r>
              <a:rPr lang="en-US" sz="4000" dirty="0" smtClean="0">
                <a:latin typeface="Calibri" charset="0"/>
              </a:rPr>
              <a:t>Where does the knowledge come from?</a:t>
            </a:r>
            <a:endParaRPr lang="en-US" sz="4000" dirty="0">
              <a:latin typeface="Calibri" charset="0"/>
            </a:endParaRPr>
          </a:p>
        </p:txBody>
      </p:sp>
      <p:sp>
        <p:nvSpPr>
          <p:cNvPr id="56322" name="Content Placeholder 2"/>
          <p:cNvSpPr>
            <a:spLocks noGrp="1"/>
          </p:cNvSpPr>
          <p:nvPr>
            <p:ph idx="1"/>
          </p:nvPr>
        </p:nvSpPr>
        <p:spPr>
          <a:xfrm>
            <a:off x="685800" y="1600200"/>
            <a:ext cx="8099425" cy="4295775"/>
          </a:xfrm>
        </p:spPr>
        <p:txBody>
          <a:bodyPr/>
          <a:lstStyle/>
          <a:p>
            <a:pPr eaLnBrk="1" hangingPunct="1"/>
            <a:r>
              <a:rPr lang="en-US" dirty="0" smtClean="0">
                <a:latin typeface="Calibri" charset="0"/>
              </a:rPr>
              <a:t>Initial knowledge graphs like </a:t>
            </a:r>
            <a:r>
              <a:rPr lang="en-US" i="1" dirty="0" smtClean="0">
                <a:latin typeface="Calibri" charset="0"/>
              </a:rPr>
              <a:t>DBpedia</a:t>
            </a:r>
            <a:r>
              <a:rPr lang="en-US" dirty="0" smtClean="0">
                <a:latin typeface="Calibri" charset="0"/>
              </a:rPr>
              <a:t> </a:t>
            </a:r>
            <a:r>
              <a:rPr lang="en-US" dirty="0">
                <a:latin typeface="Calibri" charset="0"/>
              </a:rPr>
              <a:t>and </a:t>
            </a:r>
            <a:r>
              <a:rPr lang="en-US" i="1" dirty="0">
                <a:latin typeface="Calibri" charset="0"/>
              </a:rPr>
              <a:t>Freebase</a:t>
            </a:r>
            <a:r>
              <a:rPr lang="en-US" dirty="0">
                <a:latin typeface="Calibri" charset="0"/>
              </a:rPr>
              <a:t> started with </a:t>
            </a:r>
            <a:r>
              <a:rPr lang="en-US" dirty="0" smtClean="0">
                <a:latin typeface="Calibri" charset="0"/>
              </a:rPr>
              <a:t>data from </a:t>
            </a:r>
            <a:r>
              <a:rPr lang="en-US" b="1" dirty="0">
                <a:latin typeface="Calibri" charset="0"/>
              </a:rPr>
              <a:t>Wikipedia</a:t>
            </a:r>
            <a:r>
              <a:rPr lang="en-US" dirty="0">
                <a:latin typeface="Calibri" charset="0"/>
              </a:rPr>
              <a:t> and encoded it in custom </a:t>
            </a:r>
            <a:r>
              <a:rPr lang="en-US" dirty="0" smtClean="0">
                <a:latin typeface="Calibri" charset="0"/>
              </a:rPr>
              <a:t>ontologies</a:t>
            </a:r>
          </a:p>
          <a:p>
            <a:pPr eaLnBrk="1" hangingPunct="1"/>
            <a:r>
              <a:rPr lang="en-US" dirty="0" smtClean="0">
                <a:latin typeface="Calibri" charset="0"/>
              </a:rPr>
              <a:t>Semantic Web technologies are an open source way to encode the knowledge</a:t>
            </a:r>
          </a:p>
          <a:p>
            <a:pPr eaLnBrk="1" hangingPunct="1"/>
            <a:r>
              <a:rPr lang="en-US" dirty="0" smtClean="0">
                <a:latin typeface="Calibri" charset="0"/>
              </a:rPr>
              <a:t>They are and will continue to evolve</a:t>
            </a:r>
            <a:endParaRPr lang="en-US" dirty="0">
              <a:latin typeface="Calibri" charset="0"/>
            </a:endParaRPr>
          </a:p>
          <a:p>
            <a:pPr eaLnBrk="1" hangingPunct="1"/>
            <a:r>
              <a:rPr lang="en-US" dirty="0" smtClean="0">
                <a:latin typeface="Calibri" charset="0"/>
              </a:rPr>
              <a:t>A current focus is on extracting </a:t>
            </a:r>
            <a:r>
              <a:rPr lang="en-US" dirty="0">
                <a:latin typeface="Calibri" charset="0"/>
              </a:rPr>
              <a:t>information from </a:t>
            </a:r>
            <a:r>
              <a:rPr lang="en-US" dirty="0" smtClean="0">
                <a:latin typeface="Calibri" charset="0"/>
              </a:rPr>
              <a:t>text of source </a:t>
            </a:r>
            <a:r>
              <a:rPr lang="en-US" dirty="0">
                <a:latin typeface="Calibri" charset="0"/>
              </a:rPr>
              <a:t>documents, e.g</a:t>
            </a:r>
            <a:r>
              <a:rPr lang="en-US" dirty="0" smtClean="0">
                <a:latin typeface="Calibri" charset="0"/>
              </a:rPr>
              <a:t>., </a:t>
            </a:r>
            <a:r>
              <a:rPr lang="en-US" dirty="0">
                <a:latin typeface="Calibri" charset="0"/>
              </a:rPr>
              <a:t>journal articles, Newswire, social media, etc.</a:t>
            </a:r>
          </a:p>
          <a:p>
            <a:pPr eaLnBrk="1" hangingPunct="1"/>
            <a:endParaRPr lang="en-US" dirty="0" smtClean="0">
              <a:latin typeface="Calibri" charset="0"/>
            </a:endParaRPr>
          </a:p>
          <a:p>
            <a:pPr lvl="1" eaLnBrk="1" hangingPunct="1"/>
            <a:endParaRPr lang="en-US" dirty="0"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118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Rectangle 2"/>
          <p:cNvSpPr>
            <a:spLocks noGrp="1" noChangeArrowheads="1"/>
          </p:cNvSpPr>
          <p:nvPr>
            <p:ph type="title"/>
          </p:nvPr>
        </p:nvSpPr>
        <p:spPr>
          <a:xfrm>
            <a:off x="385763" y="127000"/>
            <a:ext cx="8229600" cy="1168400"/>
          </a:xfrm>
        </p:spPr>
        <p:txBody>
          <a:bodyPr/>
          <a:lstStyle/>
          <a:p>
            <a:pPr eaLnBrk="1" hangingPunct="1"/>
            <a:r>
              <a:rPr lang="en-US" altLang="en-US" sz="4800">
                <a:latin typeface="Calibri" charset="0"/>
                <a:ea typeface="ＭＳ Ｐゴシック" charset="-128"/>
              </a:rPr>
              <a:t>Questions</a:t>
            </a:r>
          </a:p>
        </p:txBody>
      </p:sp>
      <p:sp>
        <p:nvSpPr>
          <p:cNvPr id="614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2000" y="1447800"/>
            <a:ext cx="8001000" cy="5029200"/>
          </a:xfrm>
        </p:spPr>
        <p:txBody>
          <a:bodyPr/>
          <a:lstStyle/>
          <a:p>
            <a:pPr eaLnBrk="1" hangingPunct="1">
              <a:lnSpc>
                <a:spcPct val="130000"/>
              </a:lnSpc>
            </a:pPr>
            <a:r>
              <a:rPr lang="en-US" altLang="en-US">
                <a:latin typeface="Calibri" charset="0"/>
                <a:ea typeface="ＭＳ Ｐゴシック" charset="-128"/>
              </a:rPr>
              <a:t>What is the Semantic Web?</a:t>
            </a:r>
          </a:p>
          <a:p>
            <a:pPr eaLnBrk="1" hangingPunct="1">
              <a:lnSpc>
                <a:spcPct val="130000"/>
              </a:lnSpc>
            </a:pPr>
            <a:r>
              <a:rPr lang="en-US" altLang="en-US">
                <a:latin typeface="Calibri" charset="0"/>
                <a:ea typeface="ＭＳ Ｐゴシック" charset="-128"/>
              </a:rPr>
              <a:t>Why do we want it?</a:t>
            </a:r>
          </a:p>
          <a:p>
            <a:pPr eaLnBrk="1" hangingPunct="1">
              <a:lnSpc>
                <a:spcPct val="130000"/>
              </a:lnSpc>
            </a:pPr>
            <a:r>
              <a:rPr lang="en-US" altLang="en-US">
                <a:latin typeface="Calibri" charset="0"/>
                <a:ea typeface="ＭＳ Ｐゴシック" charset="-128"/>
              </a:rPr>
              <a:t>How will we do it?</a:t>
            </a:r>
          </a:p>
          <a:p>
            <a:pPr eaLnBrk="1" hangingPunct="1">
              <a:lnSpc>
                <a:spcPct val="130000"/>
              </a:lnSpc>
            </a:pPr>
            <a:r>
              <a:rPr lang="en-US" altLang="en-US">
                <a:latin typeface="Calibri" charset="0"/>
                <a:ea typeface="ＭＳ Ｐゴシック" charset="-128"/>
              </a:rPr>
              <a:t>Who will do it?</a:t>
            </a:r>
          </a:p>
          <a:p>
            <a:pPr eaLnBrk="1" hangingPunct="1">
              <a:lnSpc>
                <a:spcPct val="130000"/>
              </a:lnSpc>
            </a:pPr>
            <a:r>
              <a:rPr lang="en-US" altLang="en-US">
                <a:latin typeface="Calibri" charset="0"/>
                <a:ea typeface="ＭＳ Ｐゴシック" charset="-128"/>
              </a:rPr>
              <a:t>When will it be done?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2"/>
          <p:cNvSpPr>
            <a:spLocks noGrp="1" noChangeArrowheads="1"/>
          </p:cNvSpPr>
          <p:nvPr>
            <p:ph type="title"/>
          </p:nvPr>
        </p:nvSpPr>
        <p:spPr>
          <a:xfrm>
            <a:off x="385763" y="203200"/>
            <a:ext cx="8229600" cy="855663"/>
          </a:xfrm>
        </p:spPr>
        <p:txBody>
          <a:bodyPr/>
          <a:lstStyle/>
          <a:p>
            <a:pPr eaLnBrk="1" hangingPunct="1"/>
            <a:r>
              <a:rPr lang="en-US" altLang="en-US" dirty="0" smtClean="0">
                <a:latin typeface="Calibri" charset="0"/>
                <a:ea typeface="ＭＳ Ｐゴシック" charset="-128"/>
              </a:rPr>
              <a:t>Why Web Based?</a:t>
            </a:r>
            <a:endParaRPr lang="en-US" altLang="en-US" dirty="0">
              <a:latin typeface="Calibri" charset="0"/>
              <a:ea typeface="ＭＳ Ｐゴシック" charset="-128"/>
            </a:endParaRPr>
          </a:p>
        </p:txBody>
      </p:sp>
      <p:sp>
        <p:nvSpPr>
          <p:cNvPr id="2355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1219200"/>
            <a:ext cx="8229600" cy="5029200"/>
          </a:xfrm>
        </p:spPr>
        <p:txBody>
          <a:bodyPr/>
          <a:lstStyle/>
          <a:p>
            <a:pPr marL="234950" indent="-234950" eaLnBrk="1" hangingPunct="1"/>
            <a:r>
              <a:rPr lang="en-US" altLang="en-US">
                <a:latin typeface="Calibri" charset="0"/>
                <a:ea typeface="ＭＳ Ｐゴシック" charset="-128"/>
              </a:rPr>
              <a:t>The web is like a universal acid, eating through and consuming everything it touches.</a:t>
            </a:r>
          </a:p>
          <a:p>
            <a:pPr marL="574675" lvl="1" indent="-225425" eaLnBrk="1" hangingPunct="1"/>
            <a:r>
              <a:rPr lang="en-US" altLang="en-US" sz="2400">
                <a:latin typeface="Calibri" charset="0"/>
                <a:ea typeface="ＭＳ Ｐゴシック" charset="-128"/>
              </a:rPr>
              <a:t>Web principles and technologies are equally good for wireless/pervasive computing</a:t>
            </a:r>
          </a:p>
          <a:p>
            <a:pPr marL="234950" indent="-234950" eaLnBrk="1" hangingPunct="1"/>
            <a:r>
              <a:rPr lang="en-US" altLang="en-US">
                <a:latin typeface="Calibri" charset="0"/>
                <a:ea typeface="ＭＳ Ｐゴシック" charset="-128"/>
              </a:rPr>
              <a:t>The semantic web is our first serious attempt to provide semantics for XML sublanguages</a:t>
            </a:r>
          </a:p>
          <a:p>
            <a:pPr marL="234950" indent="-234950" eaLnBrk="1" hangingPunct="1"/>
            <a:r>
              <a:rPr lang="en-US" altLang="en-US">
                <a:latin typeface="Calibri" charset="0"/>
                <a:ea typeface="ＭＳ Ｐゴシック" charset="-128"/>
              </a:rPr>
              <a:t>It will provide mechanisms for people and machines (agents, programs, web services) to come together.</a:t>
            </a:r>
          </a:p>
          <a:p>
            <a:pPr marL="574675" lvl="1" indent="-225425" eaLnBrk="1" hangingPunct="1"/>
            <a:r>
              <a:rPr lang="en-US" altLang="en-US" sz="2400">
                <a:latin typeface="Calibri" charset="0"/>
                <a:ea typeface="ＭＳ Ｐゴシック" charset="-128"/>
              </a:rPr>
              <a:t>In all kinds of networked environments: wired, wireless, ad hoc, wearable, etc.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>
                <a:latin typeface="Calibri" charset="0"/>
                <a:ea typeface="ＭＳ Ｐゴシック" charset="-128"/>
              </a:rPr>
              <a:t>Who invented the Web?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>
                <a:latin typeface="Calibri" charset="0"/>
                <a:ea typeface="ＭＳ Ｐゴシック" charset="-128"/>
              </a:rPr>
              <a:t>Who invented the Web?</a:t>
            </a:r>
          </a:p>
        </p:txBody>
      </p:sp>
      <p:pic>
        <p:nvPicPr>
          <p:cNvPr id="26626" name="Picture 2" descr="14079621_10154477843384393_7599406167743092085_n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1828800"/>
            <a:ext cx="7620000" cy="398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2"/>
          <p:cNvSpPr>
            <a:spLocks noGrp="1" noChangeArrowheads="1"/>
          </p:cNvSpPr>
          <p:nvPr>
            <p:ph type="title"/>
          </p:nvPr>
        </p:nvSpPr>
        <p:spPr>
          <a:xfrm>
            <a:off x="1219200" y="203200"/>
            <a:ext cx="6243638" cy="858838"/>
          </a:xfrm>
        </p:spPr>
        <p:txBody>
          <a:bodyPr/>
          <a:lstStyle/>
          <a:p>
            <a:pPr eaLnBrk="1" hangingPunct="1"/>
            <a:r>
              <a:rPr lang="en-US" altLang="en-US" sz="4800">
                <a:latin typeface="Calibri" charset="0"/>
                <a:ea typeface="ＭＳ Ｐゴシック" charset="-128"/>
              </a:rPr>
              <a:t>Origins</a:t>
            </a:r>
          </a:p>
        </p:txBody>
      </p:sp>
      <p:sp>
        <p:nvSpPr>
          <p:cNvPr id="27650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52400" y="990600"/>
            <a:ext cx="4419600" cy="4876800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r>
              <a:rPr lang="en-US" altLang="en-US" sz="2800">
                <a:latin typeface="Calibri" charset="0"/>
                <a:ea typeface="ＭＳ Ｐゴシック" charset="-128"/>
              </a:rPr>
              <a:t>Tim Berners-Lee</a:t>
            </a:r>
            <a:r>
              <a:rPr lang="ja-JP" altLang="en-US" sz="2800">
                <a:latin typeface="Calibri" charset="0"/>
                <a:ea typeface="ＭＳ Ｐゴシック" charset="-128"/>
              </a:rPr>
              <a:t>’</a:t>
            </a:r>
            <a:r>
              <a:rPr lang="en-US" altLang="ja-JP" sz="2800">
                <a:latin typeface="Calibri" charset="0"/>
                <a:ea typeface="ＭＳ Ｐゴシック" charset="-128"/>
              </a:rPr>
              <a:t>s original 1989 WWW proposal described a web of relation-ships among named</a:t>
            </a:r>
            <a:br>
              <a:rPr lang="en-US" altLang="ja-JP" sz="2800">
                <a:latin typeface="Calibri" charset="0"/>
                <a:ea typeface="ＭＳ Ｐゴシック" charset="-128"/>
              </a:rPr>
            </a:br>
            <a:r>
              <a:rPr lang="en-US" altLang="ja-JP" sz="2800">
                <a:latin typeface="Calibri" charset="0"/>
                <a:ea typeface="ＭＳ Ｐゴシック" charset="-128"/>
              </a:rPr>
              <a:t>objects unifying many info. management tasks.</a:t>
            </a:r>
            <a:r>
              <a:rPr lang="en-US" altLang="ja-JP">
                <a:latin typeface="Calibri" charset="0"/>
                <a:ea typeface="ＭＳ Ｐゴシック" charset="-128"/>
              </a:rPr>
              <a:t> </a:t>
            </a:r>
          </a:p>
          <a:p>
            <a:pPr marL="0" indent="0" eaLnBrk="1" hangingPunct="1">
              <a:buFontTx/>
              <a:buNone/>
            </a:pPr>
            <a:r>
              <a:rPr lang="en-US" altLang="en-US" sz="2800" b="1">
                <a:latin typeface="Calibri" charset="0"/>
                <a:ea typeface="ＭＳ Ｐゴシック" charset="-128"/>
              </a:rPr>
              <a:t>Capsule history</a:t>
            </a:r>
          </a:p>
          <a:p>
            <a:pPr marL="0" indent="0" eaLnBrk="1" hangingPunct="1"/>
            <a:r>
              <a:rPr lang="en-US" altLang="en-US" sz="2400">
                <a:latin typeface="Calibri" charset="0"/>
                <a:ea typeface="ＭＳ Ｐゴシック" charset="-128"/>
              </a:rPr>
              <a:t> Guha’</a:t>
            </a:r>
            <a:r>
              <a:rPr lang="en-US" altLang="ja-JP" sz="2400">
                <a:latin typeface="Calibri" charset="0"/>
                <a:ea typeface="ＭＳ Ｐゴシック" charset="-128"/>
              </a:rPr>
              <a:t>s MCF (~94) </a:t>
            </a:r>
          </a:p>
          <a:p>
            <a:pPr marL="0" indent="0" eaLnBrk="1" hangingPunct="1"/>
            <a:r>
              <a:rPr lang="en-US" altLang="en-US" sz="2400">
                <a:latin typeface="Calibri" charset="0"/>
                <a:ea typeface="ＭＳ Ｐゴシック" charset="-128"/>
              </a:rPr>
              <a:t> XML+MCF=&gt;RDF (~96)</a:t>
            </a:r>
          </a:p>
          <a:p>
            <a:pPr marL="0" indent="0" eaLnBrk="1" hangingPunct="1"/>
            <a:r>
              <a:rPr lang="en-US" altLang="en-US" sz="2400">
                <a:latin typeface="Calibri" charset="0"/>
                <a:ea typeface="ＭＳ Ｐゴシック" charset="-128"/>
              </a:rPr>
              <a:t> RDF+OO=&gt;RDFS (~99)</a:t>
            </a:r>
          </a:p>
          <a:p>
            <a:pPr marL="0" indent="0" eaLnBrk="1" hangingPunct="1"/>
            <a:r>
              <a:rPr lang="en-US" altLang="en-US" sz="2400">
                <a:latin typeface="Calibri" charset="0"/>
                <a:ea typeface="ＭＳ Ｐゴシック" charset="-128"/>
              </a:rPr>
              <a:t> RDFS+KR=&gt;DAML+OIL (00)</a:t>
            </a:r>
          </a:p>
          <a:p>
            <a:pPr marL="0" indent="0" eaLnBrk="1" hangingPunct="1"/>
            <a:r>
              <a:rPr lang="en-US" altLang="en-US" sz="2400">
                <a:latin typeface="Calibri" charset="0"/>
                <a:ea typeface="ＭＳ Ｐゴシック" charset="-128"/>
              </a:rPr>
              <a:t> W3C’</a:t>
            </a:r>
            <a:r>
              <a:rPr lang="en-US" altLang="ja-JP" sz="2400">
                <a:latin typeface="Calibri" charset="0"/>
                <a:ea typeface="ＭＳ Ｐゴシック" charset="-128"/>
              </a:rPr>
              <a:t>s SW activity (01)</a:t>
            </a:r>
          </a:p>
          <a:p>
            <a:pPr marL="0" indent="0" eaLnBrk="1" hangingPunct="1"/>
            <a:r>
              <a:rPr lang="en-US" altLang="en-US" sz="2400">
                <a:latin typeface="Calibri" charset="0"/>
                <a:ea typeface="ＭＳ Ｐゴシック" charset="-128"/>
              </a:rPr>
              <a:t> W3C’</a:t>
            </a:r>
            <a:r>
              <a:rPr lang="en-US" altLang="ja-JP" sz="2400">
                <a:latin typeface="Calibri" charset="0"/>
                <a:ea typeface="ＭＳ Ｐゴシック" charset="-128"/>
              </a:rPr>
              <a:t>s OWL (03)</a:t>
            </a:r>
            <a:endParaRPr lang="en-US" altLang="en-US" sz="2400">
              <a:latin typeface="Calibri" charset="0"/>
              <a:ea typeface="ＭＳ Ｐゴシック" charset="-128"/>
            </a:endParaRPr>
          </a:p>
        </p:txBody>
      </p:sp>
      <p:pic>
        <p:nvPicPr>
          <p:cNvPr id="27651" name="Picture 4" descr="timbl-1989-image1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191000" y="1717675"/>
            <a:ext cx="4495800" cy="4692650"/>
          </a:xfrm>
          <a:noFill/>
        </p:spPr>
      </p:pic>
      <p:sp>
        <p:nvSpPr>
          <p:cNvPr id="27652" name="Text Box 5"/>
          <p:cNvSpPr txBox="1">
            <a:spLocks noChangeArrowheads="1"/>
          </p:cNvSpPr>
          <p:nvPr/>
        </p:nvSpPr>
        <p:spPr bwMode="auto">
          <a:xfrm>
            <a:off x="2895600" y="6324600"/>
            <a:ext cx="6096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 eaLnBrk="1" hangingPunct="1">
              <a:spcBef>
                <a:spcPct val="20000"/>
              </a:spcBef>
              <a:buClr>
                <a:schemeClr val="folHlink"/>
              </a:buClr>
              <a:buSzPct val="65000"/>
              <a:buFont typeface="Wingdings" charset="2"/>
              <a:buNone/>
            </a:pPr>
            <a:r>
              <a:rPr lang="en-US" altLang="en-US" sz="1800" b="1">
                <a:solidFill>
                  <a:srgbClr val="000000"/>
                </a:solidFill>
                <a:latin typeface="Calibri" charset="0"/>
              </a:rPr>
              <a:t>http://www.w3.org/History/1989/proposal.html </a:t>
            </a:r>
          </a:p>
          <a:p>
            <a:pPr algn="ctr"/>
            <a:endParaRPr lang="en-US" altLang="en-US" sz="1800" b="1">
              <a:solidFill>
                <a:srgbClr val="000000"/>
              </a:solidFill>
              <a:latin typeface="Calibri" charset="0"/>
            </a:endParaRPr>
          </a:p>
        </p:txBody>
      </p:sp>
      <p:pic>
        <p:nvPicPr>
          <p:cNvPr id="27653" name="Picture 6" descr="tim">
            <a:hlinkClick r:id="rId4"/>
          </p:cNvPr>
          <p:cNvPicPr>
            <a:picLocks noGrp="1" noChangeAspect="1" noChangeArrowheads="1"/>
          </p:cNvPicPr>
          <p:nvPr>
            <p:ph sz="quarter" idx="3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696200" y="152400"/>
            <a:ext cx="1304925" cy="1676400"/>
          </a:xfr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 smtClean="0">
                <a:latin typeface="Calibri" charset="0"/>
                <a:ea typeface="ＭＳ Ｐゴシック" charset="-128"/>
              </a:rPr>
              <a:t>W3C</a:t>
            </a:r>
            <a:r>
              <a:rPr lang="en-US" altLang="en-US" dirty="0" smtClean="0">
                <a:latin typeface="Calibri" charset="0"/>
                <a:ea typeface="ＭＳ Ｐゴシック" charset="-128"/>
              </a:rPr>
              <a:t>’</a:t>
            </a:r>
            <a:r>
              <a:rPr lang="en-US" altLang="ja-JP" dirty="0" smtClean="0">
                <a:latin typeface="Calibri" charset="0"/>
                <a:ea typeface="ＭＳ Ｐゴシック" charset="-128"/>
              </a:rPr>
              <a:t>s </a:t>
            </a:r>
            <a:r>
              <a:rPr lang="en-US" altLang="ja-JP" dirty="0">
                <a:latin typeface="Calibri" charset="0"/>
                <a:ea typeface="ＭＳ Ｐゴシック" charset="-128"/>
              </a:rPr>
              <a:t>Semantic Web Goals</a:t>
            </a:r>
            <a:endParaRPr lang="en-US" altLang="en-US" dirty="0">
              <a:latin typeface="Calibri" charset="0"/>
              <a:ea typeface="ＭＳ Ｐゴシック" charset="-128"/>
            </a:endParaRPr>
          </a:p>
        </p:txBody>
      </p:sp>
      <p:sp>
        <p:nvSpPr>
          <p:cNvPr id="2969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19200"/>
            <a:ext cx="8229600" cy="4191000"/>
          </a:xfrm>
        </p:spPr>
        <p:txBody>
          <a:bodyPr/>
          <a:lstStyle/>
          <a:p>
            <a:pPr marL="228600" indent="-228600" eaLnBrk="1" hangingPunct="1">
              <a:buFontTx/>
              <a:buNone/>
            </a:pPr>
            <a:r>
              <a:rPr lang="en-US" altLang="en-US" b="1">
                <a:latin typeface="Calibri" charset="0"/>
                <a:ea typeface="ＭＳ Ｐゴシック" charset="-128"/>
              </a:rPr>
              <a:t>Focus on machine consumption:</a:t>
            </a:r>
          </a:p>
          <a:p>
            <a:pPr marL="342900" lvl="1" indent="0" eaLnBrk="1" hangingPunct="1">
              <a:buFont typeface="Georgia" charset="0"/>
              <a:buNone/>
            </a:pPr>
            <a:r>
              <a:rPr lang="en-US" altLang="en-US" sz="3200" i="1">
                <a:latin typeface="Calibri" charset="0"/>
                <a:ea typeface="ＭＳ Ｐゴシック" charset="-128"/>
              </a:rPr>
              <a:t>"The Semantic Web is an extension of the current web in which information is given well-defined meaning, better enabling computers and people to work in cooperation."</a:t>
            </a:r>
            <a:r>
              <a:rPr lang="en-US" altLang="en-US" sz="3200">
                <a:latin typeface="Calibri" charset="0"/>
                <a:ea typeface="ＭＳ Ｐゴシック" charset="-128"/>
              </a:rPr>
              <a:t> </a:t>
            </a:r>
          </a:p>
          <a:p>
            <a:pPr marL="342900" lvl="1" indent="0" eaLnBrk="1" hangingPunct="1">
              <a:buFont typeface="Georgia" charset="0"/>
              <a:buNone/>
            </a:pPr>
            <a:r>
              <a:rPr lang="en-US" altLang="en-US" sz="3200">
                <a:latin typeface="Calibri" charset="0"/>
                <a:ea typeface="ＭＳ Ｐゴシック" charset="-128"/>
              </a:rPr>
              <a:t>-- Berners-Lee, Hendler and Lassila, The Semantic Web, Scientific American, 2001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>
                <a:latin typeface="Calibri" charset="0"/>
                <a:ea typeface="ＭＳ Ｐゴシック" charset="-128"/>
              </a:rPr>
              <a:t>TBL’</a:t>
            </a:r>
            <a:r>
              <a:rPr lang="en-US" altLang="ja-JP" dirty="0">
                <a:latin typeface="Calibri" charset="0"/>
                <a:ea typeface="ＭＳ Ｐゴシック" charset="-128"/>
              </a:rPr>
              <a:t>s semantic web </a:t>
            </a:r>
            <a:r>
              <a:rPr lang="en-US" altLang="ja-JP" dirty="0" smtClean="0">
                <a:latin typeface="Calibri" charset="0"/>
                <a:ea typeface="ＭＳ Ｐゴシック" charset="-128"/>
              </a:rPr>
              <a:t>vision, circa 2000</a:t>
            </a:r>
            <a:endParaRPr lang="en-US" altLang="en-US" dirty="0">
              <a:latin typeface="Calibri" charset="0"/>
              <a:ea typeface="ＭＳ Ｐゴシック" charset="-128"/>
            </a:endParaRPr>
          </a:p>
        </p:txBody>
      </p:sp>
      <p:pic>
        <p:nvPicPr>
          <p:cNvPr id="31746" name="Picture 3" descr="sweb-stack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371600" y="1628775"/>
            <a:ext cx="6324600" cy="4927600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>
                <a:latin typeface="Calibri" charset="0"/>
                <a:ea typeface="ＭＳ Ｐゴシック" charset="-128"/>
              </a:rPr>
              <a:t>Semantic web stack 2006</a:t>
            </a:r>
          </a:p>
        </p:txBody>
      </p:sp>
      <p:pic>
        <p:nvPicPr>
          <p:cNvPr id="33794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1130300"/>
            <a:ext cx="5727700" cy="572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04800"/>
            <a:ext cx="8229600" cy="450850"/>
          </a:xfrm>
        </p:spPr>
        <p:txBody>
          <a:bodyPr/>
          <a:lstStyle/>
          <a:p>
            <a:pPr eaLnBrk="1" hangingPunct="1"/>
            <a:r>
              <a:rPr lang="en-US" altLang="en-US">
                <a:latin typeface="Calibri" charset="0"/>
                <a:ea typeface="ＭＳ Ｐゴシック" charset="-128"/>
              </a:rPr>
              <a:t>Why is this hard?</a:t>
            </a:r>
          </a:p>
        </p:txBody>
      </p:sp>
      <p:pic>
        <p:nvPicPr>
          <p:cNvPr id="35842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447800" y="1143000"/>
            <a:ext cx="4241800" cy="4648200"/>
          </a:xfrm>
          <a:noFill/>
        </p:spPr>
      </p:pic>
      <p:sp>
        <p:nvSpPr>
          <p:cNvPr id="35843" name="Text Box 5"/>
          <p:cNvSpPr txBox="1">
            <a:spLocks noChangeArrowheads="1"/>
          </p:cNvSpPr>
          <p:nvPr/>
        </p:nvSpPr>
        <p:spPr bwMode="auto">
          <a:xfrm>
            <a:off x="6477000" y="5105400"/>
            <a:ext cx="2316163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r>
              <a:rPr lang="en-US" altLang="en-US" sz="1600">
                <a:solidFill>
                  <a:srgbClr val="000000"/>
                </a:solidFill>
                <a:latin typeface="Calibri" charset="0"/>
              </a:rPr>
              <a:t>after </a:t>
            </a:r>
            <a:r>
              <a:rPr kumimoji="1" lang="en-US" altLang="en-US" sz="1600">
                <a:solidFill>
                  <a:srgbClr val="000000"/>
                </a:solidFill>
                <a:latin typeface="Calibri" charset="0"/>
              </a:rPr>
              <a:t>Frank van Harmelen</a:t>
            </a:r>
            <a:br>
              <a:rPr kumimoji="1" lang="en-US" altLang="en-US" sz="1600">
                <a:solidFill>
                  <a:srgbClr val="000000"/>
                </a:solidFill>
                <a:latin typeface="Calibri" charset="0"/>
              </a:rPr>
            </a:br>
            <a:r>
              <a:rPr kumimoji="1" lang="en-US" altLang="en-US" sz="1600">
                <a:solidFill>
                  <a:srgbClr val="000000"/>
                </a:solidFill>
                <a:latin typeface="Calibri" charset="0"/>
              </a:rPr>
              <a:t>and Jim Hendler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03200"/>
            <a:ext cx="9144000" cy="1016000"/>
          </a:xfrm>
        </p:spPr>
        <p:txBody>
          <a:bodyPr/>
          <a:lstStyle/>
          <a:p>
            <a:pPr eaLnBrk="1" hangingPunct="1"/>
            <a:r>
              <a:rPr lang="en-GB" altLang="en-US" dirty="0">
                <a:latin typeface="Calibri" charset="0"/>
                <a:ea typeface="ＭＳ Ｐゴシック" charset="-128"/>
              </a:rPr>
              <a:t>What a web page looks like to </a:t>
            </a:r>
            <a:r>
              <a:rPr lang="en-GB" altLang="en-US" dirty="0" smtClean="0">
                <a:latin typeface="Calibri" charset="0"/>
                <a:ea typeface="ＭＳ Ｐゴシック" charset="-128"/>
              </a:rPr>
              <a:t>a </a:t>
            </a:r>
            <a:r>
              <a:rPr lang="en-GB" altLang="en-US" dirty="0">
                <a:latin typeface="Calibri" charset="0"/>
                <a:ea typeface="ＭＳ Ｐゴシック" charset="-128"/>
              </a:rPr>
              <a:t>machine…</a:t>
            </a:r>
            <a:endParaRPr lang="en-US" altLang="en-US" dirty="0">
              <a:latin typeface="Calibri" charset="0"/>
              <a:ea typeface="ＭＳ Ｐゴシック" charset="-128"/>
            </a:endParaRPr>
          </a:p>
        </p:txBody>
      </p:sp>
      <p:pic>
        <p:nvPicPr>
          <p:cNvPr id="37890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24000" y="1219200"/>
            <a:ext cx="4113213" cy="4572000"/>
          </a:xfrm>
          <a:noFill/>
        </p:spPr>
      </p:pic>
      <p:sp>
        <p:nvSpPr>
          <p:cNvPr id="37891" name="Text Box 4"/>
          <p:cNvSpPr txBox="1">
            <a:spLocks noChangeArrowheads="1"/>
          </p:cNvSpPr>
          <p:nvPr/>
        </p:nvSpPr>
        <p:spPr bwMode="auto">
          <a:xfrm>
            <a:off x="6477000" y="5105400"/>
            <a:ext cx="2316163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r>
              <a:rPr lang="en-US" altLang="en-US" sz="1600">
                <a:solidFill>
                  <a:srgbClr val="000000"/>
                </a:solidFill>
                <a:latin typeface="Calibri" charset="0"/>
              </a:rPr>
              <a:t>after </a:t>
            </a:r>
            <a:r>
              <a:rPr kumimoji="1" lang="en-US" altLang="en-US" sz="1600">
                <a:solidFill>
                  <a:srgbClr val="000000"/>
                </a:solidFill>
                <a:latin typeface="Calibri" charset="0"/>
              </a:rPr>
              <a:t>Frank van Harmelen</a:t>
            </a:r>
            <a:br>
              <a:rPr kumimoji="1" lang="en-US" altLang="en-US" sz="1600">
                <a:solidFill>
                  <a:srgbClr val="000000"/>
                </a:solidFill>
                <a:latin typeface="Calibri" charset="0"/>
              </a:rPr>
            </a:br>
            <a:r>
              <a:rPr kumimoji="1" lang="en-US" altLang="en-US" sz="1600">
                <a:solidFill>
                  <a:srgbClr val="000000"/>
                </a:solidFill>
                <a:latin typeface="Calibri" charset="0"/>
              </a:rPr>
              <a:t>and Jim Hendler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Rectangle 2"/>
          <p:cNvSpPr>
            <a:spLocks noGrp="1" noChangeArrowheads="1"/>
          </p:cNvSpPr>
          <p:nvPr>
            <p:ph type="title"/>
          </p:nvPr>
        </p:nvSpPr>
        <p:spPr>
          <a:xfrm>
            <a:off x="1028700" y="325438"/>
            <a:ext cx="7277100" cy="825500"/>
          </a:xfrm>
        </p:spPr>
        <p:txBody>
          <a:bodyPr/>
          <a:lstStyle/>
          <a:p>
            <a:pPr algn="l" eaLnBrk="1" hangingPunct="1"/>
            <a:r>
              <a:rPr lang="en-US" altLang="en-US">
                <a:latin typeface="Calibri" charset="0"/>
                <a:ea typeface="ＭＳ Ｐゴシック" charset="-128"/>
              </a:rPr>
              <a:t>OK, so HTML is not helpful</a:t>
            </a:r>
          </a:p>
        </p:txBody>
      </p:sp>
      <p:sp>
        <p:nvSpPr>
          <p:cNvPr id="39938" name="Text Box 3"/>
          <p:cNvSpPr txBox="1">
            <a:spLocks noChangeArrowheads="1"/>
          </p:cNvSpPr>
          <p:nvPr/>
        </p:nvSpPr>
        <p:spPr bwMode="auto">
          <a:xfrm>
            <a:off x="4876800" y="1143000"/>
            <a:ext cx="4038600" cy="915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r>
              <a:rPr lang="en-GB" altLang="en-US" sz="1800" b="1">
                <a:solidFill>
                  <a:srgbClr val="000000"/>
                </a:solidFill>
                <a:latin typeface="Calibri" charset="0"/>
              </a:rPr>
              <a:t>Maybe we can tell the machine  what the different parts of the text represent?</a:t>
            </a:r>
            <a:endParaRPr lang="en-US" altLang="en-US" sz="1800" b="1">
              <a:solidFill>
                <a:srgbClr val="000000"/>
              </a:solidFill>
              <a:latin typeface="Calibri" charset="0"/>
            </a:endParaRPr>
          </a:p>
        </p:txBody>
      </p:sp>
      <p:pic>
        <p:nvPicPr>
          <p:cNvPr id="39939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04800" y="1143000"/>
            <a:ext cx="4044950" cy="4495800"/>
          </a:xfrm>
          <a:noFill/>
        </p:spPr>
      </p:pic>
      <p:sp>
        <p:nvSpPr>
          <p:cNvPr id="39940" name="Text Box 5"/>
          <p:cNvSpPr txBox="1">
            <a:spLocks noChangeArrowheads="1"/>
          </p:cNvSpPr>
          <p:nvPr/>
        </p:nvSpPr>
        <p:spPr bwMode="auto">
          <a:xfrm>
            <a:off x="6019800" y="2057400"/>
            <a:ext cx="77152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r>
              <a:rPr lang="en-US" altLang="en-US" sz="2800">
                <a:solidFill>
                  <a:srgbClr val="FF0000"/>
                </a:solidFill>
                <a:latin typeface="Calibri" charset="0"/>
              </a:rPr>
              <a:t>title</a:t>
            </a:r>
          </a:p>
        </p:txBody>
      </p:sp>
      <p:sp>
        <p:nvSpPr>
          <p:cNvPr id="39941" name="Text Box 6"/>
          <p:cNvSpPr txBox="1">
            <a:spLocks noChangeArrowheads="1"/>
          </p:cNvSpPr>
          <p:nvPr/>
        </p:nvSpPr>
        <p:spPr bwMode="auto">
          <a:xfrm>
            <a:off x="6019800" y="3124200"/>
            <a:ext cx="86995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r>
              <a:rPr lang="en-US" altLang="en-US" sz="2800">
                <a:solidFill>
                  <a:srgbClr val="FF0000"/>
                </a:solidFill>
                <a:latin typeface="Calibri" charset="0"/>
              </a:rPr>
              <a:t>time</a:t>
            </a:r>
          </a:p>
        </p:txBody>
      </p:sp>
      <p:sp>
        <p:nvSpPr>
          <p:cNvPr id="39942" name="Text Box 7"/>
          <p:cNvSpPr txBox="1">
            <a:spLocks noChangeArrowheads="1"/>
          </p:cNvSpPr>
          <p:nvPr/>
        </p:nvSpPr>
        <p:spPr bwMode="auto">
          <a:xfrm>
            <a:off x="6019800" y="2590800"/>
            <a:ext cx="1331913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r>
              <a:rPr lang="en-US" altLang="en-US" sz="2800">
                <a:solidFill>
                  <a:srgbClr val="FF0000"/>
                </a:solidFill>
                <a:latin typeface="Calibri" charset="0"/>
              </a:rPr>
              <a:t>speaker</a:t>
            </a:r>
          </a:p>
        </p:txBody>
      </p:sp>
      <p:sp>
        <p:nvSpPr>
          <p:cNvPr id="39943" name="Text Box 8"/>
          <p:cNvSpPr txBox="1">
            <a:spLocks noChangeArrowheads="1"/>
          </p:cNvSpPr>
          <p:nvPr/>
        </p:nvSpPr>
        <p:spPr bwMode="auto">
          <a:xfrm>
            <a:off x="6019800" y="3657600"/>
            <a:ext cx="1401763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r>
              <a:rPr lang="en-US" altLang="en-US" sz="2800">
                <a:solidFill>
                  <a:srgbClr val="FF0000"/>
                </a:solidFill>
                <a:latin typeface="Calibri" charset="0"/>
              </a:rPr>
              <a:t>location</a:t>
            </a:r>
          </a:p>
        </p:txBody>
      </p:sp>
      <p:sp>
        <p:nvSpPr>
          <p:cNvPr id="39944" name="Text Box 9"/>
          <p:cNvSpPr txBox="1">
            <a:spLocks noChangeArrowheads="1"/>
          </p:cNvSpPr>
          <p:nvPr/>
        </p:nvSpPr>
        <p:spPr bwMode="auto">
          <a:xfrm>
            <a:off x="6019800" y="4191000"/>
            <a:ext cx="13747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r>
              <a:rPr lang="en-US" altLang="en-US" sz="2800">
                <a:solidFill>
                  <a:srgbClr val="FF0000"/>
                </a:solidFill>
                <a:latin typeface="Calibri" charset="0"/>
              </a:rPr>
              <a:t>abstract</a:t>
            </a:r>
          </a:p>
        </p:txBody>
      </p:sp>
      <p:sp>
        <p:nvSpPr>
          <p:cNvPr id="39945" name="Text Box 10"/>
          <p:cNvSpPr txBox="1">
            <a:spLocks noChangeArrowheads="1"/>
          </p:cNvSpPr>
          <p:nvPr/>
        </p:nvSpPr>
        <p:spPr bwMode="auto">
          <a:xfrm>
            <a:off x="6019800" y="4724400"/>
            <a:ext cx="15875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r>
              <a:rPr lang="en-US" altLang="en-US" sz="2800">
                <a:solidFill>
                  <a:srgbClr val="FF0000"/>
                </a:solidFill>
                <a:latin typeface="Calibri" charset="0"/>
              </a:rPr>
              <a:t>biosketch</a:t>
            </a:r>
          </a:p>
        </p:txBody>
      </p:sp>
      <p:sp>
        <p:nvSpPr>
          <p:cNvPr id="39946" name="Text Box 11"/>
          <p:cNvSpPr txBox="1">
            <a:spLocks noChangeArrowheads="1"/>
          </p:cNvSpPr>
          <p:nvPr/>
        </p:nvSpPr>
        <p:spPr bwMode="auto">
          <a:xfrm>
            <a:off x="6019800" y="5257800"/>
            <a:ext cx="85407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r>
              <a:rPr lang="en-US" altLang="en-US" sz="2800">
                <a:solidFill>
                  <a:srgbClr val="FF0000"/>
                </a:solidFill>
                <a:latin typeface="Calibri" charset="0"/>
              </a:rPr>
              <a:t>host</a:t>
            </a:r>
          </a:p>
        </p:txBody>
      </p:sp>
      <p:sp>
        <p:nvSpPr>
          <p:cNvPr id="39947" name="Line 12"/>
          <p:cNvSpPr>
            <a:spLocks noChangeShapeType="1"/>
          </p:cNvSpPr>
          <p:nvPr/>
        </p:nvSpPr>
        <p:spPr bwMode="auto">
          <a:xfrm flipH="1" flipV="1">
            <a:off x="3657600" y="2133600"/>
            <a:ext cx="2362200" cy="2286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948" name="Line 13"/>
          <p:cNvSpPr>
            <a:spLocks noChangeShapeType="1"/>
          </p:cNvSpPr>
          <p:nvPr/>
        </p:nvSpPr>
        <p:spPr bwMode="auto">
          <a:xfrm flipH="1" flipV="1">
            <a:off x="3200400" y="2438400"/>
            <a:ext cx="2819400" cy="4572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949" name="Line 14"/>
          <p:cNvSpPr>
            <a:spLocks noChangeShapeType="1"/>
          </p:cNvSpPr>
          <p:nvPr/>
        </p:nvSpPr>
        <p:spPr bwMode="auto">
          <a:xfrm flipH="1" flipV="1">
            <a:off x="3505200" y="2743200"/>
            <a:ext cx="2514600" cy="6096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950" name="Line 15"/>
          <p:cNvSpPr>
            <a:spLocks noChangeShapeType="1"/>
          </p:cNvSpPr>
          <p:nvPr/>
        </p:nvSpPr>
        <p:spPr bwMode="auto">
          <a:xfrm flipH="1" flipV="1">
            <a:off x="3352800" y="2895600"/>
            <a:ext cx="2667000" cy="9906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951" name="Line 16"/>
          <p:cNvSpPr>
            <a:spLocks noChangeShapeType="1"/>
          </p:cNvSpPr>
          <p:nvPr/>
        </p:nvSpPr>
        <p:spPr bwMode="auto">
          <a:xfrm flipH="1" flipV="1">
            <a:off x="3657600" y="3886200"/>
            <a:ext cx="2362200" cy="6096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952" name="Line 17"/>
          <p:cNvSpPr>
            <a:spLocks noChangeShapeType="1"/>
          </p:cNvSpPr>
          <p:nvPr/>
        </p:nvSpPr>
        <p:spPr bwMode="auto">
          <a:xfrm flipH="1" flipV="1">
            <a:off x="3429000" y="4800600"/>
            <a:ext cx="2590800" cy="1524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953" name="Line 18"/>
          <p:cNvSpPr>
            <a:spLocks noChangeShapeType="1"/>
          </p:cNvSpPr>
          <p:nvPr/>
        </p:nvSpPr>
        <p:spPr bwMode="auto">
          <a:xfrm flipH="1" flipV="1">
            <a:off x="2667000" y="5334000"/>
            <a:ext cx="3352800" cy="1524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Rectangle 2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234950" indent="-6350" eaLnBrk="1" hangingPunct="1">
              <a:buFontTx/>
              <a:buNone/>
            </a:pPr>
            <a:r>
              <a:rPr lang="ja-JP" altLang="en-US">
                <a:latin typeface="Calibri" charset="0"/>
                <a:ea typeface="ＭＳ Ｐゴシック" charset="-128"/>
              </a:rPr>
              <a:t>“</a:t>
            </a:r>
            <a:r>
              <a:rPr lang="en-US" altLang="ja-JP">
                <a:latin typeface="Calibri" charset="0"/>
                <a:ea typeface="ＭＳ Ｐゴシック" charset="-128"/>
              </a:rPr>
              <a:t>XML is Lisp's bastard nephew, with uglier syntax and no semantics. Yet XML is poised to enable the creation of a Web of data that dwarfs anything since the Library at Alexandria.</a:t>
            </a:r>
            <a:r>
              <a:rPr lang="ja-JP" altLang="en-US">
                <a:latin typeface="Calibri" charset="0"/>
                <a:ea typeface="ＭＳ Ｐゴシック" charset="-128"/>
              </a:rPr>
              <a:t>”</a:t>
            </a:r>
            <a:endParaRPr lang="en-US" altLang="ja-JP">
              <a:latin typeface="Calibri" charset="0"/>
              <a:ea typeface="ＭＳ Ｐゴシック" charset="-128"/>
            </a:endParaRPr>
          </a:p>
          <a:p>
            <a:pPr marL="234950" indent="-6350" eaLnBrk="1" hangingPunct="1">
              <a:buFontTx/>
              <a:buNone/>
            </a:pPr>
            <a:r>
              <a:rPr lang="en-US" altLang="en-US">
                <a:latin typeface="Calibri" charset="0"/>
                <a:ea typeface="ＭＳ Ｐゴシック" charset="-128"/>
              </a:rPr>
              <a:t>		</a:t>
            </a:r>
            <a:r>
              <a:rPr lang="en-US" altLang="en-US" sz="2800">
                <a:latin typeface="Calibri" charset="0"/>
                <a:ea typeface="ＭＳ Ｐゴシック" charset="-128"/>
              </a:rPr>
              <a:t>-- Philip Wadler, </a:t>
            </a:r>
            <a:r>
              <a:rPr lang="en-US" altLang="en-US" sz="2800" i="1">
                <a:latin typeface="Calibri" charset="0"/>
                <a:ea typeface="ＭＳ Ｐゴシック" charset="-128"/>
              </a:rPr>
              <a:t>Et tu XML? The fall of </a:t>
            </a:r>
            <a:br>
              <a:rPr lang="en-US" altLang="en-US" sz="2800" i="1">
                <a:latin typeface="Calibri" charset="0"/>
                <a:ea typeface="ＭＳ Ｐゴシック" charset="-128"/>
              </a:rPr>
            </a:br>
            <a:r>
              <a:rPr lang="en-US" altLang="en-US" sz="2800" i="1">
                <a:latin typeface="Calibri" charset="0"/>
                <a:ea typeface="ＭＳ Ｐゴシック" charset="-128"/>
              </a:rPr>
              <a:t>	   the relational empire</a:t>
            </a:r>
            <a:r>
              <a:rPr lang="en-US" altLang="en-US" sz="2800">
                <a:latin typeface="Calibri" charset="0"/>
                <a:ea typeface="ＭＳ Ｐゴシック" charset="-128"/>
              </a:rPr>
              <a:t>, VLDB, Rome, </a:t>
            </a:r>
            <a:br>
              <a:rPr lang="en-US" altLang="en-US" sz="2800">
                <a:latin typeface="Calibri" charset="0"/>
                <a:ea typeface="ＭＳ Ｐゴシック" charset="-128"/>
              </a:rPr>
            </a:br>
            <a:r>
              <a:rPr lang="en-US" altLang="en-US" sz="2800">
                <a:latin typeface="Calibri" charset="0"/>
                <a:ea typeface="ＭＳ Ｐゴシック" charset="-128"/>
              </a:rPr>
              <a:t>	   September 2001.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Rectangle 2"/>
          <p:cNvSpPr>
            <a:spLocks noGrp="1" noChangeArrowheads="1"/>
          </p:cNvSpPr>
          <p:nvPr>
            <p:ph type="title"/>
          </p:nvPr>
        </p:nvSpPr>
        <p:spPr>
          <a:xfrm>
            <a:off x="1752600" y="325438"/>
            <a:ext cx="5862638" cy="703262"/>
          </a:xfrm>
        </p:spPr>
        <p:txBody>
          <a:bodyPr/>
          <a:lstStyle/>
          <a:p>
            <a:pPr eaLnBrk="1" hangingPunct="1"/>
            <a:r>
              <a:rPr lang="en-US" altLang="en-US">
                <a:latin typeface="Calibri" charset="0"/>
                <a:ea typeface="ＭＳ Ｐゴシック" charset="-128"/>
              </a:rPr>
              <a:t>XML to the rescue?</a:t>
            </a:r>
          </a:p>
        </p:txBody>
      </p:sp>
      <p:sp>
        <p:nvSpPr>
          <p:cNvPr id="41986" name="Text Box 3"/>
          <p:cNvSpPr txBox="1">
            <a:spLocks noChangeArrowheads="1"/>
          </p:cNvSpPr>
          <p:nvPr/>
        </p:nvSpPr>
        <p:spPr bwMode="auto">
          <a:xfrm>
            <a:off x="5334000" y="1447800"/>
            <a:ext cx="3429000" cy="230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r>
              <a:rPr lang="en-GB" altLang="en-US" b="1">
                <a:latin typeface="Calibri" charset="0"/>
              </a:rPr>
              <a:t>XML fans propose creating a XML tag set to use for each application.</a:t>
            </a:r>
          </a:p>
          <a:p>
            <a:endParaRPr lang="en-GB" altLang="en-US" b="1">
              <a:latin typeface="Calibri" charset="0"/>
            </a:endParaRPr>
          </a:p>
          <a:p>
            <a:r>
              <a:rPr lang="en-GB" altLang="en-US" b="1">
                <a:latin typeface="Calibri" charset="0"/>
              </a:rPr>
              <a:t>For talks, we can choose &lt;title&gt;, &lt;speaker&gt;, etc.</a:t>
            </a:r>
            <a:endParaRPr lang="en-US" altLang="en-US" b="1">
              <a:latin typeface="Calibri" charset="0"/>
            </a:endParaRPr>
          </a:p>
        </p:txBody>
      </p:sp>
      <p:sp>
        <p:nvSpPr>
          <p:cNvPr id="41987" name="Text Box 4"/>
          <p:cNvSpPr txBox="1">
            <a:spLocks noChangeArrowheads="1"/>
          </p:cNvSpPr>
          <p:nvPr/>
        </p:nvSpPr>
        <p:spPr bwMode="auto">
          <a:xfrm>
            <a:off x="4876800" y="6521450"/>
            <a:ext cx="3724275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r>
              <a:rPr lang="en-US" altLang="en-US" sz="1600">
                <a:latin typeface="Calibri" charset="0"/>
              </a:rPr>
              <a:t>after </a:t>
            </a:r>
            <a:r>
              <a:rPr kumimoji="1" lang="en-US" altLang="en-US" sz="1600">
                <a:latin typeface="Calibri" charset="0"/>
              </a:rPr>
              <a:t>Frank van Harmelen and Jim Hendler</a:t>
            </a:r>
          </a:p>
        </p:txBody>
      </p:sp>
      <p:pic>
        <p:nvPicPr>
          <p:cNvPr id="41988" name="Picture 5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62000" y="1219200"/>
            <a:ext cx="4181475" cy="4648200"/>
          </a:xfrm>
          <a:noFill/>
        </p:spPr>
      </p:pic>
      <p:sp>
        <p:nvSpPr>
          <p:cNvPr id="41989" name="Text Box 6"/>
          <p:cNvSpPr txBox="1">
            <a:spLocks noChangeArrowheads="1"/>
          </p:cNvSpPr>
          <p:nvPr/>
        </p:nvSpPr>
        <p:spPr bwMode="auto">
          <a:xfrm>
            <a:off x="685800" y="1981200"/>
            <a:ext cx="79692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r>
              <a:rPr lang="en-US" altLang="en-US" sz="1800">
                <a:solidFill>
                  <a:srgbClr val="FF0000"/>
                </a:solidFill>
                <a:latin typeface="Calibri" charset="0"/>
              </a:rPr>
              <a:t>&lt;title&gt;</a:t>
            </a:r>
          </a:p>
        </p:txBody>
      </p:sp>
      <p:sp>
        <p:nvSpPr>
          <p:cNvPr id="41990" name="Text Box 7"/>
          <p:cNvSpPr txBox="1">
            <a:spLocks noChangeArrowheads="1"/>
          </p:cNvSpPr>
          <p:nvPr/>
        </p:nvSpPr>
        <p:spPr bwMode="auto">
          <a:xfrm>
            <a:off x="685800" y="2667000"/>
            <a:ext cx="84772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r>
              <a:rPr lang="en-US" altLang="en-US" sz="1800">
                <a:solidFill>
                  <a:srgbClr val="FF0000"/>
                </a:solidFill>
                <a:latin typeface="Calibri" charset="0"/>
              </a:rPr>
              <a:t>&lt;time&gt;</a:t>
            </a:r>
          </a:p>
        </p:txBody>
      </p:sp>
      <p:sp>
        <p:nvSpPr>
          <p:cNvPr id="41991" name="Text Box 8"/>
          <p:cNvSpPr txBox="1">
            <a:spLocks noChangeArrowheads="1"/>
          </p:cNvSpPr>
          <p:nvPr/>
        </p:nvSpPr>
        <p:spPr bwMode="auto">
          <a:xfrm>
            <a:off x="838200" y="2286000"/>
            <a:ext cx="11525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r>
              <a:rPr lang="en-US" altLang="en-US" sz="1800">
                <a:solidFill>
                  <a:srgbClr val="FF0000"/>
                </a:solidFill>
                <a:latin typeface="Calibri" charset="0"/>
              </a:rPr>
              <a:t>&lt;speaker&gt;</a:t>
            </a:r>
          </a:p>
        </p:txBody>
      </p:sp>
      <p:sp>
        <p:nvSpPr>
          <p:cNvPr id="41992" name="Text Box 9"/>
          <p:cNvSpPr txBox="1">
            <a:spLocks noChangeArrowheads="1"/>
          </p:cNvSpPr>
          <p:nvPr/>
        </p:nvSpPr>
        <p:spPr bwMode="auto">
          <a:xfrm>
            <a:off x="152400" y="2895600"/>
            <a:ext cx="117792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r>
              <a:rPr lang="en-US" altLang="en-US" sz="1800">
                <a:solidFill>
                  <a:srgbClr val="FF0000"/>
                </a:solidFill>
                <a:latin typeface="Calibri" charset="0"/>
              </a:rPr>
              <a:t>&lt;location&gt;</a:t>
            </a:r>
          </a:p>
        </p:txBody>
      </p:sp>
      <p:sp>
        <p:nvSpPr>
          <p:cNvPr id="41993" name="Text Box 10"/>
          <p:cNvSpPr txBox="1">
            <a:spLocks noChangeArrowheads="1"/>
          </p:cNvSpPr>
          <p:nvPr/>
        </p:nvSpPr>
        <p:spPr bwMode="auto">
          <a:xfrm>
            <a:off x="228600" y="3429000"/>
            <a:ext cx="118427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r>
              <a:rPr lang="en-US" altLang="en-US" sz="1800">
                <a:solidFill>
                  <a:srgbClr val="FF0000"/>
                </a:solidFill>
                <a:latin typeface="Calibri" charset="0"/>
              </a:rPr>
              <a:t>&lt;abstract&gt;</a:t>
            </a:r>
          </a:p>
        </p:txBody>
      </p:sp>
      <p:sp>
        <p:nvSpPr>
          <p:cNvPr id="41994" name="Text Box 11"/>
          <p:cNvSpPr txBox="1">
            <a:spLocks noChangeArrowheads="1"/>
          </p:cNvSpPr>
          <p:nvPr/>
        </p:nvSpPr>
        <p:spPr bwMode="auto">
          <a:xfrm>
            <a:off x="304800" y="4648200"/>
            <a:ext cx="131762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r>
              <a:rPr lang="en-US" altLang="en-US" sz="1800">
                <a:solidFill>
                  <a:srgbClr val="FF0000"/>
                </a:solidFill>
                <a:latin typeface="Calibri" charset="0"/>
              </a:rPr>
              <a:t>&lt;biosketch&gt;</a:t>
            </a:r>
          </a:p>
        </p:txBody>
      </p:sp>
      <p:sp>
        <p:nvSpPr>
          <p:cNvPr id="41995" name="Text Box 12"/>
          <p:cNvSpPr txBox="1">
            <a:spLocks noChangeArrowheads="1"/>
          </p:cNvSpPr>
          <p:nvPr/>
        </p:nvSpPr>
        <p:spPr bwMode="auto">
          <a:xfrm>
            <a:off x="304800" y="5334000"/>
            <a:ext cx="82232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r>
              <a:rPr lang="en-US" altLang="en-US" sz="1800">
                <a:solidFill>
                  <a:srgbClr val="FF0000"/>
                </a:solidFill>
                <a:latin typeface="Calibri" charset="0"/>
              </a:rPr>
              <a:t>&lt;host&gt;</a:t>
            </a:r>
          </a:p>
        </p:txBody>
      </p:sp>
      <p:sp>
        <p:nvSpPr>
          <p:cNvPr id="41996" name="Text Box 13"/>
          <p:cNvSpPr txBox="1">
            <a:spLocks noChangeArrowheads="1"/>
          </p:cNvSpPr>
          <p:nvPr/>
        </p:nvSpPr>
        <p:spPr bwMode="auto">
          <a:xfrm>
            <a:off x="3048000" y="5334000"/>
            <a:ext cx="91598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r>
              <a:rPr lang="en-US" altLang="en-US" sz="1800">
                <a:solidFill>
                  <a:srgbClr val="FF0000"/>
                </a:solidFill>
                <a:latin typeface="Calibri" charset="0"/>
              </a:rPr>
              <a:t>&lt;/host&gt;</a:t>
            </a:r>
          </a:p>
        </p:txBody>
      </p:sp>
      <p:sp>
        <p:nvSpPr>
          <p:cNvPr id="41997" name="Text Box 14"/>
          <p:cNvSpPr txBox="1">
            <a:spLocks noChangeArrowheads="1"/>
          </p:cNvSpPr>
          <p:nvPr/>
        </p:nvSpPr>
        <p:spPr bwMode="auto">
          <a:xfrm>
            <a:off x="3657600" y="5029200"/>
            <a:ext cx="14065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r>
              <a:rPr lang="en-US" altLang="en-US" sz="1800">
                <a:solidFill>
                  <a:srgbClr val="FF0000"/>
                </a:solidFill>
                <a:latin typeface="Calibri" charset="0"/>
              </a:rPr>
              <a:t>&lt;/biosketch&gt;</a:t>
            </a:r>
          </a:p>
        </p:txBody>
      </p:sp>
      <p:sp>
        <p:nvSpPr>
          <p:cNvPr id="41998" name="Text Box 15"/>
          <p:cNvSpPr txBox="1">
            <a:spLocks noChangeArrowheads="1"/>
          </p:cNvSpPr>
          <p:nvPr/>
        </p:nvSpPr>
        <p:spPr bwMode="auto">
          <a:xfrm>
            <a:off x="3505200" y="4267200"/>
            <a:ext cx="127476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r>
              <a:rPr lang="en-US" altLang="en-US" sz="1800">
                <a:solidFill>
                  <a:srgbClr val="FF0000"/>
                </a:solidFill>
                <a:latin typeface="Calibri" charset="0"/>
              </a:rPr>
              <a:t>&lt;/abstract&gt;</a:t>
            </a:r>
          </a:p>
        </p:txBody>
      </p:sp>
      <p:sp>
        <p:nvSpPr>
          <p:cNvPr id="41999" name="Text Box 16"/>
          <p:cNvSpPr txBox="1">
            <a:spLocks noChangeArrowheads="1"/>
          </p:cNvSpPr>
          <p:nvPr/>
        </p:nvSpPr>
        <p:spPr bwMode="auto">
          <a:xfrm>
            <a:off x="4038600" y="2819400"/>
            <a:ext cx="126206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r>
              <a:rPr lang="en-US" altLang="en-US" sz="1800">
                <a:solidFill>
                  <a:srgbClr val="FF0000"/>
                </a:solidFill>
                <a:latin typeface="Calibri" charset="0"/>
              </a:rPr>
              <a:t>&lt;/location&gt;</a:t>
            </a:r>
          </a:p>
        </p:txBody>
      </p:sp>
      <p:sp>
        <p:nvSpPr>
          <p:cNvPr id="42000" name="Text Box 17"/>
          <p:cNvSpPr txBox="1">
            <a:spLocks noChangeArrowheads="1"/>
          </p:cNvSpPr>
          <p:nvPr/>
        </p:nvSpPr>
        <p:spPr bwMode="auto">
          <a:xfrm>
            <a:off x="3962400" y="2590800"/>
            <a:ext cx="93186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r>
              <a:rPr lang="en-US" altLang="en-US" sz="1800">
                <a:solidFill>
                  <a:srgbClr val="FF0000"/>
                </a:solidFill>
                <a:latin typeface="Calibri" charset="0"/>
              </a:rPr>
              <a:t>&lt;/time&gt;</a:t>
            </a:r>
          </a:p>
        </p:txBody>
      </p:sp>
      <p:sp>
        <p:nvSpPr>
          <p:cNvPr id="42001" name="Text Box 18"/>
          <p:cNvSpPr txBox="1">
            <a:spLocks noChangeArrowheads="1"/>
          </p:cNvSpPr>
          <p:nvPr/>
        </p:nvSpPr>
        <p:spPr bwMode="auto">
          <a:xfrm>
            <a:off x="3673475" y="2300288"/>
            <a:ext cx="12414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r>
              <a:rPr lang="en-US" altLang="en-US" sz="1800">
                <a:solidFill>
                  <a:srgbClr val="FF0000"/>
                </a:solidFill>
                <a:latin typeface="Calibri" charset="0"/>
              </a:rPr>
              <a:t>&lt;/speaker&gt;</a:t>
            </a:r>
          </a:p>
        </p:txBody>
      </p:sp>
      <p:sp>
        <p:nvSpPr>
          <p:cNvPr id="42002" name="Text Box 19"/>
          <p:cNvSpPr txBox="1">
            <a:spLocks noChangeArrowheads="1"/>
          </p:cNvSpPr>
          <p:nvPr/>
        </p:nvSpPr>
        <p:spPr bwMode="auto">
          <a:xfrm>
            <a:off x="4191000" y="1981200"/>
            <a:ext cx="87788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r>
              <a:rPr lang="en-US" altLang="en-US" sz="1800">
                <a:solidFill>
                  <a:srgbClr val="FF0000"/>
                </a:solidFill>
                <a:latin typeface="Calibri" charset="0"/>
              </a:rPr>
              <a:t>&lt;/title&gt;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152400"/>
            <a:ext cx="8213725" cy="838200"/>
          </a:xfrm>
          <a:noFill/>
        </p:spPr>
        <p:txBody>
          <a:bodyPr wrap="none" lIns="0" tIns="0" rIns="0" bIns="0"/>
          <a:lstStyle/>
          <a:p>
            <a:pPr eaLnBrk="1" hangingPunct="1"/>
            <a:r>
              <a:rPr lang="en-US" altLang="en-US">
                <a:latin typeface="Calibri" charset="0"/>
                <a:ea typeface="ＭＳ Ｐゴシック" charset="-128"/>
              </a:rPr>
              <a:t>XML </a:t>
            </a:r>
            <a:r>
              <a:rPr lang="en-US" altLang="en-US">
                <a:latin typeface="Calibri" charset="0"/>
                <a:ea typeface="ＭＳ Ｐゴシック" charset="-128"/>
                <a:sym typeface="Symbol" charset="2"/>
              </a:rPr>
              <a:t> </a:t>
            </a:r>
            <a:r>
              <a:rPr lang="en-US" altLang="en-US">
                <a:latin typeface="Calibri" charset="0"/>
                <a:ea typeface="ＭＳ Ｐゴシック" charset="-128"/>
              </a:rPr>
              <a:t>machine accessible meaning</a:t>
            </a:r>
          </a:p>
        </p:txBody>
      </p:sp>
      <p:sp>
        <p:nvSpPr>
          <p:cNvPr id="44034" name="Text Box 3"/>
          <p:cNvSpPr txBox="1">
            <a:spLocks noChangeArrowheads="1"/>
          </p:cNvSpPr>
          <p:nvPr/>
        </p:nvSpPr>
        <p:spPr bwMode="auto">
          <a:xfrm>
            <a:off x="5562600" y="1536700"/>
            <a:ext cx="3124200" cy="378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r>
              <a:rPr lang="en-GB" altLang="en-US" b="1">
                <a:latin typeface="Calibri" charset="0"/>
              </a:rPr>
              <a:t>But, to your machine,  the tags still look like this….</a:t>
            </a:r>
          </a:p>
          <a:p>
            <a:endParaRPr lang="en-GB" altLang="en-US" b="1">
              <a:latin typeface="Calibri" charset="0"/>
            </a:endParaRPr>
          </a:p>
          <a:p>
            <a:r>
              <a:rPr lang="en-GB" altLang="en-US" b="1">
                <a:latin typeface="Calibri" charset="0"/>
              </a:rPr>
              <a:t>The tag names carry no meaning.</a:t>
            </a:r>
          </a:p>
          <a:p>
            <a:endParaRPr lang="en-GB" altLang="en-US" b="1">
              <a:latin typeface="Calibri" charset="0"/>
            </a:endParaRPr>
          </a:p>
          <a:p>
            <a:r>
              <a:rPr lang="en-GB" altLang="en-US" b="1">
                <a:latin typeface="Calibri" charset="0"/>
              </a:rPr>
              <a:t>XML DTDs and</a:t>
            </a:r>
          </a:p>
          <a:p>
            <a:r>
              <a:rPr lang="en-GB" altLang="en-US" b="1">
                <a:latin typeface="Calibri" charset="0"/>
              </a:rPr>
              <a:t>Schemas have little or no semantics.</a:t>
            </a:r>
            <a:endParaRPr lang="en-US" altLang="en-US" b="1">
              <a:latin typeface="Calibri" charset="0"/>
            </a:endParaRPr>
          </a:p>
        </p:txBody>
      </p:sp>
      <p:sp>
        <p:nvSpPr>
          <p:cNvPr id="44035" name="Text Box 4"/>
          <p:cNvSpPr txBox="1">
            <a:spLocks noChangeArrowheads="1"/>
          </p:cNvSpPr>
          <p:nvPr/>
        </p:nvSpPr>
        <p:spPr bwMode="auto">
          <a:xfrm>
            <a:off x="4876800" y="6521450"/>
            <a:ext cx="3724275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r>
              <a:rPr lang="en-US" altLang="en-US" sz="1600">
                <a:latin typeface="Calibri" charset="0"/>
              </a:rPr>
              <a:t>after </a:t>
            </a:r>
            <a:r>
              <a:rPr kumimoji="1" lang="en-US" altLang="en-US" sz="1600">
                <a:latin typeface="Calibri" charset="0"/>
              </a:rPr>
              <a:t>Frank van Harmelen and Jim Hendler</a:t>
            </a:r>
          </a:p>
        </p:txBody>
      </p:sp>
      <p:pic>
        <p:nvPicPr>
          <p:cNvPr id="44036" name="Picture 5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62000" y="1219200"/>
            <a:ext cx="4044950" cy="4495800"/>
          </a:xfrm>
          <a:noFill/>
        </p:spPr>
      </p:pic>
      <p:sp>
        <p:nvSpPr>
          <p:cNvPr id="44037" name="Text Box 6"/>
          <p:cNvSpPr txBox="1">
            <a:spLocks noChangeArrowheads="1"/>
          </p:cNvSpPr>
          <p:nvPr/>
        </p:nvSpPr>
        <p:spPr bwMode="auto">
          <a:xfrm>
            <a:off x="762000" y="1828800"/>
            <a:ext cx="11842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r>
              <a:rPr lang="en-US" altLang="en-US" b="1">
                <a:solidFill>
                  <a:srgbClr val="FF0000"/>
                </a:solidFill>
                <a:latin typeface="Symbol" charset="2"/>
              </a:rPr>
              <a:t>&lt;title&gt;</a:t>
            </a:r>
          </a:p>
        </p:txBody>
      </p:sp>
      <p:sp>
        <p:nvSpPr>
          <p:cNvPr id="44038" name="Text Box 7"/>
          <p:cNvSpPr txBox="1">
            <a:spLocks noChangeArrowheads="1"/>
          </p:cNvSpPr>
          <p:nvPr/>
        </p:nvSpPr>
        <p:spPr bwMode="auto">
          <a:xfrm>
            <a:off x="685800" y="2514600"/>
            <a:ext cx="10604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r>
              <a:rPr lang="en-US" altLang="en-US" b="1">
                <a:solidFill>
                  <a:srgbClr val="FF0000"/>
                </a:solidFill>
                <a:latin typeface="Symbol" charset="2"/>
              </a:rPr>
              <a:t>&lt;time&gt;</a:t>
            </a:r>
          </a:p>
        </p:txBody>
      </p:sp>
      <p:sp>
        <p:nvSpPr>
          <p:cNvPr id="44039" name="Text Box 8"/>
          <p:cNvSpPr txBox="1">
            <a:spLocks noChangeArrowheads="1"/>
          </p:cNvSpPr>
          <p:nvPr/>
        </p:nvSpPr>
        <p:spPr bwMode="auto">
          <a:xfrm>
            <a:off x="381000" y="2133600"/>
            <a:ext cx="16605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r>
              <a:rPr lang="en-US" altLang="en-US" b="1">
                <a:solidFill>
                  <a:srgbClr val="FF0000"/>
                </a:solidFill>
                <a:latin typeface="Symbol" charset="2"/>
              </a:rPr>
              <a:t>&lt;speaker&gt;</a:t>
            </a:r>
          </a:p>
        </p:txBody>
      </p:sp>
      <p:sp>
        <p:nvSpPr>
          <p:cNvPr id="44040" name="Text Box 9"/>
          <p:cNvSpPr txBox="1">
            <a:spLocks noChangeArrowheads="1"/>
          </p:cNvSpPr>
          <p:nvPr/>
        </p:nvSpPr>
        <p:spPr bwMode="auto">
          <a:xfrm>
            <a:off x="228600" y="2819400"/>
            <a:ext cx="17684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r>
              <a:rPr lang="en-US" altLang="en-US" b="1">
                <a:solidFill>
                  <a:srgbClr val="FF0000"/>
                </a:solidFill>
                <a:latin typeface="Symbol" charset="2"/>
              </a:rPr>
              <a:t>&lt;location&gt;</a:t>
            </a:r>
          </a:p>
        </p:txBody>
      </p:sp>
      <p:sp>
        <p:nvSpPr>
          <p:cNvPr id="44041" name="Text Box 10"/>
          <p:cNvSpPr txBox="1">
            <a:spLocks noChangeArrowheads="1"/>
          </p:cNvSpPr>
          <p:nvPr/>
        </p:nvSpPr>
        <p:spPr bwMode="auto">
          <a:xfrm>
            <a:off x="228600" y="3200400"/>
            <a:ext cx="18526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r>
              <a:rPr lang="en-US" altLang="en-US" b="1">
                <a:solidFill>
                  <a:srgbClr val="FF0000"/>
                </a:solidFill>
                <a:latin typeface="Symbol" charset="2"/>
              </a:rPr>
              <a:t>&lt;abstract&gt;</a:t>
            </a:r>
          </a:p>
        </p:txBody>
      </p:sp>
      <p:sp>
        <p:nvSpPr>
          <p:cNvPr id="44042" name="Text Box 11"/>
          <p:cNvSpPr txBox="1">
            <a:spLocks noChangeArrowheads="1"/>
          </p:cNvSpPr>
          <p:nvPr/>
        </p:nvSpPr>
        <p:spPr bwMode="auto">
          <a:xfrm>
            <a:off x="228600" y="4495800"/>
            <a:ext cx="19192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r>
              <a:rPr lang="en-US" altLang="en-US" b="1">
                <a:solidFill>
                  <a:srgbClr val="FF0000"/>
                </a:solidFill>
                <a:latin typeface="Symbol" charset="2"/>
              </a:rPr>
              <a:t>&lt;biosketch&gt;</a:t>
            </a:r>
          </a:p>
        </p:txBody>
      </p:sp>
      <p:sp>
        <p:nvSpPr>
          <p:cNvPr id="44043" name="Text Box 12"/>
          <p:cNvSpPr txBox="1">
            <a:spLocks noChangeArrowheads="1"/>
          </p:cNvSpPr>
          <p:nvPr/>
        </p:nvSpPr>
        <p:spPr bwMode="auto">
          <a:xfrm>
            <a:off x="152400" y="5105400"/>
            <a:ext cx="11858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r>
              <a:rPr lang="en-US" altLang="en-US" b="1">
                <a:solidFill>
                  <a:srgbClr val="FF0000"/>
                </a:solidFill>
                <a:latin typeface="Symbol" charset="2"/>
              </a:rPr>
              <a:t>&lt;host&gt;</a:t>
            </a:r>
          </a:p>
        </p:txBody>
      </p:sp>
      <p:sp>
        <p:nvSpPr>
          <p:cNvPr id="44044" name="Text Box 13"/>
          <p:cNvSpPr txBox="1">
            <a:spLocks noChangeArrowheads="1"/>
          </p:cNvSpPr>
          <p:nvPr/>
        </p:nvSpPr>
        <p:spPr bwMode="auto">
          <a:xfrm>
            <a:off x="2895600" y="5181600"/>
            <a:ext cx="1270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r>
              <a:rPr lang="en-US" altLang="en-US" b="1">
                <a:solidFill>
                  <a:srgbClr val="FF0000"/>
                </a:solidFill>
                <a:latin typeface="Symbol" charset="2"/>
              </a:rPr>
              <a:t>&lt;/host&gt;</a:t>
            </a:r>
          </a:p>
        </p:txBody>
      </p:sp>
      <p:sp>
        <p:nvSpPr>
          <p:cNvPr id="44045" name="Text Box 14"/>
          <p:cNvSpPr txBox="1">
            <a:spLocks noChangeArrowheads="1"/>
          </p:cNvSpPr>
          <p:nvPr/>
        </p:nvSpPr>
        <p:spPr bwMode="auto">
          <a:xfrm>
            <a:off x="3352800" y="4724400"/>
            <a:ext cx="20034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r>
              <a:rPr lang="en-US" altLang="en-US" b="1">
                <a:solidFill>
                  <a:srgbClr val="FF0000"/>
                </a:solidFill>
                <a:latin typeface="Symbol" charset="2"/>
              </a:rPr>
              <a:t>&lt;/biosketch&gt;</a:t>
            </a:r>
          </a:p>
        </p:txBody>
      </p:sp>
      <p:sp>
        <p:nvSpPr>
          <p:cNvPr id="44046" name="Text Box 15"/>
          <p:cNvSpPr txBox="1">
            <a:spLocks noChangeArrowheads="1"/>
          </p:cNvSpPr>
          <p:nvPr/>
        </p:nvSpPr>
        <p:spPr bwMode="auto">
          <a:xfrm>
            <a:off x="3581400" y="4038600"/>
            <a:ext cx="19367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r>
              <a:rPr lang="en-US" altLang="en-US" b="1">
                <a:solidFill>
                  <a:srgbClr val="FF0000"/>
                </a:solidFill>
                <a:latin typeface="Symbol" charset="2"/>
              </a:rPr>
              <a:t>&lt;/abstract&gt;</a:t>
            </a:r>
          </a:p>
        </p:txBody>
      </p:sp>
      <p:sp>
        <p:nvSpPr>
          <p:cNvPr id="44047" name="Text Box 16"/>
          <p:cNvSpPr txBox="1">
            <a:spLocks noChangeArrowheads="1"/>
          </p:cNvSpPr>
          <p:nvPr/>
        </p:nvSpPr>
        <p:spPr bwMode="auto">
          <a:xfrm>
            <a:off x="3733800" y="2743200"/>
            <a:ext cx="18526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r>
              <a:rPr lang="en-US" altLang="en-US" b="1">
                <a:solidFill>
                  <a:srgbClr val="FF0000"/>
                </a:solidFill>
                <a:latin typeface="Symbol" charset="2"/>
              </a:rPr>
              <a:t>&lt;/location&gt;</a:t>
            </a:r>
          </a:p>
        </p:txBody>
      </p:sp>
      <p:sp>
        <p:nvSpPr>
          <p:cNvPr id="44048" name="Text Box 17"/>
          <p:cNvSpPr txBox="1">
            <a:spLocks noChangeArrowheads="1"/>
          </p:cNvSpPr>
          <p:nvPr/>
        </p:nvSpPr>
        <p:spPr bwMode="auto">
          <a:xfrm>
            <a:off x="3657600" y="2514600"/>
            <a:ext cx="11445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r>
              <a:rPr lang="en-US" altLang="en-US" b="1">
                <a:solidFill>
                  <a:srgbClr val="FF0000"/>
                </a:solidFill>
                <a:latin typeface="Symbol" charset="2"/>
              </a:rPr>
              <a:t>&lt;/time&gt;</a:t>
            </a:r>
          </a:p>
        </p:txBody>
      </p:sp>
      <p:sp>
        <p:nvSpPr>
          <p:cNvPr id="44049" name="Text Box 18"/>
          <p:cNvSpPr txBox="1">
            <a:spLocks noChangeArrowheads="1"/>
          </p:cNvSpPr>
          <p:nvPr/>
        </p:nvSpPr>
        <p:spPr bwMode="auto">
          <a:xfrm>
            <a:off x="3200400" y="2286000"/>
            <a:ext cx="17446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r>
              <a:rPr lang="en-US" altLang="en-US" b="1">
                <a:solidFill>
                  <a:srgbClr val="FF0000"/>
                </a:solidFill>
                <a:latin typeface="Symbol" charset="2"/>
              </a:rPr>
              <a:t>&lt;/speaker&gt;</a:t>
            </a:r>
          </a:p>
        </p:txBody>
      </p:sp>
      <p:sp>
        <p:nvSpPr>
          <p:cNvPr id="44050" name="Text Box 19"/>
          <p:cNvSpPr txBox="1">
            <a:spLocks noChangeArrowheads="1"/>
          </p:cNvSpPr>
          <p:nvPr/>
        </p:nvSpPr>
        <p:spPr bwMode="auto">
          <a:xfrm>
            <a:off x="3505200" y="1905000"/>
            <a:ext cx="12684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r>
              <a:rPr lang="en-US" altLang="en-US" b="1">
                <a:solidFill>
                  <a:srgbClr val="FF0000"/>
                </a:solidFill>
                <a:latin typeface="Symbol" charset="2"/>
              </a:rPr>
              <a:t>&lt;/title&gt;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Text Box 2"/>
          <p:cNvSpPr txBox="1">
            <a:spLocks noChangeArrowheads="1"/>
          </p:cNvSpPr>
          <p:nvPr/>
        </p:nvSpPr>
        <p:spPr bwMode="auto">
          <a:xfrm>
            <a:off x="3124200" y="1143000"/>
            <a:ext cx="2895600" cy="1901825"/>
          </a:xfrm>
          <a:prstGeom prst="rect">
            <a:avLst/>
          </a:prstGeom>
          <a:solidFill>
            <a:srgbClr val="DDDDDD"/>
          </a:solidFill>
          <a:ln w="57150">
            <a:solidFill>
              <a:srgbClr val="0000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r>
              <a:rPr lang="en-US" altLang="en-US" sz="500">
                <a:solidFill>
                  <a:srgbClr val="000000"/>
                </a:solidFill>
                <a:latin typeface="Calibri" charset="0"/>
              </a:rPr>
              <a:t>&lt;?xml version="1.0" encoding="utf-8"?&gt;</a:t>
            </a:r>
          </a:p>
          <a:p>
            <a:r>
              <a:rPr lang="en-US" altLang="en-US" sz="500">
                <a:solidFill>
                  <a:srgbClr val="000000"/>
                </a:solidFill>
                <a:latin typeface="Calibri" charset="0"/>
              </a:rPr>
              <a:t>  &lt;xs:schema xmlns:xs="http://www.w3.org/2001/XMLSchema"&gt;</a:t>
            </a:r>
          </a:p>
          <a:p>
            <a:r>
              <a:rPr lang="en-US" altLang="en-US" sz="500">
                <a:solidFill>
                  <a:srgbClr val="000000"/>
                </a:solidFill>
                <a:latin typeface="Calibri" charset="0"/>
              </a:rPr>
              <a:t>    &lt;xs:element name="book"&gt;</a:t>
            </a:r>
          </a:p>
          <a:p>
            <a:r>
              <a:rPr lang="en-US" altLang="en-US" sz="500">
                <a:solidFill>
                  <a:srgbClr val="000000"/>
                </a:solidFill>
                <a:latin typeface="Calibri" charset="0"/>
              </a:rPr>
              <a:t>                         &lt;xs:complexType&gt;</a:t>
            </a:r>
          </a:p>
          <a:p>
            <a:r>
              <a:rPr lang="en-US" altLang="en-US" sz="500">
                <a:solidFill>
                  <a:srgbClr val="000000"/>
                </a:solidFill>
                <a:latin typeface="Calibri" charset="0"/>
              </a:rPr>
              <a:t>                           &lt;xs:sequence&gt;</a:t>
            </a:r>
          </a:p>
          <a:p>
            <a:r>
              <a:rPr lang="en-US" altLang="en-US" sz="500">
                <a:solidFill>
                  <a:srgbClr val="000000"/>
                </a:solidFill>
                <a:latin typeface="Calibri" charset="0"/>
              </a:rPr>
              <a:t>                             &lt;xs:element name="title" type="xs:string"/&gt;</a:t>
            </a:r>
          </a:p>
          <a:p>
            <a:r>
              <a:rPr lang="en-US" altLang="en-US" sz="500">
                <a:solidFill>
                  <a:srgbClr val="000000"/>
                </a:solidFill>
                <a:latin typeface="Calibri" charset="0"/>
              </a:rPr>
              <a:t>                             &lt;xs:element name="author" type="xs:string"/&gt;</a:t>
            </a:r>
          </a:p>
          <a:p>
            <a:r>
              <a:rPr lang="en-US" altLang="en-US" sz="500">
                <a:solidFill>
                  <a:srgbClr val="000000"/>
                </a:solidFill>
                <a:latin typeface="Calibri" charset="0"/>
              </a:rPr>
              <a:t>                             &lt;xs:element name="character" minOccurs="0" maxOccurs="unbounded"&gt;</a:t>
            </a:r>
          </a:p>
          <a:p>
            <a:r>
              <a:rPr lang="en-US" altLang="en-US" sz="500">
                <a:solidFill>
                  <a:srgbClr val="000000"/>
                </a:solidFill>
                <a:latin typeface="Calibri" charset="0"/>
              </a:rPr>
              <a:t>                               &lt;xs:complexType&gt;</a:t>
            </a:r>
          </a:p>
          <a:p>
            <a:r>
              <a:rPr lang="en-US" altLang="en-US" sz="500">
                <a:solidFill>
                  <a:srgbClr val="000000"/>
                </a:solidFill>
                <a:latin typeface="Calibri" charset="0"/>
              </a:rPr>
              <a:t>                                 &lt;xs:sequence&gt;</a:t>
            </a:r>
          </a:p>
          <a:p>
            <a:r>
              <a:rPr lang="en-US" altLang="en-US" sz="500">
                <a:solidFill>
                  <a:srgbClr val="000000"/>
                </a:solidFill>
                <a:latin typeface="Calibri" charset="0"/>
              </a:rPr>
              <a:t>                                   &lt;xs:element name="name" type="xs:string"/&gt;</a:t>
            </a:r>
          </a:p>
          <a:p>
            <a:r>
              <a:rPr lang="en-US" altLang="en-US" sz="500">
                <a:solidFill>
                  <a:srgbClr val="000000"/>
                </a:solidFill>
                <a:latin typeface="Calibri" charset="0"/>
              </a:rPr>
              <a:t>                                   &lt;xs:element name="friend-of" type="xs:string" minOccurs="0"</a:t>
            </a:r>
          </a:p>
          <a:p>
            <a:r>
              <a:rPr lang="en-US" altLang="en-US" sz="500">
                <a:solidFill>
                  <a:srgbClr val="000000"/>
                </a:solidFill>
                <a:latin typeface="Calibri" charset="0"/>
              </a:rPr>
              <a:t>                                                    maxOccurs="unbounded"/&gt;</a:t>
            </a:r>
          </a:p>
          <a:p>
            <a:r>
              <a:rPr lang="en-US" altLang="en-US" sz="500">
                <a:solidFill>
                  <a:srgbClr val="000000"/>
                </a:solidFill>
                <a:latin typeface="Calibri" charset="0"/>
              </a:rPr>
              <a:t>                                   &lt;xs:element name="since" type="xs:date"/&gt;</a:t>
            </a:r>
          </a:p>
          <a:p>
            <a:r>
              <a:rPr lang="en-US" altLang="en-US" sz="500">
                <a:solidFill>
                  <a:srgbClr val="000000"/>
                </a:solidFill>
                <a:latin typeface="Calibri" charset="0"/>
              </a:rPr>
              <a:t>                                   &lt;xs:element name="qualification" type="xs:string"/&gt;</a:t>
            </a:r>
          </a:p>
          <a:p>
            <a:r>
              <a:rPr lang="en-US" altLang="en-US" sz="500">
                <a:solidFill>
                  <a:srgbClr val="000000"/>
                </a:solidFill>
                <a:latin typeface="Calibri" charset="0"/>
              </a:rPr>
              <a:t>                                 &lt;/xs:sequence&gt;</a:t>
            </a:r>
          </a:p>
          <a:p>
            <a:r>
              <a:rPr lang="en-US" altLang="en-US" sz="500">
                <a:solidFill>
                  <a:srgbClr val="000000"/>
                </a:solidFill>
                <a:latin typeface="Calibri" charset="0"/>
              </a:rPr>
              <a:t>                               &lt;/xs:complexType&gt;</a:t>
            </a:r>
          </a:p>
          <a:p>
            <a:r>
              <a:rPr lang="en-US" altLang="en-US" sz="500">
                <a:solidFill>
                  <a:srgbClr val="000000"/>
                </a:solidFill>
                <a:latin typeface="Calibri" charset="0"/>
              </a:rPr>
              <a:t>                             &lt;/xs:element&gt;</a:t>
            </a:r>
          </a:p>
          <a:p>
            <a:r>
              <a:rPr lang="en-US" altLang="en-US" sz="500">
                <a:solidFill>
                  <a:srgbClr val="000000"/>
                </a:solidFill>
                <a:latin typeface="Calibri" charset="0"/>
              </a:rPr>
              <a:t>                           &lt;/xs:sequence&gt;</a:t>
            </a:r>
          </a:p>
          <a:p>
            <a:r>
              <a:rPr lang="en-US" altLang="en-US" sz="500">
                <a:solidFill>
                  <a:srgbClr val="000000"/>
                </a:solidFill>
                <a:latin typeface="Calibri" charset="0"/>
              </a:rPr>
              <a:t>                           &lt;xs:attribute name="isbn" type="xs:string"/&gt;</a:t>
            </a:r>
          </a:p>
          <a:p>
            <a:r>
              <a:rPr lang="en-US" altLang="en-US" sz="500">
                <a:solidFill>
                  <a:srgbClr val="000000"/>
                </a:solidFill>
                <a:latin typeface="Calibri" charset="0"/>
              </a:rPr>
              <a:t>                         &lt;/xs:complexType&gt;</a:t>
            </a:r>
          </a:p>
          <a:p>
            <a:r>
              <a:rPr lang="en-US" altLang="en-US" sz="500">
                <a:solidFill>
                  <a:srgbClr val="000000"/>
                </a:solidFill>
                <a:latin typeface="Calibri" charset="0"/>
              </a:rPr>
              <a:t>                       &lt;/xs:element&gt;</a:t>
            </a:r>
          </a:p>
          <a:p>
            <a:r>
              <a:rPr lang="en-US" altLang="en-US" sz="500">
                <a:solidFill>
                  <a:srgbClr val="000000"/>
                </a:solidFill>
                <a:latin typeface="Calibri" charset="0"/>
              </a:rPr>
              <a:t>&lt;/xs:schema&gt;</a:t>
            </a:r>
          </a:p>
        </p:txBody>
      </p:sp>
      <p:sp>
        <p:nvSpPr>
          <p:cNvPr id="46082" name="Rectangle 3"/>
          <p:cNvSpPr>
            <a:spLocks noGrp="1" noChangeArrowheads="1"/>
          </p:cNvSpPr>
          <p:nvPr>
            <p:ph type="title"/>
          </p:nvPr>
        </p:nvSpPr>
        <p:spPr>
          <a:xfrm>
            <a:off x="762000" y="325438"/>
            <a:ext cx="7467600" cy="733425"/>
          </a:xfrm>
        </p:spPr>
        <p:txBody>
          <a:bodyPr/>
          <a:lstStyle/>
          <a:p>
            <a:pPr eaLnBrk="1" hangingPunct="1"/>
            <a:r>
              <a:rPr lang="en-US" altLang="en-US" sz="3200">
                <a:latin typeface="Calibri" charset="0"/>
                <a:ea typeface="ＭＳ Ｐゴシック" charset="-128"/>
              </a:rPr>
              <a:t>XML Schema helps</a:t>
            </a:r>
          </a:p>
        </p:txBody>
      </p:sp>
      <p:sp>
        <p:nvSpPr>
          <p:cNvPr id="46083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6324600" y="1143000"/>
            <a:ext cx="2514600" cy="1219200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r>
              <a:rPr lang="en-US" altLang="en-US" sz="1800">
                <a:latin typeface="Calibri" charset="0"/>
                <a:ea typeface="ＭＳ Ｐゴシック" charset="-128"/>
              </a:rPr>
              <a:t>XML Schemas provide a simple mechanism to define shared vocabularies.</a:t>
            </a:r>
          </a:p>
        </p:txBody>
      </p:sp>
      <p:grpSp>
        <p:nvGrpSpPr>
          <p:cNvPr id="46084" name="Group 5"/>
          <p:cNvGrpSpPr>
            <a:grpSpLocks/>
          </p:cNvGrpSpPr>
          <p:nvPr/>
        </p:nvGrpSpPr>
        <p:grpSpPr bwMode="auto">
          <a:xfrm>
            <a:off x="228600" y="2609850"/>
            <a:ext cx="3989388" cy="3314700"/>
            <a:chOff x="1104" y="528"/>
            <a:chExt cx="2513" cy="2088"/>
          </a:xfrm>
        </p:grpSpPr>
        <p:pic>
          <p:nvPicPr>
            <p:cNvPr id="46107" name="Picture 6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94" y="528"/>
              <a:ext cx="1852" cy="20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6108" name="Text Box 7"/>
            <p:cNvSpPr txBox="1">
              <a:spLocks noChangeArrowheads="1"/>
            </p:cNvSpPr>
            <p:nvPr/>
          </p:nvSpPr>
          <p:spPr bwMode="auto">
            <a:xfrm>
              <a:off x="1365" y="847"/>
              <a:ext cx="589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r>
                <a:rPr lang="en-US" altLang="en-US" sz="1800">
                  <a:solidFill>
                    <a:srgbClr val="FF0000"/>
                  </a:solidFill>
                  <a:latin typeface="Symbol" charset="2"/>
                </a:rPr>
                <a:t>&lt;title&gt;</a:t>
              </a:r>
            </a:p>
          </p:txBody>
        </p:sp>
        <p:sp>
          <p:nvSpPr>
            <p:cNvPr id="46109" name="Text Box 8"/>
            <p:cNvSpPr txBox="1">
              <a:spLocks noChangeArrowheads="1"/>
            </p:cNvSpPr>
            <p:nvPr/>
          </p:nvSpPr>
          <p:spPr bwMode="auto">
            <a:xfrm>
              <a:off x="1393" y="1138"/>
              <a:ext cx="530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r>
                <a:rPr lang="en-US" altLang="en-US" sz="1800">
                  <a:solidFill>
                    <a:srgbClr val="FF0000"/>
                  </a:solidFill>
                  <a:latin typeface="Symbol" charset="2"/>
                </a:rPr>
                <a:t>&lt;time&gt;</a:t>
              </a:r>
            </a:p>
          </p:txBody>
        </p:sp>
        <p:sp>
          <p:nvSpPr>
            <p:cNvPr id="46110" name="Text Box 9"/>
            <p:cNvSpPr txBox="1">
              <a:spLocks noChangeArrowheads="1"/>
            </p:cNvSpPr>
            <p:nvPr/>
          </p:nvSpPr>
          <p:spPr bwMode="auto">
            <a:xfrm>
              <a:off x="1423" y="1022"/>
              <a:ext cx="815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r>
                <a:rPr lang="en-US" altLang="en-US" sz="1800">
                  <a:solidFill>
                    <a:srgbClr val="FF0000"/>
                  </a:solidFill>
                  <a:latin typeface="Symbol" charset="2"/>
                </a:rPr>
                <a:t>&lt;speaker&gt;</a:t>
              </a:r>
            </a:p>
          </p:txBody>
        </p:sp>
        <p:sp>
          <p:nvSpPr>
            <p:cNvPr id="46111" name="Text Box 10"/>
            <p:cNvSpPr txBox="1">
              <a:spLocks noChangeArrowheads="1"/>
            </p:cNvSpPr>
            <p:nvPr/>
          </p:nvSpPr>
          <p:spPr bwMode="auto">
            <a:xfrm>
              <a:off x="1336" y="1254"/>
              <a:ext cx="86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r>
                <a:rPr lang="en-US" altLang="en-US" sz="1800">
                  <a:solidFill>
                    <a:srgbClr val="FF0000"/>
                  </a:solidFill>
                  <a:latin typeface="Symbol" charset="2"/>
                </a:rPr>
                <a:t>&lt;location&gt;</a:t>
              </a:r>
            </a:p>
          </p:txBody>
        </p:sp>
        <p:sp>
          <p:nvSpPr>
            <p:cNvPr id="46112" name="Text Box 11"/>
            <p:cNvSpPr txBox="1">
              <a:spLocks noChangeArrowheads="1"/>
            </p:cNvSpPr>
            <p:nvPr/>
          </p:nvSpPr>
          <p:spPr bwMode="auto">
            <a:xfrm>
              <a:off x="1104" y="1456"/>
              <a:ext cx="90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r>
                <a:rPr lang="en-US" altLang="en-US" sz="1800">
                  <a:solidFill>
                    <a:srgbClr val="FF0000"/>
                  </a:solidFill>
                  <a:latin typeface="Symbol" charset="2"/>
                </a:rPr>
                <a:t>&lt;abstract&gt;</a:t>
              </a:r>
            </a:p>
          </p:txBody>
        </p:sp>
        <p:sp>
          <p:nvSpPr>
            <p:cNvPr id="46113" name="Text Box 12"/>
            <p:cNvSpPr txBox="1">
              <a:spLocks noChangeArrowheads="1"/>
            </p:cNvSpPr>
            <p:nvPr/>
          </p:nvSpPr>
          <p:spPr bwMode="auto">
            <a:xfrm>
              <a:off x="1104" y="2037"/>
              <a:ext cx="937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r>
                <a:rPr lang="en-US" altLang="en-US" sz="1800">
                  <a:solidFill>
                    <a:srgbClr val="FF0000"/>
                  </a:solidFill>
                  <a:latin typeface="Symbol" charset="2"/>
                </a:rPr>
                <a:t>&lt;biosketch&gt;</a:t>
              </a:r>
            </a:p>
          </p:txBody>
        </p:sp>
        <p:sp>
          <p:nvSpPr>
            <p:cNvPr id="46114" name="Text Box 13"/>
            <p:cNvSpPr txBox="1">
              <a:spLocks noChangeArrowheads="1"/>
            </p:cNvSpPr>
            <p:nvPr/>
          </p:nvSpPr>
          <p:spPr bwMode="auto">
            <a:xfrm>
              <a:off x="1200" y="2352"/>
              <a:ext cx="590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r>
                <a:rPr lang="en-US" altLang="en-US" sz="1800">
                  <a:solidFill>
                    <a:srgbClr val="FF0000"/>
                  </a:solidFill>
                  <a:latin typeface="Symbol" charset="2"/>
                </a:rPr>
                <a:t>&lt;host&gt;</a:t>
              </a:r>
            </a:p>
          </p:txBody>
        </p:sp>
        <p:sp>
          <p:nvSpPr>
            <p:cNvPr id="46115" name="Text Box 14"/>
            <p:cNvSpPr txBox="1">
              <a:spLocks noChangeArrowheads="1"/>
            </p:cNvSpPr>
            <p:nvPr/>
          </p:nvSpPr>
          <p:spPr bwMode="auto">
            <a:xfrm>
              <a:off x="2409" y="2385"/>
              <a:ext cx="630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r>
                <a:rPr lang="en-US" altLang="en-US" sz="1800">
                  <a:solidFill>
                    <a:srgbClr val="FF0000"/>
                  </a:solidFill>
                  <a:latin typeface="Symbol" charset="2"/>
                </a:rPr>
                <a:t>&lt;/host&gt;</a:t>
              </a:r>
            </a:p>
          </p:txBody>
        </p:sp>
        <p:sp>
          <p:nvSpPr>
            <p:cNvPr id="46116" name="Text Box 15"/>
            <p:cNvSpPr txBox="1">
              <a:spLocks noChangeArrowheads="1"/>
            </p:cNvSpPr>
            <p:nvPr/>
          </p:nvSpPr>
          <p:spPr bwMode="auto">
            <a:xfrm>
              <a:off x="2640" y="2208"/>
              <a:ext cx="977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r>
                <a:rPr lang="en-US" altLang="en-US" sz="1800">
                  <a:solidFill>
                    <a:srgbClr val="FF0000"/>
                  </a:solidFill>
                  <a:latin typeface="Symbol" charset="2"/>
                </a:rPr>
                <a:t>&lt;/biosketch&gt;</a:t>
              </a:r>
            </a:p>
          </p:txBody>
        </p:sp>
        <p:sp>
          <p:nvSpPr>
            <p:cNvPr id="46117" name="Text Box 16"/>
            <p:cNvSpPr txBox="1">
              <a:spLocks noChangeArrowheads="1"/>
            </p:cNvSpPr>
            <p:nvPr/>
          </p:nvSpPr>
          <p:spPr bwMode="auto">
            <a:xfrm>
              <a:off x="2496" y="1872"/>
              <a:ext cx="94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r>
                <a:rPr lang="en-US" altLang="en-US" sz="1800">
                  <a:solidFill>
                    <a:srgbClr val="FF0000"/>
                  </a:solidFill>
                  <a:latin typeface="Symbol" charset="2"/>
                </a:rPr>
                <a:t>&lt;/abstract&gt;</a:t>
              </a:r>
            </a:p>
          </p:txBody>
        </p:sp>
        <p:sp>
          <p:nvSpPr>
            <p:cNvPr id="46118" name="Text Box 17"/>
            <p:cNvSpPr txBox="1">
              <a:spLocks noChangeArrowheads="1"/>
            </p:cNvSpPr>
            <p:nvPr/>
          </p:nvSpPr>
          <p:spPr bwMode="auto">
            <a:xfrm>
              <a:off x="2592" y="1344"/>
              <a:ext cx="90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r>
                <a:rPr lang="en-US" altLang="en-US" sz="1800">
                  <a:solidFill>
                    <a:srgbClr val="FF0000"/>
                  </a:solidFill>
                  <a:latin typeface="Symbol" charset="2"/>
                </a:rPr>
                <a:t>&lt;/location&gt;</a:t>
              </a:r>
            </a:p>
          </p:txBody>
        </p:sp>
        <p:sp>
          <p:nvSpPr>
            <p:cNvPr id="46119" name="Text Box 18"/>
            <p:cNvSpPr txBox="1">
              <a:spLocks noChangeArrowheads="1"/>
            </p:cNvSpPr>
            <p:nvPr/>
          </p:nvSpPr>
          <p:spPr bwMode="auto">
            <a:xfrm>
              <a:off x="2612" y="1167"/>
              <a:ext cx="570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r>
                <a:rPr lang="en-US" altLang="en-US" sz="1800">
                  <a:solidFill>
                    <a:srgbClr val="FF0000"/>
                  </a:solidFill>
                  <a:latin typeface="Symbol" charset="2"/>
                </a:rPr>
                <a:t>&lt;/time&gt;</a:t>
              </a:r>
            </a:p>
          </p:txBody>
        </p:sp>
        <p:sp>
          <p:nvSpPr>
            <p:cNvPr id="46120" name="Text Box 19"/>
            <p:cNvSpPr txBox="1">
              <a:spLocks noChangeArrowheads="1"/>
            </p:cNvSpPr>
            <p:nvPr/>
          </p:nvSpPr>
          <p:spPr bwMode="auto">
            <a:xfrm>
              <a:off x="2641" y="1022"/>
              <a:ext cx="855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r>
                <a:rPr lang="en-US" altLang="en-US" sz="1800">
                  <a:solidFill>
                    <a:srgbClr val="FF0000"/>
                  </a:solidFill>
                  <a:latin typeface="Symbol" charset="2"/>
                </a:rPr>
                <a:t>&lt;/speaker&gt;</a:t>
              </a:r>
            </a:p>
          </p:txBody>
        </p:sp>
        <p:sp>
          <p:nvSpPr>
            <p:cNvPr id="46121" name="Text Box 20"/>
            <p:cNvSpPr txBox="1">
              <a:spLocks noChangeArrowheads="1"/>
            </p:cNvSpPr>
            <p:nvPr/>
          </p:nvSpPr>
          <p:spPr bwMode="auto">
            <a:xfrm>
              <a:off x="2873" y="877"/>
              <a:ext cx="629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r>
                <a:rPr lang="en-US" altLang="en-US" sz="1800">
                  <a:solidFill>
                    <a:srgbClr val="FF0000"/>
                  </a:solidFill>
                  <a:latin typeface="Symbol" charset="2"/>
                </a:rPr>
                <a:t>&lt;/title&gt;</a:t>
              </a:r>
            </a:p>
          </p:txBody>
        </p:sp>
      </p:grpSp>
      <p:grpSp>
        <p:nvGrpSpPr>
          <p:cNvPr id="46085" name="Group 21"/>
          <p:cNvGrpSpPr>
            <a:grpSpLocks/>
          </p:cNvGrpSpPr>
          <p:nvPr/>
        </p:nvGrpSpPr>
        <p:grpSpPr bwMode="auto">
          <a:xfrm>
            <a:off x="4724400" y="2609850"/>
            <a:ext cx="3989388" cy="3314700"/>
            <a:chOff x="1104" y="528"/>
            <a:chExt cx="2513" cy="2088"/>
          </a:xfrm>
        </p:grpSpPr>
        <p:pic>
          <p:nvPicPr>
            <p:cNvPr id="46092" name="Picture 2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94" y="528"/>
              <a:ext cx="1852" cy="20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6093" name="Text Box 23"/>
            <p:cNvSpPr txBox="1">
              <a:spLocks noChangeArrowheads="1"/>
            </p:cNvSpPr>
            <p:nvPr/>
          </p:nvSpPr>
          <p:spPr bwMode="auto">
            <a:xfrm>
              <a:off x="1365" y="847"/>
              <a:ext cx="589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r>
                <a:rPr lang="en-US" altLang="en-US" sz="1800">
                  <a:solidFill>
                    <a:srgbClr val="FF0000"/>
                  </a:solidFill>
                  <a:latin typeface="Symbol" charset="2"/>
                </a:rPr>
                <a:t>&lt;title&gt;</a:t>
              </a:r>
            </a:p>
          </p:txBody>
        </p:sp>
        <p:sp>
          <p:nvSpPr>
            <p:cNvPr id="46094" name="Text Box 24"/>
            <p:cNvSpPr txBox="1">
              <a:spLocks noChangeArrowheads="1"/>
            </p:cNvSpPr>
            <p:nvPr/>
          </p:nvSpPr>
          <p:spPr bwMode="auto">
            <a:xfrm>
              <a:off x="1393" y="1138"/>
              <a:ext cx="530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r>
                <a:rPr lang="en-US" altLang="en-US" sz="1800">
                  <a:solidFill>
                    <a:srgbClr val="FF0000"/>
                  </a:solidFill>
                  <a:latin typeface="Symbol" charset="2"/>
                </a:rPr>
                <a:t>&lt;time&gt;</a:t>
              </a:r>
            </a:p>
          </p:txBody>
        </p:sp>
        <p:sp>
          <p:nvSpPr>
            <p:cNvPr id="46095" name="Text Box 25"/>
            <p:cNvSpPr txBox="1">
              <a:spLocks noChangeArrowheads="1"/>
            </p:cNvSpPr>
            <p:nvPr/>
          </p:nvSpPr>
          <p:spPr bwMode="auto">
            <a:xfrm>
              <a:off x="1423" y="1022"/>
              <a:ext cx="815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r>
                <a:rPr lang="en-US" altLang="en-US" sz="1800">
                  <a:solidFill>
                    <a:srgbClr val="FF0000"/>
                  </a:solidFill>
                  <a:latin typeface="Symbol" charset="2"/>
                </a:rPr>
                <a:t>&lt;speaker&gt;</a:t>
              </a:r>
            </a:p>
          </p:txBody>
        </p:sp>
        <p:sp>
          <p:nvSpPr>
            <p:cNvPr id="46096" name="Text Box 26"/>
            <p:cNvSpPr txBox="1">
              <a:spLocks noChangeArrowheads="1"/>
            </p:cNvSpPr>
            <p:nvPr/>
          </p:nvSpPr>
          <p:spPr bwMode="auto">
            <a:xfrm>
              <a:off x="1336" y="1254"/>
              <a:ext cx="86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r>
                <a:rPr lang="en-US" altLang="en-US" sz="1800">
                  <a:solidFill>
                    <a:srgbClr val="FF0000"/>
                  </a:solidFill>
                  <a:latin typeface="Symbol" charset="2"/>
                </a:rPr>
                <a:t>&lt;location&gt;</a:t>
              </a:r>
            </a:p>
          </p:txBody>
        </p:sp>
        <p:sp>
          <p:nvSpPr>
            <p:cNvPr id="46097" name="Text Box 27"/>
            <p:cNvSpPr txBox="1">
              <a:spLocks noChangeArrowheads="1"/>
            </p:cNvSpPr>
            <p:nvPr/>
          </p:nvSpPr>
          <p:spPr bwMode="auto">
            <a:xfrm>
              <a:off x="1104" y="1456"/>
              <a:ext cx="90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r>
                <a:rPr lang="en-US" altLang="en-US" sz="1800">
                  <a:solidFill>
                    <a:srgbClr val="FF0000"/>
                  </a:solidFill>
                  <a:latin typeface="Symbol" charset="2"/>
                </a:rPr>
                <a:t>&lt;abstract&gt;</a:t>
              </a:r>
            </a:p>
          </p:txBody>
        </p:sp>
        <p:sp>
          <p:nvSpPr>
            <p:cNvPr id="46098" name="Text Box 28"/>
            <p:cNvSpPr txBox="1">
              <a:spLocks noChangeArrowheads="1"/>
            </p:cNvSpPr>
            <p:nvPr/>
          </p:nvSpPr>
          <p:spPr bwMode="auto">
            <a:xfrm>
              <a:off x="1104" y="2037"/>
              <a:ext cx="937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r>
                <a:rPr lang="en-US" altLang="en-US" sz="1800">
                  <a:solidFill>
                    <a:srgbClr val="FF0000"/>
                  </a:solidFill>
                  <a:latin typeface="Symbol" charset="2"/>
                </a:rPr>
                <a:t>&lt;biosketch&gt;</a:t>
              </a:r>
            </a:p>
          </p:txBody>
        </p:sp>
        <p:sp>
          <p:nvSpPr>
            <p:cNvPr id="46099" name="Text Box 29"/>
            <p:cNvSpPr txBox="1">
              <a:spLocks noChangeArrowheads="1"/>
            </p:cNvSpPr>
            <p:nvPr/>
          </p:nvSpPr>
          <p:spPr bwMode="auto">
            <a:xfrm>
              <a:off x="1200" y="2352"/>
              <a:ext cx="590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r>
                <a:rPr lang="en-US" altLang="en-US" sz="1800">
                  <a:solidFill>
                    <a:srgbClr val="FF0000"/>
                  </a:solidFill>
                  <a:latin typeface="Symbol" charset="2"/>
                </a:rPr>
                <a:t>&lt;host&gt;</a:t>
              </a:r>
            </a:p>
          </p:txBody>
        </p:sp>
        <p:sp>
          <p:nvSpPr>
            <p:cNvPr id="46100" name="Text Box 30"/>
            <p:cNvSpPr txBox="1">
              <a:spLocks noChangeArrowheads="1"/>
            </p:cNvSpPr>
            <p:nvPr/>
          </p:nvSpPr>
          <p:spPr bwMode="auto">
            <a:xfrm>
              <a:off x="2409" y="2385"/>
              <a:ext cx="630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r>
                <a:rPr lang="en-US" altLang="en-US" sz="1800">
                  <a:solidFill>
                    <a:srgbClr val="FF0000"/>
                  </a:solidFill>
                  <a:latin typeface="Symbol" charset="2"/>
                </a:rPr>
                <a:t>&lt;/host&gt;</a:t>
              </a:r>
            </a:p>
          </p:txBody>
        </p:sp>
        <p:sp>
          <p:nvSpPr>
            <p:cNvPr id="46101" name="Text Box 31"/>
            <p:cNvSpPr txBox="1">
              <a:spLocks noChangeArrowheads="1"/>
            </p:cNvSpPr>
            <p:nvPr/>
          </p:nvSpPr>
          <p:spPr bwMode="auto">
            <a:xfrm>
              <a:off x="2640" y="2208"/>
              <a:ext cx="977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r>
                <a:rPr lang="en-US" altLang="en-US" sz="1800">
                  <a:solidFill>
                    <a:srgbClr val="FF0000"/>
                  </a:solidFill>
                  <a:latin typeface="Symbol" charset="2"/>
                </a:rPr>
                <a:t>&lt;/biosketch&gt;</a:t>
              </a:r>
            </a:p>
          </p:txBody>
        </p:sp>
        <p:sp>
          <p:nvSpPr>
            <p:cNvPr id="46102" name="Text Box 32"/>
            <p:cNvSpPr txBox="1">
              <a:spLocks noChangeArrowheads="1"/>
            </p:cNvSpPr>
            <p:nvPr/>
          </p:nvSpPr>
          <p:spPr bwMode="auto">
            <a:xfrm>
              <a:off x="2496" y="1872"/>
              <a:ext cx="94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r>
                <a:rPr lang="en-US" altLang="en-US" sz="1800">
                  <a:solidFill>
                    <a:srgbClr val="FF0000"/>
                  </a:solidFill>
                  <a:latin typeface="Symbol" charset="2"/>
                </a:rPr>
                <a:t>&lt;/abstract&gt;</a:t>
              </a:r>
            </a:p>
          </p:txBody>
        </p:sp>
        <p:sp>
          <p:nvSpPr>
            <p:cNvPr id="46103" name="Text Box 33"/>
            <p:cNvSpPr txBox="1">
              <a:spLocks noChangeArrowheads="1"/>
            </p:cNvSpPr>
            <p:nvPr/>
          </p:nvSpPr>
          <p:spPr bwMode="auto">
            <a:xfrm>
              <a:off x="2592" y="1344"/>
              <a:ext cx="90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r>
                <a:rPr lang="en-US" altLang="en-US" sz="1800">
                  <a:solidFill>
                    <a:srgbClr val="FF0000"/>
                  </a:solidFill>
                  <a:latin typeface="Symbol" charset="2"/>
                </a:rPr>
                <a:t>&lt;/location&gt;</a:t>
              </a:r>
            </a:p>
          </p:txBody>
        </p:sp>
        <p:sp>
          <p:nvSpPr>
            <p:cNvPr id="46104" name="Text Box 34"/>
            <p:cNvSpPr txBox="1">
              <a:spLocks noChangeArrowheads="1"/>
            </p:cNvSpPr>
            <p:nvPr/>
          </p:nvSpPr>
          <p:spPr bwMode="auto">
            <a:xfrm>
              <a:off x="2612" y="1167"/>
              <a:ext cx="570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r>
                <a:rPr lang="en-US" altLang="en-US" sz="1800">
                  <a:solidFill>
                    <a:srgbClr val="FF0000"/>
                  </a:solidFill>
                  <a:latin typeface="Symbol" charset="2"/>
                </a:rPr>
                <a:t>&lt;/time&gt;</a:t>
              </a:r>
            </a:p>
          </p:txBody>
        </p:sp>
        <p:sp>
          <p:nvSpPr>
            <p:cNvPr id="46105" name="Text Box 35"/>
            <p:cNvSpPr txBox="1">
              <a:spLocks noChangeArrowheads="1"/>
            </p:cNvSpPr>
            <p:nvPr/>
          </p:nvSpPr>
          <p:spPr bwMode="auto">
            <a:xfrm>
              <a:off x="2641" y="1022"/>
              <a:ext cx="855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r>
                <a:rPr lang="en-US" altLang="en-US" sz="1800">
                  <a:solidFill>
                    <a:srgbClr val="FF0000"/>
                  </a:solidFill>
                  <a:latin typeface="Symbol" charset="2"/>
                </a:rPr>
                <a:t>&lt;/speaker&gt;</a:t>
              </a:r>
            </a:p>
          </p:txBody>
        </p:sp>
        <p:sp>
          <p:nvSpPr>
            <p:cNvPr id="46106" name="Text Box 36"/>
            <p:cNvSpPr txBox="1">
              <a:spLocks noChangeArrowheads="1"/>
            </p:cNvSpPr>
            <p:nvPr/>
          </p:nvSpPr>
          <p:spPr bwMode="auto">
            <a:xfrm>
              <a:off x="2873" y="877"/>
              <a:ext cx="629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r>
                <a:rPr lang="en-US" altLang="en-US" sz="1800">
                  <a:solidFill>
                    <a:srgbClr val="FF0000"/>
                  </a:solidFill>
                  <a:latin typeface="Symbol" charset="2"/>
                </a:rPr>
                <a:t>&lt;/title&gt;</a:t>
              </a:r>
            </a:p>
          </p:txBody>
        </p:sp>
      </p:grpSp>
      <p:sp>
        <p:nvSpPr>
          <p:cNvPr id="46086" name="Text Box 37"/>
          <p:cNvSpPr txBox="1">
            <a:spLocks noChangeArrowheads="1"/>
          </p:cNvSpPr>
          <p:nvPr/>
        </p:nvSpPr>
        <p:spPr bwMode="auto">
          <a:xfrm>
            <a:off x="1066800" y="1295400"/>
            <a:ext cx="172878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r>
              <a:rPr lang="en-US" altLang="en-US" sz="1800">
                <a:solidFill>
                  <a:srgbClr val="000000"/>
                </a:solidFill>
                <a:latin typeface="Calibri" charset="0"/>
              </a:rPr>
              <a:t>XML Schema file</a:t>
            </a:r>
          </a:p>
        </p:txBody>
      </p:sp>
      <p:sp>
        <p:nvSpPr>
          <p:cNvPr id="46087" name="Line 38"/>
          <p:cNvSpPr>
            <a:spLocks noChangeShapeType="1"/>
          </p:cNvSpPr>
          <p:nvPr/>
        </p:nvSpPr>
        <p:spPr bwMode="auto">
          <a:xfrm flipH="1">
            <a:off x="1219200" y="1828800"/>
            <a:ext cx="2667000" cy="1371600"/>
          </a:xfrm>
          <a:prstGeom prst="line">
            <a:avLst/>
          </a:prstGeom>
          <a:noFill/>
          <a:ln w="38100">
            <a:solidFill>
              <a:srgbClr val="00FF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6088" name="Line 39"/>
          <p:cNvSpPr>
            <a:spLocks noChangeShapeType="1"/>
          </p:cNvSpPr>
          <p:nvPr/>
        </p:nvSpPr>
        <p:spPr bwMode="auto">
          <a:xfrm>
            <a:off x="3886200" y="1828800"/>
            <a:ext cx="1447800" cy="1447800"/>
          </a:xfrm>
          <a:prstGeom prst="line">
            <a:avLst/>
          </a:prstGeom>
          <a:noFill/>
          <a:ln w="38100">
            <a:solidFill>
              <a:srgbClr val="00FF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6089" name="Line 40"/>
          <p:cNvSpPr>
            <a:spLocks noChangeShapeType="1"/>
          </p:cNvSpPr>
          <p:nvPr/>
        </p:nvSpPr>
        <p:spPr bwMode="auto">
          <a:xfrm flipH="1">
            <a:off x="1066800" y="2590800"/>
            <a:ext cx="2895600" cy="1676400"/>
          </a:xfrm>
          <a:prstGeom prst="line">
            <a:avLst/>
          </a:prstGeom>
          <a:noFill/>
          <a:ln w="38100">
            <a:solidFill>
              <a:srgbClr val="00FF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6090" name="Line 41"/>
          <p:cNvSpPr>
            <a:spLocks noChangeShapeType="1"/>
          </p:cNvSpPr>
          <p:nvPr/>
        </p:nvSpPr>
        <p:spPr bwMode="auto">
          <a:xfrm>
            <a:off x="3962400" y="2590800"/>
            <a:ext cx="1143000" cy="1676400"/>
          </a:xfrm>
          <a:prstGeom prst="line">
            <a:avLst/>
          </a:prstGeom>
          <a:noFill/>
          <a:ln w="38100">
            <a:solidFill>
              <a:srgbClr val="00FF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6091" name="Text Box 42"/>
          <p:cNvSpPr txBox="1">
            <a:spLocks noChangeArrowheads="1"/>
          </p:cNvSpPr>
          <p:nvPr/>
        </p:nvSpPr>
        <p:spPr bwMode="auto">
          <a:xfrm>
            <a:off x="5153025" y="6521450"/>
            <a:ext cx="3724275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r>
              <a:rPr lang="en-US" altLang="en-US" sz="1600">
                <a:latin typeface="Calibri" charset="0"/>
              </a:rPr>
              <a:t>after </a:t>
            </a:r>
            <a:r>
              <a:rPr kumimoji="1" lang="en-US" altLang="en-US" sz="1600">
                <a:latin typeface="Calibri" charset="0"/>
              </a:rPr>
              <a:t>Frank van Harmelen and Jim Hendler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Text Box 41"/>
          <p:cNvSpPr txBox="1">
            <a:spLocks noChangeArrowheads="1"/>
          </p:cNvSpPr>
          <p:nvPr/>
        </p:nvSpPr>
        <p:spPr bwMode="auto">
          <a:xfrm>
            <a:off x="5880100" y="1143000"/>
            <a:ext cx="2894013" cy="1901825"/>
          </a:xfrm>
          <a:prstGeom prst="rect">
            <a:avLst/>
          </a:prstGeom>
          <a:solidFill>
            <a:srgbClr val="DDDDDD"/>
          </a:solidFill>
          <a:ln w="57150">
            <a:solidFill>
              <a:srgbClr val="0000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r>
              <a:rPr lang="en-US" altLang="en-US" sz="500">
                <a:solidFill>
                  <a:srgbClr val="000000"/>
                </a:solidFill>
                <a:latin typeface="Calibri" charset="0"/>
              </a:rPr>
              <a:t>&lt;?xml version="1.0" encoding="utf-8"?&gt;</a:t>
            </a:r>
          </a:p>
          <a:p>
            <a:r>
              <a:rPr lang="en-US" altLang="en-US" sz="500">
                <a:solidFill>
                  <a:srgbClr val="000000"/>
                </a:solidFill>
                <a:latin typeface="Calibri" charset="0"/>
              </a:rPr>
              <a:t>  &lt;xs:schema xmlns:xs="http://www.w3.org/2001/XMLSchema"&gt;</a:t>
            </a:r>
          </a:p>
          <a:p>
            <a:r>
              <a:rPr lang="en-US" altLang="en-US" sz="500">
                <a:solidFill>
                  <a:srgbClr val="000000"/>
                </a:solidFill>
                <a:latin typeface="Calibri" charset="0"/>
              </a:rPr>
              <a:t>    &lt;xs:element name="book"&gt;</a:t>
            </a:r>
          </a:p>
          <a:p>
            <a:r>
              <a:rPr lang="en-US" altLang="en-US" sz="500">
                <a:solidFill>
                  <a:srgbClr val="000000"/>
                </a:solidFill>
                <a:latin typeface="Calibri" charset="0"/>
              </a:rPr>
              <a:t>                         &lt;xs:complexType&gt;</a:t>
            </a:r>
          </a:p>
          <a:p>
            <a:r>
              <a:rPr lang="en-US" altLang="en-US" sz="500">
                <a:solidFill>
                  <a:srgbClr val="000000"/>
                </a:solidFill>
                <a:latin typeface="Calibri" charset="0"/>
              </a:rPr>
              <a:t>                           &lt;xs:sequence&gt;</a:t>
            </a:r>
          </a:p>
          <a:p>
            <a:r>
              <a:rPr lang="en-US" altLang="en-US" sz="500">
                <a:solidFill>
                  <a:srgbClr val="000000"/>
                </a:solidFill>
                <a:latin typeface="Calibri" charset="0"/>
              </a:rPr>
              <a:t>                             &lt;xs:element name="title" type="xs:string"/&gt;</a:t>
            </a:r>
          </a:p>
          <a:p>
            <a:r>
              <a:rPr lang="en-US" altLang="en-US" sz="500">
                <a:solidFill>
                  <a:srgbClr val="000000"/>
                </a:solidFill>
                <a:latin typeface="Calibri" charset="0"/>
              </a:rPr>
              <a:t>                             &lt;xs:element name="author" type="xs:string"/&gt;</a:t>
            </a:r>
          </a:p>
          <a:p>
            <a:r>
              <a:rPr lang="en-US" altLang="en-US" sz="500">
                <a:solidFill>
                  <a:srgbClr val="000000"/>
                </a:solidFill>
                <a:latin typeface="Calibri" charset="0"/>
              </a:rPr>
              <a:t>                             &lt;xs:element name="character" minOccurs="0" maxOccurs="unbounded"&gt;</a:t>
            </a:r>
          </a:p>
          <a:p>
            <a:r>
              <a:rPr lang="en-US" altLang="en-US" sz="500">
                <a:solidFill>
                  <a:srgbClr val="000000"/>
                </a:solidFill>
                <a:latin typeface="Calibri" charset="0"/>
              </a:rPr>
              <a:t>                               &lt;xs:complexType&gt;</a:t>
            </a:r>
          </a:p>
          <a:p>
            <a:r>
              <a:rPr lang="en-US" altLang="en-US" sz="500">
                <a:solidFill>
                  <a:srgbClr val="000000"/>
                </a:solidFill>
                <a:latin typeface="Calibri" charset="0"/>
              </a:rPr>
              <a:t>                                 &lt;xs:sequence&gt;</a:t>
            </a:r>
          </a:p>
          <a:p>
            <a:r>
              <a:rPr lang="en-US" altLang="en-US" sz="500">
                <a:solidFill>
                  <a:srgbClr val="000000"/>
                </a:solidFill>
                <a:latin typeface="Calibri" charset="0"/>
              </a:rPr>
              <a:t>                                   &lt;xs:element name="name" type="xs:string"/&gt;</a:t>
            </a:r>
          </a:p>
          <a:p>
            <a:r>
              <a:rPr lang="en-US" altLang="en-US" sz="500">
                <a:solidFill>
                  <a:srgbClr val="000000"/>
                </a:solidFill>
                <a:latin typeface="Calibri" charset="0"/>
              </a:rPr>
              <a:t>                                   &lt;xs:element name="friend-of" type="xs:string" minOccurs="0"</a:t>
            </a:r>
          </a:p>
          <a:p>
            <a:r>
              <a:rPr lang="en-US" altLang="en-US" sz="500">
                <a:solidFill>
                  <a:srgbClr val="000000"/>
                </a:solidFill>
                <a:latin typeface="Calibri" charset="0"/>
              </a:rPr>
              <a:t>                                                    maxOccurs="unbounded"/&gt;</a:t>
            </a:r>
          </a:p>
          <a:p>
            <a:r>
              <a:rPr lang="en-US" altLang="en-US" sz="500">
                <a:solidFill>
                  <a:srgbClr val="000000"/>
                </a:solidFill>
                <a:latin typeface="Calibri" charset="0"/>
              </a:rPr>
              <a:t>                                   &lt;xs:element name="since" type="xs:date"/&gt;</a:t>
            </a:r>
          </a:p>
          <a:p>
            <a:r>
              <a:rPr lang="en-US" altLang="en-US" sz="500">
                <a:solidFill>
                  <a:srgbClr val="000000"/>
                </a:solidFill>
                <a:latin typeface="Calibri" charset="0"/>
              </a:rPr>
              <a:t>                                   &lt;xs:element name="qualification" type="xs:string"/&gt;</a:t>
            </a:r>
          </a:p>
          <a:p>
            <a:r>
              <a:rPr lang="en-US" altLang="en-US" sz="500">
                <a:solidFill>
                  <a:srgbClr val="000000"/>
                </a:solidFill>
                <a:latin typeface="Calibri" charset="0"/>
              </a:rPr>
              <a:t>                                 &lt;/xs:sequence&gt;</a:t>
            </a:r>
          </a:p>
          <a:p>
            <a:r>
              <a:rPr lang="en-US" altLang="en-US" sz="500">
                <a:solidFill>
                  <a:srgbClr val="000000"/>
                </a:solidFill>
                <a:latin typeface="Calibri" charset="0"/>
              </a:rPr>
              <a:t>                               &lt;/xs:complexType&gt;</a:t>
            </a:r>
          </a:p>
          <a:p>
            <a:r>
              <a:rPr lang="en-US" altLang="en-US" sz="500">
                <a:solidFill>
                  <a:srgbClr val="000000"/>
                </a:solidFill>
                <a:latin typeface="Calibri" charset="0"/>
              </a:rPr>
              <a:t>                             &lt;/xs:element&gt;</a:t>
            </a:r>
          </a:p>
          <a:p>
            <a:r>
              <a:rPr lang="en-US" altLang="en-US" sz="500">
                <a:solidFill>
                  <a:srgbClr val="000000"/>
                </a:solidFill>
                <a:latin typeface="Calibri" charset="0"/>
              </a:rPr>
              <a:t>                           &lt;/xs:sequence&gt;</a:t>
            </a:r>
          </a:p>
          <a:p>
            <a:r>
              <a:rPr lang="en-US" altLang="en-US" sz="500">
                <a:solidFill>
                  <a:srgbClr val="000000"/>
                </a:solidFill>
                <a:latin typeface="Calibri" charset="0"/>
              </a:rPr>
              <a:t>                           &lt;xs:attribute name="isbn" type="xs:string"/&gt;</a:t>
            </a:r>
          </a:p>
          <a:p>
            <a:r>
              <a:rPr lang="en-US" altLang="en-US" sz="500">
                <a:solidFill>
                  <a:srgbClr val="000000"/>
                </a:solidFill>
                <a:latin typeface="Calibri" charset="0"/>
              </a:rPr>
              <a:t>                         &lt;/xs:complexType&gt;</a:t>
            </a:r>
          </a:p>
          <a:p>
            <a:r>
              <a:rPr lang="en-US" altLang="en-US" sz="500">
                <a:solidFill>
                  <a:srgbClr val="000000"/>
                </a:solidFill>
                <a:latin typeface="Calibri" charset="0"/>
              </a:rPr>
              <a:t>                       &lt;/xs:element&gt;</a:t>
            </a:r>
          </a:p>
          <a:p>
            <a:r>
              <a:rPr lang="en-US" altLang="en-US" sz="500">
                <a:solidFill>
                  <a:srgbClr val="000000"/>
                </a:solidFill>
                <a:latin typeface="Calibri" charset="0"/>
              </a:rPr>
              <a:t>&lt;/xs:schema&gt;</a:t>
            </a:r>
          </a:p>
        </p:txBody>
      </p:sp>
      <p:sp>
        <p:nvSpPr>
          <p:cNvPr id="48130" name="Text Box 42"/>
          <p:cNvSpPr txBox="1">
            <a:spLocks noChangeArrowheads="1"/>
          </p:cNvSpPr>
          <p:nvPr/>
        </p:nvSpPr>
        <p:spPr bwMode="auto">
          <a:xfrm>
            <a:off x="4800600" y="1295400"/>
            <a:ext cx="201453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r>
              <a:rPr lang="en-US" altLang="en-US" sz="1800">
                <a:solidFill>
                  <a:srgbClr val="000000"/>
                </a:solidFill>
                <a:latin typeface="Calibri" charset="0"/>
              </a:rPr>
              <a:t>XML Schema file 42</a:t>
            </a:r>
          </a:p>
        </p:txBody>
      </p:sp>
      <p:sp>
        <p:nvSpPr>
          <p:cNvPr id="48131" name="Text Box 36"/>
          <p:cNvSpPr txBox="1">
            <a:spLocks noChangeArrowheads="1"/>
          </p:cNvSpPr>
          <p:nvPr/>
        </p:nvSpPr>
        <p:spPr bwMode="auto">
          <a:xfrm>
            <a:off x="457200" y="1143000"/>
            <a:ext cx="2895600" cy="1901825"/>
          </a:xfrm>
          <a:prstGeom prst="rect">
            <a:avLst/>
          </a:prstGeom>
          <a:solidFill>
            <a:srgbClr val="DDDDDD"/>
          </a:solidFill>
          <a:ln w="57150">
            <a:solidFill>
              <a:srgbClr val="0000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r>
              <a:rPr lang="en-US" altLang="en-US" sz="500">
                <a:solidFill>
                  <a:srgbClr val="000000"/>
                </a:solidFill>
                <a:latin typeface="Calibri" charset="0"/>
              </a:rPr>
              <a:t>&lt;?xml version="1.0" encoding="utf-8"?&gt;</a:t>
            </a:r>
          </a:p>
          <a:p>
            <a:r>
              <a:rPr lang="en-US" altLang="en-US" sz="500">
                <a:solidFill>
                  <a:srgbClr val="000000"/>
                </a:solidFill>
                <a:latin typeface="Calibri" charset="0"/>
              </a:rPr>
              <a:t>  &lt;xs:schema xmlns:xs="http://www.w3.org/2001/XMLSchema"&gt;</a:t>
            </a:r>
          </a:p>
          <a:p>
            <a:r>
              <a:rPr lang="en-US" altLang="en-US" sz="500">
                <a:solidFill>
                  <a:srgbClr val="000000"/>
                </a:solidFill>
                <a:latin typeface="Calibri" charset="0"/>
              </a:rPr>
              <a:t>    &lt;xs:element name="book"&gt;</a:t>
            </a:r>
          </a:p>
          <a:p>
            <a:r>
              <a:rPr lang="en-US" altLang="en-US" sz="500">
                <a:solidFill>
                  <a:srgbClr val="000000"/>
                </a:solidFill>
                <a:latin typeface="Calibri" charset="0"/>
              </a:rPr>
              <a:t>                         &lt;xs:complexType&gt;</a:t>
            </a:r>
          </a:p>
          <a:p>
            <a:r>
              <a:rPr lang="en-US" altLang="en-US" sz="500">
                <a:solidFill>
                  <a:srgbClr val="000000"/>
                </a:solidFill>
                <a:latin typeface="Calibri" charset="0"/>
              </a:rPr>
              <a:t>                           &lt;xs:sequence&gt;</a:t>
            </a:r>
          </a:p>
          <a:p>
            <a:r>
              <a:rPr lang="en-US" altLang="en-US" sz="500">
                <a:solidFill>
                  <a:srgbClr val="000000"/>
                </a:solidFill>
                <a:latin typeface="Calibri" charset="0"/>
              </a:rPr>
              <a:t>                             &lt;xs:element name="title" type="xs:string"/&gt;</a:t>
            </a:r>
          </a:p>
          <a:p>
            <a:r>
              <a:rPr lang="en-US" altLang="en-US" sz="500">
                <a:solidFill>
                  <a:srgbClr val="000000"/>
                </a:solidFill>
                <a:latin typeface="Calibri" charset="0"/>
              </a:rPr>
              <a:t>                             &lt;xs:element name="author" type="xs:string"/&gt;</a:t>
            </a:r>
          </a:p>
          <a:p>
            <a:r>
              <a:rPr lang="en-US" altLang="en-US" sz="500">
                <a:solidFill>
                  <a:srgbClr val="000000"/>
                </a:solidFill>
                <a:latin typeface="Calibri" charset="0"/>
              </a:rPr>
              <a:t>                             &lt;xs:element name="character" minOccurs="0" maxOccurs="unbounded"&gt;</a:t>
            </a:r>
          </a:p>
          <a:p>
            <a:r>
              <a:rPr lang="en-US" altLang="en-US" sz="500">
                <a:solidFill>
                  <a:srgbClr val="000000"/>
                </a:solidFill>
                <a:latin typeface="Calibri" charset="0"/>
              </a:rPr>
              <a:t>                               &lt;xs:complexType&gt;</a:t>
            </a:r>
          </a:p>
          <a:p>
            <a:r>
              <a:rPr lang="en-US" altLang="en-US" sz="500">
                <a:solidFill>
                  <a:srgbClr val="000000"/>
                </a:solidFill>
                <a:latin typeface="Calibri" charset="0"/>
              </a:rPr>
              <a:t>                                 &lt;xs:sequence&gt;</a:t>
            </a:r>
          </a:p>
          <a:p>
            <a:r>
              <a:rPr lang="en-US" altLang="en-US" sz="500">
                <a:solidFill>
                  <a:srgbClr val="000000"/>
                </a:solidFill>
                <a:latin typeface="Calibri" charset="0"/>
              </a:rPr>
              <a:t>                                   &lt;xs:element name="name" type="xs:string"/&gt;</a:t>
            </a:r>
          </a:p>
          <a:p>
            <a:r>
              <a:rPr lang="en-US" altLang="en-US" sz="500">
                <a:solidFill>
                  <a:srgbClr val="000000"/>
                </a:solidFill>
                <a:latin typeface="Calibri" charset="0"/>
              </a:rPr>
              <a:t>                                   &lt;xs:element name="friend-of" type="xs:string" minOccurs="0"</a:t>
            </a:r>
          </a:p>
          <a:p>
            <a:r>
              <a:rPr lang="en-US" altLang="en-US" sz="500">
                <a:solidFill>
                  <a:srgbClr val="000000"/>
                </a:solidFill>
                <a:latin typeface="Calibri" charset="0"/>
              </a:rPr>
              <a:t>                                                    maxOccurs="unbounded"/&gt;</a:t>
            </a:r>
          </a:p>
          <a:p>
            <a:r>
              <a:rPr lang="en-US" altLang="en-US" sz="500">
                <a:solidFill>
                  <a:srgbClr val="000000"/>
                </a:solidFill>
                <a:latin typeface="Calibri" charset="0"/>
              </a:rPr>
              <a:t>                                   &lt;xs:element name="since" type="xs:date"/&gt;</a:t>
            </a:r>
          </a:p>
          <a:p>
            <a:r>
              <a:rPr lang="en-US" altLang="en-US" sz="500">
                <a:solidFill>
                  <a:srgbClr val="000000"/>
                </a:solidFill>
                <a:latin typeface="Calibri" charset="0"/>
              </a:rPr>
              <a:t>                                   &lt;xs:element name="qualification" type="xs:string"/&gt;</a:t>
            </a:r>
          </a:p>
          <a:p>
            <a:r>
              <a:rPr lang="en-US" altLang="en-US" sz="500">
                <a:solidFill>
                  <a:srgbClr val="000000"/>
                </a:solidFill>
                <a:latin typeface="Calibri" charset="0"/>
              </a:rPr>
              <a:t>                                 &lt;/xs:sequence&gt;</a:t>
            </a:r>
          </a:p>
          <a:p>
            <a:r>
              <a:rPr lang="en-US" altLang="en-US" sz="500">
                <a:solidFill>
                  <a:srgbClr val="000000"/>
                </a:solidFill>
                <a:latin typeface="Calibri" charset="0"/>
              </a:rPr>
              <a:t>                               &lt;/xs:complexType&gt;</a:t>
            </a:r>
          </a:p>
          <a:p>
            <a:r>
              <a:rPr lang="en-US" altLang="en-US" sz="500">
                <a:solidFill>
                  <a:srgbClr val="000000"/>
                </a:solidFill>
                <a:latin typeface="Calibri" charset="0"/>
              </a:rPr>
              <a:t>                             &lt;/xs:element&gt;</a:t>
            </a:r>
          </a:p>
          <a:p>
            <a:r>
              <a:rPr lang="en-US" altLang="en-US" sz="500">
                <a:solidFill>
                  <a:srgbClr val="000000"/>
                </a:solidFill>
                <a:latin typeface="Calibri" charset="0"/>
              </a:rPr>
              <a:t>                           &lt;/xs:sequence&gt;</a:t>
            </a:r>
          </a:p>
          <a:p>
            <a:r>
              <a:rPr lang="en-US" altLang="en-US" sz="500">
                <a:solidFill>
                  <a:srgbClr val="000000"/>
                </a:solidFill>
                <a:latin typeface="Calibri" charset="0"/>
              </a:rPr>
              <a:t>                           &lt;xs:attribute name="isbn" type="xs:string"/&gt;</a:t>
            </a:r>
          </a:p>
          <a:p>
            <a:r>
              <a:rPr lang="en-US" altLang="en-US" sz="500">
                <a:solidFill>
                  <a:srgbClr val="000000"/>
                </a:solidFill>
                <a:latin typeface="Calibri" charset="0"/>
              </a:rPr>
              <a:t>                         &lt;/xs:complexType&gt;</a:t>
            </a:r>
          </a:p>
          <a:p>
            <a:r>
              <a:rPr lang="en-US" altLang="en-US" sz="500">
                <a:solidFill>
                  <a:srgbClr val="000000"/>
                </a:solidFill>
                <a:latin typeface="Calibri" charset="0"/>
              </a:rPr>
              <a:t>                       &lt;/xs:element&gt;</a:t>
            </a:r>
          </a:p>
          <a:p>
            <a:r>
              <a:rPr lang="en-US" altLang="en-US" sz="500">
                <a:solidFill>
                  <a:srgbClr val="000000"/>
                </a:solidFill>
                <a:latin typeface="Calibri" charset="0"/>
              </a:rPr>
              <a:t>&lt;/xs:schema&gt;</a:t>
            </a:r>
          </a:p>
        </p:txBody>
      </p:sp>
      <p:sp>
        <p:nvSpPr>
          <p:cNvPr id="48132" name="Text Box 37"/>
          <p:cNvSpPr txBox="1">
            <a:spLocks noChangeArrowheads="1"/>
          </p:cNvSpPr>
          <p:nvPr/>
        </p:nvSpPr>
        <p:spPr bwMode="auto">
          <a:xfrm>
            <a:off x="2209800" y="1295400"/>
            <a:ext cx="189706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r>
              <a:rPr lang="en-US" altLang="en-US" sz="1800">
                <a:solidFill>
                  <a:srgbClr val="000000"/>
                </a:solidFill>
                <a:latin typeface="Calibri" charset="0"/>
              </a:rPr>
              <a:t>XML Schema file 1 </a:t>
            </a:r>
          </a:p>
        </p:txBody>
      </p:sp>
      <p:sp>
        <p:nvSpPr>
          <p:cNvPr id="48133" name="Rectangle 2"/>
          <p:cNvSpPr>
            <a:spLocks noGrp="1" noChangeArrowheads="1"/>
          </p:cNvSpPr>
          <p:nvPr>
            <p:ph type="title"/>
          </p:nvPr>
        </p:nvSpPr>
        <p:spPr>
          <a:xfrm>
            <a:off x="914400" y="298450"/>
            <a:ext cx="7299325" cy="668338"/>
          </a:xfrm>
        </p:spPr>
        <p:txBody>
          <a:bodyPr/>
          <a:lstStyle/>
          <a:p>
            <a:pPr eaLnBrk="1" hangingPunct="1"/>
            <a:r>
              <a:rPr lang="en-US" altLang="en-US">
                <a:latin typeface="Calibri" charset="0"/>
                <a:ea typeface="ＭＳ Ｐゴシック" charset="-128"/>
              </a:rPr>
              <a:t>But there are many schemas</a:t>
            </a:r>
          </a:p>
        </p:txBody>
      </p:sp>
      <p:grpSp>
        <p:nvGrpSpPr>
          <p:cNvPr id="48134" name="Group 3"/>
          <p:cNvGrpSpPr>
            <a:grpSpLocks/>
          </p:cNvGrpSpPr>
          <p:nvPr/>
        </p:nvGrpSpPr>
        <p:grpSpPr bwMode="auto">
          <a:xfrm>
            <a:off x="457200" y="2628900"/>
            <a:ext cx="3989388" cy="3314700"/>
            <a:chOff x="1104" y="528"/>
            <a:chExt cx="2513" cy="2088"/>
          </a:xfrm>
        </p:grpSpPr>
        <p:pic>
          <p:nvPicPr>
            <p:cNvPr id="48156" name="Picture 4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94" y="528"/>
              <a:ext cx="1852" cy="20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8157" name="Text Box 5"/>
            <p:cNvSpPr txBox="1">
              <a:spLocks noChangeArrowheads="1"/>
            </p:cNvSpPr>
            <p:nvPr/>
          </p:nvSpPr>
          <p:spPr bwMode="auto">
            <a:xfrm>
              <a:off x="1365" y="847"/>
              <a:ext cx="589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r>
                <a:rPr lang="en-US" altLang="en-US" sz="1800">
                  <a:solidFill>
                    <a:srgbClr val="FF0000"/>
                  </a:solidFill>
                  <a:latin typeface="Symbol" charset="2"/>
                </a:rPr>
                <a:t>&lt;title&gt;</a:t>
              </a:r>
            </a:p>
          </p:txBody>
        </p:sp>
        <p:sp>
          <p:nvSpPr>
            <p:cNvPr id="48158" name="Text Box 6"/>
            <p:cNvSpPr txBox="1">
              <a:spLocks noChangeArrowheads="1"/>
            </p:cNvSpPr>
            <p:nvPr/>
          </p:nvSpPr>
          <p:spPr bwMode="auto">
            <a:xfrm>
              <a:off x="1393" y="1138"/>
              <a:ext cx="530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r>
                <a:rPr lang="en-US" altLang="en-US" sz="1800">
                  <a:solidFill>
                    <a:srgbClr val="FF0000"/>
                  </a:solidFill>
                  <a:latin typeface="Symbol" charset="2"/>
                </a:rPr>
                <a:t>&lt;time&gt;</a:t>
              </a:r>
            </a:p>
          </p:txBody>
        </p:sp>
        <p:sp>
          <p:nvSpPr>
            <p:cNvPr id="48159" name="Text Box 7"/>
            <p:cNvSpPr txBox="1">
              <a:spLocks noChangeArrowheads="1"/>
            </p:cNvSpPr>
            <p:nvPr/>
          </p:nvSpPr>
          <p:spPr bwMode="auto">
            <a:xfrm>
              <a:off x="1423" y="1022"/>
              <a:ext cx="815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r>
                <a:rPr lang="en-US" altLang="en-US" sz="1800">
                  <a:solidFill>
                    <a:srgbClr val="FF0000"/>
                  </a:solidFill>
                  <a:latin typeface="Symbol" charset="2"/>
                </a:rPr>
                <a:t>&lt;speaker&gt;</a:t>
              </a:r>
            </a:p>
          </p:txBody>
        </p:sp>
        <p:sp>
          <p:nvSpPr>
            <p:cNvPr id="48160" name="Text Box 8"/>
            <p:cNvSpPr txBox="1">
              <a:spLocks noChangeArrowheads="1"/>
            </p:cNvSpPr>
            <p:nvPr/>
          </p:nvSpPr>
          <p:spPr bwMode="auto">
            <a:xfrm>
              <a:off x="1336" y="1254"/>
              <a:ext cx="86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r>
                <a:rPr lang="en-US" altLang="en-US" sz="1800">
                  <a:solidFill>
                    <a:srgbClr val="FF0000"/>
                  </a:solidFill>
                  <a:latin typeface="Symbol" charset="2"/>
                </a:rPr>
                <a:t>&lt;location&gt;</a:t>
              </a:r>
            </a:p>
          </p:txBody>
        </p:sp>
        <p:sp>
          <p:nvSpPr>
            <p:cNvPr id="48161" name="Text Box 9"/>
            <p:cNvSpPr txBox="1">
              <a:spLocks noChangeArrowheads="1"/>
            </p:cNvSpPr>
            <p:nvPr/>
          </p:nvSpPr>
          <p:spPr bwMode="auto">
            <a:xfrm>
              <a:off x="1104" y="1456"/>
              <a:ext cx="90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r>
                <a:rPr lang="en-US" altLang="en-US" sz="1800">
                  <a:solidFill>
                    <a:srgbClr val="FF0000"/>
                  </a:solidFill>
                  <a:latin typeface="Symbol" charset="2"/>
                </a:rPr>
                <a:t>&lt;abstract&gt;</a:t>
              </a:r>
            </a:p>
          </p:txBody>
        </p:sp>
        <p:sp>
          <p:nvSpPr>
            <p:cNvPr id="48162" name="Text Box 10"/>
            <p:cNvSpPr txBox="1">
              <a:spLocks noChangeArrowheads="1"/>
            </p:cNvSpPr>
            <p:nvPr/>
          </p:nvSpPr>
          <p:spPr bwMode="auto">
            <a:xfrm>
              <a:off x="1104" y="2037"/>
              <a:ext cx="937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r>
                <a:rPr lang="en-US" altLang="en-US" sz="1800">
                  <a:solidFill>
                    <a:srgbClr val="FF0000"/>
                  </a:solidFill>
                  <a:latin typeface="Symbol" charset="2"/>
                </a:rPr>
                <a:t>&lt;biosketch&gt;</a:t>
              </a:r>
            </a:p>
          </p:txBody>
        </p:sp>
        <p:sp>
          <p:nvSpPr>
            <p:cNvPr id="48163" name="Text Box 11"/>
            <p:cNvSpPr txBox="1">
              <a:spLocks noChangeArrowheads="1"/>
            </p:cNvSpPr>
            <p:nvPr/>
          </p:nvSpPr>
          <p:spPr bwMode="auto">
            <a:xfrm>
              <a:off x="1200" y="2352"/>
              <a:ext cx="590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r>
                <a:rPr lang="en-US" altLang="en-US" sz="1800">
                  <a:solidFill>
                    <a:srgbClr val="FF0000"/>
                  </a:solidFill>
                  <a:latin typeface="Symbol" charset="2"/>
                </a:rPr>
                <a:t>&lt;host&gt;</a:t>
              </a:r>
            </a:p>
          </p:txBody>
        </p:sp>
        <p:sp>
          <p:nvSpPr>
            <p:cNvPr id="48164" name="Text Box 12"/>
            <p:cNvSpPr txBox="1">
              <a:spLocks noChangeArrowheads="1"/>
            </p:cNvSpPr>
            <p:nvPr/>
          </p:nvSpPr>
          <p:spPr bwMode="auto">
            <a:xfrm>
              <a:off x="2409" y="2385"/>
              <a:ext cx="630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r>
                <a:rPr lang="en-US" altLang="en-US" sz="1800">
                  <a:solidFill>
                    <a:srgbClr val="FF0000"/>
                  </a:solidFill>
                  <a:latin typeface="Symbol" charset="2"/>
                </a:rPr>
                <a:t>&lt;/host&gt;</a:t>
              </a:r>
            </a:p>
          </p:txBody>
        </p:sp>
        <p:sp>
          <p:nvSpPr>
            <p:cNvPr id="48165" name="Text Box 13"/>
            <p:cNvSpPr txBox="1">
              <a:spLocks noChangeArrowheads="1"/>
            </p:cNvSpPr>
            <p:nvPr/>
          </p:nvSpPr>
          <p:spPr bwMode="auto">
            <a:xfrm>
              <a:off x="2640" y="2208"/>
              <a:ext cx="977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r>
                <a:rPr lang="en-US" altLang="en-US" sz="1800">
                  <a:solidFill>
                    <a:srgbClr val="FF0000"/>
                  </a:solidFill>
                  <a:latin typeface="Symbol" charset="2"/>
                </a:rPr>
                <a:t>&lt;/biosketch&gt;</a:t>
              </a:r>
            </a:p>
          </p:txBody>
        </p:sp>
        <p:sp>
          <p:nvSpPr>
            <p:cNvPr id="48166" name="Text Box 14"/>
            <p:cNvSpPr txBox="1">
              <a:spLocks noChangeArrowheads="1"/>
            </p:cNvSpPr>
            <p:nvPr/>
          </p:nvSpPr>
          <p:spPr bwMode="auto">
            <a:xfrm>
              <a:off x="2496" y="1872"/>
              <a:ext cx="94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r>
                <a:rPr lang="en-US" altLang="en-US" sz="1800">
                  <a:solidFill>
                    <a:srgbClr val="FF0000"/>
                  </a:solidFill>
                  <a:latin typeface="Symbol" charset="2"/>
                </a:rPr>
                <a:t>&lt;/abstract&gt;</a:t>
              </a:r>
            </a:p>
          </p:txBody>
        </p:sp>
        <p:sp>
          <p:nvSpPr>
            <p:cNvPr id="48167" name="Text Box 15"/>
            <p:cNvSpPr txBox="1">
              <a:spLocks noChangeArrowheads="1"/>
            </p:cNvSpPr>
            <p:nvPr/>
          </p:nvSpPr>
          <p:spPr bwMode="auto">
            <a:xfrm>
              <a:off x="2592" y="1344"/>
              <a:ext cx="90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r>
                <a:rPr lang="en-US" altLang="en-US" sz="1800">
                  <a:solidFill>
                    <a:srgbClr val="FF0000"/>
                  </a:solidFill>
                  <a:latin typeface="Symbol" charset="2"/>
                </a:rPr>
                <a:t>&lt;/location&gt;</a:t>
              </a:r>
            </a:p>
          </p:txBody>
        </p:sp>
        <p:sp>
          <p:nvSpPr>
            <p:cNvPr id="48168" name="Text Box 16"/>
            <p:cNvSpPr txBox="1">
              <a:spLocks noChangeArrowheads="1"/>
            </p:cNvSpPr>
            <p:nvPr/>
          </p:nvSpPr>
          <p:spPr bwMode="auto">
            <a:xfrm>
              <a:off x="2612" y="1167"/>
              <a:ext cx="570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r>
                <a:rPr lang="en-US" altLang="en-US" sz="1800">
                  <a:solidFill>
                    <a:srgbClr val="FF0000"/>
                  </a:solidFill>
                  <a:latin typeface="Symbol" charset="2"/>
                </a:rPr>
                <a:t>&lt;/time&gt;</a:t>
              </a:r>
            </a:p>
          </p:txBody>
        </p:sp>
        <p:sp>
          <p:nvSpPr>
            <p:cNvPr id="48169" name="Text Box 17"/>
            <p:cNvSpPr txBox="1">
              <a:spLocks noChangeArrowheads="1"/>
            </p:cNvSpPr>
            <p:nvPr/>
          </p:nvSpPr>
          <p:spPr bwMode="auto">
            <a:xfrm>
              <a:off x="2641" y="1022"/>
              <a:ext cx="855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r>
                <a:rPr lang="en-US" altLang="en-US" sz="1800">
                  <a:solidFill>
                    <a:srgbClr val="FF0000"/>
                  </a:solidFill>
                  <a:latin typeface="Symbol" charset="2"/>
                </a:rPr>
                <a:t>&lt;/speaker&gt;</a:t>
              </a:r>
            </a:p>
          </p:txBody>
        </p:sp>
        <p:sp>
          <p:nvSpPr>
            <p:cNvPr id="48170" name="Text Box 18"/>
            <p:cNvSpPr txBox="1">
              <a:spLocks noChangeArrowheads="1"/>
            </p:cNvSpPr>
            <p:nvPr/>
          </p:nvSpPr>
          <p:spPr bwMode="auto">
            <a:xfrm>
              <a:off x="2873" y="877"/>
              <a:ext cx="629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r>
                <a:rPr lang="en-US" altLang="en-US" sz="1800">
                  <a:solidFill>
                    <a:srgbClr val="FF0000"/>
                  </a:solidFill>
                  <a:latin typeface="Symbol" charset="2"/>
                </a:rPr>
                <a:t>&lt;/title&gt;</a:t>
              </a:r>
            </a:p>
          </p:txBody>
        </p:sp>
      </p:grpSp>
      <p:grpSp>
        <p:nvGrpSpPr>
          <p:cNvPr id="48135" name="Group 19"/>
          <p:cNvGrpSpPr>
            <a:grpSpLocks/>
          </p:cNvGrpSpPr>
          <p:nvPr/>
        </p:nvGrpSpPr>
        <p:grpSpPr bwMode="auto">
          <a:xfrm>
            <a:off x="4953000" y="2590800"/>
            <a:ext cx="3951288" cy="3322638"/>
            <a:chOff x="1104" y="528"/>
            <a:chExt cx="2489" cy="2093"/>
          </a:xfrm>
        </p:grpSpPr>
        <p:pic>
          <p:nvPicPr>
            <p:cNvPr id="48141" name="Picture 20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94" y="528"/>
              <a:ext cx="1852" cy="20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8142" name="Text Box 21"/>
            <p:cNvSpPr txBox="1">
              <a:spLocks noChangeArrowheads="1"/>
            </p:cNvSpPr>
            <p:nvPr/>
          </p:nvSpPr>
          <p:spPr bwMode="auto">
            <a:xfrm>
              <a:off x="1365" y="852"/>
              <a:ext cx="520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r>
                <a:rPr lang="en-US" altLang="en-US" sz="1800">
                  <a:solidFill>
                    <a:srgbClr val="FF0000"/>
                  </a:solidFill>
                  <a:latin typeface="Comic Sans MS" charset="0"/>
                </a:rPr>
                <a:t>&lt;title&gt;</a:t>
              </a:r>
            </a:p>
          </p:txBody>
        </p:sp>
        <p:sp>
          <p:nvSpPr>
            <p:cNvPr id="48143" name="Text Box 22"/>
            <p:cNvSpPr txBox="1">
              <a:spLocks noChangeArrowheads="1"/>
            </p:cNvSpPr>
            <p:nvPr/>
          </p:nvSpPr>
          <p:spPr bwMode="auto">
            <a:xfrm>
              <a:off x="1393" y="1143"/>
              <a:ext cx="525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r>
                <a:rPr lang="en-US" altLang="en-US" sz="1800">
                  <a:solidFill>
                    <a:srgbClr val="FF0000"/>
                  </a:solidFill>
                  <a:latin typeface="Comic Sans MS" charset="0"/>
                </a:rPr>
                <a:t>&lt;time&gt;</a:t>
              </a:r>
            </a:p>
          </p:txBody>
        </p:sp>
        <p:sp>
          <p:nvSpPr>
            <p:cNvPr id="48144" name="Text Box 23"/>
            <p:cNvSpPr txBox="1">
              <a:spLocks noChangeArrowheads="1"/>
            </p:cNvSpPr>
            <p:nvPr/>
          </p:nvSpPr>
          <p:spPr bwMode="auto">
            <a:xfrm>
              <a:off x="1423" y="1027"/>
              <a:ext cx="752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r>
                <a:rPr lang="en-US" altLang="en-US" sz="1800">
                  <a:solidFill>
                    <a:srgbClr val="FF0000"/>
                  </a:solidFill>
                  <a:latin typeface="Comic Sans MS" charset="0"/>
                </a:rPr>
                <a:t>&lt;speaker&gt;</a:t>
              </a:r>
            </a:p>
          </p:txBody>
        </p:sp>
        <p:sp>
          <p:nvSpPr>
            <p:cNvPr id="48145" name="Text Box 24"/>
            <p:cNvSpPr txBox="1">
              <a:spLocks noChangeArrowheads="1"/>
            </p:cNvSpPr>
            <p:nvPr/>
          </p:nvSpPr>
          <p:spPr bwMode="auto">
            <a:xfrm>
              <a:off x="1336" y="1259"/>
              <a:ext cx="748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r>
                <a:rPr lang="en-US" altLang="en-US" sz="1800">
                  <a:solidFill>
                    <a:srgbClr val="FF0000"/>
                  </a:solidFill>
                  <a:latin typeface="Comic Sans MS" charset="0"/>
                </a:rPr>
                <a:t>&lt;location&gt;</a:t>
              </a:r>
            </a:p>
          </p:txBody>
        </p:sp>
        <p:sp>
          <p:nvSpPr>
            <p:cNvPr id="48146" name="Text Box 25"/>
            <p:cNvSpPr txBox="1">
              <a:spLocks noChangeArrowheads="1"/>
            </p:cNvSpPr>
            <p:nvPr/>
          </p:nvSpPr>
          <p:spPr bwMode="auto">
            <a:xfrm>
              <a:off x="1104" y="1461"/>
              <a:ext cx="808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r>
                <a:rPr lang="en-US" altLang="en-US" sz="1800">
                  <a:solidFill>
                    <a:srgbClr val="FF0000"/>
                  </a:solidFill>
                  <a:latin typeface="Comic Sans MS" charset="0"/>
                </a:rPr>
                <a:t>&lt;abstract&gt;</a:t>
              </a:r>
            </a:p>
          </p:txBody>
        </p:sp>
        <p:sp>
          <p:nvSpPr>
            <p:cNvPr id="48147" name="Text Box 26"/>
            <p:cNvSpPr txBox="1">
              <a:spLocks noChangeArrowheads="1"/>
            </p:cNvSpPr>
            <p:nvPr/>
          </p:nvSpPr>
          <p:spPr bwMode="auto">
            <a:xfrm>
              <a:off x="1104" y="2042"/>
              <a:ext cx="879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r>
                <a:rPr lang="en-US" altLang="en-US" sz="1800">
                  <a:solidFill>
                    <a:srgbClr val="FF0000"/>
                  </a:solidFill>
                  <a:latin typeface="Comic Sans MS" charset="0"/>
                </a:rPr>
                <a:t>&lt;biosketch&gt;</a:t>
              </a:r>
            </a:p>
          </p:txBody>
        </p:sp>
        <p:sp>
          <p:nvSpPr>
            <p:cNvPr id="48148" name="Text Box 27"/>
            <p:cNvSpPr txBox="1">
              <a:spLocks noChangeArrowheads="1"/>
            </p:cNvSpPr>
            <p:nvPr/>
          </p:nvSpPr>
          <p:spPr bwMode="auto">
            <a:xfrm>
              <a:off x="1200" y="2357"/>
              <a:ext cx="523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r>
                <a:rPr lang="en-US" altLang="en-US" sz="1800">
                  <a:solidFill>
                    <a:srgbClr val="FF0000"/>
                  </a:solidFill>
                  <a:latin typeface="Comic Sans MS" charset="0"/>
                </a:rPr>
                <a:t>&lt;host&gt;</a:t>
              </a:r>
            </a:p>
          </p:txBody>
        </p:sp>
        <p:sp>
          <p:nvSpPr>
            <p:cNvPr id="48149" name="Text Box 28"/>
            <p:cNvSpPr txBox="1">
              <a:spLocks noChangeArrowheads="1"/>
            </p:cNvSpPr>
            <p:nvPr/>
          </p:nvSpPr>
          <p:spPr bwMode="auto">
            <a:xfrm>
              <a:off x="2409" y="2390"/>
              <a:ext cx="597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r>
                <a:rPr lang="en-US" altLang="en-US" sz="1800">
                  <a:solidFill>
                    <a:srgbClr val="FF0000"/>
                  </a:solidFill>
                  <a:latin typeface="Comic Sans MS" charset="0"/>
                </a:rPr>
                <a:t>&lt;/host&gt;</a:t>
              </a:r>
            </a:p>
          </p:txBody>
        </p:sp>
        <p:sp>
          <p:nvSpPr>
            <p:cNvPr id="48150" name="Text Box 29"/>
            <p:cNvSpPr txBox="1">
              <a:spLocks noChangeArrowheads="1"/>
            </p:cNvSpPr>
            <p:nvPr/>
          </p:nvSpPr>
          <p:spPr bwMode="auto">
            <a:xfrm>
              <a:off x="2640" y="2213"/>
              <a:ext cx="953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r>
                <a:rPr lang="en-US" altLang="en-US" sz="1800">
                  <a:solidFill>
                    <a:srgbClr val="FF0000"/>
                  </a:solidFill>
                  <a:latin typeface="Comic Sans MS" charset="0"/>
                </a:rPr>
                <a:t>&lt;/biosketch&gt;</a:t>
              </a:r>
            </a:p>
          </p:txBody>
        </p:sp>
        <p:sp>
          <p:nvSpPr>
            <p:cNvPr id="48151" name="Text Box 30"/>
            <p:cNvSpPr txBox="1">
              <a:spLocks noChangeArrowheads="1"/>
            </p:cNvSpPr>
            <p:nvPr/>
          </p:nvSpPr>
          <p:spPr bwMode="auto">
            <a:xfrm>
              <a:off x="2496" y="1877"/>
              <a:ext cx="882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r>
                <a:rPr lang="en-US" altLang="en-US" sz="1800">
                  <a:solidFill>
                    <a:srgbClr val="FF0000"/>
                  </a:solidFill>
                  <a:latin typeface="Comic Sans MS" charset="0"/>
                </a:rPr>
                <a:t>&lt;/abstract&gt;</a:t>
              </a:r>
            </a:p>
          </p:txBody>
        </p:sp>
        <p:sp>
          <p:nvSpPr>
            <p:cNvPr id="48152" name="Text Box 31"/>
            <p:cNvSpPr txBox="1">
              <a:spLocks noChangeArrowheads="1"/>
            </p:cNvSpPr>
            <p:nvPr/>
          </p:nvSpPr>
          <p:spPr bwMode="auto">
            <a:xfrm>
              <a:off x="2592" y="1349"/>
              <a:ext cx="822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r>
                <a:rPr lang="en-US" altLang="en-US" sz="1800">
                  <a:solidFill>
                    <a:srgbClr val="FF0000"/>
                  </a:solidFill>
                  <a:latin typeface="Comic Sans MS" charset="0"/>
                </a:rPr>
                <a:t>&lt;/location&gt;</a:t>
              </a:r>
            </a:p>
          </p:txBody>
        </p:sp>
        <p:sp>
          <p:nvSpPr>
            <p:cNvPr id="48153" name="Text Box 32"/>
            <p:cNvSpPr txBox="1">
              <a:spLocks noChangeArrowheads="1"/>
            </p:cNvSpPr>
            <p:nvPr/>
          </p:nvSpPr>
          <p:spPr bwMode="auto">
            <a:xfrm>
              <a:off x="2612" y="1172"/>
              <a:ext cx="599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r>
                <a:rPr lang="en-US" altLang="en-US" sz="1800">
                  <a:solidFill>
                    <a:srgbClr val="FF0000"/>
                  </a:solidFill>
                  <a:latin typeface="Comic Sans MS" charset="0"/>
                </a:rPr>
                <a:t>&lt;/time&gt;</a:t>
              </a:r>
            </a:p>
          </p:txBody>
        </p:sp>
        <p:sp>
          <p:nvSpPr>
            <p:cNvPr id="48154" name="Text Box 33"/>
            <p:cNvSpPr txBox="1">
              <a:spLocks noChangeArrowheads="1"/>
            </p:cNvSpPr>
            <p:nvPr/>
          </p:nvSpPr>
          <p:spPr bwMode="auto">
            <a:xfrm>
              <a:off x="2641" y="1027"/>
              <a:ext cx="82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r>
                <a:rPr lang="en-US" altLang="en-US" sz="1800">
                  <a:solidFill>
                    <a:srgbClr val="FF0000"/>
                  </a:solidFill>
                  <a:latin typeface="Comic Sans MS" charset="0"/>
                </a:rPr>
                <a:t>&lt;/speaker&gt;</a:t>
              </a:r>
            </a:p>
          </p:txBody>
        </p:sp>
        <p:sp>
          <p:nvSpPr>
            <p:cNvPr id="48155" name="Text Box 34"/>
            <p:cNvSpPr txBox="1">
              <a:spLocks noChangeArrowheads="1"/>
            </p:cNvSpPr>
            <p:nvPr/>
          </p:nvSpPr>
          <p:spPr bwMode="auto">
            <a:xfrm>
              <a:off x="2873" y="882"/>
              <a:ext cx="594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r>
                <a:rPr lang="en-US" altLang="en-US" sz="1800">
                  <a:solidFill>
                    <a:srgbClr val="FF0000"/>
                  </a:solidFill>
                  <a:latin typeface="Comic Sans MS" charset="0"/>
                </a:rPr>
                <a:t>&lt;/title&gt;</a:t>
              </a:r>
            </a:p>
          </p:txBody>
        </p:sp>
      </p:grpSp>
      <p:sp>
        <p:nvSpPr>
          <p:cNvPr id="48136" name="Line 38"/>
          <p:cNvSpPr>
            <a:spLocks noChangeShapeType="1"/>
          </p:cNvSpPr>
          <p:nvPr/>
        </p:nvSpPr>
        <p:spPr bwMode="auto">
          <a:xfrm flipH="1">
            <a:off x="1447800" y="1828800"/>
            <a:ext cx="304800" cy="1981200"/>
          </a:xfrm>
          <a:prstGeom prst="line">
            <a:avLst/>
          </a:prstGeom>
          <a:noFill/>
          <a:ln w="38100">
            <a:solidFill>
              <a:srgbClr val="00FF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8137" name="Line 39"/>
          <p:cNvSpPr>
            <a:spLocks noChangeShapeType="1"/>
          </p:cNvSpPr>
          <p:nvPr/>
        </p:nvSpPr>
        <p:spPr bwMode="auto">
          <a:xfrm flipH="1">
            <a:off x="1295400" y="2438400"/>
            <a:ext cx="762000" cy="2438400"/>
          </a:xfrm>
          <a:prstGeom prst="line">
            <a:avLst/>
          </a:prstGeom>
          <a:noFill/>
          <a:ln w="38100">
            <a:solidFill>
              <a:srgbClr val="00FF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8138" name="Line 43"/>
          <p:cNvSpPr>
            <a:spLocks noChangeShapeType="1"/>
          </p:cNvSpPr>
          <p:nvPr/>
        </p:nvSpPr>
        <p:spPr bwMode="auto">
          <a:xfrm flipH="1">
            <a:off x="6019800" y="1828800"/>
            <a:ext cx="304800" cy="1981200"/>
          </a:xfrm>
          <a:prstGeom prst="line">
            <a:avLst/>
          </a:prstGeom>
          <a:noFill/>
          <a:ln w="38100">
            <a:solidFill>
              <a:srgbClr val="00FF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8139" name="Line 44"/>
          <p:cNvSpPr>
            <a:spLocks noChangeShapeType="1"/>
          </p:cNvSpPr>
          <p:nvPr/>
        </p:nvSpPr>
        <p:spPr bwMode="auto">
          <a:xfrm flipH="1">
            <a:off x="5867400" y="2438400"/>
            <a:ext cx="1447800" cy="2438400"/>
          </a:xfrm>
          <a:prstGeom prst="line">
            <a:avLst/>
          </a:prstGeom>
          <a:noFill/>
          <a:ln w="38100">
            <a:solidFill>
              <a:srgbClr val="00FF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8140" name="Text Box 45"/>
          <p:cNvSpPr txBox="1">
            <a:spLocks noChangeArrowheads="1"/>
          </p:cNvSpPr>
          <p:nvPr/>
        </p:nvSpPr>
        <p:spPr bwMode="auto">
          <a:xfrm>
            <a:off x="4953000" y="6521450"/>
            <a:ext cx="3724275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r>
              <a:rPr lang="en-US" altLang="en-US" sz="1600">
                <a:latin typeface="Calibri" charset="0"/>
              </a:rPr>
              <a:t>after </a:t>
            </a:r>
            <a:r>
              <a:rPr kumimoji="1" lang="en-US" altLang="en-US" sz="1600">
                <a:latin typeface="Calibri" charset="0"/>
              </a:rPr>
              <a:t>Frank van Harmelen and Jim Hendler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177" name="Group 41"/>
          <p:cNvGrpSpPr>
            <a:grpSpLocks/>
          </p:cNvGrpSpPr>
          <p:nvPr/>
        </p:nvGrpSpPr>
        <p:grpSpPr bwMode="auto">
          <a:xfrm>
            <a:off x="5943600" y="1143000"/>
            <a:ext cx="2895600" cy="1901825"/>
            <a:chOff x="2448" y="1248"/>
            <a:chExt cx="1824" cy="1198"/>
          </a:xfrm>
        </p:grpSpPr>
        <p:sp>
          <p:nvSpPr>
            <p:cNvPr id="50227" name="Text Box 42"/>
            <p:cNvSpPr txBox="1">
              <a:spLocks noChangeArrowheads="1"/>
            </p:cNvSpPr>
            <p:nvPr/>
          </p:nvSpPr>
          <p:spPr bwMode="auto">
            <a:xfrm>
              <a:off x="2448" y="1248"/>
              <a:ext cx="1824" cy="1198"/>
            </a:xfrm>
            <a:prstGeom prst="rect">
              <a:avLst/>
            </a:prstGeom>
            <a:solidFill>
              <a:srgbClr val="DDDDDD"/>
            </a:solidFill>
            <a:ln w="57150">
              <a:solidFill>
                <a:srgbClr val="000000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r>
                <a:rPr lang="en-US" altLang="en-US" sz="500">
                  <a:latin typeface="Calibri" charset="0"/>
                </a:rPr>
                <a:t>&lt;?xml version="1.0" encoding="utf-8"?&gt;</a:t>
              </a:r>
            </a:p>
            <a:p>
              <a:r>
                <a:rPr lang="en-US" altLang="en-US" sz="500">
                  <a:latin typeface="Calibri" charset="0"/>
                </a:rPr>
                <a:t>  &lt;xs:schema xmlns:xs="http://www.w3.org/2001/XMLSchema"&gt;</a:t>
              </a:r>
            </a:p>
            <a:p>
              <a:r>
                <a:rPr lang="en-US" altLang="en-US" sz="500">
                  <a:latin typeface="Calibri" charset="0"/>
                </a:rPr>
                <a:t>    &lt;xs:element name="book"&gt;</a:t>
              </a:r>
            </a:p>
            <a:p>
              <a:r>
                <a:rPr lang="en-US" altLang="en-US" sz="500">
                  <a:latin typeface="Calibri" charset="0"/>
                </a:rPr>
                <a:t>                         &lt;xs:complexType&gt;</a:t>
              </a:r>
            </a:p>
            <a:p>
              <a:r>
                <a:rPr lang="en-US" altLang="en-US" sz="500">
                  <a:latin typeface="Calibri" charset="0"/>
                </a:rPr>
                <a:t>                           &lt;xs:sequence&gt;</a:t>
              </a:r>
            </a:p>
            <a:p>
              <a:r>
                <a:rPr lang="en-US" altLang="en-US" sz="500">
                  <a:latin typeface="Calibri" charset="0"/>
                </a:rPr>
                <a:t>                             &lt;xs:element name="title" type="xs:string"/&gt;</a:t>
              </a:r>
            </a:p>
            <a:p>
              <a:r>
                <a:rPr lang="en-US" altLang="en-US" sz="500">
                  <a:latin typeface="Calibri" charset="0"/>
                </a:rPr>
                <a:t>                             &lt;xs:element name="author" type="xs:string"/&gt;</a:t>
              </a:r>
            </a:p>
            <a:p>
              <a:r>
                <a:rPr lang="en-US" altLang="en-US" sz="500">
                  <a:latin typeface="Calibri" charset="0"/>
                </a:rPr>
                <a:t>                             &lt;xs:element name="character" minOccurs="0" maxOccurs="unbounded"&gt;</a:t>
              </a:r>
            </a:p>
            <a:p>
              <a:r>
                <a:rPr lang="en-US" altLang="en-US" sz="500">
                  <a:latin typeface="Calibri" charset="0"/>
                </a:rPr>
                <a:t>                               &lt;xs:complexType&gt;</a:t>
              </a:r>
            </a:p>
            <a:p>
              <a:r>
                <a:rPr lang="en-US" altLang="en-US" sz="500">
                  <a:latin typeface="Calibri" charset="0"/>
                </a:rPr>
                <a:t>                                 &lt;xs:sequence&gt;</a:t>
              </a:r>
            </a:p>
            <a:p>
              <a:r>
                <a:rPr lang="en-US" altLang="en-US" sz="500">
                  <a:latin typeface="Calibri" charset="0"/>
                </a:rPr>
                <a:t>                                   &lt;xs:element name="name" type="xs:string"/&gt;</a:t>
              </a:r>
            </a:p>
            <a:p>
              <a:r>
                <a:rPr lang="en-US" altLang="en-US" sz="500">
                  <a:latin typeface="Calibri" charset="0"/>
                </a:rPr>
                <a:t>                                   &lt;xs:element name="friend-of" type="xs:string" minOccurs="0"</a:t>
              </a:r>
            </a:p>
            <a:p>
              <a:r>
                <a:rPr lang="en-US" altLang="en-US" sz="500">
                  <a:latin typeface="Calibri" charset="0"/>
                </a:rPr>
                <a:t>                                                    maxOccurs="unbounded"/&gt;</a:t>
              </a:r>
            </a:p>
            <a:p>
              <a:r>
                <a:rPr lang="en-US" altLang="en-US" sz="500">
                  <a:latin typeface="Calibri" charset="0"/>
                </a:rPr>
                <a:t>                                   &lt;xs:element name="since" type="xs:date"/&gt;</a:t>
              </a:r>
            </a:p>
            <a:p>
              <a:r>
                <a:rPr lang="en-US" altLang="en-US" sz="500">
                  <a:latin typeface="Calibri" charset="0"/>
                </a:rPr>
                <a:t>                                   &lt;xs:element name="qualification" type="xs:string"/&gt;</a:t>
              </a:r>
            </a:p>
            <a:p>
              <a:r>
                <a:rPr lang="en-US" altLang="en-US" sz="500">
                  <a:latin typeface="Calibri" charset="0"/>
                </a:rPr>
                <a:t>                                 &lt;/xs:sequence&gt;</a:t>
              </a:r>
            </a:p>
            <a:p>
              <a:r>
                <a:rPr lang="en-US" altLang="en-US" sz="500">
                  <a:latin typeface="Calibri" charset="0"/>
                </a:rPr>
                <a:t>                               &lt;/xs:complexType&gt;</a:t>
              </a:r>
            </a:p>
            <a:p>
              <a:r>
                <a:rPr lang="en-US" altLang="en-US" sz="500">
                  <a:latin typeface="Calibri" charset="0"/>
                </a:rPr>
                <a:t>                             &lt;/xs:element&gt;</a:t>
              </a:r>
            </a:p>
            <a:p>
              <a:r>
                <a:rPr lang="en-US" altLang="en-US" sz="500">
                  <a:latin typeface="Calibri" charset="0"/>
                </a:rPr>
                <a:t>                           &lt;/xs:sequence&gt;</a:t>
              </a:r>
            </a:p>
            <a:p>
              <a:r>
                <a:rPr lang="en-US" altLang="en-US" sz="500">
                  <a:latin typeface="Calibri" charset="0"/>
                </a:rPr>
                <a:t>                           &lt;xs:attribute name="isbn" type="xs:string"/&gt;</a:t>
              </a:r>
            </a:p>
            <a:p>
              <a:r>
                <a:rPr lang="en-US" altLang="en-US" sz="500">
                  <a:latin typeface="Calibri" charset="0"/>
                </a:rPr>
                <a:t>                         &lt;/xs:complexType&gt;</a:t>
              </a:r>
            </a:p>
            <a:p>
              <a:r>
                <a:rPr lang="en-US" altLang="en-US" sz="500">
                  <a:latin typeface="Calibri" charset="0"/>
                </a:rPr>
                <a:t>                       &lt;/xs:element&gt;</a:t>
              </a:r>
            </a:p>
            <a:p>
              <a:r>
                <a:rPr lang="en-US" altLang="en-US" sz="500">
                  <a:latin typeface="Calibri" charset="0"/>
                </a:rPr>
                <a:t>&lt;/xs:schema&gt;</a:t>
              </a:r>
            </a:p>
          </p:txBody>
        </p:sp>
        <p:sp>
          <p:nvSpPr>
            <p:cNvPr id="50228" name="Text Box 43"/>
            <p:cNvSpPr txBox="1">
              <a:spLocks noChangeArrowheads="1"/>
            </p:cNvSpPr>
            <p:nvPr/>
          </p:nvSpPr>
          <p:spPr bwMode="auto">
            <a:xfrm>
              <a:off x="2592" y="1440"/>
              <a:ext cx="1269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r>
                <a:rPr lang="en-US" altLang="en-US" sz="1800">
                  <a:solidFill>
                    <a:srgbClr val="000000"/>
                  </a:solidFill>
                  <a:latin typeface="Calibri" charset="0"/>
                </a:rPr>
                <a:t>XML Schema file 42</a:t>
              </a:r>
            </a:p>
          </p:txBody>
        </p:sp>
      </p:grpSp>
      <p:grpSp>
        <p:nvGrpSpPr>
          <p:cNvPr id="50178" name="Group 36"/>
          <p:cNvGrpSpPr>
            <a:grpSpLocks/>
          </p:cNvGrpSpPr>
          <p:nvPr/>
        </p:nvGrpSpPr>
        <p:grpSpPr bwMode="auto">
          <a:xfrm>
            <a:off x="304800" y="1143000"/>
            <a:ext cx="2895600" cy="1901825"/>
            <a:chOff x="2448" y="1248"/>
            <a:chExt cx="1824" cy="1198"/>
          </a:xfrm>
        </p:grpSpPr>
        <p:sp>
          <p:nvSpPr>
            <p:cNvPr id="50225" name="Text Box 37"/>
            <p:cNvSpPr txBox="1">
              <a:spLocks noChangeArrowheads="1"/>
            </p:cNvSpPr>
            <p:nvPr/>
          </p:nvSpPr>
          <p:spPr bwMode="auto">
            <a:xfrm>
              <a:off x="2448" y="1248"/>
              <a:ext cx="1824" cy="1198"/>
            </a:xfrm>
            <a:prstGeom prst="rect">
              <a:avLst/>
            </a:prstGeom>
            <a:solidFill>
              <a:srgbClr val="DDDDDD"/>
            </a:solidFill>
            <a:ln w="57150">
              <a:solidFill>
                <a:srgbClr val="000000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r>
                <a:rPr lang="en-US" altLang="en-US" sz="500">
                  <a:latin typeface="Calibri" charset="0"/>
                </a:rPr>
                <a:t>&lt;?xml version="1.0" encoding="utf-8"?&gt;</a:t>
              </a:r>
            </a:p>
            <a:p>
              <a:r>
                <a:rPr lang="en-US" altLang="en-US" sz="500">
                  <a:latin typeface="Calibri" charset="0"/>
                </a:rPr>
                <a:t>  &lt;xs:schema xmlns:xs="http://www.w3.org/2001/XMLSchema"&gt;</a:t>
              </a:r>
            </a:p>
            <a:p>
              <a:r>
                <a:rPr lang="en-US" altLang="en-US" sz="500">
                  <a:latin typeface="Calibri" charset="0"/>
                </a:rPr>
                <a:t>    &lt;xs:element name="book"&gt;</a:t>
              </a:r>
            </a:p>
            <a:p>
              <a:r>
                <a:rPr lang="en-US" altLang="en-US" sz="500">
                  <a:latin typeface="Calibri" charset="0"/>
                </a:rPr>
                <a:t>                         &lt;xs:complexType&gt;</a:t>
              </a:r>
            </a:p>
            <a:p>
              <a:r>
                <a:rPr lang="en-US" altLang="en-US" sz="500">
                  <a:latin typeface="Calibri" charset="0"/>
                </a:rPr>
                <a:t>                           &lt;xs:sequence&gt;</a:t>
              </a:r>
            </a:p>
            <a:p>
              <a:r>
                <a:rPr lang="en-US" altLang="en-US" sz="500">
                  <a:latin typeface="Calibri" charset="0"/>
                </a:rPr>
                <a:t>                             &lt;xs:element name="title" type="xs:string"/&gt;</a:t>
              </a:r>
            </a:p>
            <a:p>
              <a:r>
                <a:rPr lang="en-US" altLang="en-US" sz="500">
                  <a:latin typeface="Calibri" charset="0"/>
                </a:rPr>
                <a:t>                             &lt;xs:element name="author" type="xs:string"/&gt;</a:t>
              </a:r>
            </a:p>
            <a:p>
              <a:r>
                <a:rPr lang="en-US" altLang="en-US" sz="500">
                  <a:latin typeface="Calibri" charset="0"/>
                </a:rPr>
                <a:t>                             &lt;xs:element name="character" minOccurs="0" maxOccurs="unbounded"&gt;</a:t>
              </a:r>
            </a:p>
            <a:p>
              <a:r>
                <a:rPr lang="en-US" altLang="en-US" sz="500">
                  <a:latin typeface="Calibri" charset="0"/>
                </a:rPr>
                <a:t>                               &lt;xs:complexType&gt;</a:t>
              </a:r>
            </a:p>
            <a:p>
              <a:r>
                <a:rPr lang="en-US" altLang="en-US" sz="500">
                  <a:latin typeface="Calibri" charset="0"/>
                </a:rPr>
                <a:t>                                 &lt;xs:sequence&gt;</a:t>
              </a:r>
            </a:p>
            <a:p>
              <a:r>
                <a:rPr lang="en-US" altLang="en-US" sz="500">
                  <a:latin typeface="Calibri" charset="0"/>
                </a:rPr>
                <a:t>                                   &lt;xs:element name="name" type="xs:string"/&gt;</a:t>
              </a:r>
            </a:p>
            <a:p>
              <a:r>
                <a:rPr lang="en-US" altLang="en-US" sz="500">
                  <a:latin typeface="Calibri" charset="0"/>
                </a:rPr>
                <a:t>                                   &lt;xs:element name="friend-of" type="xs:string" minOccurs="0"</a:t>
              </a:r>
            </a:p>
            <a:p>
              <a:r>
                <a:rPr lang="en-US" altLang="en-US" sz="500">
                  <a:latin typeface="Calibri" charset="0"/>
                </a:rPr>
                <a:t>                                                    maxOccurs="unbounded"/&gt;</a:t>
              </a:r>
            </a:p>
            <a:p>
              <a:r>
                <a:rPr lang="en-US" altLang="en-US" sz="500">
                  <a:latin typeface="Calibri" charset="0"/>
                </a:rPr>
                <a:t>                                   &lt;xs:element name="since" type="xs:date"/&gt;</a:t>
              </a:r>
            </a:p>
            <a:p>
              <a:r>
                <a:rPr lang="en-US" altLang="en-US" sz="500">
                  <a:latin typeface="Calibri" charset="0"/>
                </a:rPr>
                <a:t>                                   &lt;xs:element name="qualification" type="xs:string"/&gt;</a:t>
              </a:r>
            </a:p>
            <a:p>
              <a:r>
                <a:rPr lang="en-US" altLang="en-US" sz="500">
                  <a:latin typeface="Calibri" charset="0"/>
                </a:rPr>
                <a:t>                                 &lt;/xs:sequence&gt;</a:t>
              </a:r>
            </a:p>
            <a:p>
              <a:r>
                <a:rPr lang="en-US" altLang="en-US" sz="500">
                  <a:latin typeface="Calibri" charset="0"/>
                </a:rPr>
                <a:t>                               &lt;/xs:complexType&gt;</a:t>
              </a:r>
            </a:p>
            <a:p>
              <a:r>
                <a:rPr lang="en-US" altLang="en-US" sz="500">
                  <a:latin typeface="Calibri" charset="0"/>
                </a:rPr>
                <a:t>                             &lt;/xs:element&gt;</a:t>
              </a:r>
            </a:p>
            <a:p>
              <a:r>
                <a:rPr lang="en-US" altLang="en-US" sz="500">
                  <a:latin typeface="Calibri" charset="0"/>
                </a:rPr>
                <a:t>                           &lt;/xs:sequence&gt;</a:t>
              </a:r>
            </a:p>
            <a:p>
              <a:r>
                <a:rPr lang="en-US" altLang="en-US" sz="500">
                  <a:latin typeface="Calibri" charset="0"/>
                </a:rPr>
                <a:t>                           &lt;xs:attribute name="isbn" type="xs:string"/&gt;</a:t>
              </a:r>
            </a:p>
            <a:p>
              <a:r>
                <a:rPr lang="en-US" altLang="en-US" sz="500">
                  <a:latin typeface="Calibri" charset="0"/>
                </a:rPr>
                <a:t>                         &lt;/xs:complexType&gt;</a:t>
              </a:r>
            </a:p>
            <a:p>
              <a:r>
                <a:rPr lang="en-US" altLang="en-US" sz="500">
                  <a:latin typeface="Calibri" charset="0"/>
                </a:rPr>
                <a:t>                       &lt;/xs:element&gt;</a:t>
              </a:r>
            </a:p>
            <a:p>
              <a:r>
                <a:rPr lang="en-US" altLang="en-US" sz="500">
                  <a:latin typeface="Calibri" charset="0"/>
                </a:rPr>
                <a:t>&lt;/xs:schema&gt;</a:t>
              </a:r>
            </a:p>
          </p:txBody>
        </p:sp>
        <p:sp>
          <p:nvSpPr>
            <p:cNvPr id="50226" name="Text Box 38"/>
            <p:cNvSpPr txBox="1">
              <a:spLocks noChangeArrowheads="1"/>
            </p:cNvSpPr>
            <p:nvPr/>
          </p:nvSpPr>
          <p:spPr bwMode="auto">
            <a:xfrm>
              <a:off x="2592" y="1440"/>
              <a:ext cx="1195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r>
                <a:rPr lang="en-US" altLang="en-US" sz="1800">
                  <a:solidFill>
                    <a:srgbClr val="000000"/>
                  </a:solidFill>
                  <a:latin typeface="Calibri" charset="0"/>
                </a:rPr>
                <a:t>XML Schema file 1 </a:t>
              </a:r>
            </a:p>
          </p:txBody>
        </p:sp>
      </p:grpSp>
      <p:sp>
        <p:nvSpPr>
          <p:cNvPr id="50179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417513"/>
            <a:ext cx="7772400" cy="528637"/>
          </a:xfrm>
        </p:spPr>
        <p:txBody>
          <a:bodyPr/>
          <a:lstStyle/>
          <a:p>
            <a:pPr eaLnBrk="1" hangingPunct="1"/>
            <a:r>
              <a:rPr lang="en-US" altLang="en-US">
                <a:latin typeface="Calibri" charset="0"/>
                <a:ea typeface="ＭＳ Ｐゴシック" charset="-128"/>
              </a:rPr>
              <a:t>There</a:t>
            </a:r>
            <a:r>
              <a:rPr lang="ja-JP" altLang="en-US">
                <a:latin typeface="Calibri" charset="0"/>
                <a:ea typeface="ＭＳ Ｐゴシック" charset="-128"/>
              </a:rPr>
              <a:t>’</a:t>
            </a:r>
            <a:r>
              <a:rPr lang="en-US" altLang="ja-JP">
                <a:latin typeface="Calibri" charset="0"/>
                <a:ea typeface="ＭＳ Ｐゴシック" charset="-128"/>
              </a:rPr>
              <a:t>s no way to relate schema</a:t>
            </a:r>
            <a:endParaRPr lang="en-US" altLang="en-US">
              <a:latin typeface="Calibri" charset="0"/>
              <a:ea typeface="ＭＳ Ｐゴシック" charset="-128"/>
            </a:endParaRPr>
          </a:p>
        </p:txBody>
      </p:sp>
      <p:grpSp>
        <p:nvGrpSpPr>
          <p:cNvPr id="50180" name="Group 4"/>
          <p:cNvGrpSpPr>
            <a:grpSpLocks/>
          </p:cNvGrpSpPr>
          <p:nvPr/>
        </p:nvGrpSpPr>
        <p:grpSpPr bwMode="auto">
          <a:xfrm>
            <a:off x="457200" y="2620963"/>
            <a:ext cx="3989388" cy="3314700"/>
            <a:chOff x="1104" y="528"/>
            <a:chExt cx="2513" cy="2088"/>
          </a:xfrm>
        </p:grpSpPr>
        <p:pic>
          <p:nvPicPr>
            <p:cNvPr id="50210" name="Picture 5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94" y="528"/>
              <a:ext cx="1852" cy="20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0211" name="Text Box 6"/>
            <p:cNvSpPr txBox="1">
              <a:spLocks noChangeArrowheads="1"/>
            </p:cNvSpPr>
            <p:nvPr/>
          </p:nvSpPr>
          <p:spPr bwMode="auto">
            <a:xfrm>
              <a:off x="1365" y="847"/>
              <a:ext cx="589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r>
                <a:rPr lang="en-US" altLang="en-US" sz="1800">
                  <a:solidFill>
                    <a:srgbClr val="FF0000"/>
                  </a:solidFill>
                  <a:latin typeface="Symbol" charset="2"/>
                </a:rPr>
                <a:t>&lt;title&gt;</a:t>
              </a:r>
            </a:p>
          </p:txBody>
        </p:sp>
        <p:sp>
          <p:nvSpPr>
            <p:cNvPr id="50212" name="Text Box 7"/>
            <p:cNvSpPr txBox="1">
              <a:spLocks noChangeArrowheads="1"/>
            </p:cNvSpPr>
            <p:nvPr/>
          </p:nvSpPr>
          <p:spPr bwMode="auto">
            <a:xfrm>
              <a:off x="1393" y="1138"/>
              <a:ext cx="530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r>
                <a:rPr lang="en-US" altLang="en-US" sz="1800">
                  <a:solidFill>
                    <a:srgbClr val="FF0000"/>
                  </a:solidFill>
                  <a:latin typeface="Symbol" charset="2"/>
                </a:rPr>
                <a:t>&lt;time&gt;</a:t>
              </a:r>
            </a:p>
          </p:txBody>
        </p:sp>
        <p:sp>
          <p:nvSpPr>
            <p:cNvPr id="50213" name="Text Box 8"/>
            <p:cNvSpPr txBox="1">
              <a:spLocks noChangeArrowheads="1"/>
            </p:cNvSpPr>
            <p:nvPr/>
          </p:nvSpPr>
          <p:spPr bwMode="auto">
            <a:xfrm>
              <a:off x="1423" y="1022"/>
              <a:ext cx="815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r>
                <a:rPr lang="en-US" altLang="en-US" sz="1800">
                  <a:solidFill>
                    <a:srgbClr val="FF0000"/>
                  </a:solidFill>
                  <a:latin typeface="Symbol" charset="2"/>
                </a:rPr>
                <a:t>&lt;speaker&gt;</a:t>
              </a:r>
            </a:p>
          </p:txBody>
        </p:sp>
        <p:sp>
          <p:nvSpPr>
            <p:cNvPr id="50214" name="Text Box 9"/>
            <p:cNvSpPr txBox="1">
              <a:spLocks noChangeArrowheads="1"/>
            </p:cNvSpPr>
            <p:nvPr/>
          </p:nvSpPr>
          <p:spPr bwMode="auto">
            <a:xfrm>
              <a:off x="1336" y="1254"/>
              <a:ext cx="86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r>
                <a:rPr lang="en-US" altLang="en-US" sz="1800">
                  <a:solidFill>
                    <a:srgbClr val="FF0000"/>
                  </a:solidFill>
                  <a:latin typeface="Symbol" charset="2"/>
                </a:rPr>
                <a:t>&lt;location&gt;</a:t>
              </a:r>
            </a:p>
          </p:txBody>
        </p:sp>
        <p:sp>
          <p:nvSpPr>
            <p:cNvPr id="50215" name="Text Box 10"/>
            <p:cNvSpPr txBox="1">
              <a:spLocks noChangeArrowheads="1"/>
            </p:cNvSpPr>
            <p:nvPr/>
          </p:nvSpPr>
          <p:spPr bwMode="auto">
            <a:xfrm>
              <a:off x="1104" y="1456"/>
              <a:ext cx="90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r>
                <a:rPr lang="en-US" altLang="en-US" sz="1800">
                  <a:solidFill>
                    <a:srgbClr val="FF0000"/>
                  </a:solidFill>
                  <a:latin typeface="Symbol" charset="2"/>
                </a:rPr>
                <a:t>&lt;abstract&gt;</a:t>
              </a:r>
            </a:p>
          </p:txBody>
        </p:sp>
        <p:sp>
          <p:nvSpPr>
            <p:cNvPr id="50216" name="Text Box 11"/>
            <p:cNvSpPr txBox="1">
              <a:spLocks noChangeArrowheads="1"/>
            </p:cNvSpPr>
            <p:nvPr/>
          </p:nvSpPr>
          <p:spPr bwMode="auto">
            <a:xfrm>
              <a:off x="1104" y="2037"/>
              <a:ext cx="937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r>
                <a:rPr lang="en-US" altLang="en-US" sz="1800">
                  <a:solidFill>
                    <a:srgbClr val="FF0000"/>
                  </a:solidFill>
                  <a:latin typeface="Symbol" charset="2"/>
                </a:rPr>
                <a:t>&lt;biosketch&gt;</a:t>
              </a:r>
            </a:p>
          </p:txBody>
        </p:sp>
        <p:sp>
          <p:nvSpPr>
            <p:cNvPr id="50217" name="Text Box 12"/>
            <p:cNvSpPr txBox="1">
              <a:spLocks noChangeArrowheads="1"/>
            </p:cNvSpPr>
            <p:nvPr/>
          </p:nvSpPr>
          <p:spPr bwMode="auto">
            <a:xfrm>
              <a:off x="1200" y="2352"/>
              <a:ext cx="590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r>
                <a:rPr lang="en-US" altLang="en-US" sz="1800">
                  <a:solidFill>
                    <a:srgbClr val="FF0000"/>
                  </a:solidFill>
                  <a:latin typeface="Symbol" charset="2"/>
                </a:rPr>
                <a:t>&lt;host&gt;</a:t>
              </a:r>
            </a:p>
          </p:txBody>
        </p:sp>
        <p:sp>
          <p:nvSpPr>
            <p:cNvPr id="50218" name="Text Box 13"/>
            <p:cNvSpPr txBox="1">
              <a:spLocks noChangeArrowheads="1"/>
            </p:cNvSpPr>
            <p:nvPr/>
          </p:nvSpPr>
          <p:spPr bwMode="auto">
            <a:xfrm>
              <a:off x="2409" y="2385"/>
              <a:ext cx="630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r>
                <a:rPr lang="en-US" altLang="en-US" sz="1800">
                  <a:solidFill>
                    <a:srgbClr val="FF0000"/>
                  </a:solidFill>
                  <a:latin typeface="Symbol" charset="2"/>
                </a:rPr>
                <a:t>&lt;/host&gt;</a:t>
              </a:r>
            </a:p>
          </p:txBody>
        </p:sp>
        <p:sp>
          <p:nvSpPr>
            <p:cNvPr id="50219" name="Text Box 14"/>
            <p:cNvSpPr txBox="1">
              <a:spLocks noChangeArrowheads="1"/>
            </p:cNvSpPr>
            <p:nvPr/>
          </p:nvSpPr>
          <p:spPr bwMode="auto">
            <a:xfrm>
              <a:off x="2640" y="2208"/>
              <a:ext cx="977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r>
                <a:rPr lang="en-US" altLang="en-US" sz="1800">
                  <a:solidFill>
                    <a:srgbClr val="FF0000"/>
                  </a:solidFill>
                  <a:latin typeface="Symbol" charset="2"/>
                </a:rPr>
                <a:t>&lt;/biosketch&gt;</a:t>
              </a:r>
            </a:p>
          </p:txBody>
        </p:sp>
        <p:sp>
          <p:nvSpPr>
            <p:cNvPr id="50220" name="Text Box 15"/>
            <p:cNvSpPr txBox="1">
              <a:spLocks noChangeArrowheads="1"/>
            </p:cNvSpPr>
            <p:nvPr/>
          </p:nvSpPr>
          <p:spPr bwMode="auto">
            <a:xfrm>
              <a:off x="2496" y="1872"/>
              <a:ext cx="94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r>
                <a:rPr lang="en-US" altLang="en-US" sz="1800">
                  <a:solidFill>
                    <a:srgbClr val="FF0000"/>
                  </a:solidFill>
                  <a:latin typeface="Symbol" charset="2"/>
                </a:rPr>
                <a:t>&lt;/abstract&gt;</a:t>
              </a:r>
            </a:p>
          </p:txBody>
        </p:sp>
        <p:sp>
          <p:nvSpPr>
            <p:cNvPr id="50221" name="Text Box 16"/>
            <p:cNvSpPr txBox="1">
              <a:spLocks noChangeArrowheads="1"/>
            </p:cNvSpPr>
            <p:nvPr/>
          </p:nvSpPr>
          <p:spPr bwMode="auto">
            <a:xfrm>
              <a:off x="2592" y="1344"/>
              <a:ext cx="90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r>
                <a:rPr lang="en-US" altLang="en-US" sz="1800">
                  <a:solidFill>
                    <a:srgbClr val="FF0000"/>
                  </a:solidFill>
                  <a:latin typeface="Symbol" charset="2"/>
                </a:rPr>
                <a:t>&lt;/location&gt;</a:t>
              </a:r>
            </a:p>
          </p:txBody>
        </p:sp>
        <p:sp>
          <p:nvSpPr>
            <p:cNvPr id="50222" name="Text Box 17"/>
            <p:cNvSpPr txBox="1">
              <a:spLocks noChangeArrowheads="1"/>
            </p:cNvSpPr>
            <p:nvPr/>
          </p:nvSpPr>
          <p:spPr bwMode="auto">
            <a:xfrm>
              <a:off x="2612" y="1167"/>
              <a:ext cx="570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r>
                <a:rPr lang="en-US" altLang="en-US" sz="1800">
                  <a:solidFill>
                    <a:srgbClr val="FF0000"/>
                  </a:solidFill>
                  <a:latin typeface="Symbol" charset="2"/>
                </a:rPr>
                <a:t>&lt;/time&gt;</a:t>
              </a:r>
            </a:p>
          </p:txBody>
        </p:sp>
        <p:sp>
          <p:nvSpPr>
            <p:cNvPr id="50223" name="Text Box 18"/>
            <p:cNvSpPr txBox="1">
              <a:spLocks noChangeArrowheads="1"/>
            </p:cNvSpPr>
            <p:nvPr/>
          </p:nvSpPr>
          <p:spPr bwMode="auto">
            <a:xfrm>
              <a:off x="2641" y="1022"/>
              <a:ext cx="855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r>
                <a:rPr lang="en-US" altLang="en-US" sz="1800">
                  <a:solidFill>
                    <a:srgbClr val="FF0000"/>
                  </a:solidFill>
                  <a:latin typeface="Symbol" charset="2"/>
                </a:rPr>
                <a:t>&lt;/speaker&gt;</a:t>
              </a:r>
            </a:p>
          </p:txBody>
        </p:sp>
        <p:sp>
          <p:nvSpPr>
            <p:cNvPr id="50224" name="Text Box 19"/>
            <p:cNvSpPr txBox="1">
              <a:spLocks noChangeArrowheads="1"/>
            </p:cNvSpPr>
            <p:nvPr/>
          </p:nvSpPr>
          <p:spPr bwMode="auto">
            <a:xfrm>
              <a:off x="2873" y="877"/>
              <a:ext cx="629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r>
                <a:rPr lang="en-US" altLang="en-US" sz="1800">
                  <a:solidFill>
                    <a:srgbClr val="FF0000"/>
                  </a:solidFill>
                  <a:latin typeface="Symbol" charset="2"/>
                </a:rPr>
                <a:t>&lt;/title&gt;</a:t>
              </a:r>
            </a:p>
          </p:txBody>
        </p:sp>
      </p:grpSp>
      <p:grpSp>
        <p:nvGrpSpPr>
          <p:cNvPr id="50181" name="Group 20"/>
          <p:cNvGrpSpPr>
            <a:grpSpLocks/>
          </p:cNvGrpSpPr>
          <p:nvPr/>
        </p:nvGrpSpPr>
        <p:grpSpPr bwMode="auto">
          <a:xfrm>
            <a:off x="4953000" y="2620963"/>
            <a:ext cx="3951288" cy="3322637"/>
            <a:chOff x="1104" y="528"/>
            <a:chExt cx="2489" cy="2093"/>
          </a:xfrm>
        </p:grpSpPr>
        <p:pic>
          <p:nvPicPr>
            <p:cNvPr id="50195" name="Picture 21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94" y="528"/>
              <a:ext cx="1852" cy="20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0196" name="Text Box 22"/>
            <p:cNvSpPr txBox="1">
              <a:spLocks noChangeArrowheads="1"/>
            </p:cNvSpPr>
            <p:nvPr/>
          </p:nvSpPr>
          <p:spPr bwMode="auto">
            <a:xfrm>
              <a:off x="1365" y="852"/>
              <a:ext cx="520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r>
                <a:rPr lang="en-US" altLang="en-US" sz="1800">
                  <a:solidFill>
                    <a:srgbClr val="FF0000"/>
                  </a:solidFill>
                  <a:latin typeface="Comic Sans MS" charset="0"/>
                </a:rPr>
                <a:t>&lt;title&gt;</a:t>
              </a:r>
            </a:p>
          </p:txBody>
        </p:sp>
        <p:sp>
          <p:nvSpPr>
            <p:cNvPr id="50197" name="Text Box 23"/>
            <p:cNvSpPr txBox="1">
              <a:spLocks noChangeArrowheads="1"/>
            </p:cNvSpPr>
            <p:nvPr/>
          </p:nvSpPr>
          <p:spPr bwMode="auto">
            <a:xfrm>
              <a:off x="1393" y="1143"/>
              <a:ext cx="525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r>
                <a:rPr lang="en-US" altLang="en-US" sz="1800">
                  <a:solidFill>
                    <a:srgbClr val="FF0000"/>
                  </a:solidFill>
                  <a:latin typeface="Comic Sans MS" charset="0"/>
                </a:rPr>
                <a:t>&lt;time&gt;</a:t>
              </a:r>
            </a:p>
          </p:txBody>
        </p:sp>
        <p:sp>
          <p:nvSpPr>
            <p:cNvPr id="50198" name="Text Box 24"/>
            <p:cNvSpPr txBox="1">
              <a:spLocks noChangeArrowheads="1"/>
            </p:cNvSpPr>
            <p:nvPr/>
          </p:nvSpPr>
          <p:spPr bwMode="auto">
            <a:xfrm>
              <a:off x="1423" y="1027"/>
              <a:ext cx="752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r>
                <a:rPr lang="en-US" altLang="en-US" sz="1800">
                  <a:solidFill>
                    <a:srgbClr val="FF0000"/>
                  </a:solidFill>
                  <a:latin typeface="Comic Sans MS" charset="0"/>
                </a:rPr>
                <a:t>&lt;speaker&gt;</a:t>
              </a:r>
            </a:p>
          </p:txBody>
        </p:sp>
        <p:sp>
          <p:nvSpPr>
            <p:cNvPr id="50199" name="Text Box 25"/>
            <p:cNvSpPr txBox="1">
              <a:spLocks noChangeArrowheads="1"/>
            </p:cNvSpPr>
            <p:nvPr/>
          </p:nvSpPr>
          <p:spPr bwMode="auto">
            <a:xfrm>
              <a:off x="1336" y="1259"/>
              <a:ext cx="748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r>
                <a:rPr lang="en-US" altLang="en-US" sz="1800">
                  <a:solidFill>
                    <a:srgbClr val="FF0000"/>
                  </a:solidFill>
                  <a:latin typeface="Comic Sans MS" charset="0"/>
                </a:rPr>
                <a:t>&lt;location&gt;</a:t>
              </a:r>
            </a:p>
          </p:txBody>
        </p:sp>
        <p:sp>
          <p:nvSpPr>
            <p:cNvPr id="50200" name="Text Box 26"/>
            <p:cNvSpPr txBox="1">
              <a:spLocks noChangeArrowheads="1"/>
            </p:cNvSpPr>
            <p:nvPr/>
          </p:nvSpPr>
          <p:spPr bwMode="auto">
            <a:xfrm>
              <a:off x="1104" y="1461"/>
              <a:ext cx="808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r>
                <a:rPr lang="en-US" altLang="en-US" sz="1800">
                  <a:solidFill>
                    <a:srgbClr val="FF0000"/>
                  </a:solidFill>
                  <a:latin typeface="Comic Sans MS" charset="0"/>
                </a:rPr>
                <a:t>&lt;abstract&gt;</a:t>
              </a:r>
            </a:p>
          </p:txBody>
        </p:sp>
        <p:sp>
          <p:nvSpPr>
            <p:cNvPr id="50201" name="Text Box 27"/>
            <p:cNvSpPr txBox="1">
              <a:spLocks noChangeArrowheads="1"/>
            </p:cNvSpPr>
            <p:nvPr/>
          </p:nvSpPr>
          <p:spPr bwMode="auto">
            <a:xfrm>
              <a:off x="1104" y="2042"/>
              <a:ext cx="879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r>
                <a:rPr lang="en-US" altLang="en-US" sz="1800">
                  <a:solidFill>
                    <a:srgbClr val="FF0000"/>
                  </a:solidFill>
                  <a:latin typeface="Comic Sans MS" charset="0"/>
                </a:rPr>
                <a:t>&lt;biosketch&gt;</a:t>
              </a:r>
            </a:p>
          </p:txBody>
        </p:sp>
        <p:sp>
          <p:nvSpPr>
            <p:cNvPr id="50202" name="Text Box 28"/>
            <p:cNvSpPr txBox="1">
              <a:spLocks noChangeArrowheads="1"/>
            </p:cNvSpPr>
            <p:nvPr/>
          </p:nvSpPr>
          <p:spPr bwMode="auto">
            <a:xfrm>
              <a:off x="1200" y="2357"/>
              <a:ext cx="523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r>
                <a:rPr lang="en-US" altLang="en-US" sz="1800">
                  <a:solidFill>
                    <a:srgbClr val="FF0000"/>
                  </a:solidFill>
                  <a:latin typeface="Comic Sans MS" charset="0"/>
                </a:rPr>
                <a:t>&lt;host&gt;</a:t>
              </a:r>
            </a:p>
          </p:txBody>
        </p:sp>
        <p:sp>
          <p:nvSpPr>
            <p:cNvPr id="50203" name="Text Box 29"/>
            <p:cNvSpPr txBox="1">
              <a:spLocks noChangeArrowheads="1"/>
            </p:cNvSpPr>
            <p:nvPr/>
          </p:nvSpPr>
          <p:spPr bwMode="auto">
            <a:xfrm>
              <a:off x="2409" y="2390"/>
              <a:ext cx="597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r>
                <a:rPr lang="en-US" altLang="en-US" sz="1800">
                  <a:solidFill>
                    <a:srgbClr val="FF0000"/>
                  </a:solidFill>
                  <a:latin typeface="Comic Sans MS" charset="0"/>
                </a:rPr>
                <a:t>&lt;/host&gt;</a:t>
              </a:r>
            </a:p>
          </p:txBody>
        </p:sp>
        <p:sp>
          <p:nvSpPr>
            <p:cNvPr id="50204" name="Text Box 30"/>
            <p:cNvSpPr txBox="1">
              <a:spLocks noChangeArrowheads="1"/>
            </p:cNvSpPr>
            <p:nvPr/>
          </p:nvSpPr>
          <p:spPr bwMode="auto">
            <a:xfrm>
              <a:off x="2640" y="2213"/>
              <a:ext cx="953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r>
                <a:rPr lang="en-US" altLang="en-US" sz="1800">
                  <a:solidFill>
                    <a:srgbClr val="FF0000"/>
                  </a:solidFill>
                  <a:latin typeface="Comic Sans MS" charset="0"/>
                </a:rPr>
                <a:t>&lt;/biosketch&gt;</a:t>
              </a:r>
            </a:p>
          </p:txBody>
        </p:sp>
        <p:sp>
          <p:nvSpPr>
            <p:cNvPr id="50205" name="Text Box 31"/>
            <p:cNvSpPr txBox="1">
              <a:spLocks noChangeArrowheads="1"/>
            </p:cNvSpPr>
            <p:nvPr/>
          </p:nvSpPr>
          <p:spPr bwMode="auto">
            <a:xfrm>
              <a:off x="2496" y="1877"/>
              <a:ext cx="882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r>
                <a:rPr lang="en-US" altLang="en-US" sz="1800">
                  <a:solidFill>
                    <a:srgbClr val="FF0000"/>
                  </a:solidFill>
                  <a:latin typeface="Comic Sans MS" charset="0"/>
                </a:rPr>
                <a:t>&lt;/abstract&gt;</a:t>
              </a:r>
            </a:p>
          </p:txBody>
        </p:sp>
        <p:sp>
          <p:nvSpPr>
            <p:cNvPr id="50206" name="Text Box 32"/>
            <p:cNvSpPr txBox="1">
              <a:spLocks noChangeArrowheads="1"/>
            </p:cNvSpPr>
            <p:nvPr/>
          </p:nvSpPr>
          <p:spPr bwMode="auto">
            <a:xfrm>
              <a:off x="2592" y="1349"/>
              <a:ext cx="822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r>
                <a:rPr lang="en-US" altLang="en-US" sz="1800">
                  <a:solidFill>
                    <a:srgbClr val="FF0000"/>
                  </a:solidFill>
                  <a:latin typeface="Comic Sans MS" charset="0"/>
                </a:rPr>
                <a:t>&lt;/location&gt;</a:t>
              </a:r>
            </a:p>
          </p:txBody>
        </p:sp>
        <p:sp>
          <p:nvSpPr>
            <p:cNvPr id="50207" name="Text Box 33"/>
            <p:cNvSpPr txBox="1">
              <a:spLocks noChangeArrowheads="1"/>
            </p:cNvSpPr>
            <p:nvPr/>
          </p:nvSpPr>
          <p:spPr bwMode="auto">
            <a:xfrm>
              <a:off x="2612" y="1172"/>
              <a:ext cx="599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r>
                <a:rPr lang="en-US" altLang="en-US" sz="1800">
                  <a:solidFill>
                    <a:srgbClr val="FF0000"/>
                  </a:solidFill>
                  <a:latin typeface="Comic Sans MS" charset="0"/>
                </a:rPr>
                <a:t>&lt;/time&gt;</a:t>
              </a:r>
            </a:p>
          </p:txBody>
        </p:sp>
        <p:sp>
          <p:nvSpPr>
            <p:cNvPr id="50208" name="Text Box 34"/>
            <p:cNvSpPr txBox="1">
              <a:spLocks noChangeArrowheads="1"/>
            </p:cNvSpPr>
            <p:nvPr/>
          </p:nvSpPr>
          <p:spPr bwMode="auto">
            <a:xfrm>
              <a:off x="2641" y="1027"/>
              <a:ext cx="82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r>
                <a:rPr lang="en-US" altLang="en-US" sz="1800">
                  <a:solidFill>
                    <a:srgbClr val="FF0000"/>
                  </a:solidFill>
                  <a:latin typeface="Comic Sans MS" charset="0"/>
                </a:rPr>
                <a:t>&lt;/speaker&gt;</a:t>
              </a:r>
            </a:p>
          </p:txBody>
        </p:sp>
        <p:sp>
          <p:nvSpPr>
            <p:cNvPr id="50209" name="Text Box 35"/>
            <p:cNvSpPr txBox="1">
              <a:spLocks noChangeArrowheads="1"/>
            </p:cNvSpPr>
            <p:nvPr/>
          </p:nvSpPr>
          <p:spPr bwMode="auto">
            <a:xfrm>
              <a:off x="2873" y="882"/>
              <a:ext cx="594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r>
                <a:rPr lang="en-US" altLang="en-US" sz="1800">
                  <a:solidFill>
                    <a:srgbClr val="FF0000"/>
                  </a:solidFill>
                  <a:latin typeface="Comic Sans MS" charset="0"/>
                </a:rPr>
                <a:t>&lt;/title&gt;</a:t>
              </a:r>
            </a:p>
          </p:txBody>
        </p:sp>
      </p:grpSp>
      <p:sp>
        <p:nvSpPr>
          <p:cNvPr id="50182" name="Line 39"/>
          <p:cNvSpPr>
            <a:spLocks noChangeShapeType="1"/>
          </p:cNvSpPr>
          <p:nvPr/>
        </p:nvSpPr>
        <p:spPr bwMode="auto">
          <a:xfrm flipH="1">
            <a:off x="1447800" y="1219200"/>
            <a:ext cx="228600" cy="1992313"/>
          </a:xfrm>
          <a:prstGeom prst="line">
            <a:avLst/>
          </a:prstGeom>
          <a:noFill/>
          <a:ln w="38100">
            <a:solidFill>
              <a:srgbClr val="00FF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0183" name="Line 40"/>
          <p:cNvSpPr>
            <a:spLocks noChangeShapeType="1"/>
          </p:cNvSpPr>
          <p:nvPr/>
        </p:nvSpPr>
        <p:spPr bwMode="auto">
          <a:xfrm flipH="1">
            <a:off x="1295400" y="1828800"/>
            <a:ext cx="762000" cy="2449513"/>
          </a:xfrm>
          <a:prstGeom prst="line">
            <a:avLst/>
          </a:prstGeom>
          <a:noFill/>
          <a:ln w="38100">
            <a:solidFill>
              <a:srgbClr val="00FF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0184" name="Line 44"/>
          <p:cNvSpPr>
            <a:spLocks noChangeShapeType="1"/>
          </p:cNvSpPr>
          <p:nvPr/>
        </p:nvSpPr>
        <p:spPr bwMode="auto">
          <a:xfrm flipH="1">
            <a:off x="6019800" y="1230313"/>
            <a:ext cx="304800" cy="1981200"/>
          </a:xfrm>
          <a:prstGeom prst="line">
            <a:avLst/>
          </a:prstGeom>
          <a:noFill/>
          <a:ln w="38100">
            <a:solidFill>
              <a:srgbClr val="00FF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0185" name="Line 45"/>
          <p:cNvSpPr>
            <a:spLocks noChangeShapeType="1"/>
          </p:cNvSpPr>
          <p:nvPr/>
        </p:nvSpPr>
        <p:spPr bwMode="auto">
          <a:xfrm flipH="1">
            <a:off x="5867400" y="1839913"/>
            <a:ext cx="1447800" cy="2438400"/>
          </a:xfrm>
          <a:prstGeom prst="line">
            <a:avLst/>
          </a:prstGeom>
          <a:noFill/>
          <a:ln w="38100">
            <a:solidFill>
              <a:srgbClr val="00FF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0186" name="Line 46"/>
          <p:cNvSpPr>
            <a:spLocks noChangeShapeType="1"/>
          </p:cNvSpPr>
          <p:nvPr/>
        </p:nvSpPr>
        <p:spPr bwMode="auto">
          <a:xfrm flipV="1">
            <a:off x="2133600" y="1839913"/>
            <a:ext cx="5105400" cy="0"/>
          </a:xfrm>
          <a:prstGeom prst="line">
            <a:avLst/>
          </a:prstGeom>
          <a:noFill/>
          <a:ln w="76200">
            <a:solidFill>
              <a:srgbClr val="111111"/>
            </a:solidFill>
            <a:prstDash val="sysDot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0187" name="Line 47"/>
          <p:cNvSpPr>
            <a:spLocks noChangeShapeType="1"/>
          </p:cNvSpPr>
          <p:nvPr/>
        </p:nvSpPr>
        <p:spPr bwMode="auto">
          <a:xfrm flipV="1">
            <a:off x="1828800" y="1230313"/>
            <a:ext cx="4343400" cy="0"/>
          </a:xfrm>
          <a:prstGeom prst="line">
            <a:avLst/>
          </a:prstGeom>
          <a:noFill/>
          <a:ln w="76200">
            <a:solidFill>
              <a:srgbClr val="111111"/>
            </a:solidFill>
            <a:prstDash val="sysDot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0188" name="Rectangle 48"/>
          <p:cNvSpPr>
            <a:spLocks noChangeArrowheads="1"/>
          </p:cNvSpPr>
          <p:nvPr/>
        </p:nvSpPr>
        <p:spPr bwMode="auto">
          <a:xfrm>
            <a:off x="304800" y="5943600"/>
            <a:ext cx="8534400" cy="838200"/>
          </a:xfrm>
          <a:prstGeom prst="rect">
            <a:avLst/>
          </a:prstGeom>
          <a:solidFill>
            <a:srgbClr val="99CCFF">
              <a:alpha val="79999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r>
              <a:rPr lang="en-US" altLang="en-US" sz="2800" b="1">
                <a:solidFill>
                  <a:schemeClr val="accent2"/>
                </a:solidFill>
                <a:latin typeface="Calibri" charset="0"/>
              </a:rPr>
              <a:t>Either manually or automatically.</a:t>
            </a:r>
            <a:br>
              <a:rPr lang="en-US" altLang="en-US" sz="2800" b="1">
                <a:solidFill>
                  <a:schemeClr val="accent2"/>
                </a:solidFill>
                <a:latin typeface="Calibri" charset="0"/>
              </a:rPr>
            </a:br>
            <a:r>
              <a:rPr lang="en-US" altLang="en-US" sz="2800" b="1">
                <a:solidFill>
                  <a:schemeClr val="accent2"/>
                </a:solidFill>
                <a:latin typeface="Calibri" charset="0"/>
              </a:rPr>
              <a:t>XML Schema is weak on semantics.</a:t>
            </a:r>
          </a:p>
        </p:txBody>
      </p:sp>
      <p:grpSp>
        <p:nvGrpSpPr>
          <p:cNvPr id="50189" name="Group 49"/>
          <p:cNvGrpSpPr>
            <a:grpSpLocks/>
          </p:cNvGrpSpPr>
          <p:nvPr/>
        </p:nvGrpSpPr>
        <p:grpSpPr bwMode="auto">
          <a:xfrm>
            <a:off x="3962400" y="1066800"/>
            <a:ext cx="457200" cy="609600"/>
            <a:chOff x="2688" y="624"/>
            <a:chExt cx="288" cy="384"/>
          </a:xfrm>
        </p:grpSpPr>
        <p:sp>
          <p:nvSpPr>
            <p:cNvPr id="50193" name="Line 50"/>
            <p:cNvSpPr>
              <a:spLocks noChangeShapeType="1"/>
            </p:cNvSpPr>
            <p:nvPr/>
          </p:nvSpPr>
          <p:spPr bwMode="auto">
            <a:xfrm>
              <a:off x="2688" y="624"/>
              <a:ext cx="288" cy="384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0194" name="Line 51"/>
            <p:cNvSpPr>
              <a:spLocks noChangeShapeType="1"/>
            </p:cNvSpPr>
            <p:nvPr/>
          </p:nvSpPr>
          <p:spPr bwMode="auto">
            <a:xfrm flipH="1">
              <a:off x="2688" y="624"/>
              <a:ext cx="288" cy="336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50190" name="Group 52"/>
          <p:cNvGrpSpPr>
            <a:grpSpLocks/>
          </p:cNvGrpSpPr>
          <p:nvPr/>
        </p:nvGrpSpPr>
        <p:grpSpPr bwMode="auto">
          <a:xfrm>
            <a:off x="4724400" y="1600200"/>
            <a:ext cx="457200" cy="609600"/>
            <a:chOff x="2688" y="624"/>
            <a:chExt cx="288" cy="384"/>
          </a:xfrm>
        </p:grpSpPr>
        <p:sp>
          <p:nvSpPr>
            <p:cNvPr id="50191" name="Line 53"/>
            <p:cNvSpPr>
              <a:spLocks noChangeShapeType="1"/>
            </p:cNvSpPr>
            <p:nvPr/>
          </p:nvSpPr>
          <p:spPr bwMode="auto">
            <a:xfrm>
              <a:off x="2688" y="624"/>
              <a:ext cx="288" cy="384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0192" name="Line 54"/>
            <p:cNvSpPr>
              <a:spLocks noChangeShapeType="1"/>
            </p:cNvSpPr>
            <p:nvPr/>
          </p:nvSpPr>
          <p:spPr bwMode="auto">
            <a:xfrm flipH="1">
              <a:off x="2688" y="624"/>
              <a:ext cx="288" cy="336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325438"/>
            <a:ext cx="8229600" cy="703262"/>
          </a:xfrm>
        </p:spPr>
        <p:txBody>
          <a:bodyPr/>
          <a:lstStyle/>
          <a:p>
            <a:pPr eaLnBrk="1" hangingPunct="1"/>
            <a:r>
              <a:rPr lang="en-US" altLang="en-US">
                <a:latin typeface="Calibri" charset="0"/>
                <a:ea typeface="ＭＳ Ｐゴシック" charset="-128"/>
              </a:rPr>
              <a:t>An Ontology level is needed</a:t>
            </a:r>
          </a:p>
        </p:txBody>
      </p:sp>
      <p:grpSp>
        <p:nvGrpSpPr>
          <p:cNvPr id="52226" name="Group 3"/>
          <p:cNvGrpSpPr>
            <a:grpSpLocks/>
          </p:cNvGrpSpPr>
          <p:nvPr/>
        </p:nvGrpSpPr>
        <p:grpSpPr bwMode="auto">
          <a:xfrm>
            <a:off x="333375" y="3051175"/>
            <a:ext cx="3171825" cy="2282825"/>
            <a:chOff x="384" y="1776"/>
            <a:chExt cx="2164" cy="1438"/>
          </a:xfrm>
        </p:grpSpPr>
        <p:sp>
          <p:nvSpPr>
            <p:cNvPr id="52242" name="Text Box 4"/>
            <p:cNvSpPr txBox="1">
              <a:spLocks noChangeArrowheads="1"/>
            </p:cNvSpPr>
            <p:nvPr/>
          </p:nvSpPr>
          <p:spPr bwMode="auto">
            <a:xfrm>
              <a:off x="572" y="2016"/>
              <a:ext cx="1976" cy="1198"/>
            </a:xfrm>
            <a:prstGeom prst="rect">
              <a:avLst/>
            </a:prstGeom>
            <a:solidFill>
              <a:srgbClr val="DDDDDD"/>
            </a:solidFill>
            <a:ln w="57150">
              <a:solidFill>
                <a:srgbClr val="000000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r>
                <a:rPr lang="en-US" altLang="en-US" sz="500">
                  <a:solidFill>
                    <a:srgbClr val="000000"/>
                  </a:solidFill>
                  <a:latin typeface="Calibri" charset="0"/>
                </a:rPr>
                <a:t>&lt;?xml version="1.0" encoding="utf-8"?&gt;</a:t>
              </a:r>
            </a:p>
            <a:p>
              <a:r>
                <a:rPr lang="en-US" altLang="en-US" sz="500">
                  <a:solidFill>
                    <a:srgbClr val="000000"/>
                  </a:solidFill>
                  <a:latin typeface="Calibri" charset="0"/>
                </a:rPr>
                <a:t>  &lt;xs:schema xmlns:xs="http://www.w3.org/2001/XMLSchema"&gt;</a:t>
              </a:r>
            </a:p>
            <a:p>
              <a:r>
                <a:rPr lang="en-US" altLang="en-US" sz="500">
                  <a:solidFill>
                    <a:srgbClr val="000000"/>
                  </a:solidFill>
                  <a:latin typeface="Calibri" charset="0"/>
                </a:rPr>
                <a:t>    &lt;xs:element name="book"&gt;</a:t>
              </a:r>
            </a:p>
            <a:p>
              <a:r>
                <a:rPr lang="en-US" altLang="en-US" sz="500">
                  <a:solidFill>
                    <a:srgbClr val="000000"/>
                  </a:solidFill>
                  <a:latin typeface="Calibri" charset="0"/>
                </a:rPr>
                <a:t>                         &lt;xs:complexType&gt;</a:t>
              </a:r>
            </a:p>
            <a:p>
              <a:r>
                <a:rPr lang="en-US" altLang="en-US" sz="500">
                  <a:solidFill>
                    <a:srgbClr val="000000"/>
                  </a:solidFill>
                  <a:latin typeface="Calibri" charset="0"/>
                </a:rPr>
                <a:t>                           &lt;xs:sequence&gt;</a:t>
              </a:r>
            </a:p>
            <a:p>
              <a:r>
                <a:rPr lang="en-US" altLang="en-US" sz="500">
                  <a:solidFill>
                    <a:srgbClr val="000000"/>
                  </a:solidFill>
                  <a:latin typeface="Calibri" charset="0"/>
                </a:rPr>
                <a:t>                             &lt;xs:element name="title" type="xs:string"/&gt;</a:t>
              </a:r>
            </a:p>
            <a:p>
              <a:r>
                <a:rPr lang="en-US" altLang="en-US" sz="500">
                  <a:solidFill>
                    <a:srgbClr val="000000"/>
                  </a:solidFill>
                  <a:latin typeface="Calibri" charset="0"/>
                </a:rPr>
                <a:t>                             &lt;xs:element name="author" type="xs:string"/&gt;</a:t>
              </a:r>
            </a:p>
            <a:p>
              <a:r>
                <a:rPr lang="en-US" altLang="en-US" sz="500">
                  <a:solidFill>
                    <a:srgbClr val="000000"/>
                  </a:solidFill>
                  <a:latin typeface="Calibri" charset="0"/>
                </a:rPr>
                <a:t>                             &lt;xs:element name="character" minOccurs="0" maxOccurs="unbounded"&gt;</a:t>
              </a:r>
            </a:p>
            <a:p>
              <a:r>
                <a:rPr lang="en-US" altLang="en-US" sz="500">
                  <a:solidFill>
                    <a:srgbClr val="000000"/>
                  </a:solidFill>
                  <a:latin typeface="Calibri" charset="0"/>
                </a:rPr>
                <a:t>                               &lt;xs:complexType&gt;</a:t>
              </a:r>
            </a:p>
            <a:p>
              <a:r>
                <a:rPr lang="en-US" altLang="en-US" sz="500">
                  <a:solidFill>
                    <a:srgbClr val="000000"/>
                  </a:solidFill>
                  <a:latin typeface="Calibri" charset="0"/>
                </a:rPr>
                <a:t>                                 &lt;xs:sequence&gt;</a:t>
              </a:r>
            </a:p>
            <a:p>
              <a:r>
                <a:rPr lang="en-US" altLang="en-US" sz="500">
                  <a:solidFill>
                    <a:srgbClr val="000000"/>
                  </a:solidFill>
                  <a:latin typeface="Calibri" charset="0"/>
                </a:rPr>
                <a:t>                                   &lt;xs:element name="name" type="xs:string"/&gt;</a:t>
              </a:r>
            </a:p>
            <a:p>
              <a:r>
                <a:rPr lang="en-US" altLang="en-US" sz="500">
                  <a:solidFill>
                    <a:srgbClr val="000000"/>
                  </a:solidFill>
                  <a:latin typeface="Calibri" charset="0"/>
                </a:rPr>
                <a:t>                                   &lt;xs:element name="friend-of" type="xs:string" minOccurs="0"</a:t>
              </a:r>
            </a:p>
            <a:p>
              <a:r>
                <a:rPr lang="en-US" altLang="en-US" sz="500">
                  <a:solidFill>
                    <a:srgbClr val="000000"/>
                  </a:solidFill>
                  <a:latin typeface="Calibri" charset="0"/>
                </a:rPr>
                <a:t>                                                    maxOccurs="unbounded"/&gt;</a:t>
              </a:r>
            </a:p>
            <a:p>
              <a:r>
                <a:rPr lang="en-US" altLang="en-US" sz="500">
                  <a:solidFill>
                    <a:srgbClr val="000000"/>
                  </a:solidFill>
                  <a:latin typeface="Calibri" charset="0"/>
                </a:rPr>
                <a:t>                                   &lt;xs:element name="since" type="xs:date"/&gt;</a:t>
              </a:r>
            </a:p>
            <a:p>
              <a:r>
                <a:rPr lang="en-US" altLang="en-US" sz="500">
                  <a:solidFill>
                    <a:srgbClr val="000000"/>
                  </a:solidFill>
                  <a:latin typeface="Calibri" charset="0"/>
                </a:rPr>
                <a:t>                                   &lt;xs:element name="qualification" type="xs:string"/&gt;</a:t>
              </a:r>
            </a:p>
            <a:p>
              <a:r>
                <a:rPr lang="en-US" altLang="en-US" sz="500">
                  <a:solidFill>
                    <a:srgbClr val="000000"/>
                  </a:solidFill>
                  <a:latin typeface="Calibri" charset="0"/>
                </a:rPr>
                <a:t>                                 &lt;/xs:sequence&gt;</a:t>
              </a:r>
            </a:p>
            <a:p>
              <a:r>
                <a:rPr lang="en-US" altLang="en-US" sz="500">
                  <a:solidFill>
                    <a:srgbClr val="000000"/>
                  </a:solidFill>
                  <a:latin typeface="Calibri" charset="0"/>
                </a:rPr>
                <a:t>                               &lt;/xs:complexType&gt;</a:t>
              </a:r>
            </a:p>
            <a:p>
              <a:r>
                <a:rPr lang="en-US" altLang="en-US" sz="500">
                  <a:solidFill>
                    <a:srgbClr val="000000"/>
                  </a:solidFill>
                  <a:latin typeface="Calibri" charset="0"/>
                </a:rPr>
                <a:t>                             &lt;/xs:element&gt;</a:t>
              </a:r>
            </a:p>
            <a:p>
              <a:r>
                <a:rPr lang="en-US" altLang="en-US" sz="500">
                  <a:solidFill>
                    <a:srgbClr val="000000"/>
                  </a:solidFill>
                  <a:latin typeface="Calibri" charset="0"/>
                </a:rPr>
                <a:t>                           &lt;/xs:sequence&gt;</a:t>
              </a:r>
            </a:p>
            <a:p>
              <a:r>
                <a:rPr lang="en-US" altLang="en-US" sz="500">
                  <a:solidFill>
                    <a:srgbClr val="000000"/>
                  </a:solidFill>
                  <a:latin typeface="Calibri" charset="0"/>
                </a:rPr>
                <a:t>                           &lt;xs:attribute name="isbn" type="xs:string"/&gt;</a:t>
              </a:r>
            </a:p>
            <a:p>
              <a:r>
                <a:rPr lang="en-US" altLang="en-US" sz="500">
                  <a:solidFill>
                    <a:srgbClr val="000000"/>
                  </a:solidFill>
                  <a:latin typeface="Calibri" charset="0"/>
                </a:rPr>
                <a:t>                         &lt;/xs:complexType&gt;</a:t>
              </a:r>
            </a:p>
            <a:p>
              <a:r>
                <a:rPr lang="en-US" altLang="en-US" sz="500">
                  <a:solidFill>
                    <a:srgbClr val="000000"/>
                  </a:solidFill>
                  <a:latin typeface="Calibri" charset="0"/>
                </a:rPr>
                <a:t>                       &lt;/xs:element&gt;</a:t>
              </a:r>
            </a:p>
            <a:p>
              <a:r>
                <a:rPr lang="en-US" altLang="en-US" sz="500">
                  <a:solidFill>
                    <a:srgbClr val="000000"/>
                  </a:solidFill>
                  <a:latin typeface="Calibri" charset="0"/>
                </a:rPr>
                <a:t>&lt;/xs:schema&gt;</a:t>
              </a:r>
            </a:p>
          </p:txBody>
        </p:sp>
        <p:sp>
          <p:nvSpPr>
            <p:cNvPr id="52243" name="Text Box 5"/>
            <p:cNvSpPr txBox="1">
              <a:spLocks noChangeArrowheads="1"/>
            </p:cNvSpPr>
            <p:nvPr/>
          </p:nvSpPr>
          <p:spPr bwMode="auto">
            <a:xfrm>
              <a:off x="384" y="1776"/>
              <a:ext cx="1147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r>
                <a:rPr lang="en-US" altLang="en-US" sz="1800">
                  <a:solidFill>
                    <a:srgbClr val="000000"/>
                  </a:solidFill>
                  <a:latin typeface="Calibri" charset="0"/>
                </a:rPr>
                <a:t>XML Ontology 1 </a:t>
              </a:r>
            </a:p>
          </p:txBody>
        </p:sp>
      </p:grpSp>
      <p:grpSp>
        <p:nvGrpSpPr>
          <p:cNvPr id="52227" name="Group 6"/>
          <p:cNvGrpSpPr>
            <a:grpSpLocks/>
          </p:cNvGrpSpPr>
          <p:nvPr/>
        </p:nvGrpSpPr>
        <p:grpSpPr bwMode="auto">
          <a:xfrm>
            <a:off x="5181600" y="3051175"/>
            <a:ext cx="3490913" cy="2282825"/>
            <a:chOff x="3692" y="1776"/>
            <a:chExt cx="2383" cy="1438"/>
          </a:xfrm>
        </p:grpSpPr>
        <p:sp>
          <p:nvSpPr>
            <p:cNvPr id="52240" name="Text Box 7"/>
            <p:cNvSpPr txBox="1">
              <a:spLocks noChangeArrowheads="1"/>
            </p:cNvSpPr>
            <p:nvPr/>
          </p:nvSpPr>
          <p:spPr bwMode="auto">
            <a:xfrm>
              <a:off x="3692" y="2016"/>
              <a:ext cx="1976" cy="1198"/>
            </a:xfrm>
            <a:prstGeom prst="rect">
              <a:avLst/>
            </a:prstGeom>
            <a:solidFill>
              <a:srgbClr val="DDDDDD"/>
            </a:solidFill>
            <a:ln w="57150">
              <a:solidFill>
                <a:srgbClr val="000000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r>
                <a:rPr lang="en-US" altLang="en-US" sz="500">
                  <a:solidFill>
                    <a:srgbClr val="000000"/>
                  </a:solidFill>
                  <a:latin typeface="Calibri" charset="0"/>
                </a:rPr>
                <a:t>&lt;?xml version="1.0" encoding="utf-8"?&gt;</a:t>
              </a:r>
            </a:p>
            <a:p>
              <a:r>
                <a:rPr lang="en-US" altLang="en-US" sz="500">
                  <a:solidFill>
                    <a:srgbClr val="000000"/>
                  </a:solidFill>
                  <a:latin typeface="Calibri" charset="0"/>
                </a:rPr>
                <a:t>  &lt;xs:schema xmlns:xs="http://www.w3.org/2001/XMLSchema"&gt;</a:t>
              </a:r>
            </a:p>
            <a:p>
              <a:r>
                <a:rPr lang="en-US" altLang="en-US" sz="500">
                  <a:solidFill>
                    <a:srgbClr val="000000"/>
                  </a:solidFill>
                  <a:latin typeface="Calibri" charset="0"/>
                </a:rPr>
                <a:t>    &lt;xs:element name="book"&gt;</a:t>
              </a:r>
            </a:p>
            <a:p>
              <a:r>
                <a:rPr lang="en-US" altLang="en-US" sz="500">
                  <a:solidFill>
                    <a:srgbClr val="000000"/>
                  </a:solidFill>
                  <a:latin typeface="Calibri" charset="0"/>
                </a:rPr>
                <a:t>                         &lt;xs:complexType&gt;</a:t>
              </a:r>
            </a:p>
            <a:p>
              <a:r>
                <a:rPr lang="en-US" altLang="en-US" sz="500">
                  <a:solidFill>
                    <a:srgbClr val="000000"/>
                  </a:solidFill>
                  <a:latin typeface="Calibri" charset="0"/>
                </a:rPr>
                <a:t>                           &lt;xs:sequence&gt;</a:t>
              </a:r>
            </a:p>
            <a:p>
              <a:r>
                <a:rPr lang="en-US" altLang="en-US" sz="500">
                  <a:solidFill>
                    <a:srgbClr val="000000"/>
                  </a:solidFill>
                  <a:latin typeface="Calibri" charset="0"/>
                </a:rPr>
                <a:t>                             &lt;xs:element name="title" type="xs:string"/&gt;</a:t>
              </a:r>
            </a:p>
            <a:p>
              <a:r>
                <a:rPr lang="en-US" altLang="en-US" sz="500">
                  <a:solidFill>
                    <a:srgbClr val="000000"/>
                  </a:solidFill>
                  <a:latin typeface="Calibri" charset="0"/>
                </a:rPr>
                <a:t>                             &lt;xs:element name="author" type="xs:string"/&gt;</a:t>
              </a:r>
            </a:p>
            <a:p>
              <a:r>
                <a:rPr lang="en-US" altLang="en-US" sz="500">
                  <a:solidFill>
                    <a:srgbClr val="000000"/>
                  </a:solidFill>
                  <a:latin typeface="Calibri" charset="0"/>
                </a:rPr>
                <a:t>                             &lt;xs:element name="character" minOccurs="0" maxOccurs="unbounded"&gt;</a:t>
              </a:r>
            </a:p>
            <a:p>
              <a:r>
                <a:rPr lang="en-US" altLang="en-US" sz="500">
                  <a:solidFill>
                    <a:srgbClr val="000000"/>
                  </a:solidFill>
                  <a:latin typeface="Calibri" charset="0"/>
                </a:rPr>
                <a:t>                               &lt;xs:complexType&gt;</a:t>
              </a:r>
            </a:p>
            <a:p>
              <a:r>
                <a:rPr lang="en-US" altLang="en-US" sz="500">
                  <a:solidFill>
                    <a:srgbClr val="000000"/>
                  </a:solidFill>
                  <a:latin typeface="Calibri" charset="0"/>
                </a:rPr>
                <a:t>                                 &lt;xs:sequence&gt;</a:t>
              </a:r>
            </a:p>
            <a:p>
              <a:r>
                <a:rPr lang="en-US" altLang="en-US" sz="500">
                  <a:solidFill>
                    <a:srgbClr val="000000"/>
                  </a:solidFill>
                  <a:latin typeface="Calibri" charset="0"/>
                </a:rPr>
                <a:t>                                   &lt;xs:element name="name" type="xs:string"/&gt;</a:t>
              </a:r>
            </a:p>
            <a:p>
              <a:r>
                <a:rPr lang="en-US" altLang="en-US" sz="500">
                  <a:solidFill>
                    <a:srgbClr val="000000"/>
                  </a:solidFill>
                  <a:latin typeface="Calibri" charset="0"/>
                </a:rPr>
                <a:t>                                   &lt;xs:element name="friend-of" type="xs:string" minOccurs="0"</a:t>
              </a:r>
            </a:p>
            <a:p>
              <a:r>
                <a:rPr lang="en-US" altLang="en-US" sz="500">
                  <a:solidFill>
                    <a:srgbClr val="000000"/>
                  </a:solidFill>
                  <a:latin typeface="Calibri" charset="0"/>
                </a:rPr>
                <a:t>                                                    maxOccurs="unbounded"/&gt;</a:t>
              </a:r>
            </a:p>
            <a:p>
              <a:r>
                <a:rPr lang="en-US" altLang="en-US" sz="500">
                  <a:solidFill>
                    <a:srgbClr val="000000"/>
                  </a:solidFill>
                  <a:latin typeface="Calibri" charset="0"/>
                </a:rPr>
                <a:t>                                   &lt;xs:element name="since" type="xs:date"/&gt;</a:t>
              </a:r>
            </a:p>
            <a:p>
              <a:r>
                <a:rPr lang="en-US" altLang="en-US" sz="500">
                  <a:solidFill>
                    <a:srgbClr val="000000"/>
                  </a:solidFill>
                  <a:latin typeface="Calibri" charset="0"/>
                </a:rPr>
                <a:t>                                   &lt;xs:element name="qualification" type="xs:string"/&gt;</a:t>
              </a:r>
            </a:p>
            <a:p>
              <a:r>
                <a:rPr lang="en-US" altLang="en-US" sz="500">
                  <a:solidFill>
                    <a:srgbClr val="000000"/>
                  </a:solidFill>
                  <a:latin typeface="Calibri" charset="0"/>
                </a:rPr>
                <a:t>                                 &lt;/xs:sequence&gt;</a:t>
              </a:r>
            </a:p>
            <a:p>
              <a:r>
                <a:rPr lang="en-US" altLang="en-US" sz="500">
                  <a:solidFill>
                    <a:srgbClr val="000000"/>
                  </a:solidFill>
                  <a:latin typeface="Calibri" charset="0"/>
                </a:rPr>
                <a:t>                               &lt;/xs:complexType&gt;</a:t>
              </a:r>
            </a:p>
            <a:p>
              <a:r>
                <a:rPr lang="en-US" altLang="en-US" sz="500">
                  <a:solidFill>
                    <a:srgbClr val="000000"/>
                  </a:solidFill>
                  <a:latin typeface="Calibri" charset="0"/>
                </a:rPr>
                <a:t>                             &lt;/xs:element&gt;</a:t>
              </a:r>
            </a:p>
            <a:p>
              <a:r>
                <a:rPr lang="en-US" altLang="en-US" sz="500">
                  <a:solidFill>
                    <a:srgbClr val="000000"/>
                  </a:solidFill>
                  <a:latin typeface="Calibri" charset="0"/>
                </a:rPr>
                <a:t>                           &lt;/xs:sequence&gt;</a:t>
              </a:r>
            </a:p>
            <a:p>
              <a:r>
                <a:rPr lang="en-US" altLang="en-US" sz="500">
                  <a:solidFill>
                    <a:srgbClr val="000000"/>
                  </a:solidFill>
                  <a:latin typeface="Calibri" charset="0"/>
                </a:rPr>
                <a:t>                           &lt;xs:attribute name="isbn" type="xs:string"/&gt;</a:t>
              </a:r>
            </a:p>
            <a:p>
              <a:r>
                <a:rPr lang="en-US" altLang="en-US" sz="500">
                  <a:solidFill>
                    <a:srgbClr val="000000"/>
                  </a:solidFill>
                  <a:latin typeface="Calibri" charset="0"/>
                </a:rPr>
                <a:t>                         &lt;/xs:complexType&gt;</a:t>
              </a:r>
            </a:p>
            <a:p>
              <a:r>
                <a:rPr lang="en-US" altLang="en-US" sz="500">
                  <a:solidFill>
                    <a:srgbClr val="000000"/>
                  </a:solidFill>
                  <a:latin typeface="Calibri" charset="0"/>
                </a:rPr>
                <a:t>                       &lt;/xs:element&gt;</a:t>
              </a:r>
            </a:p>
            <a:p>
              <a:r>
                <a:rPr lang="en-US" altLang="en-US" sz="500">
                  <a:solidFill>
                    <a:srgbClr val="000000"/>
                  </a:solidFill>
                  <a:latin typeface="Calibri" charset="0"/>
                </a:rPr>
                <a:t>&lt;/xs:schema&gt;</a:t>
              </a:r>
            </a:p>
          </p:txBody>
        </p:sp>
        <p:sp>
          <p:nvSpPr>
            <p:cNvPr id="52241" name="Text Box 8"/>
            <p:cNvSpPr txBox="1">
              <a:spLocks noChangeArrowheads="1"/>
            </p:cNvSpPr>
            <p:nvPr/>
          </p:nvSpPr>
          <p:spPr bwMode="auto">
            <a:xfrm>
              <a:off x="4848" y="1776"/>
              <a:ext cx="1227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r>
                <a:rPr lang="en-US" altLang="en-US" sz="1800">
                  <a:solidFill>
                    <a:srgbClr val="000000"/>
                  </a:solidFill>
                  <a:latin typeface="Calibri" charset="0"/>
                </a:rPr>
                <a:t>XML Ontology 42</a:t>
              </a:r>
            </a:p>
          </p:txBody>
        </p:sp>
      </p:grpSp>
      <p:sp>
        <p:nvSpPr>
          <p:cNvPr id="52228" name="Line 9"/>
          <p:cNvSpPr>
            <a:spLocks noChangeShapeType="1"/>
          </p:cNvSpPr>
          <p:nvPr/>
        </p:nvSpPr>
        <p:spPr bwMode="auto">
          <a:xfrm flipV="1">
            <a:off x="1828800" y="4727575"/>
            <a:ext cx="5105400" cy="0"/>
          </a:xfrm>
          <a:prstGeom prst="line">
            <a:avLst/>
          </a:prstGeom>
          <a:noFill/>
          <a:ln w="76200">
            <a:solidFill>
              <a:srgbClr val="FF0000"/>
            </a:solidFill>
            <a:prstDash val="sysDot"/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2229" name="Line 10"/>
          <p:cNvSpPr>
            <a:spLocks noChangeShapeType="1"/>
          </p:cNvSpPr>
          <p:nvPr/>
        </p:nvSpPr>
        <p:spPr bwMode="auto">
          <a:xfrm flipV="1">
            <a:off x="1524000" y="4117975"/>
            <a:ext cx="4343400" cy="0"/>
          </a:xfrm>
          <a:prstGeom prst="line">
            <a:avLst/>
          </a:prstGeom>
          <a:noFill/>
          <a:ln w="76200">
            <a:solidFill>
              <a:srgbClr val="FF0000"/>
            </a:solidFill>
            <a:prstDash val="sysDot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2230" name="Rectangle 11"/>
          <p:cNvSpPr>
            <a:spLocks noChangeArrowheads="1"/>
          </p:cNvSpPr>
          <p:nvPr/>
        </p:nvSpPr>
        <p:spPr bwMode="auto">
          <a:xfrm>
            <a:off x="838200" y="5791200"/>
            <a:ext cx="7467600" cy="838200"/>
          </a:xfrm>
          <a:prstGeom prst="rect">
            <a:avLst/>
          </a:prstGeom>
          <a:solidFill>
            <a:srgbClr val="99CCFF">
              <a:alpha val="65881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>
            <a:lvl1pPr marL="231775" indent="-23177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altLang="en-US" b="1">
                <a:solidFill>
                  <a:schemeClr val="accent2"/>
                </a:solidFill>
                <a:latin typeface="Calibri" charset="0"/>
              </a:rPr>
              <a:t>We need a way to define ontologies in XML</a:t>
            </a:r>
            <a:br>
              <a:rPr lang="en-US" altLang="en-US" b="1">
                <a:solidFill>
                  <a:schemeClr val="accent2"/>
                </a:solidFill>
                <a:latin typeface="Calibri" charset="0"/>
              </a:rPr>
            </a:br>
            <a:r>
              <a:rPr lang="en-US" altLang="en-US" sz="2000">
                <a:solidFill>
                  <a:schemeClr val="accent2"/>
                </a:solidFill>
                <a:latin typeface="Calibri" charset="0"/>
              </a:rPr>
              <a:t>So we can relate them</a:t>
            </a:r>
            <a:br>
              <a:rPr lang="en-US" altLang="en-US" sz="2000">
                <a:solidFill>
                  <a:schemeClr val="accent2"/>
                </a:solidFill>
                <a:latin typeface="Calibri" charset="0"/>
              </a:rPr>
            </a:br>
            <a:r>
              <a:rPr lang="en-US" altLang="en-US" sz="2000">
                <a:solidFill>
                  <a:schemeClr val="accent2"/>
                </a:solidFill>
                <a:latin typeface="Calibri" charset="0"/>
              </a:rPr>
              <a:t>So machines can understand (to some degree) their meaning</a:t>
            </a:r>
          </a:p>
        </p:txBody>
      </p:sp>
      <p:sp>
        <p:nvSpPr>
          <p:cNvPr id="52231" name="Text Box 12"/>
          <p:cNvSpPr txBox="1">
            <a:spLocks noChangeArrowheads="1"/>
          </p:cNvSpPr>
          <p:nvPr/>
        </p:nvSpPr>
        <p:spPr bwMode="auto">
          <a:xfrm>
            <a:off x="3124200" y="1298575"/>
            <a:ext cx="2895600" cy="1901825"/>
          </a:xfrm>
          <a:prstGeom prst="rect">
            <a:avLst/>
          </a:prstGeom>
          <a:solidFill>
            <a:srgbClr val="DDDDDD"/>
          </a:solidFill>
          <a:ln w="57150">
            <a:solidFill>
              <a:srgbClr val="0000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r>
              <a:rPr lang="en-US" altLang="en-US" sz="500">
                <a:solidFill>
                  <a:srgbClr val="000000"/>
                </a:solidFill>
                <a:latin typeface="Calibri" charset="0"/>
              </a:rPr>
              <a:t>&lt;?xml version="1.0" encoding="utf-8"?&gt;</a:t>
            </a:r>
          </a:p>
          <a:p>
            <a:r>
              <a:rPr lang="en-US" altLang="en-US" sz="500">
                <a:solidFill>
                  <a:srgbClr val="000000"/>
                </a:solidFill>
                <a:latin typeface="Calibri" charset="0"/>
              </a:rPr>
              <a:t>  &lt;xs:schema xmlns:xs="http://www.w3.org/2001/XMLSchema"&gt;</a:t>
            </a:r>
          </a:p>
          <a:p>
            <a:r>
              <a:rPr lang="en-US" altLang="en-US" sz="500">
                <a:solidFill>
                  <a:srgbClr val="000000"/>
                </a:solidFill>
                <a:latin typeface="Calibri" charset="0"/>
              </a:rPr>
              <a:t>    &lt;xs:element name="book"&gt;</a:t>
            </a:r>
          </a:p>
          <a:p>
            <a:r>
              <a:rPr lang="en-US" altLang="en-US" sz="500">
                <a:solidFill>
                  <a:srgbClr val="000000"/>
                </a:solidFill>
                <a:latin typeface="Calibri" charset="0"/>
              </a:rPr>
              <a:t>                         &lt;xs:complexType&gt;</a:t>
            </a:r>
          </a:p>
          <a:p>
            <a:r>
              <a:rPr lang="en-US" altLang="en-US" sz="500">
                <a:solidFill>
                  <a:srgbClr val="000000"/>
                </a:solidFill>
                <a:latin typeface="Calibri" charset="0"/>
              </a:rPr>
              <a:t>                           &lt;xs:sequence&gt;</a:t>
            </a:r>
          </a:p>
          <a:p>
            <a:r>
              <a:rPr lang="en-US" altLang="en-US" sz="500">
                <a:solidFill>
                  <a:srgbClr val="000000"/>
                </a:solidFill>
                <a:latin typeface="Calibri" charset="0"/>
              </a:rPr>
              <a:t>                             &lt;xs:element name="title" type="xs:string"/&gt;</a:t>
            </a:r>
          </a:p>
          <a:p>
            <a:r>
              <a:rPr lang="en-US" altLang="en-US" sz="500">
                <a:solidFill>
                  <a:srgbClr val="000000"/>
                </a:solidFill>
                <a:latin typeface="Calibri" charset="0"/>
              </a:rPr>
              <a:t>                             &lt;xs:element name="author" type="xs:string"/&gt;</a:t>
            </a:r>
          </a:p>
          <a:p>
            <a:r>
              <a:rPr lang="en-US" altLang="en-US" sz="500">
                <a:solidFill>
                  <a:srgbClr val="000000"/>
                </a:solidFill>
                <a:latin typeface="Calibri" charset="0"/>
              </a:rPr>
              <a:t>                             &lt;xs:element name="character" minOccurs="0" maxOccurs="unbounded"&gt;</a:t>
            </a:r>
          </a:p>
          <a:p>
            <a:r>
              <a:rPr lang="en-US" altLang="en-US" sz="500">
                <a:solidFill>
                  <a:srgbClr val="000000"/>
                </a:solidFill>
                <a:latin typeface="Calibri" charset="0"/>
              </a:rPr>
              <a:t>                               &lt;xs:complexType&gt;</a:t>
            </a:r>
          </a:p>
          <a:p>
            <a:r>
              <a:rPr lang="en-US" altLang="en-US" sz="500">
                <a:solidFill>
                  <a:srgbClr val="000000"/>
                </a:solidFill>
                <a:latin typeface="Calibri" charset="0"/>
              </a:rPr>
              <a:t>                                 &lt;xs:sequence&gt;</a:t>
            </a:r>
          </a:p>
          <a:p>
            <a:r>
              <a:rPr lang="en-US" altLang="en-US" sz="500">
                <a:solidFill>
                  <a:srgbClr val="000000"/>
                </a:solidFill>
                <a:latin typeface="Calibri" charset="0"/>
              </a:rPr>
              <a:t>                                   &lt;xs:element name="name" type="xs:string"/&gt;</a:t>
            </a:r>
          </a:p>
          <a:p>
            <a:r>
              <a:rPr lang="en-US" altLang="en-US" sz="500">
                <a:solidFill>
                  <a:srgbClr val="000000"/>
                </a:solidFill>
                <a:latin typeface="Calibri" charset="0"/>
              </a:rPr>
              <a:t>                                   &lt;xs:element name="friend-of" type="xs:string" minOccurs="0"</a:t>
            </a:r>
          </a:p>
          <a:p>
            <a:r>
              <a:rPr lang="en-US" altLang="en-US" sz="500">
                <a:solidFill>
                  <a:srgbClr val="000000"/>
                </a:solidFill>
                <a:latin typeface="Calibri" charset="0"/>
              </a:rPr>
              <a:t>                                                    maxOccurs="unbounded"/&gt;</a:t>
            </a:r>
          </a:p>
          <a:p>
            <a:r>
              <a:rPr lang="en-US" altLang="en-US" sz="500">
                <a:solidFill>
                  <a:srgbClr val="000000"/>
                </a:solidFill>
                <a:latin typeface="Calibri" charset="0"/>
              </a:rPr>
              <a:t>                                   &lt;xs:element name="since" type="xs:date"/&gt;</a:t>
            </a:r>
          </a:p>
          <a:p>
            <a:r>
              <a:rPr lang="en-US" altLang="en-US" sz="500">
                <a:solidFill>
                  <a:srgbClr val="000000"/>
                </a:solidFill>
                <a:latin typeface="Calibri" charset="0"/>
              </a:rPr>
              <a:t>                                   &lt;xs:element name="qualification" type="xs:string"/&gt;</a:t>
            </a:r>
          </a:p>
          <a:p>
            <a:r>
              <a:rPr lang="en-US" altLang="en-US" sz="500">
                <a:solidFill>
                  <a:srgbClr val="000000"/>
                </a:solidFill>
                <a:latin typeface="Calibri" charset="0"/>
              </a:rPr>
              <a:t>                                 &lt;/xs:sequence&gt;</a:t>
            </a:r>
          </a:p>
          <a:p>
            <a:r>
              <a:rPr lang="en-US" altLang="en-US" sz="500">
                <a:solidFill>
                  <a:srgbClr val="000000"/>
                </a:solidFill>
                <a:latin typeface="Calibri" charset="0"/>
              </a:rPr>
              <a:t>                               &lt;/xs:complexType&gt;</a:t>
            </a:r>
          </a:p>
          <a:p>
            <a:r>
              <a:rPr lang="en-US" altLang="en-US" sz="500">
                <a:solidFill>
                  <a:srgbClr val="000000"/>
                </a:solidFill>
                <a:latin typeface="Calibri" charset="0"/>
              </a:rPr>
              <a:t>                             &lt;/xs:element&gt;</a:t>
            </a:r>
          </a:p>
          <a:p>
            <a:r>
              <a:rPr lang="en-US" altLang="en-US" sz="500">
                <a:solidFill>
                  <a:srgbClr val="000000"/>
                </a:solidFill>
                <a:latin typeface="Calibri" charset="0"/>
              </a:rPr>
              <a:t>                           &lt;/xs:sequence&gt;</a:t>
            </a:r>
          </a:p>
          <a:p>
            <a:r>
              <a:rPr lang="en-US" altLang="en-US" sz="500">
                <a:solidFill>
                  <a:srgbClr val="000000"/>
                </a:solidFill>
                <a:latin typeface="Calibri" charset="0"/>
              </a:rPr>
              <a:t>                           &lt;xs:attribute name="isbn" type="xs:string"/&gt;</a:t>
            </a:r>
          </a:p>
          <a:p>
            <a:r>
              <a:rPr lang="en-US" altLang="en-US" sz="500">
                <a:solidFill>
                  <a:srgbClr val="000000"/>
                </a:solidFill>
                <a:latin typeface="Calibri" charset="0"/>
              </a:rPr>
              <a:t>                         &lt;/xs:complexType&gt;</a:t>
            </a:r>
          </a:p>
          <a:p>
            <a:r>
              <a:rPr lang="en-US" altLang="en-US" sz="500">
                <a:solidFill>
                  <a:srgbClr val="000000"/>
                </a:solidFill>
                <a:latin typeface="Calibri" charset="0"/>
              </a:rPr>
              <a:t>                       &lt;/xs:element&gt;</a:t>
            </a:r>
          </a:p>
          <a:p>
            <a:r>
              <a:rPr lang="en-US" altLang="en-US" sz="500">
                <a:solidFill>
                  <a:srgbClr val="000000"/>
                </a:solidFill>
                <a:latin typeface="Calibri" charset="0"/>
              </a:rPr>
              <a:t>&lt;/xs:schema&gt;</a:t>
            </a:r>
          </a:p>
        </p:txBody>
      </p:sp>
      <p:sp>
        <p:nvSpPr>
          <p:cNvPr id="52232" name="Text Box 13"/>
          <p:cNvSpPr txBox="1">
            <a:spLocks noChangeArrowheads="1"/>
          </p:cNvSpPr>
          <p:nvPr/>
        </p:nvSpPr>
        <p:spPr bwMode="auto">
          <a:xfrm>
            <a:off x="2051050" y="1298575"/>
            <a:ext cx="1047750" cy="915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r"/>
            <a:r>
              <a:rPr lang="en-US" altLang="en-US" sz="1800">
                <a:solidFill>
                  <a:srgbClr val="000000"/>
                </a:solidFill>
                <a:latin typeface="Calibri" charset="0"/>
              </a:rPr>
              <a:t>XML</a:t>
            </a:r>
            <a:br>
              <a:rPr lang="en-US" altLang="en-US" sz="1800">
                <a:solidFill>
                  <a:srgbClr val="000000"/>
                </a:solidFill>
                <a:latin typeface="Calibri" charset="0"/>
              </a:rPr>
            </a:br>
            <a:r>
              <a:rPr lang="en-US" altLang="en-US" sz="1800">
                <a:solidFill>
                  <a:srgbClr val="000000"/>
                </a:solidFill>
                <a:latin typeface="Calibri" charset="0"/>
              </a:rPr>
              <a:t>Ontology</a:t>
            </a:r>
            <a:br>
              <a:rPr lang="en-US" altLang="en-US" sz="1800">
                <a:solidFill>
                  <a:srgbClr val="000000"/>
                </a:solidFill>
                <a:latin typeface="Calibri" charset="0"/>
              </a:rPr>
            </a:br>
            <a:r>
              <a:rPr lang="en-US" altLang="en-US" sz="1800">
                <a:solidFill>
                  <a:srgbClr val="000000"/>
                </a:solidFill>
                <a:latin typeface="Calibri" charset="0"/>
              </a:rPr>
              <a:t>256 </a:t>
            </a:r>
          </a:p>
        </p:txBody>
      </p:sp>
      <p:sp>
        <p:nvSpPr>
          <p:cNvPr id="52233" name="Line 14"/>
          <p:cNvSpPr>
            <a:spLocks noChangeShapeType="1"/>
          </p:cNvSpPr>
          <p:nvPr/>
        </p:nvSpPr>
        <p:spPr bwMode="auto">
          <a:xfrm flipV="1">
            <a:off x="1905000" y="1908175"/>
            <a:ext cx="2514600" cy="152400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2234" name="Line 15"/>
          <p:cNvSpPr>
            <a:spLocks noChangeShapeType="1"/>
          </p:cNvSpPr>
          <p:nvPr/>
        </p:nvSpPr>
        <p:spPr bwMode="auto">
          <a:xfrm flipH="1" flipV="1">
            <a:off x="4495800" y="1984375"/>
            <a:ext cx="2057400" cy="144780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2235" name="Text Box 16"/>
          <p:cNvSpPr txBox="1">
            <a:spLocks noChangeArrowheads="1"/>
          </p:cNvSpPr>
          <p:nvPr/>
        </p:nvSpPr>
        <p:spPr bwMode="auto">
          <a:xfrm>
            <a:off x="1881188" y="2593975"/>
            <a:ext cx="9937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r>
              <a:rPr lang="en-US" altLang="en-US" sz="2000">
                <a:solidFill>
                  <a:srgbClr val="FF0000"/>
                </a:solidFill>
                <a:latin typeface="Calibri" charset="0"/>
              </a:rPr>
              <a:t>imports</a:t>
            </a:r>
          </a:p>
        </p:txBody>
      </p:sp>
      <p:sp>
        <p:nvSpPr>
          <p:cNvPr id="52236" name="Text Box 17"/>
          <p:cNvSpPr txBox="1">
            <a:spLocks noChangeArrowheads="1"/>
          </p:cNvSpPr>
          <p:nvPr/>
        </p:nvSpPr>
        <p:spPr bwMode="auto">
          <a:xfrm>
            <a:off x="5961063" y="2746375"/>
            <a:ext cx="9937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r>
              <a:rPr lang="en-US" altLang="en-US" sz="2000">
                <a:solidFill>
                  <a:srgbClr val="FF0000"/>
                </a:solidFill>
                <a:latin typeface="Calibri" charset="0"/>
              </a:rPr>
              <a:t>imports</a:t>
            </a:r>
          </a:p>
        </p:txBody>
      </p:sp>
      <p:sp>
        <p:nvSpPr>
          <p:cNvPr id="52237" name="Text Box 18"/>
          <p:cNvSpPr txBox="1">
            <a:spLocks noChangeArrowheads="1"/>
          </p:cNvSpPr>
          <p:nvPr/>
        </p:nvSpPr>
        <p:spPr bwMode="auto">
          <a:xfrm>
            <a:off x="4114800" y="3660775"/>
            <a:ext cx="36353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r>
              <a:rPr lang="en-US" altLang="en-US" sz="2800">
                <a:solidFill>
                  <a:srgbClr val="FF0000"/>
                </a:solidFill>
                <a:latin typeface="Calibri" charset="0"/>
              </a:rPr>
              <a:t>=</a:t>
            </a:r>
          </a:p>
        </p:txBody>
      </p:sp>
      <p:sp>
        <p:nvSpPr>
          <p:cNvPr id="52238" name="Text Box 19"/>
          <p:cNvSpPr txBox="1">
            <a:spLocks noChangeArrowheads="1"/>
          </p:cNvSpPr>
          <p:nvPr/>
        </p:nvSpPr>
        <p:spPr bwMode="auto">
          <a:xfrm>
            <a:off x="4038600" y="4270375"/>
            <a:ext cx="5429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r>
              <a:rPr lang="en-US" altLang="en-US" sz="2800">
                <a:solidFill>
                  <a:srgbClr val="FF0000"/>
                </a:solidFill>
                <a:latin typeface="Calibri" charset="0"/>
              </a:rPr>
              <a:t>&lt;&gt;</a:t>
            </a:r>
          </a:p>
        </p:txBody>
      </p:sp>
      <p:sp>
        <p:nvSpPr>
          <p:cNvPr id="52239" name="Text Box 20"/>
          <p:cNvSpPr txBox="1">
            <a:spLocks noChangeArrowheads="1"/>
          </p:cNvSpPr>
          <p:nvPr/>
        </p:nvSpPr>
        <p:spPr bwMode="auto">
          <a:xfrm>
            <a:off x="6324600" y="1298575"/>
            <a:ext cx="22098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14300" indent="-1143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r>
              <a:rPr lang="en-US" altLang="en-US" b="1">
                <a:latin typeface="Calibri" charset="0"/>
              </a:rPr>
              <a:t>Ontologies add</a:t>
            </a:r>
            <a:r>
              <a:rPr lang="en-US" altLang="en-US" sz="2000">
                <a:latin typeface="Calibri" charset="0"/>
              </a:rPr>
              <a:t> </a:t>
            </a:r>
          </a:p>
          <a:p>
            <a:pPr lvl="1">
              <a:buFontTx/>
              <a:buChar char="•"/>
            </a:pPr>
            <a:r>
              <a:rPr lang="en-US" altLang="en-US" sz="2000">
                <a:latin typeface="Calibri" charset="0"/>
              </a:rPr>
              <a:t>Structure</a:t>
            </a:r>
          </a:p>
          <a:p>
            <a:pPr lvl="1">
              <a:buFontTx/>
              <a:buChar char="•"/>
            </a:pPr>
            <a:r>
              <a:rPr lang="en-US" altLang="en-US" sz="2000">
                <a:latin typeface="Calibri" charset="0"/>
              </a:rPr>
              <a:t>Constraints</a:t>
            </a:r>
          </a:p>
          <a:p>
            <a:pPr lvl="1">
              <a:buFontTx/>
              <a:buChar char="•"/>
            </a:pPr>
            <a:r>
              <a:rPr lang="en-US" altLang="en-US" sz="2000">
                <a:latin typeface="Calibri" charset="0"/>
              </a:rPr>
              <a:t>mappings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TextBox 19"/>
          <p:cNvSpPr txBox="1">
            <a:spLocks noChangeArrowheads="1"/>
          </p:cNvSpPr>
          <p:nvPr/>
        </p:nvSpPr>
        <p:spPr bwMode="auto">
          <a:xfrm>
            <a:off x="2895600" y="2667000"/>
            <a:ext cx="3365500" cy="1938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r>
              <a:rPr lang="en-US" altLang="en-US" sz="2000">
                <a:solidFill>
                  <a:srgbClr val="000000"/>
                </a:solidFill>
              </a:rPr>
              <a:t>Semantic web technologies allow machines to share data and knowledge using common web language and protocols.</a:t>
            </a:r>
          </a:p>
          <a:p>
            <a:pPr eaLnBrk="1" hangingPunct="1"/>
            <a:endParaRPr lang="en-US" altLang="en-US" sz="2000">
              <a:solidFill>
                <a:srgbClr val="000000"/>
              </a:solidFill>
            </a:endParaRPr>
          </a:p>
          <a:p>
            <a:pPr eaLnBrk="1" hangingPunct="1"/>
            <a:r>
              <a:rPr lang="en-US" altLang="en-US" sz="2000">
                <a:solidFill>
                  <a:srgbClr val="000000"/>
                </a:solidFill>
              </a:rPr>
              <a:t>                ~ 1997 </a:t>
            </a:r>
          </a:p>
        </p:txBody>
      </p:sp>
      <p:sp>
        <p:nvSpPr>
          <p:cNvPr id="13322" name="Text Box 10"/>
          <p:cNvSpPr txBox="1">
            <a:spLocks noChangeArrowheads="1"/>
          </p:cNvSpPr>
          <p:nvPr/>
        </p:nvSpPr>
        <p:spPr bwMode="auto">
          <a:xfrm>
            <a:off x="0" y="0"/>
            <a:ext cx="9144000" cy="114141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1436" tIns="45718" rIns="91436" bIns="45718" anchor="ctr"/>
          <a:lstStyle>
            <a:lvl1pPr eaLnBrk="0" hangingPunct="0">
              <a:tabLst>
                <a:tab pos="0" algn="l"/>
                <a:tab pos="414338" algn="l"/>
                <a:tab pos="828675" algn="l"/>
                <a:tab pos="1243013" algn="l"/>
                <a:tab pos="1657350" algn="l"/>
                <a:tab pos="2073275" algn="l"/>
                <a:tab pos="2487613" algn="l"/>
                <a:tab pos="2901950" algn="l"/>
                <a:tab pos="3316288" algn="l"/>
                <a:tab pos="3732213" algn="l"/>
                <a:tab pos="4146550" algn="l"/>
                <a:tab pos="4560888" algn="l"/>
                <a:tab pos="4975225" algn="l"/>
                <a:tab pos="5391150" algn="l"/>
                <a:tab pos="5805488" algn="l"/>
                <a:tab pos="6219825" algn="l"/>
                <a:tab pos="6634163" algn="l"/>
                <a:tab pos="7050088" algn="l"/>
                <a:tab pos="7464425" algn="l"/>
                <a:tab pos="7878763" algn="l"/>
                <a:tab pos="8293100" algn="l"/>
                <a:tab pos="8535988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tabLst>
                <a:tab pos="0" algn="l"/>
                <a:tab pos="414338" algn="l"/>
                <a:tab pos="828675" algn="l"/>
                <a:tab pos="1243013" algn="l"/>
                <a:tab pos="1657350" algn="l"/>
                <a:tab pos="2073275" algn="l"/>
                <a:tab pos="2487613" algn="l"/>
                <a:tab pos="2901950" algn="l"/>
                <a:tab pos="3316288" algn="l"/>
                <a:tab pos="3732213" algn="l"/>
                <a:tab pos="4146550" algn="l"/>
                <a:tab pos="4560888" algn="l"/>
                <a:tab pos="4975225" algn="l"/>
                <a:tab pos="5391150" algn="l"/>
                <a:tab pos="5805488" algn="l"/>
                <a:tab pos="6219825" algn="l"/>
                <a:tab pos="6634163" algn="l"/>
                <a:tab pos="7050088" algn="l"/>
                <a:tab pos="7464425" algn="l"/>
                <a:tab pos="7878763" algn="l"/>
                <a:tab pos="8293100" algn="l"/>
                <a:tab pos="8535988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tabLst>
                <a:tab pos="0" algn="l"/>
                <a:tab pos="414338" algn="l"/>
                <a:tab pos="828675" algn="l"/>
                <a:tab pos="1243013" algn="l"/>
                <a:tab pos="1657350" algn="l"/>
                <a:tab pos="2073275" algn="l"/>
                <a:tab pos="2487613" algn="l"/>
                <a:tab pos="2901950" algn="l"/>
                <a:tab pos="3316288" algn="l"/>
                <a:tab pos="3732213" algn="l"/>
                <a:tab pos="4146550" algn="l"/>
                <a:tab pos="4560888" algn="l"/>
                <a:tab pos="4975225" algn="l"/>
                <a:tab pos="5391150" algn="l"/>
                <a:tab pos="5805488" algn="l"/>
                <a:tab pos="6219825" algn="l"/>
                <a:tab pos="6634163" algn="l"/>
                <a:tab pos="7050088" algn="l"/>
                <a:tab pos="7464425" algn="l"/>
                <a:tab pos="7878763" algn="l"/>
                <a:tab pos="8293100" algn="l"/>
                <a:tab pos="8535988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tabLst>
                <a:tab pos="0" algn="l"/>
                <a:tab pos="414338" algn="l"/>
                <a:tab pos="828675" algn="l"/>
                <a:tab pos="1243013" algn="l"/>
                <a:tab pos="1657350" algn="l"/>
                <a:tab pos="2073275" algn="l"/>
                <a:tab pos="2487613" algn="l"/>
                <a:tab pos="2901950" algn="l"/>
                <a:tab pos="3316288" algn="l"/>
                <a:tab pos="3732213" algn="l"/>
                <a:tab pos="4146550" algn="l"/>
                <a:tab pos="4560888" algn="l"/>
                <a:tab pos="4975225" algn="l"/>
                <a:tab pos="5391150" algn="l"/>
                <a:tab pos="5805488" algn="l"/>
                <a:tab pos="6219825" algn="l"/>
                <a:tab pos="6634163" algn="l"/>
                <a:tab pos="7050088" algn="l"/>
                <a:tab pos="7464425" algn="l"/>
                <a:tab pos="7878763" algn="l"/>
                <a:tab pos="8293100" algn="l"/>
                <a:tab pos="8535988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tabLst>
                <a:tab pos="0" algn="l"/>
                <a:tab pos="414338" algn="l"/>
                <a:tab pos="828675" algn="l"/>
                <a:tab pos="1243013" algn="l"/>
                <a:tab pos="1657350" algn="l"/>
                <a:tab pos="2073275" algn="l"/>
                <a:tab pos="2487613" algn="l"/>
                <a:tab pos="2901950" algn="l"/>
                <a:tab pos="3316288" algn="l"/>
                <a:tab pos="3732213" algn="l"/>
                <a:tab pos="4146550" algn="l"/>
                <a:tab pos="4560888" algn="l"/>
                <a:tab pos="4975225" algn="l"/>
                <a:tab pos="5391150" algn="l"/>
                <a:tab pos="5805488" algn="l"/>
                <a:tab pos="6219825" algn="l"/>
                <a:tab pos="6634163" algn="l"/>
                <a:tab pos="7050088" algn="l"/>
                <a:tab pos="7464425" algn="l"/>
                <a:tab pos="7878763" algn="l"/>
                <a:tab pos="8293100" algn="l"/>
                <a:tab pos="8535988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14338" algn="l"/>
                <a:tab pos="828675" algn="l"/>
                <a:tab pos="1243013" algn="l"/>
                <a:tab pos="1657350" algn="l"/>
                <a:tab pos="2073275" algn="l"/>
                <a:tab pos="2487613" algn="l"/>
                <a:tab pos="2901950" algn="l"/>
                <a:tab pos="3316288" algn="l"/>
                <a:tab pos="3732213" algn="l"/>
                <a:tab pos="4146550" algn="l"/>
                <a:tab pos="4560888" algn="l"/>
                <a:tab pos="4975225" algn="l"/>
                <a:tab pos="5391150" algn="l"/>
                <a:tab pos="5805488" algn="l"/>
                <a:tab pos="6219825" algn="l"/>
                <a:tab pos="6634163" algn="l"/>
                <a:tab pos="7050088" algn="l"/>
                <a:tab pos="7464425" algn="l"/>
                <a:tab pos="7878763" algn="l"/>
                <a:tab pos="8293100" algn="l"/>
                <a:tab pos="8535988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14338" algn="l"/>
                <a:tab pos="828675" algn="l"/>
                <a:tab pos="1243013" algn="l"/>
                <a:tab pos="1657350" algn="l"/>
                <a:tab pos="2073275" algn="l"/>
                <a:tab pos="2487613" algn="l"/>
                <a:tab pos="2901950" algn="l"/>
                <a:tab pos="3316288" algn="l"/>
                <a:tab pos="3732213" algn="l"/>
                <a:tab pos="4146550" algn="l"/>
                <a:tab pos="4560888" algn="l"/>
                <a:tab pos="4975225" algn="l"/>
                <a:tab pos="5391150" algn="l"/>
                <a:tab pos="5805488" algn="l"/>
                <a:tab pos="6219825" algn="l"/>
                <a:tab pos="6634163" algn="l"/>
                <a:tab pos="7050088" algn="l"/>
                <a:tab pos="7464425" algn="l"/>
                <a:tab pos="7878763" algn="l"/>
                <a:tab pos="8293100" algn="l"/>
                <a:tab pos="8535988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14338" algn="l"/>
                <a:tab pos="828675" algn="l"/>
                <a:tab pos="1243013" algn="l"/>
                <a:tab pos="1657350" algn="l"/>
                <a:tab pos="2073275" algn="l"/>
                <a:tab pos="2487613" algn="l"/>
                <a:tab pos="2901950" algn="l"/>
                <a:tab pos="3316288" algn="l"/>
                <a:tab pos="3732213" algn="l"/>
                <a:tab pos="4146550" algn="l"/>
                <a:tab pos="4560888" algn="l"/>
                <a:tab pos="4975225" algn="l"/>
                <a:tab pos="5391150" algn="l"/>
                <a:tab pos="5805488" algn="l"/>
                <a:tab pos="6219825" algn="l"/>
                <a:tab pos="6634163" algn="l"/>
                <a:tab pos="7050088" algn="l"/>
                <a:tab pos="7464425" algn="l"/>
                <a:tab pos="7878763" algn="l"/>
                <a:tab pos="8293100" algn="l"/>
                <a:tab pos="8535988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14338" algn="l"/>
                <a:tab pos="828675" algn="l"/>
                <a:tab pos="1243013" algn="l"/>
                <a:tab pos="1657350" algn="l"/>
                <a:tab pos="2073275" algn="l"/>
                <a:tab pos="2487613" algn="l"/>
                <a:tab pos="2901950" algn="l"/>
                <a:tab pos="3316288" algn="l"/>
                <a:tab pos="3732213" algn="l"/>
                <a:tab pos="4146550" algn="l"/>
                <a:tab pos="4560888" algn="l"/>
                <a:tab pos="4975225" algn="l"/>
                <a:tab pos="5391150" algn="l"/>
                <a:tab pos="5805488" algn="l"/>
                <a:tab pos="6219825" algn="l"/>
                <a:tab pos="6634163" algn="l"/>
                <a:tab pos="7050088" algn="l"/>
                <a:tab pos="7464425" algn="l"/>
                <a:tab pos="7878763" algn="l"/>
                <a:tab pos="8293100" algn="l"/>
                <a:tab pos="8535988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 eaLnBrk="1" hangingPunct="1"/>
            <a:r>
              <a:rPr lang="en-US" altLang="en-US" sz="440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Semantic Web</a:t>
            </a:r>
          </a:p>
        </p:txBody>
      </p:sp>
      <p:sp>
        <p:nvSpPr>
          <p:cNvPr id="54275" name="TextBox 4"/>
          <p:cNvSpPr txBox="1">
            <a:spLocks noChangeArrowheads="1"/>
          </p:cNvSpPr>
          <p:nvPr/>
        </p:nvSpPr>
        <p:spPr bwMode="auto">
          <a:xfrm>
            <a:off x="5513388" y="6396038"/>
            <a:ext cx="360045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r>
              <a:rPr lang="en-US" altLang="en-US"/>
              <a:t>Semantic Web beginning</a:t>
            </a:r>
          </a:p>
        </p:txBody>
      </p:sp>
      <p:sp>
        <p:nvSpPr>
          <p:cNvPr id="54276" name="TextBox 17"/>
          <p:cNvSpPr txBox="1">
            <a:spLocks noChangeArrowheads="1"/>
          </p:cNvSpPr>
          <p:nvPr/>
        </p:nvSpPr>
        <p:spPr bwMode="auto">
          <a:xfrm>
            <a:off x="198438" y="1066800"/>
            <a:ext cx="35814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r>
              <a:rPr lang="en-US" altLang="en-US" sz="1800">
                <a:solidFill>
                  <a:srgbClr val="000000"/>
                </a:solidFill>
              </a:rPr>
              <a:t>Use Semantic Web Technology to publish shared data &amp; knowledge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6321" name="Group 1"/>
          <p:cNvGrpSpPr>
            <a:grpSpLocks/>
          </p:cNvGrpSpPr>
          <p:nvPr/>
        </p:nvGrpSpPr>
        <p:grpSpPr bwMode="auto">
          <a:xfrm>
            <a:off x="3535363" y="2500313"/>
            <a:ext cx="2071687" cy="1830387"/>
            <a:chOff x="2455" y="1736"/>
            <a:chExt cx="1439" cy="1271"/>
          </a:xfrm>
        </p:grpSpPr>
        <p:pic>
          <p:nvPicPr>
            <p:cNvPr id="56327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55" y="1736"/>
              <a:ext cx="1439" cy="1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56328" name="Text Box 3"/>
            <p:cNvSpPr txBox="1">
              <a:spLocks noChangeArrowheads="1"/>
            </p:cNvSpPr>
            <p:nvPr/>
          </p:nvSpPr>
          <p:spPr bwMode="auto">
            <a:xfrm>
              <a:off x="2898" y="2770"/>
              <a:ext cx="443" cy="2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90000" tIns="46800" rIns="90000" bIns="46800">
              <a:spAutoFit/>
            </a:bodyPr>
            <a:lstStyle>
              <a:lvl1pPr eaLnBrk="0" hangingPunct="0">
                <a:tabLst>
                  <a:tab pos="0" algn="l"/>
                  <a:tab pos="414338" algn="l"/>
                  <a:tab pos="828675" algn="l"/>
                  <a:tab pos="1243013" algn="l"/>
                  <a:tab pos="1657350" algn="l"/>
                  <a:tab pos="2073275" algn="l"/>
                  <a:tab pos="2487613" algn="l"/>
                  <a:tab pos="2901950" algn="l"/>
                  <a:tab pos="3316288" algn="l"/>
                  <a:tab pos="3732213" algn="l"/>
                  <a:tab pos="4146550" algn="l"/>
                  <a:tab pos="4560888" algn="l"/>
                  <a:tab pos="4975225" algn="l"/>
                  <a:tab pos="5391150" algn="l"/>
                  <a:tab pos="5805488" algn="l"/>
                  <a:tab pos="6219825" algn="l"/>
                  <a:tab pos="6634163" algn="l"/>
                  <a:tab pos="7050088" algn="l"/>
                  <a:tab pos="7464425" algn="l"/>
                  <a:tab pos="7878763" algn="l"/>
                  <a:tab pos="8293100" algn="l"/>
                </a:tabLs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 eaLnBrk="0" hangingPunct="0">
                <a:tabLst>
                  <a:tab pos="0" algn="l"/>
                  <a:tab pos="414338" algn="l"/>
                  <a:tab pos="828675" algn="l"/>
                  <a:tab pos="1243013" algn="l"/>
                  <a:tab pos="1657350" algn="l"/>
                  <a:tab pos="2073275" algn="l"/>
                  <a:tab pos="2487613" algn="l"/>
                  <a:tab pos="2901950" algn="l"/>
                  <a:tab pos="3316288" algn="l"/>
                  <a:tab pos="3732213" algn="l"/>
                  <a:tab pos="4146550" algn="l"/>
                  <a:tab pos="4560888" algn="l"/>
                  <a:tab pos="4975225" algn="l"/>
                  <a:tab pos="5391150" algn="l"/>
                  <a:tab pos="5805488" algn="l"/>
                  <a:tab pos="6219825" algn="l"/>
                  <a:tab pos="6634163" algn="l"/>
                  <a:tab pos="7050088" algn="l"/>
                  <a:tab pos="7464425" algn="l"/>
                  <a:tab pos="7878763" algn="l"/>
                  <a:tab pos="8293100" algn="l"/>
                </a:tabLs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 eaLnBrk="0" hangingPunct="0">
                <a:tabLst>
                  <a:tab pos="0" algn="l"/>
                  <a:tab pos="414338" algn="l"/>
                  <a:tab pos="828675" algn="l"/>
                  <a:tab pos="1243013" algn="l"/>
                  <a:tab pos="1657350" algn="l"/>
                  <a:tab pos="2073275" algn="l"/>
                  <a:tab pos="2487613" algn="l"/>
                  <a:tab pos="2901950" algn="l"/>
                  <a:tab pos="3316288" algn="l"/>
                  <a:tab pos="3732213" algn="l"/>
                  <a:tab pos="4146550" algn="l"/>
                  <a:tab pos="4560888" algn="l"/>
                  <a:tab pos="4975225" algn="l"/>
                  <a:tab pos="5391150" algn="l"/>
                  <a:tab pos="5805488" algn="l"/>
                  <a:tab pos="6219825" algn="l"/>
                  <a:tab pos="6634163" algn="l"/>
                  <a:tab pos="7050088" algn="l"/>
                  <a:tab pos="7464425" algn="l"/>
                  <a:tab pos="7878763" algn="l"/>
                  <a:tab pos="8293100" algn="l"/>
                </a:tabLs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 eaLnBrk="0" hangingPunct="0">
                <a:tabLst>
                  <a:tab pos="0" algn="l"/>
                  <a:tab pos="414338" algn="l"/>
                  <a:tab pos="828675" algn="l"/>
                  <a:tab pos="1243013" algn="l"/>
                  <a:tab pos="1657350" algn="l"/>
                  <a:tab pos="2073275" algn="l"/>
                  <a:tab pos="2487613" algn="l"/>
                  <a:tab pos="2901950" algn="l"/>
                  <a:tab pos="3316288" algn="l"/>
                  <a:tab pos="3732213" algn="l"/>
                  <a:tab pos="4146550" algn="l"/>
                  <a:tab pos="4560888" algn="l"/>
                  <a:tab pos="4975225" algn="l"/>
                  <a:tab pos="5391150" algn="l"/>
                  <a:tab pos="5805488" algn="l"/>
                  <a:tab pos="6219825" algn="l"/>
                  <a:tab pos="6634163" algn="l"/>
                  <a:tab pos="7050088" algn="l"/>
                  <a:tab pos="7464425" algn="l"/>
                  <a:tab pos="7878763" algn="l"/>
                  <a:tab pos="8293100" algn="l"/>
                </a:tabLs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 eaLnBrk="0" hangingPunct="0">
                <a:tabLst>
                  <a:tab pos="0" algn="l"/>
                  <a:tab pos="414338" algn="l"/>
                  <a:tab pos="828675" algn="l"/>
                  <a:tab pos="1243013" algn="l"/>
                  <a:tab pos="1657350" algn="l"/>
                  <a:tab pos="2073275" algn="l"/>
                  <a:tab pos="2487613" algn="l"/>
                  <a:tab pos="2901950" algn="l"/>
                  <a:tab pos="3316288" algn="l"/>
                  <a:tab pos="3732213" algn="l"/>
                  <a:tab pos="4146550" algn="l"/>
                  <a:tab pos="4560888" algn="l"/>
                  <a:tab pos="4975225" algn="l"/>
                  <a:tab pos="5391150" algn="l"/>
                  <a:tab pos="5805488" algn="l"/>
                  <a:tab pos="6219825" algn="l"/>
                  <a:tab pos="6634163" algn="l"/>
                  <a:tab pos="7050088" algn="l"/>
                  <a:tab pos="7464425" algn="l"/>
                  <a:tab pos="7878763" algn="l"/>
                  <a:tab pos="8293100" algn="l"/>
                </a:tabLs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14338" algn="l"/>
                  <a:tab pos="828675" algn="l"/>
                  <a:tab pos="1243013" algn="l"/>
                  <a:tab pos="1657350" algn="l"/>
                  <a:tab pos="2073275" algn="l"/>
                  <a:tab pos="2487613" algn="l"/>
                  <a:tab pos="2901950" algn="l"/>
                  <a:tab pos="3316288" algn="l"/>
                  <a:tab pos="3732213" algn="l"/>
                  <a:tab pos="4146550" algn="l"/>
                  <a:tab pos="4560888" algn="l"/>
                  <a:tab pos="4975225" algn="l"/>
                  <a:tab pos="5391150" algn="l"/>
                  <a:tab pos="5805488" algn="l"/>
                  <a:tab pos="6219825" algn="l"/>
                  <a:tab pos="6634163" algn="l"/>
                  <a:tab pos="7050088" algn="l"/>
                  <a:tab pos="7464425" algn="l"/>
                  <a:tab pos="7878763" algn="l"/>
                  <a:tab pos="8293100" algn="l"/>
                </a:tabLs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14338" algn="l"/>
                  <a:tab pos="828675" algn="l"/>
                  <a:tab pos="1243013" algn="l"/>
                  <a:tab pos="1657350" algn="l"/>
                  <a:tab pos="2073275" algn="l"/>
                  <a:tab pos="2487613" algn="l"/>
                  <a:tab pos="2901950" algn="l"/>
                  <a:tab pos="3316288" algn="l"/>
                  <a:tab pos="3732213" algn="l"/>
                  <a:tab pos="4146550" algn="l"/>
                  <a:tab pos="4560888" algn="l"/>
                  <a:tab pos="4975225" algn="l"/>
                  <a:tab pos="5391150" algn="l"/>
                  <a:tab pos="5805488" algn="l"/>
                  <a:tab pos="6219825" algn="l"/>
                  <a:tab pos="6634163" algn="l"/>
                  <a:tab pos="7050088" algn="l"/>
                  <a:tab pos="7464425" algn="l"/>
                  <a:tab pos="7878763" algn="l"/>
                  <a:tab pos="8293100" algn="l"/>
                </a:tabLs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14338" algn="l"/>
                  <a:tab pos="828675" algn="l"/>
                  <a:tab pos="1243013" algn="l"/>
                  <a:tab pos="1657350" algn="l"/>
                  <a:tab pos="2073275" algn="l"/>
                  <a:tab pos="2487613" algn="l"/>
                  <a:tab pos="2901950" algn="l"/>
                  <a:tab pos="3316288" algn="l"/>
                  <a:tab pos="3732213" algn="l"/>
                  <a:tab pos="4146550" algn="l"/>
                  <a:tab pos="4560888" algn="l"/>
                  <a:tab pos="4975225" algn="l"/>
                  <a:tab pos="5391150" algn="l"/>
                  <a:tab pos="5805488" algn="l"/>
                  <a:tab pos="6219825" algn="l"/>
                  <a:tab pos="6634163" algn="l"/>
                  <a:tab pos="7050088" algn="l"/>
                  <a:tab pos="7464425" algn="l"/>
                  <a:tab pos="7878763" algn="l"/>
                  <a:tab pos="8293100" algn="l"/>
                </a:tabLs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14338" algn="l"/>
                  <a:tab pos="828675" algn="l"/>
                  <a:tab pos="1243013" algn="l"/>
                  <a:tab pos="1657350" algn="l"/>
                  <a:tab pos="2073275" algn="l"/>
                  <a:tab pos="2487613" algn="l"/>
                  <a:tab pos="2901950" algn="l"/>
                  <a:tab pos="3316288" algn="l"/>
                  <a:tab pos="3732213" algn="l"/>
                  <a:tab pos="4146550" algn="l"/>
                  <a:tab pos="4560888" algn="l"/>
                  <a:tab pos="4975225" algn="l"/>
                  <a:tab pos="5391150" algn="l"/>
                  <a:tab pos="5805488" algn="l"/>
                  <a:tab pos="6219825" algn="l"/>
                  <a:tab pos="6634163" algn="l"/>
                  <a:tab pos="7050088" algn="l"/>
                  <a:tab pos="7464425" algn="l"/>
                  <a:tab pos="7878763" algn="l"/>
                  <a:tab pos="8293100" algn="l"/>
                </a:tabLs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eaLnBrk="1" hangingPunct="1"/>
              <a:r>
                <a:rPr lang="en-US" altLang="en-US" sz="1600">
                  <a:solidFill>
                    <a:srgbClr val="000000"/>
                  </a:solidFill>
                </a:rPr>
                <a:t>2007</a:t>
              </a:r>
            </a:p>
          </p:txBody>
        </p:sp>
      </p:grpSp>
      <p:sp>
        <p:nvSpPr>
          <p:cNvPr id="13322" name="Text Box 10"/>
          <p:cNvSpPr txBox="1">
            <a:spLocks noChangeArrowheads="1"/>
          </p:cNvSpPr>
          <p:nvPr/>
        </p:nvSpPr>
        <p:spPr bwMode="auto">
          <a:xfrm>
            <a:off x="0" y="0"/>
            <a:ext cx="9144000" cy="114141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1436" tIns="45718" rIns="91436" bIns="45718" anchor="ctr"/>
          <a:lstStyle>
            <a:lvl1pPr eaLnBrk="0" hangingPunct="0">
              <a:tabLst>
                <a:tab pos="0" algn="l"/>
                <a:tab pos="414338" algn="l"/>
                <a:tab pos="828675" algn="l"/>
                <a:tab pos="1243013" algn="l"/>
                <a:tab pos="1657350" algn="l"/>
                <a:tab pos="2073275" algn="l"/>
                <a:tab pos="2487613" algn="l"/>
                <a:tab pos="2901950" algn="l"/>
                <a:tab pos="3316288" algn="l"/>
                <a:tab pos="3732213" algn="l"/>
                <a:tab pos="4146550" algn="l"/>
                <a:tab pos="4560888" algn="l"/>
                <a:tab pos="4975225" algn="l"/>
                <a:tab pos="5391150" algn="l"/>
                <a:tab pos="5805488" algn="l"/>
                <a:tab pos="6219825" algn="l"/>
                <a:tab pos="6634163" algn="l"/>
                <a:tab pos="7050088" algn="l"/>
                <a:tab pos="7464425" algn="l"/>
                <a:tab pos="7878763" algn="l"/>
                <a:tab pos="8293100" algn="l"/>
                <a:tab pos="8535988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tabLst>
                <a:tab pos="0" algn="l"/>
                <a:tab pos="414338" algn="l"/>
                <a:tab pos="828675" algn="l"/>
                <a:tab pos="1243013" algn="l"/>
                <a:tab pos="1657350" algn="l"/>
                <a:tab pos="2073275" algn="l"/>
                <a:tab pos="2487613" algn="l"/>
                <a:tab pos="2901950" algn="l"/>
                <a:tab pos="3316288" algn="l"/>
                <a:tab pos="3732213" algn="l"/>
                <a:tab pos="4146550" algn="l"/>
                <a:tab pos="4560888" algn="l"/>
                <a:tab pos="4975225" algn="l"/>
                <a:tab pos="5391150" algn="l"/>
                <a:tab pos="5805488" algn="l"/>
                <a:tab pos="6219825" algn="l"/>
                <a:tab pos="6634163" algn="l"/>
                <a:tab pos="7050088" algn="l"/>
                <a:tab pos="7464425" algn="l"/>
                <a:tab pos="7878763" algn="l"/>
                <a:tab pos="8293100" algn="l"/>
                <a:tab pos="8535988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tabLst>
                <a:tab pos="0" algn="l"/>
                <a:tab pos="414338" algn="l"/>
                <a:tab pos="828675" algn="l"/>
                <a:tab pos="1243013" algn="l"/>
                <a:tab pos="1657350" algn="l"/>
                <a:tab pos="2073275" algn="l"/>
                <a:tab pos="2487613" algn="l"/>
                <a:tab pos="2901950" algn="l"/>
                <a:tab pos="3316288" algn="l"/>
                <a:tab pos="3732213" algn="l"/>
                <a:tab pos="4146550" algn="l"/>
                <a:tab pos="4560888" algn="l"/>
                <a:tab pos="4975225" algn="l"/>
                <a:tab pos="5391150" algn="l"/>
                <a:tab pos="5805488" algn="l"/>
                <a:tab pos="6219825" algn="l"/>
                <a:tab pos="6634163" algn="l"/>
                <a:tab pos="7050088" algn="l"/>
                <a:tab pos="7464425" algn="l"/>
                <a:tab pos="7878763" algn="l"/>
                <a:tab pos="8293100" algn="l"/>
                <a:tab pos="8535988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tabLst>
                <a:tab pos="0" algn="l"/>
                <a:tab pos="414338" algn="l"/>
                <a:tab pos="828675" algn="l"/>
                <a:tab pos="1243013" algn="l"/>
                <a:tab pos="1657350" algn="l"/>
                <a:tab pos="2073275" algn="l"/>
                <a:tab pos="2487613" algn="l"/>
                <a:tab pos="2901950" algn="l"/>
                <a:tab pos="3316288" algn="l"/>
                <a:tab pos="3732213" algn="l"/>
                <a:tab pos="4146550" algn="l"/>
                <a:tab pos="4560888" algn="l"/>
                <a:tab pos="4975225" algn="l"/>
                <a:tab pos="5391150" algn="l"/>
                <a:tab pos="5805488" algn="l"/>
                <a:tab pos="6219825" algn="l"/>
                <a:tab pos="6634163" algn="l"/>
                <a:tab pos="7050088" algn="l"/>
                <a:tab pos="7464425" algn="l"/>
                <a:tab pos="7878763" algn="l"/>
                <a:tab pos="8293100" algn="l"/>
                <a:tab pos="8535988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tabLst>
                <a:tab pos="0" algn="l"/>
                <a:tab pos="414338" algn="l"/>
                <a:tab pos="828675" algn="l"/>
                <a:tab pos="1243013" algn="l"/>
                <a:tab pos="1657350" algn="l"/>
                <a:tab pos="2073275" algn="l"/>
                <a:tab pos="2487613" algn="l"/>
                <a:tab pos="2901950" algn="l"/>
                <a:tab pos="3316288" algn="l"/>
                <a:tab pos="3732213" algn="l"/>
                <a:tab pos="4146550" algn="l"/>
                <a:tab pos="4560888" algn="l"/>
                <a:tab pos="4975225" algn="l"/>
                <a:tab pos="5391150" algn="l"/>
                <a:tab pos="5805488" algn="l"/>
                <a:tab pos="6219825" algn="l"/>
                <a:tab pos="6634163" algn="l"/>
                <a:tab pos="7050088" algn="l"/>
                <a:tab pos="7464425" algn="l"/>
                <a:tab pos="7878763" algn="l"/>
                <a:tab pos="8293100" algn="l"/>
                <a:tab pos="8535988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14338" algn="l"/>
                <a:tab pos="828675" algn="l"/>
                <a:tab pos="1243013" algn="l"/>
                <a:tab pos="1657350" algn="l"/>
                <a:tab pos="2073275" algn="l"/>
                <a:tab pos="2487613" algn="l"/>
                <a:tab pos="2901950" algn="l"/>
                <a:tab pos="3316288" algn="l"/>
                <a:tab pos="3732213" algn="l"/>
                <a:tab pos="4146550" algn="l"/>
                <a:tab pos="4560888" algn="l"/>
                <a:tab pos="4975225" algn="l"/>
                <a:tab pos="5391150" algn="l"/>
                <a:tab pos="5805488" algn="l"/>
                <a:tab pos="6219825" algn="l"/>
                <a:tab pos="6634163" algn="l"/>
                <a:tab pos="7050088" algn="l"/>
                <a:tab pos="7464425" algn="l"/>
                <a:tab pos="7878763" algn="l"/>
                <a:tab pos="8293100" algn="l"/>
                <a:tab pos="8535988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14338" algn="l"/>
                <a:tab pos="828675" algn="l"/>
                <a:tab pos="1243013" algn="l"/>
                <a:tab pos="1657350" algn="l"/>
                <a:tab pos="2073275" algn="l"/>
                <a:tab pos="2487613" algn="l"/>
                <a:tab pos="2901950" algn="l"/>
                <a:tab pos="3316288" algn="l"/>
                <a:tab pos="3732213" algn="l"/>
                <a:tab pos="4146550" algn="l"/>
                <a:tab pos="4560888" algn="l"/>
                <a:tab pos="4975225" algn="l"/>
                <a:tab pos="5391150" algn="l"/>
                <a:tab pos="5805488" algn="l"/>
                <a:tab pos="6219825" algn="l"/>
                <a:tab pos="6634163" algn="l"/>
                <a:tab pos="7050088" algn="l"/>
                <a:tab pos="7464425" algn="l"/>
                <a:tab pos="7878763" algn="l"/>
                <a:tab pos="8293100" algn="l"/>
                <a:tab pos="8535988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14338" algn="l"/>
                <a:tab pos="828675" algn="l"/>
                <a:tab pos="1243013" algn="l"/>
                <a:tab pos="1657350" algn="l"/>
                <a:tab pos="2073275" algn="l"/>
                <a:tab pos="2487613" algn="l"/>
                <a:tab pos="2901950" algn="l"/>
                <a:tab pos="3316288" algn="l"/>
                <a:tab pos="3732213" algn="l"/>
                <a:tab pos="4146550" algn="l"/>
                <a:tab pos="4560888" algn="l"/>
                <a:tab pos="4975225" algn="l"/>
                <a:tab pos="5391150" algn="l"/>
                <a:tab pos="5805488" algn="l"/>
                <a:tab pos="6219825" algn="l"/>
                <a:tab pos="6634163" algn="l"/>
                <a:tab pos="7050088" algn="l"/>
                <a:tab pos="7464425" algn="l"/>
                <a:tab pos="7878763" algn="l"/>
                <a:tab pos="8293100" algn="l"/>
                <a:tab pos="8535988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14338" algn="l"/>
                <a:tab pos="828675" algn="l"/>
                <a:tab pos="1243013" algn="l"/>
                <a:tab pos="1657350" algn="l"/>
                <a:tab pos="2073275" algn="l"/>
                <a:tab pos="2487613" algn="l"/>
                <a:tab pos="2901950" algn="l"/>
                <a:tab pos="3316288" algn="l"/>
                <a:tab pos="3732213" algn="l"/>
                <a:tab pos="4146550" algn="l"/>
                <a:tab pos="4560888" algn="l"/>
                <a:tab pos="4975225" algn="l"/>
                <a:tab pos="5391150" algn="l"/>
                <a:tab pos="5805488" algn="l"/>
                <a:tab pos="6219825" algn="l"/>
                <a:tab pos="6634163" algn="l"/>
                <a:tab pos="7050088" algn="l"/>
                <a:tab pos="7464425" algn="l"/>
                <a:tab pos="7878763" algn="l"/>
                <a:tab pos="8293100" algn="l"/>
                <a:tab pos="8535988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 eaLnBrk="1" hangingPunct="1"/>
            <a:r>
              <a:rPr lang="en-US" altLang="en-US" sz="400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Semantic Web =&gt; Linked Open Data</a:t>
            </a:r>
          </a:p>
        </p:txBody>
      </p:sp>
      <p:grpSp>
        <p:nvGrpSpPr>
          <p:cNvPr id="56323" name="Group 21"/>
          <p:cNvGrpSpPr>
            <a:grpSpLocks/>
          </p:cNvGrpSpPr>
          <p:nvPr/>
        </p:nvGrpSpPr>
        <p:grpSpPr bwMode="auto">
          <a:xfrm>
            <a:off x="198438" y="1066800"/>
            <a:ext cx="3581400" cy="5114925"/>
            <a:chOff x="198440" y="1066800"/>
            <a:chExt cx="3581400" cy="5114925"/>
          </a:xfrm>
        </p:grpSpPr>
        <p:sp>
          <p:nvSpPr>
            <p:cNvPr id="56325" name="TextBox 17"/>
            <p:cNvSpPr txBox="1">
              <a:spLocks noChangeArrowheads="1"/>
            </p:cNvSpPr>
            <p:nvPr/>
          </p:nvSpPr>
          <p:spPr bwMode="auto">
            <a:xfrm>
              <a:off x="198440" y="1066800"/>
              <a:ext cx="3581400" cy="9239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eaLnBrk="1" hangingPunct="1"/>
              <a:r>
                <a:rPr lang="en-US" altLang="en-US" sz="1800">
                  <a:solidFill>
                    <a:srgbClr val="000000"/>
                  </a:solidFill>
                </a:rPr>
                <a:t>Use Semantic Web Technology to publish shared data &amp; knowledge</a:t>
              </a:r>
            </a:p>
          </p:txBody>
        </p:sp>
        <p:sp>
          <p:nvSpPr>
            <p:cNvPr id="56326" name="TextBox 17"/>
            <p:cNvSpPr txBox="1">
              <a:spLocks noChangeArrowheads="1"/>
            </p:cNvSpPr>
            <p:nvPr/>
          </p:nvSpPr>
          <p:spPr bwMode="auto">
            <a:xfrm>
              <a:off x="198440" y="5257800"/>
              <a:ext cx="3581400" cy="9239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eaLnBrk="1" hangingPunct="1"/>
              <a:r>
                <a:rPr lang="en-US" altLang="en-US" sz="1800">
                  <a:solidFill>
                    <a:srgbClr val="000000"/>
                  </a:solidFill>
                </a:rPr>
                <a:t>Data is inter-</a:t>
              </a:r>
            </a:p>
            <a:p>
              <a:pPr eaLnBrk="1" hangingPunct="1"/>
              <a:r>
                <a:rPr lang="en-US" altLang="en-US" sz="1800">
                  <a:solidFill>
                    <a:srgbClr val="000000"/>
                  </a:solidFill>
                </a:rPr>
                <a:t>linked to support inte-</a:t>
              </a:r>
            </a:p>
            <a:p>
              <a:pPr eaLnBrk="1" hangingPunct="1"/>
              <a:r>
                <a:rPr lang="en-US" altLang="en-US" sz="1800">
                  <a:solidFill>
                    <a:srgbClr val="000000"/>
                  </a:solidFill>
                </a:rPr>
                <a:t>gration and fusion of knowledge</a:t>
              </a:r>
            </a:p>
          </p:txBody>
        </p:sp>
      </p:grpSp>
      <p:sp>
        <p:nvSpPr>
          <p:cNvPr id="56324" name="TextBox 8"/>
          <p:cNvSpPr txBox="1">
            <a:spLocks noChangeArrowheads="1"/>
          </p:cNvSpPr>
          <p:nvPr/>
        </p:nvSpPr>
        <p:spPr bwMode="auto">
          <a:xfrm>
            <a:off x="6537325" y="6273800"/>
            <a:ext cx="2238375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r>
              <a:rPr lang="en-US" altLang="en-US"/>
              <a:t>LOD beginning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8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>
                <a:latin typeface="Calibri" charset="0"/>
                <a:ea typeface="ＭＳ Ｐゴシック" charset="-128"/>
              </a:rPr>
              <a:t>The node in the center is DBpedia</a:t>
            </a:r>
          </a:p>
        </p:txBody>
      </p:sp>
      <p:pic>
        <p:nvPicPr>
          <p:cNvPr id="89090" name="Picture 2" descr="Screen Shot 2016-08-31 at 3.20.19 P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38200"/>
            <a:ext cx="9144000" cy="601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9091" name="TextBox 3"/>
          <p:cNvSpPr txBox="1">
            <a:spLocks noChangeArrowheads="1"/>
          </p:cNvSpPr>
          <p:nvPr/>
        </p:nvSpPr>
        <p:spPr bwMode="auto">
          <a:xfrm>
            <a:off x="76200" y="6324600"/>
            <a:ext cx="9067800" cy="430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 eaLnBrk="1" hangingPunct="1"/>
            <a:r>
              <a:rPr lang="en-US" altLang="en-US" sz="2200">
                <a:hlinkClick r:id="rId4"/>
              </a:rPr>
              <a:t>http://dbpedia.org/page/University_of_Maryland,_Baltimore_County</a:t>
            </a:r>
            <a:endParaRPr lang="en-US" altLang="en-US" sz="220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369" name="Group 4"/>
          <p:cNvGrpSpPr>
            <a:grpSpLocks/>
          </p:cNvGrpSpPr>
          <p:nvPr/>
        </p:nvGrpSpPr>
        <p:grpSpPr bwMode="auto">
          <a:xfrm>
            <a:off x="3087688" y="2100263"/>
            <a:ext cx="2968625" cy="2632075"/>
            <a:chOff x="2137" y="1421"/>
            <a:chExt cx="2061" cy="1829"/>
          </a:xfrm>
        </p:grpSpPr>
        <p:pic>
          <p:nvPicPr>
            <p:cNvPr id="58375" name="Picture 5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37" y="1421"/>
              <a:ext cx="2061" cy="15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58376" name="Text Box 6"/>
            <p:cNvSpPr txBox="1">
              <a:spLocks noChangeArrowheads="1"/>
            </p:cNvSpPr>
            <p:nvPr/>
          </p:nvSpPr>
          <p:spPr bwMode="auto">
            <a:xfrm>
              <a:off x="2988" y="3013"/>
              <a:ext cx="443" cy="2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90000" tIns="46800" rIns="90000" bIns="46800">
              <a:spAutoFit/>
            </a:bodyPr>
            <a:lstStyle>
              <a:lvl1pPr eaLnBrk="0" hangingPunct="0">
                <a:tabLst>
                  <a:tab pos="0" algn="l"/>
                  <a:tab pos="414338" algn="l"/>
                  <a:tab pos="828675" algn="l"/>
                  <a:tab pos="1243013" algn="l"/>
                  <a:tab pos="1657350" algn="l"/>
                  <a:tab pos="2073275" algn="l"/>
                  <a:tab pos="2487613" algn="l"/>
                  <a:tab pos="2901950" algn="l"/>
                  <a:tab pos="3316288" algn="l"/>
                  <a:tab pos="3732213" algn="l"/>
                  <a:tab pos="4146550" algn="l"/>
                  <a:tab pos="4560888" algn="l"/>
                  <a:tab pos="4975225" algn="l"/>
                  <a:tab pos="5391150" algn="l"/>
                  <a:tab pos="5805488" algn="l"/>
                  <a:tab pos="6219825" algn="l"/>
                  <a:tab pos="6634163" algn="l"/>
                  <a:tab pos="7050088" algn="l"/>
                  <a:tab pos="7464425" algn="l"/>
                  <a:tab pos="7878763" algn="l"/>
                  <a:tab pos="8293100" algn="l"/>
                </a:tabLs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 eaLnBrk="0" hangingPunct="0">
                <a:tabLst>
                  <a:tab pos="0" algn="l"/>
                  <a:tab pos="414338" algn="l"/>
                  <a:tab pos="828675" algn="l"/>
                  <a:tab pos="1243013" algn="l"/>
                  <a:tab pos="1657350" algn="l"/>
                  <a:tab pos="2073275" algn="l"/>
                  <a:tab pos="2487613" algn="l"/>
                  <a:tab pos="2901950" algn="l"/>
                  <a:tab pos="3316288" algn="l"/>
                  <a:tab pos="3732213" algn="l"/>
                  <a:tab pos="4146550" algn="l"/>
                  <a:tab pos="4560888" algn="l"/>
                  <a:tab pos="4975225" algn="l"/>
                  <a:tab pos="5391150" algn="l"/>
                  <a:tab pos="5805488" algn="l"/>
                  <a:tab pos="6219825" algn="l"/>
                  <a:tab pos="6634163" algn="l"/>
                  <a:tab pos="7050088" algn="l"/>
                  <a:tab pos="7464425" algn="l"/>
                  <a:tab pos="7878763" algn="l"/>
                  <a:tab pos="8293100" algn="l"/>
                </a:tabLs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 eaLnBrk="0" hangingPunct="0">
                <a:tabLst>
                  <a:tab pos="0" algn="l"/>
                  <a:tab pos="414338" algn="l"/>
                  <a:tab pos="828675" algn="l"/>
                  <a:tab pos="1243013" algn="l"/>
                  <a:tab pos="1657350" algn="l"/>
                  <a:tab pos="2073275" algn="l"/>
                  <a:tab pos="2487613" algn="l"/>
                  <a:tab pos="2901950" algn="l"/>
                  <a:tab pos="3316288" algn="l"/>
                  <a:tab pos="3732213" algn="l"/>
                  <a:tab pos="4146550" algn="l"/>
                  <a:tab pos="4560888" algn="l"/>
                  <a:tab pos="4975225" algn="l"/>
                  <a:tab pos="5391150" algn="l"/>
                  <a:tab pos="5805488" algn="l"/>
                  <a:tab pos="6219825" algn="l"/>
                  <a:tab pos="6634163" algn="l"/>
                  <a:tab pos="7050088" algn="l"/>
                  <a:tab pos="7464425" algn="l"/>
                  <a:tab pos="7878763" algn="l"/>
                  <a:tab pos="8293100" algn="l"/>
                </a:tabLs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 eaLnBrk="0" hangingPunct="0">
                <a:tabLst>
                  <a:tab pos="0" algn="l"/>
                  <a:tab pos="414338" algn="l"/>
                  <a:tab pos="828675" algn="l"/>
                  <a:tab pos="1243013" algn="l"/>
                  <a:tab pos="1657350" algn="l"/>
                  <a:tab pos="2073275" algn="l"/>
                  <a:tab pos="2487613" algn="l"/>
                  <a:tab pos="2901950" algn="l"/>
                  <a:tab pos="3316288" algn="l"/>
                  <a:tab pos="3732213" algn="l"/>
                  <a:tab pos="4146550" algn="l"/>
                  <a:tab pos="4560888" algn="l"/>
                  <a:tab pos="4975225" algn="l"/>
                  <a:tab pos="5391150" algn="l"/>
                  <a:tab pos="5805488" algn="l"/>
                  <a:tab pos="6219825" algn="l"/>
                  <a:tab pos="6634163" algn="l"/>
                  <a:tab pos="7050088" algn="l"/>
                  <a:tab pos="7464425" algn="l"/>
                  <a:tab pos="7878763" algn="l"/>
                  <a:tab pos="8293100" algn="l"/>
                </a:tabLs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 eaLnBrk="0" hangingPunct="0">
                <a:tabLst>
                  <a:tab pos="0" algn="l"/>
                  <a:tab pos="414338" algn="l"/>
                  <a:tab pos="828675" algn="l"/>
                  <a:tab pos="1243013" algn="l"/>
                  <a:tab pos="1657350" algn="l"/>
                  <a:tab pos="2073275" algn="l"/>
                  <a:tab pos="2487613" algn="l"/>
                  <a:tab pos="2901950" algn="l"/>
                  <a:tab pos="3316288" algn="l"/>
                  <a:tab pos="3732213" algn="l"/>
                  <a:tab pos="4146550" algn="l"/>
                  <a:tab pos="4560888" algn="l"/>
                  <a:tab pos="4975225" algn="l"/>
                  <a:tab pos="5391150" algn="l"/>
                  <a:tab pos="5805488" algn="l"/>
                  <a:tab pos="6219825" algn="l"/>
                  <a:tab pos="6634163" algn="l"/>
                  <a:tab pos="7050088" algn="l"/>
                  <a:tab pos="7464425" algn="l"/>
                  <a:tab pos="7878763" algn="l"/>
                  <a:tab pos="8293100" algn="l"/>
                </a:tabLs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14338" algn="l"/>
                  <a:tab pos="828675" algn="l"/>
                  <a:tab pos="1243013" algn="l"/>
                  <a:tab pos="1657350" algn="l"/>
                  <a:tab pos="2073275" algn="l"/>
                  <a:tab pos="2487613" algn="l"/>
                  <a:tab pos="2901950" algn="l"/>
                  <a:tab pos="3316288" algn="l"/>
                  <a:tab pos="3732213" algn="l"/>
                  <a:tab pos="4146550" algn="l"/>
                  <a:tab pos="4560888" algn="l"/>
                  <a:tab pos="4975225" algn="l"/>
                  <a:tab pos="5391150" algn="l"/>
                  <a:tab pos="5805488" algn="l"/>
                  <a:tab pos="6219825" algn="l"/>
                  <a:tab pos="6634163" algn="l"/>
                  <a:tab pos="7050088" algn="l"/>
                  <a:tab pos="7464425" algn="l"/>
                  <a:tab pos="7878763" algn="l"/>
                  <a:tab pos="8293100" algn="l"/>
                </a:tabLs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14338" algn="l"/>
                  <a:tab pos="828675" algn="l"/>
                  <a:tab pos="1243013" algn="l"/>
                  <a:tab pos="1657350" algn="l"/>
                  <a:tab pos="2073275" algn="l"/>
                  <a:tab pos="2487613" algn="l"/>
                  <a:tab pos="2901950" algn="l"/>
                  <a:tab pos="3316288" algn="l"/>
                  <a:tab pos="3732213" algn="l"/>
                  <a:tab pos="4146550" algn="l"/>
                  <a:tab pos="4560888" algn="l"/>
                  <a:tab pos="4975225" algn="l"/>
                  <a:tab pos="5391150" algn="l"/>
                  <a:tab pos="5805488" algn="l"/>
                  <a:tab pos="6219825" algn="l"/>
                  <a:tab pos="6634163" algn="l"/>
                  <a:tab pos="7050088" algn="l"/>
                  <a:tab pos="7464425" algn="l"/>
                  <a:tab pos="7878763" algn="l"/>
                  <a:tab pos="8293100" algn="l"/>
                </a:tabLs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14338" algn="l"/>
                  <a:tab pos="828675" algn="l"/>
                  <a:tab pos="1243013" algn="l"/>
                  <a:tab pos="1657350" algn="l"/>
                  <a:tab pos="2073275" algn="l"/>
                  <a:tab pos="2487613" algn="l"/>
                  <a:tab pos="2901950" algn="l"/>
                  <a:tab pos="3316288" algn="l"/>
                  <a:tab pos="3732213" algn="l"/>
                  <a:tab pos="4146550" algn="l"/>
                  <a:tab pos="4560888" algn="l"/>
                  <a:tab pos="4975225" algn="l"/>
                  <a:tab pos="5391150" algn="l"/>
                  <a:tab pos="5805488" algn="l"/>
                  <a:tab pos="6219825" algn="l"/>
                  <a:tab pos="6634163" algn="l"/>
                  <a:tab pos="7050088" algn="l"/>
                  <a:tab pos="7464425" algn="l"/>
                  <a:tab pos="7878763" algn="l"/>
                  <a:tab pos="8293100" algn="l"/>
                </a:tabLs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14338" algn="l"/>
                  <a:tab pos="828675" algn="l"/>
                  <a:tab pos="1243013" algn="l"/>
                  <a:tab pos="1657350" algn="l"/>
                  <a:tab pos="2073275" algn="l"/>
                  <a:tab pos="2487613" algn="l"/>
                  <a:tab pos="2901950" algn="l"/>
                  <a:tab pos="3316288" algn="l"/>
                  <a:tab pos="3732213" algn="l"/>
                  <a:tab pos="4146550" algn="l"/>
                  <a:tab pos="4560888" algn="l"/>
                  <a:tab pos="4975225" algn="l"/>
                  <a:tab pos="5391150" algn="l"/>
                  <a:tab pos="5805488" algn="l"/>
                  <a:tab pos="6219825" algn="l"/>
                  <a:tab pos="6634163" algn="l"/>
                  <a:tab pos="7050088" algn="l"/>
                  <a:tab pos="7464425" algn="l"/>
                  <a:tab pos="7878763" algn="l"/>
                  <a:tab pos="8293100" algn="l"/>
                </a:tabLs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eaLnBrk="1" hangingPunct="1"/>
              <a:r>
                <a:rPr lang="en-US" altLang="en-US" sz="1600">
                  <a:solidFill>
                    <a:srgbClr val="000000"/>
                  </a:solidFill>
                </a:rPr>
                <a:t>2008</a:t>
              </a:r>
            </a:p>
          </p:txBody>
        </p:sp>
      </p:grpSp>
      <p:sp>
        <p:nvSpPr>
          <p:cNvPr id="13322" name="Text Box 10"/>
          <p:cNvSpPr txBox="1">
            <a:spLocks noChangeArrowheads="1"/>
          </p:cNvSpPr>
          <p:nvPr/>
        </p:nvSpPr>
        <p:spPr bwMode="auto">
          <a:xfrm>
            <a:off x="0" y="0"/>
            <a:ext cx="9144000" cy="114141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1436" tIns="45718" rIns="91436" bIns="45718" anchor="ctr"/>
          <a:lstStyle>
            <a:lvl1pPr eaLnBrk="0" hangingPunct="0">
              <a:tabLst>
                <a:tab pos="0" algn="l"/>
                <a:tab pos="414338" algn="l"/>
                <a:tab pos="828675" algn="l"/>
                <a:tab pos="1243013" algn="l"/>
                <a:tab pos="1657350" algn="l"/>
                <a:tab pos="2073275" algn="l"/>
                <a:tab pos="2487613" algn="l"/>
                <a:tab pos="2901950" algn="l"/>
                <a:tab pos="3316288" algn="l"/>
                <a:tab pos="3732213" algn="l"/>
                <a:tab pos="4146550" algn="l"/>
                <a:tab pos="4560888" algn="l"/>
                <a:tab pos="4975225" algn="l"/>
                <a:tab pos="5391150" algn="l"/>
                <a:tab pos="5805488" algn="l"/>
                <a:tab pos="6219825" algn="l"/>
                <a:tab pos="6634163" algn="l"/>
                <a:tab pos="7050088" algn="l"/>
                <a:tab pos="7464425" algn="l"/>
                <a:tab pos="7878763" algn="l"/>
                <a:tab pos="8293100" algn="l"/>
                <a:tab pos="8535988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tabLst>
                <a:tab pos="0" algn="l"/>
                <a:tab pos="414338" algn="l"/>
                <a:tab pos="828675" algn="l"/>
                <a:tab pos="1243013" algn="l"/>
                <a:tab pos="1657350" algn="l"/>
                <a:tab pos="2073275" algn="l"/>
                <a:tab pos="2487613" algn="l"/>
                <a:tab pos="2901950" algn="l"/>
                <a:tab pos="3316288" algn="l"/>
                <a:tab pos="3732213" algn="l"/>
                <a:tab pos="4146550" algn="l"/>
                <a:tab pos="4560888" algn="l"/>
                <a:tab pos="4975225" algn="l"/>
                <a:tab pos="5391150" algn="l"/>
                <a:tab pos="5805488" algn="l"/>
                <a:tab pos="6219825" algn="l"/>
                <a:tab pos="6634163" algn="l"/>
                <a:tab pos="7050088" algn="l"/>
                <a:tab pos="7464425" algn="l"/>
                <a:tab pos="7878763" algn="l"/>
                <a:tab pos="8293100" algn="l"/>
                <a:tab pos="8535988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tabLst>
                <a:tab pos="0" algn="l"/>
                <a:tab pos="414338" algn="l"/>
                <a:tab pos="828675" algn="l"/>
                <a:tab pos="1243013" algn="l"/>
                <a:tab pos="1657350" algn="l"/>
                <a:tab pos="2073275" algn="l"/>
                <a:tab pos="2487613" algn="l"/>
                <a:tab pos="2901950" algn="l"/>
                <a:tab pos="3316288" algn="l"/>
                <a:tab pos="3732213" algn="l"/>
                <a:tab pos="4146550" algn="l"/>
                <a:tab pos="4560888" algn="l"/>
                <a:tab pos="4975225" algn="l"/>
                <a:tab pos="5391150" algn="l"/>
                <a:tab pos="5805488" algn="l"/>
                <a:tab pos="6219825" algn="l"/>
                <a:tab pos="6634163" algn="l"/>
                <a:tab pos="7050088" algn="l"/>
                <a:tab pos="7464425" algn="l"/>
                <a:tab pos="7878763" algn="l"/>
                <a:tab pos="8293100" algn="l"/>
                <a:tab pos="8535988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tabLst>
                <a:tab pos="0" algn="l"/>
                <a:tab pos="414338" algn="l"/>
                <a:tab pos="828675" algn="l"/>
                <a:tab pos="1243013" algn="l"/>
                <a:tab pos="1657350" algn="l"/>
                <a:tab pos="2073275" algn="l"/>
                <a:tab pos="2487613" algn="l"/>
                <a:tab pos="2901950" algn="l"/>
                <a:tab pos="3316288" algn="l"/>
                <a:tab pos="3732213" algn="l"/>
                <a:tab pos="4146550" algn="l"/>
                <a:tab pos="4560888" algn="l"/>
                <a:tab pos="4975225" algn="l"/>
                <a:tab pos="5391150" algn="l"/>
                <a:tab pos="5805488" algn="l"/>
                <a:tab pos="6219825" algn="l"/>
                <a:tab pos="6634163" algn="l"/>
                <a:tab pos="7050088" algn="l"/>
                <a:tab pos="7464425" algn="l"/>
                <a:tab pos="7878763" algn="l"/>
                <a:tab pos="8293100" algn="l"/>
                <a:tab pos="8535988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tabLst>
                <a:tab pos="0" algn="l"/>
                <a:tab pos="414338" algn="l"/>
                <a:tab pos="828675" algn="l"/>
                <a:tab pos="1243013" algn="l"/>
                <a:tab pos="1657350" algn="l"/>
                <a:tab pos="2073275" algn="l"/>
                <a:tab pos="2487613" algn="l"/>
                <a:tab pos="2901950" algn="l"/>
                <a:tab pos="3316288" algn="l"/>
                <a:tab pos="3732213" algn="l"/>
                <a:tab pos="4146550" algn="l"/>
                <a:tab pos="4560888" algn="l"/>
                <a:tab pos="4975225" algn="l"/>
                <a:tab pos="5391150" algn="l"/>
                <a:tab pos="5805488" algn="l"/>
                <a:tab pos="6219825" algn="l"/>
                <a:tab pos="6634163" algn="l"/>
                <a:tab pos="7050088" algn="l"/>
                <a:tab pos="7464425" algn="l"/>
                <a:tab pos="7878763" algn="l"/>
                <a:tab pos="8293100" algn="l"/>
                <a:tab pos="8535988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14338" algn="l"/>
                <a:tab pos="828675" algn="l"/>
                <a:tab pos="1243013" algn="l"/>
                <a:tab pos="1657350" algn="l"/>
                <a:tab pos="2073275" algn="l"/>
                <a:tab pos="2487613" algn="l"/>
                <a:tab pos="2901950" algn="l"/>
                <a:tab pos="3316288" algn="l"/>
                <a:tab pos="3732213" algn="l"/>
                <a:tab pos="4146550" algn="l"/>
                <a:tab pos="4560888" algn="l"/>
                <a:tab pos="4975225" algn="l"/>
                <a:tab pos="5391150" algn="l"/>
                <a:tab pos="5805488" algn="l"/>
                <a:tab pos="6219825" algn="l"/>
                <a:tab pos="6634163" algn="l"/>
                <a:tab pos="7050088" algn="l"/>
                <a:tab pos="7464425" algn="l"/>
                <a:tab pos="7878763" algn="l"/>
                <a:tab pos="8293100" algn="l"/>
                <a:tab pos="8535988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14338" algn="l"/>
                <a:tab pos="828675" algn="l"/>
                <a:tab pos="1243013" algn="l"/>
                <a:tab pos="1657350" algn="l"/>
                <a:tab pos="2073275" algn="l"/>
                <a:tab pos="2487613" algn="l"/>
                <a:tab pos="2901950" algn="l"/>
                <a:tab pos="3316288" algn="l"/>
                <a:tab pos="3732213" algn="l"/>
                <a:tab pos="4146550" algn="l"/>
                <a:tab pos="4560888" algn="l"/>
                <a:tab pos="4975225" algn="l"/>
                <a:tab pos="5391150" algn="l"/>
                <a:tab pos="5805488" algn="l"/>
                <a:tab pos="6219825" algn="l"/>
                <a:tab pos="6634163" algn="l"/>
                <a:tab pos="7050088" algn="l"/>
                <a:tab pos="7464425" algn="l"/>
                <a:tab pos="7878763" algn="l"/>
                <a:tab pos="8293100" algn="l"/>
                <a:tab pos="8535988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14338" algn="l"/>
                <a:tab pos="828675" algn="l"/>
                <a:tab pos="1243013" algn="l"/>
                <a:tab pos="1657350" algn="l"/>
                <a:tab pos="2073275" algn="l"/>
                <a:tab pos="2487613" algn="l"/>
                <a:tab pos="2901950" algn="l"/>
                <a:tab pos="3316288" algn="l"/>
                <a:tab pos="3732213" algn="l"/>
                <a:tab pos="4146550" algn="l"/>
                <a:tab pos="4560888" algn="l"/>
                <a:tab pos="4975225" algn="l"/>
                <a:tab pos="5391150" algn="l"/>
                <a:tab pos="5805488" algn="l"/>
                <a:tab pos="6219825" algn="l"/>
                <a:tab pos="6634163" algn="l"/>
                <a:tab pos="7050088" algn="l"/>
                <a:tab pos="7464425" algn="l"/>
                <a:tab pos="7878763" algn="l"/>
                <a:tab pos="8293100" algn="l"/>
                <a:tab pos="8535988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14338" algn="l"/>
                <a:tab pos="828675" algn="l"/>
                <a:tab pos="1243013" algn="l"/>
                <a:tab pos="1657350" algn="l"/>
                <a:tab pos="2073275" algn="l"/>
                <a:tab pos="2487613" algn="l"/>
                <a:tab pos="2901950" algn="l"/>
                <a:tab pos="3316288" algn="l"/>
                <a:tab pos="3732213" algn="l"/>
                <a:tab pos="4146550" algn="l"/>
                <a:tab pos="4560888" algn="l"/>
                <a:tab pos="4975225" algn="l"/>
                <a:tab pos="5391150" algn="l"/>
                <a:tab pos="5805488" algn="l"/>
                <a:tab pos="6219825" algn="l"/>
                <a:tab pos="6634163" algn="l"/>
                <a:tab pos="7050088" algn="l"/>
                <a:tab pos="7464425" algn="l"/>
                <a:tab pos="7878763" algn="l"/>
                <a:tab pos="8293100" algn="l"/>
                <a:tab pos="8535988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 eaLnBrk="1" hangingPunct="1"/>
            <a:r>
              <a:rPr lang="en-US" altLang="en-US" sz="400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Semantic Web =&gt; Linked Open Data</a:t>
            </a:r>
          </a:p>
        </p:txBody>
      </p:sp>
      <p:grpSp>
        <p:nvGrpSpPr>
          <p:cNvPr id="58371" name="Group 21"/>
          <p:cNvGrpSpPr>
            <a:grpSpLocks/>
          </p:cNvGrpSpPr>
          <p:nvPr/>
        </p:nvGrpSpPr>
        <p:grpSpPr bwMode="auto">
          <a:xfrm>
            <a:off x="198438" y="1066800"/>
            <a:ext cx="3581400" cy="5114925"/>
            <a:chOff x="198440" y="1066800"/>
            <a:chExt cx="3581400" cy="5114925"/>
          </a:xfrm>
        </p:grpSpPr>
        <p:sp>
          <p:nvSpPr>
            <p:cNvPr id="58373" name="TextBox 17"/>
            <p:cNvSpPr txBox="1">
              <a:spLocks noChangeArrowheads="1"/>
            </p:cNvSpPr>
            <p:nvPr/>
          </p:nvSpPr>
          <p:spPr bwMode="auto">
            <a:xfrm>
              <a:off x="198440" y="1066800"/>
              <a:ext cx="3581400" cy="9239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eaLnBrk="1" hangingPunct="1"/>
              <a:r>
                <a:rPr lang="en-US" altLang="en-US" sz="1800">
                  <a:solidFill>
                    <a:srgbClr val="000000"/>
                  </a:solidFill>
                </a:rPr>
                <a:t>Use Semantic Web Technology to publish shared data &amp; knowledge</a:t>
              </a:r>
            </a:p>
          </p:txBody>
        </p:sp>
        <p:sp>
          <p:nvSpPr>
            <p:cNvPr id="58374" name="TextBox 17"/>
            <p:cNvSpPr txBox="1">
              <a:spLocks noChangeArrowheads="1"/>
            </p:cNvSpPr>
            <p:nvPr/>
          </p:nvSpPr>
          <p:spPr bwMode="auto">
            <a:xfrm>
              <a:off x="198440" y="5257800"/>
              <a:ext cx="3581400" cy="9239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eaLnBrk="1" hangingPunct="1"/>
              <a:r>
                <a:rPr lang="en-US" altLang="en-US" sz="1800">
                  <a:solidFill>
                    <a:srgbClr val="000000"/>
                  </a:solidFill>
                </a:rPr>
                <a:t>Data is inter-</a:t>
              </a:r>
            </a:p>
            <a:p>
              <a:pPr eaLnBrk="1" hangingPunct="1"/>
              <a:r>
                <a:rPr lang="en-US" altLang="en-US" sz="1800">
                  <a:solidFill>
                    <a:srgbClr val="000000"/>
                  </a:solidFill>
                </a:rPr>
                <a:t>linked to support inte-</a:t>
              </a:r>
            </a:p>
            <a:p>
              <a:pPr eaLnBrk="1" hangingPunct="1"/>
              <a:r>
                <a:rPr lang="en-US" altLang="en-US" sz="1800">
                  <a:solidFill>
                    <a:srgbClr val="000000"/>
                  </a:solidFill>
                </a:rPr>
                <a:t>gration and fusion of knowledge</a:t>
              </a:r>
            </a:p>
          </p:txBody>
        </p:sp>
      </p:grpSp>
      <p:sp>
        <p:nvSpPr>
          <p:cNvPr id="58372" name="TextBox 8"/>
          <p:cNvSpPr txBox="1">
            <a:spLocks noChangeArrowheads="1"/>
          </p:cNvSpPr>
          <p:nvPr/>
        </p:nvSpPr>
        <p:spPr bwMode="auto">
          <a:xfrm>
            <a:off x="6537325" y="6273800"/>
            <a:ext cx="198120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r>
              <a:rPr lang="en-US" altLang="en-US"/>
              <a:t>LOD growing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14400" y="1539875"/>
            <a:ext cx="7543800" cy="4827588"/>
          </a:xfrm>
        </p:spPr>
        <p:txBody>
          <a:bodyPr/>
          <a:lstStyle/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ja-JP" altLang="en-US" sz="3600">
                <a:latin typeface="Calibri" charset="0"/>
                <a:ea typeface="ＭＳ Ｐゴシック" charset="-128"/>
              </a:rPr>
              <a:t>“</a:t>
            </a:r>
            <a:r>
              <a:rPr lang="en-US" altLang="ja-JP" sz="3600">
                <a:latin typeface="Calibri" charset="0"/>
                <a:ea typeface="ＭＳ Ｐゴシック" charset="-128"/>
              </a:rPr>
              <a:t>The web has made people smarter.  We need to understand how to use it to make machines smarter, too.</a:t>
            </a:r>
            <a:r>
              <a:rPr lang="ja-JP" altLang="en-US" sz="3600">
                <a:latin typeface="Calibri" charset="0"/>
                <a:ea typeface="ＭＳ Ｐゴシック" charset="-128"/>
              </a:rPr>
              <a:t>”</a:t>
            </a:r>
            <a:endParaRPr lang="en-US" altLang="ja-JP" sz="3600">
              <a:latin typeface="Calibri" charset="0"/>
              <a:ea typeface="ＭＳ Ｐゴシック" charset="-128"/>
            </a:endParaRP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endParaRPr lang="en-US" altLang="en-US" sz="3600">
              <a:latin typeface="Calibri" charset="0"/>
              <a:ea typeface="ＭＳ Ｐゴシック" charset="-128"/>
            </a:endParaRP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US" altLang="en-US">
                <a:latin typeface="Calibri" charset="0"/>
                <a:ea typeface="ＭＳ Ｐゴシック" charset="-128"/>
              </a:rPr>
              <a:t> </a:t>
            </a:r>
            <a:r>
              <a:rPr lang="en-US" altLang="en-US" sz="2800">
                <a:latin typeface="Calibri" charset="0"/>
                <a:ea typeface="ＭＳ Ｐゴシック" charset="-128"/>
              </a:rPr>
              <a:t>	-- Michael I. Jordan, paraphrased</a:t>
            </a:r>
            <a:br>
              <a:rPr lang="en-US" altLang="en-US" sz="2800">
                <a:latin typeface="Calibri" charset="0"/>
                <a:ea typeface="ＭＳ Ｐゴシック" charset="-128"/>
              </a:rPr>
            </a:br>
            <a:r>
              <a:rPr lang="en-US" altLang="en-US" sz="2800">
                <a:latin typeface="Calibri" charset="0"/>
                <a:ea typeface="ＭＳ Ｐゴシック" charset="-128"/>
              </a:rPr>
              <a:t>	   from  a talk at AAAI, July 2002 </a:t>
            </a:r>
            <a:br>
              <a:rPr lang="en-US" altLang="en-US" sz="2800">
                <a:latin typeface="Calibri" charset="0"/>
                <a:ea typeface="ＭＳ Ｐゴシック" charset="-128"/>
              </a:rPr>
            </a:br>
            <a:r>
              <a:rPr lang="en-US" altLang="en-US" sz="2800">
                <a:latin typeface="Calibri" charset="0"/>
                <a:ea typeface="ＭＳ Ｐゴシック" charset="-128"/>
              </a:rPr>
              <a:t>	   by Michael Jordan (UC Berkeley)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0417" name="Group 7"/>
          <p:cNvGrpSpPr>
            <a:grpSpLocks/>
          </p:cNvGrpSpPr>
          <p:nvPr/>
        </p:nvGrpSpPr>
        <p:grpSpPr bwMode="auto">
          <a:xfrm>
            <a:off x="2525713" y="1714500"/>
            <a:ext cx="4092575" cy="3403600"/>
            <a:chOff x="1746" y="1325"/>
            <a:chExt cx="2842" cy="2363"/>
          </a:xfrm>
        </p:grpSpPr>
        <p:pic>
          <p:nvPicPr>
            <p:cNvPr id="60423" name="Picture 8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46" y="1325"/>
              <a:ext cx="2842" cy="2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60424" name="Text Box 9"/>
            <p:cNvSpPr txBox="1">
              <a:spLocks noChangeArrowheads="1"/>
            </p:cNvSpPr>
            <p:nvPr/>
          </p:nvSpPr>
          <p:spPr bwMode="auto">
            <a:xfrm>
              <a:off x="2936" y="3451"/>
              <a:ext cx="443" cy="2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90000" tIns="46800" rIns="90000" bIns="46800">
              <a:spAutoFit/>
            </a:bodyPr>
            <a:lstStyle>
              <a:lvl1pPr eaLnBrk="0" hangingPunct="0">
                <a:tabLst>
                  <a:tab pos="0" algn="l"/>
                  <a:tab pos="414338" algn="l"/>
                  <a:tab pos="828675" algn="l"/>
                  <a:tab pos="1243013" algn="l"/>
                  <a:tab pos="1657350" algn="l"/>
                  <a:tab pos="2073275" algn="l"/>
                  <a:tab pos="2487613" algn="l"/>
                  <a:tab pos="2901950" algn="l"/>
                  <a:tab pos="3316288" algn="l"/>
                  <a:tab pos="3732213" algn="l"/>
                  <a:tab pos="4146550" algn="l"/>
                  <a:tab pos="4560888" algn="l"/>
                  <a:tab pos="4975225" algn="l"/>
                  <a:tab pos="5391150" algn="l"/>
                  <a:tab pos="5805488" algn="l"/>
                  <a:tab pos="6219825" algn="l"/>
                  <a:tab pos="6634163" algn="l"/>
                  <a:tab pos="7050088" algn="l"/>
                  <a:tab pos="7464425" algn="l"/>
                  <a:tab pos="7878763" algn="l"/>
                  <a:tab pos="8293100" algn="l"/>
                </a:tabLs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 eaLnBrk="0" hangingPunct="0">
                <a:tabLst>
                  <a:tab pos="0" algn="l"/>
                  <a:tab pos="414338" algn="l"/>
                  <a:tab pos="828675" algn="l"/>
                  <a:tab pos="1243013" algn="l"/>
                  <a:tab pos="1657350" algn="l"/>
                  <a:tab pos="2073275" algn="l"/>
                  <a:tab pos="2487613" algn="l"/>
                  <a:tab pos="2901950" algn="l"/>
                  <a:tab pos="3316288" algn="l"/>
                  <a:tab pos="3732213" algn="l"/>
                  <a:tab pos="4146550" algn="l"/>
                  <a:tab pos="4560888" algn="l"/>
                  <a:tab pos="4975225" algn="l"/>
                  <a:tab pos="5391150" algn="l"/>
                  <a:tab pos="5805488" algn="l"/>
                  <a:tab pos="6219825" algn="l"/>
                  <a:tab pos="6634163" algn="l"/>
                  <a:tab pos="7050088" algn="l"/>
                  <a:tab pos="7464425" algn="l"/>
                  <a:tab pos="7878763" algn="l"/>
                  <a:tab pos="8293100" algn="l"/>
                </a:tabLs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 eaLnBrk="0" hangingPunct="0">
                <a:tabLst>
                  <a:tab pos="0" algn="l"/>
                  <a:tab pos="414338" algn="l"/>
                  <a:tab pos="828675" algn="l"/>
                  <a:tab pos="1243013" algn="l"/>
                  <a:tab pos="1657350" algn="l"/>
                  <a:tab pos="2073275" algn="l"/>
                  <a:tab pos="2487613" algn="l"/>
                  <a:tab pos="2901950" algn="l"/>
                  <a:tab pos="3316288" algn="l"/>
                  <a:tab pos="3732213" algn="l"/>
                  <a:tab pos="4146550" algn="l"/>
                  <a:tab pos="4560888" algn="l"/>
                  <a:tab pos="4975225" algn="l"/>
                  <a:tab pos="5391150" algn="l"/>
                  <a:tab pos="5805488" algn="l"/>
                  <a:tab pos="6219825" algn="l"/>
                  <a:tab pos="6634163" algn="l"/>
                  <a:tab pos="7050088" algn="l"/>
                  <a:tab pos="7464425" algn="l"/>
                  <a:tab pos="7878763" algn="l"/>
                  <a:tab pos="8293100" algn="l"/>
                </a:tabLs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 eaLnBrk="0" hangingPunct="0">
                <a:tabLst>
                  <a:tab pos="0" algn="l"/>
                  <a:tab pos="414338" algn="l"/>
                  <a:tab pos="828675" algn="l"/>
                  <a:tab pos="1243013" algn="l"/>
                  <a:tab pos="1657350" algn="l"/>
                  <a:tab pos="2073275" algn="l"/>
                  <a:tab pos="2487613" algn="l"/>
                  <a:tab pos="2901950" algn="l"/>
                  <a:tab pos="3316288" algn="l"/>
                  <a:tab pos="3732213" algn="l"/>
                  <a:tab pos="4146550" algn="l"/>
                  <a:tab pos="4560888" algn="l"/>
                  <a:tab pos="4975225" algn="l"/>
                  <a:tab pos="5391150" algn="l"/>
                  <a:tab pos="5805488" algn="l"/>
                  <a:tab pos="6219825" algn="l"/>
                  <a:tab pos="6634163" algn="l"/>
                  <a:tab pos="7050088" algn="l"/>
                  <a:tab pos="7464425" algn="l"/>
                  <a:tab pos="7878763" algn="l"/>
                  <a:tab pos="8293100" algn="l"/>
                </a:tabLs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 eaLnBrk="0" hangingPunct="0">
                <a:tabLst>
                  <a:tab pos="0" algn="l"/>
                  <a:tab pos="414338" algn="l"/>
                  <a:tab pos="828675" algn="l"/>
                  <a:tab pos="1243013" algn="l"/>
                  <a:tab pos="1657350" algn="l"/>
                  <a:tab pos="2073275" algn="l"/>
                  <a:tab pos="2487613" algn="l"/>
                  <a:tab pos="2901950" algn="l"/>
                  <a:tab pos="3316288" algn="l"/>
                  <a:tab pos="3732213" algn="l"/>
                  <a:tab pos="4146550" algn="l"/>
                  <a:tab pos="4560888" algn="l"/>
                  <a:tab pos="4975225" algn="l"/>
                  <a:tab pos="5391150" algn="l"/>
                  <a:tab pos="5805488" algn="l"/>
                  <a:tab pos="6219825" algn="l"/>
                  <a:tab pos="6634163" algn="l"/>
                  <a:tab pos="7050088" algn="l"/>
                  <a:tab pos="7464425" algn="l"/>
                  <a:tab pos="7878763" algn="l"/>
                  <a:tab pos="8293100" algn="l"/>
                </a:tabLs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14338" algn="l"/>
                  <a:tab pos="828675" algn="l"/>
                  <a:tab pos="1243013" algn="l"/>
                  <a:tab pos="1657350" algn="l"/>
                  <a:tab pos="2073275" algn="l"/>
                  <a:tab pos="2487613" algn="l"/>
                  <a:tab pos="2901950" algn="l"/>
                  <a:tab pos="3316288" algn="l"/>
                  <a:tab pos="3732213" algn="l"/>
                  <a:tab pos="4146550" algn="l"/>
                  <a:tab pos="4560888" algn="l"/>
                  <a:tab pos="4975225" algn="l"/>
                  <a:tab pos="5391150" algn="l"/>
                  <a:tab pos="5805488" algn="l"/>
                  <a:tab pos="6219825" algn="l"/>
                  <a:tab pos="6634163" algn="l"/>
                  <a:tab pos="7050088" algn="l"/>
                  <a:tab pos="7464425" algn="l"/>
                  <a:tab pos="7878763" algn="l"/>
                  <a:tab pos="8293100" algn="l"/>
                </a:tabLs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14338" algn="l"/>
                  <a:tab pos="828675" algn="l"/>
                  <a:tab pos="1243013" algn="l"/>
                  <a:tab pos="1657350" algn="l"/>
                  <a:tab pos="2073275" algn="l"/>
                  <a:tab pos="2487613" algn="l"/>
                  <a:tab pos="2901950" algn="l"/>
                  <a:tab pos="3316288" algn="l"/>
                  <a:tab pos="3732213" algn="l"/>
                  <a:tab pos="4146550" algn="l"/>
                  <a:tab pos="4560888" algn="l"/>
                  <a:tab pos="4975225" algn="l"/>
                  <a:tab pos="5391150" algn="l"/>
                  <a:tab pos="5805488" algn="l"/>
                  <a:tab pos="6219825" algn="l"/>
                  <a:tab pos="6634163" algn="l"/>
                  <a:tab pos="7050088" algn="l"/>
                  <a:tab pos="7464425" algn="l"/>
                  <a:tab pos="7878763" algn="l"/>
                  <a:tab pos="8293100" algn="l"/>
                </a:tabLs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14338" algn="l"/>
                  <a:tab pos="828675" algn="l"/>
                  <a:tab pos="1243013" algn="l"/>
                  <a:tab pos="1657350" algn="l"/>
                  <a:tab pos="2073275" algn="l"/>
                  <a:tab pos="2487613" algn="l"/>
                  <a:tab pos="2901950" algn="l"/>
                  <a:tab pos="3316288" algn="l"/>
                  <a:tab pos="3732213" algn="l"/>
                  <a:tab pos="4146550" algn="l"/>
                  <a:tab pos="4560888" algn="l"/>
                  <a:tab pos="4975225" algn="l"/>
                  <a:tab pos="5391150" algn="l"/>
                  <a:tab pos="5805488" algn="l"/>
                  <a:tab pos="6219825" algn="l"/>
                  <a:tab pos="6634163" algn="l"/>
                  <a:tab pos="7050088" algn="l"/>
                  <a:tab pos="7464425" algn="l"/>
                  <a:tab pos="7878763" algn="l"/>
                  <a:tab pos="8293100" algn="l"/>
                </a:tabLs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14338" algn="l"/>
                  <a:tab pos="828675" algn="l"/>
                  <a:tab pos="1243013" algn="l"/>
                  <a:tab pos="1657350" algn="l"/>
                  <a:tab pos="2073275" algn="l"/>
                  <a:tab pos="2487613" algn="l"/>
                  <a:tab pos="2901950" algn="l"/>
                  <a:tab pos="3316288" algn="l"/>
                  <a:tab pos="3732213" algn="l"/>
                  <a:tab pos="4146550" algn="l"/>
                  <a:tab pos="4560888" algn="l"/>
                  <a:tab pos="4975225" algn="l"/>
                  <a:tab pos="5391150" algn="l"/>
                  <a:tab pos="5805488" algn="l"/>
                  <a:tab pos="6219825" algn="l"/>
                  <a:tab pos="6634163" algn="l"/>
                  <a:tab pos="7050088" algn="l"/>
                  <a:tab pos="7464425" algn="l"/>
                  <a:tab pos="7878763" algn="l"/>
                  <a:tab pos="8293100" algn="l"/>
                </a:tabLs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eaLnBrk="1" hangingPunct="1"/>
              <a:r>
                <a:rPr lang="en-US" altLang="en-US" sz="1600">
                  <a:solidFill>
                    <a:srgbClr val="000000"/>
                  </a:solidFill>
                </a:rPr>
                <a:t>2009</a:t>
              </a:r>
            </a:p>
          </p:txBody>
        </p:sp>
      </p:grpSp>
      <p:sp>
        <p:nvSpPr>
          <p:cNvPr id="13322" name="Text Box 10"/>
          <p:cNvSpPr txBox="1">
            <a:spLocks noChangeArrowheads="1"/>
          </p:cNvSpPr>
          <p:nvPr/>
        </p:nvSpPr>
        <p:spPr bwMode="auto">
          <a:xfrm>
            <a:off x="0" y="0"/>
            <a:ext cx="9144000" cy="114141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1436" tIns="45718" rIns="91436" bIns="45718" anchor="ctr"/>
          <a:lstStyle>
            <a:lvl1pPr eaLnBrk="0" hangingPunct="0">
              <a:tabLst>
                <a:tab pos="0" algn="l"/>
                <a:tab pos="414338" algn="l"/>
                <a:tab pos="828675" algn="l"/>
                <a:tab pos="1243013" algn="l"/>
                <a:tab pos="1657350" algn="l"/>
                <a:tab pos="2073275" algn="l"/>
                <a:tab pos="2487613" algn="l"/>
                <a:tab pos="2901950" algn="l"/>
                <a:tab pos="3316288" algn="l"/>
                <a:tab pos="3732213" algn="l"/>
                <a:tab pos="4146550" algn="l"/>
                <a:tab pos="4560888" algn="l"/>
                <a:tab pos="4975225" algn="l"/>
                <a:tab pos="5391150" algn="l"/>
                <a:tab pos="5805488" algn="l"/>
                <a:tab pos="6219825" algn="l"/>
                <a:tab pos="6634163" algn="l"/>
                <a:tab pos="7050088" algn="l"/>
                <a:tab pos="7464425" algn="l"/>
                <a:tab pos="7878763" algn="l"/>
                <a:tab pos="8293100" algn="l"/>
                <a:tab pos="8535988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tabLst>
                <a:tab pos="0" algn="l"/>
                <a:tab pos="414338" algn="l"/>
                <a:tab pos="828675" algn="l"/>
                <a:tab pos="1243013" algn="l"/>
                <a:tab pos="1657350" algn="l"/>
                <a:tab pos="2073275" algn="l"/>
                <a:tab pos="2487613" algn="l"/>
                <a:tab pos="2901950" algn="l"/>
                <a:tab pos="3316288" algn="l"/>
                <a:tab pos="3732213" algn="l"/>
                <a:tab pos="4146550" algn="l"/>
                <a:tab pos="4560888" algn="l"/>
                <a:tab pos="4975225" algn="l"/>
                <a:tab pos="5391150" algn="l"/>
                <a:tab pos="5805488" algn="l"/>
                <a:tab pos="6219825" algn="l"/>
                <a:tab pos="6634163" algn="l"/>
                <a:tab pos="7050088" algn="l"/>
                <a:tab pos="7464425" algn="l"/>
                <a:tab pos="7878763" algn="l"/>
                <a:tab pos="8293100" algn="l"/>
                <a:tab pos="8535988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tabLst>
                <a:tab pos="0" algn="l"/>
                <a:tab pos="414338" algn="l"/>
                <a:tab pos="828675" algn="l"/>
                <a:tab pos="1243013" algn="l"/>
                <a:tab pos="1657350" algn="l"/>
                <a:tab pos="2073275" algn="l"/>
                <a:tab pos="2487613" algn="l"/>
                <a:tab pos="2901950" algn="l"/>
                <a:tab pos="3316288" algn="l"/>
                <a:tab pos="3732213" algn="l"/>
                <a:tab pos="4146550" algn="l"/>
                <a:tab pos="4560888" algn="l"/>
                <a:tab pos="4975225" algn="l"/>
                <a:tab pos="5391150" algn="l"/>
                <a:tab pos="5805488" algn="l"/>
                <a:tab pos="6219825" algn="l"/>
                <a:tab pos="6634163" algn="l"/>
                <a:tab pos="7050088" algn="l"/>
                <a:tab pos="7464425" algn="l"/>
                <a:tab pos="7878763" algn="l"/>
                <a:tab pos="8293100" algn="l"/>
                <a:tab pos="8535988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tabLst>
                <a:tab pos="0" algn="l"/>
                <a:tab pos="414338" algn="l"/>
                <a:tab pos="828675" algn="l"/>
                <a:tab pos="1243013" algn="l"/>
                <a:tab pos="1657350" algn="l"/>
                <a:tab pos="2073275" algn="l"/>
                <a:tab pos="2487613" algn="l"/>
                <a:tab pos="2901950" algn="l"/>
                <a:tab pos="3316288" algn="l"/>
                <a:tab pos="3732213" algn="l"/>
                <a:tab pos="4146550" algn="l"/>
                <a:tab pos="4560888" algn="l"/>
                <a:tab pos="4975225" algn="l"/>
                <a:tab pos="5391150" algn="l"/>
                <a:tab pos="5805488" algn="l"/>
                <a:tab pos="6219825" algn="l"/>
                <a:tab pos="6634163" algn="l"/>
                <a:tab pos="7050088" algn="l"/>
                <a:tab pos="7464425" algn="l"/>
                <a:tab pos="7878763" algn="l"/>
                <a:tab pos="8293100" algn="l"/>
                <a:tab pos="8535988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tabLst>
                <a:tab pos="0" algn="l"/>
                <a:tab pos="414338" algn="l"/>
                <a:tab pos="828675" algn="l"/>
                <a:tab pos="1243013" algn="l"/>
                <a:tab pos="1657350" algn="l"/>
                <a:tab pos="2073275" algn="l"/>
                <a:tab pos="2487613" algn="l"/>
                <a:tab pos="2901950" algn="l"/>
                <a:tab pos="3316288" algn="l"/>
                <a:tab pos="3732213" algn="l"/>
                <a:tab pos="4146550" algn="l"/>
                <a:tab pos="4560888" algn="l"/>
                <a:tab pos="4975225" algn="l"/>
                <a:tab pos="5391150" algn="l"/>
                <a:tab pos="5805488" algn="l"/>
                <a:tab pos="6219825" algn="l"/>
                <a:tab pos="6634163" algn="l"/>
                <a:tab pos="7050088" algn="l"/>
                <a:tab pos="7464425" algn="l"/>
                <a:tab pos="7878763" algn="l"/>
                <a:tab pos="8293100" algn="l"/>
                <a:tab pos="8535988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14338" algn="l"/>
                <a:tab pos="828675" algn="l"/>
                <a:tab pos="1243013" algn="l"/>
                <a:tab pos="1657350" algn="l"/>
                <a:tab pos="2073275" algn="l"/>
                <a:tab pos="2487613" algn="l"/>
                <a:tab pos="2901950" algn="l"/>
                <a:tab pos="3316288" algn="l"/>
                <a:tab pos="3732213" algn="l"/>
                <a:tab pos="4146550" algn="l"/>
                <a:tab pos="4560888" algn="l"/>
                <a:tab pos="4975225" algn="l"/>
                <a:tab pos="5391150" algn="l"/>
                <a:tab pos="5805488" algn="l"/>
                <a:tab pos="6219825" algn="l"/>
                <a:tab pos="6634163" algn="l"/>
                <a:tab pos="7050088" algn="l"/>
                <a:tab pos="7464425" algn="l"/>
                <a:tab pos="7878763" algn="l"/>
                <a:tab pos="8293100" algn="l"/>
                <a:tab pos="8535988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14338" algn="l"/>
                <a:tab pos="828675" algn="l"/>
                <a:tab pos="1243013" algn="l"/>
                <a:tab pos="1657350" algn="l"/>
                <a:tab pos="2073275" algn="l"/>
                <a:tab pos="2487613" algn="l"/>
                <a:tab pos="2901950" algn="l"/>
                <a:tab pos="3316288" algn="l"/>
                <a:tab pos="3732213" algn="l"/>
                <a:tab pos="4146550" algn="l"/>
                <a:tab pos="4560888" algn="l"/>
                <a:tab pos="4975225" algn="l"/>
                <a:tab pos="5391150" algn="l"/>
                <a:tab pos="5805488" algn="l"/>
                <a:tab pos="6219825" algn="l"/>
                <a:tab pos="6634163" algn="l"/>
                <a:tab pos="7050088" algn="l"/>
                <a:tab pos="7464425" algn="l"/>
                <a:tab pos="7878763" algn="l"/>
                <a:tab pos="8293100" algn="l"/>
                <a:tab pos="8535988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14338" algn="l"/>
                <a:tab pos="828675" algn="l"/>
                <a:tab pos="1243013" algn="l"/>
                <a:tab pos="1657350" algn="l"/>
                <a:tab pos="2073275" algn="l"/>
                <a:tab pos="2487613" algn="l"/>
                <a:tab pos="2901950" algn="l"/>
                <a:tab pos="3316288" algn="l"/>
                <a:tab pos="3732213" algn="l"/>
                <a:tab pos="4146550" algn="l"/>
                <a:tab pos="4560888" algn="l"/>
                <a:tab pos="4975225" algn="l"/>
                <a:tab pos="5391150" algn="l"/>
                <a:tab pos="5805488" algn="l"/>
                <a:tab pos="6219825" algn="l"/>
                <a:tab pos="6634163" algn="l"/>
                <a:tab pos="7050088" algn="l"/>
                <a:tab pos="7464425" algn="l"/>
                <a:tab pos="7878763" algn="l"/>
                <a:tab pos="8293100" algn="l"/>
                <a:tab pos="8535988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14338" algn="l"/>
                <a:tab pos="828675" algn="l"/>
                <a:tab pos="1243013" algn="l"/>
                <a:tab pos="1657350" algn="l"/>
                <a:tab pos="2073275" algn="l"/>
                <a:tab pos="2487613" algn="l"/>
                <a:tab pos="2901950" algn="l"/>
                <a:tab pos="3316288" algn="l"/>
                <a:tab pos="3732213" algn="l"/>
                <a:tab pos="4146550" algn="l"/>
                <a:tab pos="4560888" algn="l"/>
                <a:tab pos="4975225" algn="l"/>
                <a:tab pos="5391150" algn="l"/>
                <a:tab pos="5805488" algn="l"/>
                <a:tab pos="6219825" algn="l"/>
                <a:tab pos="6634163" algn="l"/>
                <a:tab pos="7050088" algn="l"/>
                <a:tab pos="7464425" algn="l"/>
                <a:tab pos="7878763" algn="l"/>
                <a:tab pos="8293100" algn="l"/>
                <a:tab pos="8535988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 eaLnBrk="1" hangingPunct="1"/>
            <a:r>
              <a:rPr lang="en-US" altLang="en-US" sz="400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Semantic Web =&gt; Linked Open Data</a:t>
            </a:r>
          </a:p>
        </p:txBody>
      </p:sp>
      <p:grpSp>
        <p:nvGrpSpPr>
          <p:cNvPr id="60419" name="Group 21"/>
          <p:cNvGrpSpPr>
            <a:grpSpLocks/>
          </p:cNvGrpSpPr>
          <p:nvPr/>
        </p:nvGrpSpPr>
        <p:grpSpPr bwMode="auto">
          <a:xfrm>
            <a:off x="198438" y="1066800"/>
            <a:ext cx="3581400" cy="5114925"/>
            <a:chOff x="198440" y="1066800"/>
            <a:chExt cx="3581400" cy="5114925"/>
          </a:xfrm>
        </p:grpSpPr>
        <p:sp>
          <p:nvSpPr>
            <p:cNvPr id="60421" name="TextBox 17"/>
            <p:cNvSpPr txBox="1">
              <a:spLocks noChangeArrowheads="1"/>
            </p:cNvSpPr>
            <p:nvPr/>
          </p:nvSpPr>
          <p:spPr bwMode="auto">
            <a:xfrm>
              <a:off x="198440" y="1066800"/>
              <a:ext cx="3581400" cy="9239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eaLnBrk="1" hangingPunct="1"/>
              <a:r>
                <a:rPr lang="en-US" altLang="en-US" sz="1800">
                  <a:solidFill>
                    <a:srgbClr val="000000"/>
                  </a:solidFill>
                </a:rPr>
                <a:t>Use Semantic Web Technology to publish shared data &amp; knowledge</a:t>
              </a:r>
            </a:p>
          </p:txBody>
        </p:sp>
        <p:sp>
          <p:nvSpPr>
            <p:cNvPr id="60422" name="TextBox 17"/>
            <p:cNvSpPr txBox="1">
              <a:spLocks noChangeArrowheads="1"/>
            </p:cNvSpPr>
            <p:nvPr/>
          </p:nvSpPr>
          <p:spPr bwMode="auto">
            <a:xfrm>
              <a:off x="198440" y="5257800"/>
              <a:ext cx="3581400" cy="9239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eaLnBrk="1" hangingPunct="1"/>
              <a:r>
                <a:rPr lang="en-US" altLang="en-US" sz="1800">
                  <a:solidFill>
                    <a:srgbClr val="000000"/>
                  </a:solidFill>
                </a:rPr>
                <a:t>Data is inter-</a:t>
              </a:r>
            </a:p>
            <a:p>
              <a:pPr eaLnBrk="1" hangingPunct="1"/>
              <a:r>
                <a:rPr lang="en-US" altLang="en-US" sz="1800">
                  <a:solidFill>
                    <a:srgbClr val="000000"/>
                  </a:solidFill>
                </a:rPr>
                <a:t>linked to support inte-</a:t>
              </a:r>
            </a:p>
            <a:p>
              <a:pPr eaLnBrk="1" hangingPunct="1"/>
              <a:r>
                <a:rPr lang="en-US" altLang="en-US" sz="1800">
                  <a:solidFill>
                    <a:srgbClr val="000000"/>
                  </a:solidFill>
                </a:rPr>
                <a:t>gration and fusion of knowledge</a:t>
              </a:r>
            </a:p>
          </p:txBody>
        </p:sp>
      </p:grpSp>
      <p:sp>
        <p:nvSpPr>
          <p:cNvPr id="60420" name="TextBox 8"/>
          <p:cNvSpPr txBox="1">
            <a:spLocks noChangeArrowheads="1"/>
          </p:cNvSpPr>
          <p:nvPr/>
        </p:nvSpPr>
        <p:spPr bwMode="auto">
          <a:xfrm>
            <a:off x="6537325" y="6273800"/>
            <a:ext cx="2255838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r>
              <a:rPr lang="en-US" altLang="en-US"/>
              <a:t>… and growing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22" name="Text Box 10"/>
          <p:cNvSpPr txBox="1">
            <a:spLocks noChangeArrowheads="1"/>
          </p:cNvSpPr>
          <p:nvPr/>
        </p:nvSpPr>
        <p:spPr bwMode="auto">
          <a:xfrm>
            <a:off x="0" y="0"/>
            <a:ext cx="9144000" cy="114141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1436" tIns="45718" rIns="91436" bIns="45718" anchor="ctr"/>
          <a:lstStyle>
            <a:lvl1pPr eaLnBrk="0" hangingPunct="0">
              <a:tabLst>
                <a:tab pos="0" algn="l"/>
                <a:tab pos="414338" algn="l"/>
                <a:tab pos="828675" algn="l"/>
                <a:tab pos="1243013" algn="l"/>
                <a:tab pos="1657350" algn="l"/>
                <a:tab pos="2073275" algn="l"/>
                <a:tab pos="2487613" algn="l"/>
                <a:tab pos="2901950" algn="l"/>
                <a:tab pos="3316288" algn="l"/>
                <a:tab pos="3732213" algn="l"/>
                <a:tab pos="4146550" algn="l"/>
                <a:tab pos="4560888" algn="l"/>
                <a:tab pos="4975225" algn="l"/>
                <a:tab pos="5391150" algn="l"/>
                <a:tab pos="5805488" algn="l"/>
                <a:tab pos="6219825" algn="l"/>
                <a:tab pos="6634163" algn="l"/>
                <a:tab pos="7050088" algn="l"/>
                <a:tab pos="7464425" algn="l"/>
                <a:tab pos="7878763" algn="l"/>
                <a:tab pos="8293100" algn="l"/>
                <a:tab pos="8535988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tabLst>
                <a:tab pos="0" algn="l"/>
                <a:tab pos="414338" algn="l"/>
                <a:tab pos="828675" algn="l"/>
                <a:tab pos="1243013" algn="l"/>
                <a:tab pos="1657350" algn="l"/>
                <a:tab pos="2073275" algn="l"/>
                <a:tab pos="2487613" algn="l"/>
                <a:tab pos="2901950" algn="l"/>
                <a:tab pos="3316288" algn="l"/>
                <a:tab pos="3732213" algn="l"/>
                <a:tab pos="4146550" algn="l"/>
                <a:tab pos="4560888" algn="l"/>
                <a:tab pos="4975225" algn="l"/>
                <a:tab pos="5391150" algn="l"/>
                <a:tab pos="5805488" algn="l"/>
                <a:tab pos="6219825" algn="l"/>
                <a:tab pos="6634163" algn="l"/>
                <a:tab pos="7050088" algn="l"/>
                <a:tab pos="7464425" algn="l"/>
                <a:tab pos="7878763" algn="l"/>
                <a:tab pos="8293100" algn="l"/>
                <a:tab pos="8535988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tabLst>
                <a:tab pos="0" algn="l"/>
                <a:tab pos="414338" algn="l"/>
                <a:tab pos="828675" algn="l"/>
                <a:tab pos="1243013" algn="l"/>
                <a:tab pos="1657350" algn="l"/>
                <a:tab pos="2073275" algn="l"/>
                <a:tab pos="2487613" algn="l"/>
                <a:tab pos="2901950" algn="l"/>
                <a:tab pos="3316288" algn="l"/>
                <a:tab pos="3732213" algn="l"/>
                <a:tab pos="4146550" algn="l"/>
                <a:tab pos="4560888" algn="l"/>
                <a:tab pos="4975225" algn="l"/>
                <a:tab pos="5391150" algn="l"/>
                <a:tab pos="5805488" algn="l"/>
                <a:tab pos="6219825" algn="l"/>
                <a:tab pos="6634163" algn="l"/>
                <a:tab pos="7050088" algn="l"/>
                <a:tab pos="7464425" algn="l"/>
                <a:tab pos="7878763" algn="l"/>
                <a:tab pos="8293100" algn="l"/>
                <a:tab pos="8535988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tabLst>
                <a:tab pos="0" algn="l"/>
                <a:tab pos="414338" algn="l"/>
                <a:tab pos="828675" algn="l"/>
                <a:tab pos="1243013" algn="l"/>
                <a:tab pos="1657350" algn="l"/>
                <a:tab pos="2073275" algn="l"/>
                <a:tab pos="2487613" algn="l"/>
                <a:tab pos="2901950" algn="l"/>
                <a:tab pos="3316288" algn="l"/>
                <a:tab pos="3732213" algn="l"/>
                <a:tab pos="4146550" algn="l"/>
                <a:tab pos="4560888" algn="l"/>
                <a:tab pos="4975225" algn="l"/>
                <a:tab pos="5391150" algn="l"/>
                <a:tab pos="5805488" algn="l"/>
                <a:tab pos="6219825" algn="l"/>
                <a:tab pos="6634163" algn="l"/>
                <a:tab pos="7050088" algn="l"/>
                <a:tab pos="7464425" algn="l"/>
                <a:tab pos="7878763" algn="l"/>
                <a:tab pos="8293100" algn="l"/>
                <a:tab pos="8535988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tabLst>
                <a:tab pos="0" algn="l"/>
                <a:tab pos="414338" algn="l"/>
                <a:tab pos="828675" algn="l"/>
                <a:tab pos="1243013" algn="l"/>
                <a:tab pos="1657350" algn="l"/>
                <a:tab pos="2073275" algn="l"/>
                <a:tab pos="2487613" algn="l"/>
                <a:tab pos="2901950" algn="l"/>
                <a:tab pos="3316288" algn="l"/>
                <a:tab pos="3732213" algn="l"/>
                <a:tab pos="4146550" algn="l"/>
                <a:tab pos="4560888" algn="l"/>
                <a:tab pos="4975225" algn="l"/>
                <a:tab pos="5391150" algn="l"/>
                <a:tab pos="5805488" algn="l"/>
                <a:tab pos="6219825" algn="l"/>
                <a:tab pos="6634163" algn="l"/>
                <a:tab pos="7050088" algn="l"/>
                <a:tab pos="7464425" algn="l"/>
                <a:tab pos="7878763" algn="l"/>
                <a:tab pos="8293100" algn="l"/>
                <a:tab pos="8535988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14338" algn="l"/>
                <a:tab pos="828675" algn="l"/>
                <a:tab pos="1243013" algn="l"/>
                <a:tab pos="1657350" algn="l"/>
                <a:tab pos="2073275" algn="l"/>
                <a:tab pos="2487613" algn="l"/>
                <a:tab pos="2901950" algn="l"/>
                <a:tab pos="3316288" algn="l"/>
                <a:tab pos="3732213" algn="l"/>
                <a:tab pos="4146550" algn="l"/>
                <a:tab pos="4560888" algn="l"/>
                <a:tab pos="4975225" algn="l"/>
                <a:tab pos="5391150" algn="l"/>
                <a:tab pos="5805488" algn="l"/>
                <a:tab pos="6219825" algn="l"/>
                <a:tab pos="6634163" algn="l"/>
                <a:tab pos="7050088" algn="l"/>
                <a:tab pos="7464425" algn="l"/>
                <a:tab pos="7878763" algn="l"/>
                <a:tab pos="8293100" algn="l"/>
                <a:tab pos="8535988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14338" algn="l"/>
                <a:tab pos="828675" algn="l"/>
                <a:tab pos="1243013" algn="l"/>
                <a:tab pos="1657350" algn="l"/>
                <a:tab pos="2073275" algn="l"/>
                <a:tab pos="2487613" algn="l"/>
                <a:tab pos="2901950" algn="l"/>
                <a:tab pos="3316288" algn="l"/>
                <a:tab pos="3732213" algn="l"/>
                <a:tab pos="4146550" algn="l"/>
                <a:tab pos="4560888" algn="l"/>
                <a:tab pos="4975225" algn="l"/>
                <a:tab pos="5391150" algn="l"/>
                <a:tab pos="5805488" algn="l"/>
                <a:tab pos="6219825" algn="l"/>
                <a:tab pos="6634163" algn="l"/>
                <a:tab pos="7050088" algn="l"/>
                <a:tab pos="7464425" algn="l"/>
                <a:tab pos="7878763" algn="l"/>
                <a:tab pos="8293100" algn="l"/>
                <a:tab pos="8535988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14338" algn="l"/>
                <a:tab pos="828675" algn="l"/>
                <a:tab pos="1243013" algn="l"/>
                <a:tab pos="1657350" algn="l"/>
                <a:tab pos="2073275" algn="l"/>
                <a:tab pos="2487613" algn="l"/>
                <a:tab pos="2901950" algn="l"/>
                <a:tab pos="3316288" algn="l"/>
                <a:tab pos="3732213" algn="l"/>
                <a:tab pos="4146550" algn="l"/>
                <a:tab pos="4560888" algn="l"/>
                <a:tab pos="4975225" algn="l"/>
                <a:tab pos="5391150" algn="l"/>
                <a:tab pos="5805488" algn="l"/>
                <a:tab pos="6219825" algn="l"/>
                <a:tab pos="6634163" algn="l"/>
                <a:tab pos="7050088" algn="l"/>
                <a:tab pos="7464425" algn="l"/>
                <a:tab pos="7878763" algn="l"/>
                <a:tab pos="8293100" algn="l"/>
                <a:tab pos="8535988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14338" algn="l"/>
                <a:tab pos="828675" algn="l"/>
                <a:tab pos="1243013" algn="l"/>
                <a:tab pos="1657350" algn="l"/>
                <a:tab pos="2073275" algn="l"/>
                <a:tab pos="2487613" algn="l"/>
                <a:tab pos="2901950" algn="l"/>
                <a:tab pos="3316288" algn="l"/>
                <a:tab pos="3732213" algn="l"/>
                <a:tab pos="4146550" algn="l"/>
                <a:tab pos="4560888" algn="l"/>
                <a:tab pos="4975225" algn="l"/>
                <a:tab pos="5391150" algn="l"/>
                <a:tab pos="5805488" algn="l"/>
                <a:tab pos="6219825" algn="l"/>
                <a:tab pos="6634163" algn="l"/>
                <a:tab pos="7050088" algn="l"/>
                <a:tab pos="7464425" algn="l"/>
                <a:tab pos="7878763" algn="l"/>
                <a:tab pos="8293100" algn="l"/>
                <a:tab pos="8535988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 eaLnBrk="1" hangingPunct="1"/>
            <a:r>
              <a:rPr lang="en-US" altLang="en-US" sz="440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Linked Open Data</a:t>
            </a:r>
          </a:p>
        </p:txBody>
      </p:sp>
      <p:grpSp>
        <p:nvGrpSpPr>
          <p:cNvPr id="62466" name="Group 22"/>
          <p:cNvGrpSpPr>
            <a:grpSpLocks/>
          </p:cNvGrpSpPr>
          <p:nvPr/>
        </p:nvGrpSpPr>
        <p:grpSpPr bwMode="auto">
          <a:xfrm>
            <a:off x="1154113" y="1474788"/>
            <a:ext cx="6835775" cy="4579937"/>
            <a:chOff x="1116013" y="1700213"/>
            <a:chExt cx="6837362" cy="4580051"/>
          </a:xfrm>
        </p:grpSpPr>
        <p:pic>
          <p:nvPicPr>
            <p:cNvPr id="62472" name="Picture 1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16013" y="1700213"/>
              <a:ext cx="6837362" cy="42084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62473" name="Text Box 13"/>
            <p:cNvSpPr txBox="1">
              <a:spLocks noChangeArrowheads="1"/>
            </p:cNvSpPr>
            <p:nvPr/>
          </p:nvSpPr>
          <p:spPr bwMode="auto">
            <a:xfrm>
              <a:off x="4228240" y="5908675"/>
              <a:ext cx="695545" cy="3715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90000" tIns="46800" rIns="90000" bIns="46800">
              <a:spAutoFit/>
            </a:bodyPr>
            <a:lstStyle>
              <a:lvl1pPr eaLnBrk="0" hangingPunct="0">
                <a:tabLst>
                  <a:tab pos="0" algn="l"/>
                  <a:tab pos="414338" algn="l"/>
                  <a:tab pos="828675" algn="l"/>
                  <a:tab pos="1243013" algn="l"/>
                  <a:tab pos="1657350" algn="l"/>
                  <a:tab pos="2073275" algn="l"/>
                  <a:tab pos="2487613" algn="l"/>
                  <a:tab pos="2901950" algn="l"/>
                  <a:tab pos="3316288" algn="l"/>
                  <a:tab pos="3732213" algn="l"/>
                  <a:tab pos="4146550" algn="l"/>
                  <a:tab pos="4560888" algn="l"/>
                  <a:tab pos="4975225" algn="l"/>
                  <a:tab pos="5391150" algn="l"/>
                  <a:tab pos="5805488" algn="l"/>
                  <a:tab pos="6219825" algn="l"/>
                  <a:tab pos="6634163" algn="l"/>
                  <a:tab pos="7050088" algn="l"/>
                  <a:tab pos="7464425" algn="l"/>
                  <a:tab pos="7878763" algn="l"/>
                  <a:tab pos="8293100" algn="l"/>
                </a:tabLs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 eaLnBrk="0" hangingPunct="0">
                <a:tabLst>
                  <a:tab pos="0" algn="l"/>
                  <a:tab pos="414338" algn="l"/>
                  <a:tab pos="828675" algn="l"/>
                  <a:tab pos="1243013" algn="l"/>
                  <a:tab pos="1657350" algn="l"/>
                  <a:tab pos="2073275" algn="l"/>
                  <a:tab pos="2487613" algn="l"/>
                  <a:tab pos="2901950" algn="l"/>
                  <a:tab pos="3316288" algn="l"/>
                  <a:tab pos="3732213" algn="l"/>
                  <a:tab pos="4146550" algn="l"/>
                  <a:tab pos="4560888" algn="l"/>
                  <a:tab pos="4975225" algn="l"/>
                  <a:tab pos="5391150" algn="l"/>
                  <a:tab pos="5805488" algn="l"/>
                  <a:tab pos="6219825" algn="l"/>
                  <a:tab pos="6634163" algn="l"/>
                  <a:tab pos="7050088" algn="l"/>
                  <a:tab pos="7464425" algn="l"/>
                  <a:tab pos="7878763" algn="l"/>
                  <a:tab pos="8293100" algn="l"/>
                </a:tabLs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 eaLnBrk="0" hangingPunct="0">
                <a:tabLst>
                  <a:tab pos="0" algn="l"/>
                  <a:tab pos="414338" algn="l"/>
                  <a:tab pos="828675" algn="l"/>
                  <a:tab pos="1243013" algn="l"/>
                  <a:tab pos="1657350" algn="l"/>
                  <a:tab pos="2073275" algn="l"/>
                  <a:tab pos="2487613" algn="l"/>
                  <a:tab pos="2901950" algn="l"/>
                  <a:tab pos="3316288" algn="l"/>
                  <a:tab pos="3732213" algn="l"/>
                  <a:tab pos="4146550" algn="l"/>
                  <a:tab pos="4560888" algn="l"/>
                  <a:tab pos="4975225" algn="l"/>
                  <a:tab pos="5391150" algn="l"/>
                  <a:tab pos="5805488" algn="l"/>
                  <a:tab pos="6219825" algn="l"/>
                  <a:tab pos="6634163" algn="l"/>
                  <a:tab pos="7050088" algn="l"/>
                  <a:tab pos="7464425" algn="l"/>
                  <a:tab pos="7878763" algn="l"/>
                  <a:tab pos="8293100" algn="l"/>
                </a:tabLs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 eaLnBrk="0" hangingPunct="0">
                <a:tabLst>
                  <a:tab pos="0" algn="l"/>
                  <a:tab pos="414338" algn="l"/>
                  <a:tab pos="828675" algn="l"/>
                  <a:tab pos="1243013" algn="l"/>
                  <a:tab pos="1657350" algn="l"/>
                  <a:tab pos="2073275" algn="l"/>
                  <a:tab pos="2487613" algn="l"/>
                  <a:tab pos="2901950" algn="l"/>
                  <a:tab pos="3316288" algn="l"/>
                  <a:tab pos="3732213" algn="l"/>
                  <a:tab pos="4146550" algn="l"/>
                  <a:tab pos="4560888" algn="l"/>
                  <a:tab pos="4975225" algn="l"/>
                  <a:tab pos="5391150" algn="l"/>
                  <a:tab pos="5805488" algn="l"/>
                  <a:tab pos="6219825" algn="l"/>
                  <a:tab pos="6634163" algn="l"/>
                  <a:tab pos="7050088" algn="l"/>
                  <a:tab pos="7464425" algn="l"/>
                  <a:tab pos="7878763" algn="l"/>
                  <a:tab pos="8293100" algn="l"/>
                </a:tabLs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 eaLnBrk="0" hangingPunct="0">
                <a:tabLst>
                  <a:tab pos="0" algn="l"/>
                  <a:tab pos="414338" algn="l"/>
                  <a:tab pos="828675" algn="l"/>
                  <a:tab pos="1243013" algn="l"/>
                  <a:tab pos="1657350" algn="l"/>
                  <a:tab pos="2073275" algn="l"/>
                  <a:tab pos="2487613" algn="l"/>
                  <a:tab pos="2901950" algn="l"/>
                  <a:tab pos="3316288" algn="l"/>
                  <a:tab pos="3732213" algn="l"/>
                  <a:tab pos="4146550" algn="l"/>
                  <a:tab pos="4560888" algn="l"/>
                  <a:tab pos="4975225" algn="l"/>
                  <a:tab pos="5391150" algn="l"/>
                  <a:tab pos="5805488" algn="l"/>
                  <a:tab pos="6219825" algn="l"/>
                  <a:tab pos="6634163" algn="l"/>
                  <a:tab pos="7050088" algn="l"/>
                  <a:tab pos="7464425" algn="l"/>
                  <a:tab pos="7878763" algn="l"/>
                  <a:tab pos="8293100" algn="l"/>
                </a:tabLs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14338" algn="l"/>
                  <a:tab pos="828675" algn="l"/>
                  <a:tab pos="1243013" algn="l"/>
                  <a:tab pos="1657350" algn="l"/>
                  <a:tab pos="2073275" algn="l"/>
                  <a:tab pos="2487613" algn="l"/>
                  <a:tab pos="2901950" algn="l"/>
                  <a:tab pos="3316288" algn="l"/>
                  <a:tab pos="3732213" algn="l"/>
                  <a:tab pos="4146550" algn="l"/>
                  <a:tab pos="4560888" algn="l"/>
                  <a:tab pos="4975225" algn="l"/>
                  <a:tab pos="5391150" algn="l"/>
                  <a:tab pos="5805488" algn="l"/>
                  <a:tab pos="6219825" algn="l"/>
                  <a:tab pos="6634163" algn="l"/>
                  <a:tab pos="7050088" algn="l"/>
                  <a:tab pos="7464425" algn="l"/>
                  <a:tab pos="7878763" algn="l"/>
                  <a:tab pos="8293100" algn="l"/>
                </a:tabLs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14338" algn="l"/>
                  <a:tab pos="828675" algn="l"/>
                  <a:tab pos="1243013" algn="l"/>
                  <a:tab pos="1657350" algn="l"/>
                  <a:tab pos="2073275" algn="l"/>
                  <a:tab pos="2487613" algn="l"/>
                  <a:tab pos="2901950" algn="l"/>
                  <a:tab pos="3316288" algn="l"/>
                  <a:tab pos="3732213" algn="l"/>
                  <a:tab pos="4146550" algn="l"/>
                  <a:tab pos="4560888" algn="l"/>
                  <a:tab pos="4975225" algn="l"/>
                  <a:tab pos="5391150" algn="l"/>
                  <a:tab pos="5805488" algn="l"/>
                  <a:tab pos="6219825" algn="l"/>
                  <a:tab pos="6634163" algn="l"/>
                  <a:tab pos="7050088" algn="l"/>
                  <a:tab pos="7464425" algn="l"/>
                  <a:tab pos="7878763" algn="l"/>
                  <a:tab pos="8293100" algn="l"/>
                </a:tabLs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14338" algn="l"/>
                  <a:tab pos="828675" algn="l"/>
                  <a:tab pos="1243013" algn="l"/>
                  <a:tab pos="1657350" algn="l"/>
                  <a:tab pos="2073275" algn="l"/>
                  <a:tab pos="2487613" algn="l"/>
                  <a:tab pos="2901950" algn="l"/>
                  <a:tab pos="3316288" algn="l"/>
                  <a:tab pos="3732213" algn="l"/>
                  <a:tab pos="4146550" algn="l"/>
                  <a:tab pos="4560888" algn="l"/>
                  <a:tab pos="4975225" algn="l"/>
                  <a:tab pos="5391150" algn="l"/>
                  <a:tab pos="5805488" algn="l"/>
                  <a:tab pos="6219825" algn="l"/>
                  <a:tab pos="6634163" algn="l"/>
                  <a:tab pos="7050088" algn="l"/>
                  <a:tab pos="7464425" algn="l"/>
                  <a:tab pos="7878763" algn="l"/>
                  <a:tab pos="8293100" algn="l"/>
                </a:tabLs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14338" algn="l"/>
                  <a:tab pos="828675" algn="l"/>
                  <a:tab pos="1243013" algn="l"/>
                  <a:tab pos="1657350" algn="l"/>
                  <a:tab pos="2073275" algn="l"/>
                  <a:tab pos="2487613" algn="l"/>
                  <a:tab pos="2901950" algn="l"/>
                  <a:tab pos="3316288" algn="l"/>
                  <a:tab pos="3732213" algn="l"/>
                  <a:tab pos="4146550" algn="l"/>
                  <a:tab pos="4560888" algn="l"/>
                  <a:tab pos="4975225" algn="l"/>
                  <a:tab pos="5391150" algn="l"/>
                  <a:tab pos="5805488" algn="l"/>
                  <a:tab pos="6219825" algn="l"/>
                  <a:tab pos="6634163" algn="l"/>
                  <a:tab pos="7050088" algn="l"/>
                  <a:tab pos="7464425" algn="l"/>
                  <a:tab pos="7878763" algn="l"/>
                  <a:tab pos="8293100" algn="l"/>
                </a:tabLs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eaLnBrk="1" hangingPunct="1"/>
              <a:r>
                <a:rPr lang="en-US" altLang="en-US" sz="1800">
                  <a:solidFill>
                    <a:srgbClr val="000000"/>
                  </a:solidFill>
                </a:rPr>
                <a:t>2010</a:t>
              </a:r>
            </a:p>
          </p:txBody>
        </p:sp>
      </p:grpSp>
      <p:sp>
        <p:nvSpPr>
          <p:cNvPr id="62467" name="TextBox 17"/>
          <p:cNvSpPr txBox="1">
            <a:spLocks noChangeArrowheads="1"/>
          </p:cNvSpPr>
          <p:nvPr/>
        </p:nvSpPr>
        <p:spPr bwMode="auto">
          <a:xfrm>
            <a:off x="5135563" y="1066800"/>
            <a:ext cx="38100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r" eaLnBrk="1" hangingPunct="1"/>
            <a:r>
              <a:rPr lang="en-US" altLang="en-US" sz="1800">
                <a:solidFill>
                  <a:srgbClr val="000000"/>
                </a:solidFill>
              </a:rPr>
              <a:t>LOD is the new Cyc: a common source of background</a:t>
            </a:r>
          </a:p>
          <a:p>
            <a:pPr algn="r" eaLnBrk="1" hangingPunct="1"/>
            <a:r>
              <a:rPr lang="en-US" altLang="en-US" sz="1800">
                <a:solidFill>
                  <a:srgbClr val="000000"/>
                </a:solidFill>
              </a:rPr>
              <a:t>knowledge</a:t>
            </a:r>
          </a:p>
        </p:txBody>
      </p:sp>
      <p:grpSp>
        <p:nvGrpSpPr>
          <p:cNvPr id="62468" name="Group 21"/>
          <p:cNvGrpSpPr>
            <a:grpSpLocks/>
          </p:cNvGrpSpPr>
          <p:nvPr/>
        </p:nvGrpSpPr>
        <p:grpSpPr bwMode="auto">
          <a:xfrm>
            <a:off x="198438" y="1066800"/>
            <a:ext cx="3581400" cy="5114925"/>
            <a:chOff x="198440" y="1066800"/>
            <a:chExt cx="3581400" cy="5114925"/>
          </a:xfrm>
        </p:grpSpPr>
        <p:sp>
          <p:nvSpPr>
            <p:cNvPr id="62470" name="TextBox 17"/>
            <p:cNvSpPr txBox="1">
              <a:spLocks noChangeArrowheads="1"/>
            </p:cNvSpPr>
            <p:nvPr/>
          </p:nvSpPr>
          <p:spPr bwMode="auto">
            <a:xfrm>
              <a:off x="198440" y="1066800"/>
              <a:ext cx="3581400" cy="9239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eaLnBrk="1" hangingPunct="1"/>
              <a:r>
                <a:rPr lang="en-US" altLang="en-US" sz="1800">
                  <a:solidFill>
                    <a:srgbClr val="000000"/>
                  </a:solidFill>
                </a:rPr>
                <a:t>Use Semantic Web Technology to publish shared data &amp; knowledge</a:t>
              </a:r>
            </a:p>
          </p:txBody>
        </p:sp>
        <p:sp>
          <p:nvSpPr>
            <p:cNvPr id="62471" name="TextBox 17"/>
            <p:cNvSpPr txBox="1">
              <a:spLocks noChangeArrowheads="1"/>
            </p:cNvSpPr>
            <p:nvPr/>
          </p:nvSpPr>
          <p:spPr bwMode="auto">
            <a:xfrm>
              <a:off x="198440" y="5257800"/>
              <a:ext cx="3581400" cy="9239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eaLnBrk="1" hangingPunct="1"/>
              <a:r>
                <a:rPr lang="en-US" altLang="en-US" sz="1800">
                  <a:solidFill>
                    <a:srgbClr val="000000"/>
                  </a:solidFill>
                </a:rPr>
                <a:t>Data is inter-</a:t>
              </a:r>
            </a:p>
            <a:p>
              <a:pPr eaLnBrk="1" hangingPunct="1"/>
              <a:r>
                <a:rPr lang="en-US" altLang="en-US" sz="1800">
                  <a:solidFill>
                    <a:srgbClr val="000000"/>
                  </a:solidFill>
                </a:rPr>
                <a:t>linked to support inte-</a:t>
              </a:r>
            </a:p>
            <a:p>
              <a:pPr eaLnBrk="1" hangingPunct="1"/>
              <a:r>
                <a:rPr lang="en-US" altLang="en-US" sz="1800">
                  <a:solidFill>
                    <a:srgbClr val="000000"/>
                  </a:solidFill>
                </a:rPr>
                <a:t>gration and fusion of knowledge</a:t>
              </a:r>
            </a:p>
          </p:txBody>
        </p:sp>
      </p:grpSp>
      <p:sp>
        <p:nvSpPr>
          <p:cNvPr id="62469" name="TextBox 9"/>
          <p:cNvSpPr txBox="1">
            <a:spLocks noChangeArrowheads="1"/>
          </p:cNvSpPr>
          <p:nvPr/>
        </p:nvSpPr>
        <p:spPr bwMode="auto">
          <a:xfrm>
            <a:off x="6715125" y="6375400"/>
            <a:ext cx="24288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r>
              <a:rPr lang="en-US" altLang="en-US"/>
              <a:t>…growing faster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22" name="Text Box 10"/>
          <p:cNvSpPr txBox="1">
            <a:spLocks noChangeArrowheads="1"/>
          </p:cNvSpPr>
          <p:nvPr/>
        </p:nvSpPr>
        <p:spPr bwMode="auto">
          <a:xfrm>
            <a:off x="0" y="0"/>
            <a:ext cx="9144000" cy="114141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1436" tIns="45718" rIns="91436" bIns="45718" anchor="ctr"/>
          <a:lstStyle>
            <a:lvl1pPr eaLnBrk="0" hangingPunct="0">
              <a:tabLst>
                <a:tab pos="0" algn="l"/>
                <a:tab pos="414338" algn="l"/>
                <a:tab pos="828675" algn="l"/>
                <a:tab pos="1243013" algn="l"/>
                <a:tab pos="1657350" algn="l"/>
                <a:tab pos="2073275" algn="l"/>
                <a:tab pos="2487613" algn="l"/>
                <a:tab pos="2901950" algn="l"/>
                <a:tab pos="3316288" algn="l"/>
                <a:tab pos="3732213" algn="l"/>
                <a:tab pos="4146550" algn="l"/>
                <a:tab pos="4560888" algn="l"/>
                <a:tab pos="4975225" algn="l"/>
                <a:tab pos="5391150" algn="l"/>
                <a:tab pos="5805488" algn="l"/>
                <a:tab pos="6219825" algn="l"/>
                <a:tab pos="6634163" algn="l"/>
                <a:tab pos="7050088" algn="l"/>
                <a:tab pos="7464425" algn="l"/>
                <a:tab pos="7878763" algn="l"/>
                <a:tab pos="8293100" algn="l"/>
                <a:tab pos="8535988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tabLst>
                <a:tab pos="0" algn="l"/>
                <a:tab pos="414338" algn="l"/>
                <a:tab pos="828675" algn="l"/>
                <a:tab pos="1243013" algn="l"/>
                <a:tab pos="1657350" algn="l"/>
                <a:tab pos="2073275" algn="l"/>
                <a:tab pos="2487613" algn="l"/>
                <a:tab pos="2901950" algn="l"/>
                <a:tab pos="3316288" algn="l"/>
                <a:tab pos="3732213" algn="l"/>
                <a:tab pos="4146550" algn="l"/>
                <a:tab pos="4560888" algn="l"/>
                <a:tab pos="4975225" algn="l"/>
                <a:tab pos="5391150" algn="l"/>
                <a:tab pos="5805488" algn="l"/>
                <a:tab pos="6219825" algn="l"/>
                <a:tab pos="6634163" algn="l"/>
                <a:tab pos="7050088" algn="l"/>
                <a:tab pos="7464425" algn="l"/>
                <a:tab pos="7878763" algn="l"/>
                <a:tab pos="8293100" algn="l"/>
                <a:tab pos="8535988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tabLst>
                <a:tab pos="0" algn="l"/>
                <a:tab pos="414338" algn="l"/>
                <a:tab pos="828675" algn="l"/>
                <a:tab pos="1243013" algn="l"/>
                <a:tab pos="1657350" algn="l"/>
                <a:tab pos="2073275" algn="l"/>
                <a:tab pos="2487613" algn="l"/>
                <a:tab pos="2901950" algn="l"/>
                <a:tab pos="3316288" algn="l"/>
                <a:tab pos="3732213" algn="l"/>
                <a:tab pos="4146550" algn="l"/>
                <a:tab pos="4560888" algn="l"/>
                <a:tab pos="4975225" algn="l"/>
                <a:tab pos="5391150" algn="l"/>
                <a:tab pos="5805488" algn="l"/>
                <a:tab pos="6219825" algn="l"/>
                <a:tab pos="6634163" algn="l"/>
                <a:tab pos="7050088" algn="l"/>
                <a:tab pos="7464425" algn="l"/>
                <a:tab pos="7878763" algn="l"/>
                <a:tab pos="8293100" algn="l"/>
                <a:tab pos="8535988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tabLst>
                <a:tab pos="0" algn="l"/>
                <a:tab pos="414338" algn="l"/>
                <a:tab pos="828675" algn="l"/>
                <a:tab pos="1243013" algn="l"/>
                <a:tab pos="1657350" algn="l"/>
                <a:tab pos="2073275" algn="l"/>
                <a:tab pos="2487613" algn="l"/>
                <a:tab pos="2901950" algn="l"/>
                <a:tab pos="3316288" algn="l"/>
                <a:tab pos="3732213" algn="l"/>
                <a:tab pos="4146550" algn="l"/>
                <a:tab pos="4560888" algn="l"/>
                <a:tab pos="4975225" algn="l"/>
                <a:tab pos="5391150" algn="l"/>
                <a:tab pos="5805488" algn="l"/>
                <a:tab pos="6219825" algn="l"/>
                <a:tab pos="6634163" algn="l"/>
                <a:tab pos="7050088" algn="l"/>
                <a:tab pos="7464425" algn="l"/>
                <a:tab pos="7878763" algn="l"/>
                <a:tab pos="8293100" algn="l"/>
                <a:tab pos="8535988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tabLst>
                <a:tab pos="0" algn="l"/>
                <a:tab pos="414338" algn="l"/>
                <a:tab pos="828675" algn="l"/>
                <a:tab pos="1243013" algn="l"/>
                <a:tab pos="1657350" algn="l"/>
                <a:tab pos="2073275" algn="l"/>
                <a:tab pos="2487613" algn="l"/>
                <a:tab pos="2901950" algn="l"/>
                <a:tab pos="3316288" algn="l"/>
                <a:tab pos="3732213" algn="l"/>
                <a:tab pos="4146550" algn="l"/>
                <a:tab pos="4560888" algn="l"/>
                <a:tab pos="4975225" algn="l"/>
                <a:tab pos="5391150" algn="l"/>
                <a:tab pos="5805488" algn="l"/>
                <a:tab pos="6219825" algn="l"/>
                <a:tab pos="6634163" algn="l"/>
                <a:tab pos="7050088" algn="l"/>
                <a:tab pos="7464425" algn="l"/>
                <a:tab pos="7878763" algn="l"/>
                <a:tab pos="8293100" algn="l"/>
                <a:tab pos="8535988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14338" algn="l"/>
                <a:tab pos="828675" algn="l"/>
                <a:tab pos="1243013" algn="l"/>
                <a:tab pos="1657350" algn="l"/>
                <a:tab pos="2073275" algn="l"/>
                <a:tab pos="2487613" algn="l"/>
                <a:tab pos="2901950" algn="l"/>
                <a:tab pos="3316288" algn="l"/>
                <a:tab pos="3732213" algn="l"/>
                <a:tab pos="4146550" algn="l"/>
                <a:tab pos="4560888" algn="l"/>
                <a:tab pos="4975225" algn="l"/>
                <a:tab pos="5391150" algn="l"/>
                <a:tab pos="5805488" algn="l"/>
                <a:tab pos="6219825" algn="l"/>
                <a:tab pos="6634163" algn="l"/>
                <a:tab pos="7050088" algn="l"/>
                <a:tab pos="7464425" algn="l"/>
                <a:tab pos="7878763" algn="l"/>
                <a:tab pos="8293100" algn="l"/>
                <a:tab pos="8535988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14338" algn="l"/>
                <a:tab pos="828675" algn="l"/>
                <a:tab pos="1243013" algn="l"/>
                <a:tab pos="1657350" algn="l"/>
                <a:tab pos="2073275" algn="l"/>
                <a:tab pos="2487613" algn="l"/>
                <a:tab pos="2901950" algn="l"/>
                <a:tab pos="3316288" algn="l"/>
                <a:tab pos="3732213" algn="l"/>
                <a:tab pos="4146550" algn="l"/>
                <a:tab pos="4560888" algn="l"/>
                <a:tab pos="4975225" algn="l"/>
                <a:tab pos="5391150" algn="l"/>
                <a:tab pos="5805488" algn="l"/>
                <a:tab pos="6219825" algn="l"/>
                <a:tab pos="6634163" algn="l"/>
                <a:tab pos="7050088" algn="l"/>
                <a:tab pos="7464425" algn="l"/>
                <a:tab pos="7878763" algn="l"/>
                <a:tab pos="8293100" algn="l"/>
                <a:tab pos="8535988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14338" algn="l"/>
                <a:tab pos="828675" algn="l"/>
                <a:tab pos="1243013" algn="l"/>
                <a:tab pos="1657350" algn="l"/>
                <a:tab pos="2073275" algn="l"/>
                <a:tab pos="2487613" algn="l"/>
                <a:tab pos="2901950" algn="l"/>
                <a:tab pos="3316288" algn="l"/>
                <a:tab pos="3732213" algn="l"/>
                <a:tab pos="4146550" algn="l"/>
                <a:tab pos="4560888" algn="l"/>
                <a:tab pos="4975225" algn="l"/>
                <a:tab pos="5391150" algn="l"/>
                <a:tab pos="5805488" algn="l"/>
                <a:tab pos="6219825" algn="l"/>
                <a:tab pos="6634163" algn="l"/>
                <a:tab pos="7050088" algn="l"/>
                <a:tab pos="7464425" algn="l"/>
                <a:tab pos="7878763" algn="l"/>
                <a:tab pos="8293100" algn="l"/>
                <a:tab pos="8535988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14338" algn="l"/>
                <a:tab pos="828675" algn="l"/>
                <a:tab pos="1243013" algn="l"/>
                <a:tab pos="1657350" algn="l"/>
                <a:tab pos="2073275" algn="l"/>
                <a:tab pos="2487613" algn="l"/>
                <a:tab pos="2901950" algn="l"/>
                <a:tab pos="3316288" algn="l"/>
                <a:tab pos="3732213" algn="l"/>
                <a:tab pos="4146550" algn="l"/>
                <a:tab pos="4560888" algn="l"/>
                <a:tab pos="4975225" algn="l"/>
                <a:tab pos="5391150" algn="l"/>
                <a:tab pos="5805488" algn="l"/>
                <a:tab pos="6219825" algn="l"/>
                <a:tab pos="6634163" algn="l"/>
                <a:tab pos="7050088" algn="l"/>
                <a:tab pos="7464425" algn="l"/>
                <a:tab pos="7878763" algn="l"/>
                <a:tab pos="8293100" algn="l"/>
                <a:tab pos="8535988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 eaLnBrk="1" hangingPunct="1"/>
            <a:r>
              <a:rPr lang="en-US" altLang="en-US" sz="440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Linked Open Data</a:t>
            </a:r>
          </a:p>
        </p:txBody>
      </p:sp>
      <p:grpSp>
        <p:nvGrpSpPr>
          <p:cNvPr id="64514" name="Group 14"/>
          <p:cNvGrpSpPr>
            <a:grpSpLocks/>
          </p:cNvGrpSpPr>
          <p:nvPr/>
        </p:nvGrpSpPr>
        <p:grpSpPr bwMode="auto">
          <a:xfrm>
            <a:off x="1588" y="1395413"/>
            <a:ext cx="9142412" cy="5414962"/>
            <a:chOff x="-7" y="892"/>
            <a:chExt cx="6349" cy="3760"/>
          </a:xfrm>
        </p:grpSpPr>
        <p:sp>
          <p:nvSpPr>
            <p:cNvPr id="64519" name="Text Box 15"/>
            <p:cNvSpPr txBox="1">
              <a:spLocks noChangeArrowheads="1"/>
            </p:cNvSpPr>
            <p:nvPr/>
          </p:nvSpPr>
          <p:spPr bwMode="auto">
            <a:xfrm>
              <a:off x="-7" y="4373"/>
              <a:ext cx="6349" cy="27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0000" tIns="46800" rIns="90000" bIns="46800">
              <a:spAutoFit/>
            </a:bodyPr>
            <a:lstStyle>
              <a:lvl1pPr eaLnBrk="0" hangingPunct="0">
                <a:tabLst>
                  <a:tab pos="0" algn="l"/>
                  <a:tab pos="414338" algn="l"/>
                  <a:tab pos="828675" algn="l"/>
                  <a:tab pos="1243013" algn="l"/>
                  <a:tab pos="1657350" algn="l"/>
                  <a:tab pos="2073275" algn="l"/>
                  <a:tab pos="2487613" algn="l"/>
                  <a:tab pos="2901950" algn="l"/>
                  <a:tab pos="3316288" algn="l"/>
                  <a:tab pos="3732213" algn="l"/>
                  <a:tab pos="4146550" algn="l"/>
                  <a:tab pos="4560888" algn="l"/>
                  <a:tab pos="4975225" algn="l"/>
                  <a:tab pos="5391150" algn="l"/>
                  <a:tab pos="5805488" algn="l"/>
                  <a:tab pos="6219825" algn="l"/>
                  <a:tab pos="6634163" algn="l"/>
                  <a:tab pos="7050088" algn="l"/>
                  <a:tab pos="7464425" algn="l"/>
                  <a:tab pos="7878763" algn="l"/>
                  <a:tab pos="8293100" algn="l"/>
                  <a:tab pos="8535988" algn="l"/>
                </a:tabLs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 eaLnBrk="0" hangingPunct="0">
                <a:tabLst>
                  <a:tab pos="0" algn="l"/>
                  <a:tab pos="414338" algn="l"/>
                  <a:tab pos="828675" algn="l"/>
                  <a:tab pos="1243013" algn="l"/>
                  <a:tab pos="1657350" algn="l"/>
                  <a:tab pos="2073275" algn="l"/>
                  <a:tab pos="2487613" algn="l"/>
                  <a:tab pos="2901950" algn="l"/>
                  <a:tab pos="3316288" algn="l"/>
                  <a:tab pos="3732213" algn="l"/>
                  <a:tab pos="4146550" algn="l"/>
                  <a:tab pos="4560888" algn="l"/>
                  <a:tab pos="4975225" algn="l"/>
                  <a:tab pos="5391150" algn="l"/>
                  <a:tab pos="5805488" algn="l"/>
                  <a:tab pos="6219825" algn="l"/>
                  <a:tab pos="6634163" algn="l"/>
                  <a:tab pos="7050088" algn="l"/>
                  <a:tab pos="7464425" algn="l"/>
                  <a:tab pos="7878763" algn="l"/>
                  <a:tab pos="8293100" algn="l"/>
                  <a:tab pos="8535988" algn="l"/>
                </a:tabLs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 eaLnBrk="0" hangingPunct="0">
                <a:tabLst>
                  <a:tab pos="0" algn="l"/>
                  <a:tab pos="414338" algn="l"/>
                  <a:tab pos="828675" algn="l"/>
                  <a:tab pos="1243013" algn="l"/>
                  <a:tab pos="1657350" algn="l"/>
                  <a:tab pos="2073275" algn="l"/>
                  <a:tab pos="2487613" algn="l"/>
                  <a:tab pos="2901950" algn="l"/>
                  <a:tab pos="3316288" algn="l"/>
                  <a:tab pos="3732213" algn="l"/>
                  <a:tab pos="4146550" algn="l"/>
                  <a:tab pos="4560888" algn="l"/>
                  <a:tab pos="4975225" algn="l"/>
                  <a:tab pos="5391150" algn="l"/>
                  <a:tab pos="5805488" algn="l"/>
                  <a:tab pos="6219825" algn="l"/>
                  <a:tab pos="6634163" algn="l"/>
                  <a:tab pos="7050088" algn="l"/>
                  <a:tab pos="7464425" algn="l"/>
                  <a:tab pos="7878763" algn="l"/>
                  <a:tab pos="8293100" algn="l"/>
                  <a:tab pos="8535988" algn="l"/>
                </a:tabLs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 eaLnBrk="0" hangingPunct="0">
                <a:tabLst>
                  <a:tab pos="0" algn="l"/>
                  <a:tab pos="414338" algn="l"/>
                  <a:tab pos="828675" algn="l"/>
                  <a:tab pos="1243013" algn="l"/>
                  <a:tab pos="1657350" algn="l"/>
                  <a:tab pos="2073275" algn="l"/>
                  <a:tab pos="2487613" algn="l"/>
                  <a:tab pos="2901950" algn="l"/>
                  <a:tab pos="3316288" algn="l"/>
                  <a:tab pos="3732213" algn="l"/>
                  <a:tab pos="4146550" algn="l"/>
                  <a:tab pos="4560888" algn="l"/>
                  <a:tab pos="4975225" algn="l"/>
                  <a:tab pos="5391150" algn="l"/>
                  <a:tab pos="5805488" algn="l"/>
                  <a:tab pos="6219825" algn="l"/>
                  <a:tab pos="6634163" algn="l"/>
                  <a:tab pos="7050088" algn="l"/>
                  <a:tab pos="7464425" algn="l"/>
                  <a:tab pos="7878763" algn="l"/>
                  <a:tab pos="8293100" algn="l"/>
                  <a:tab pos="8535988" algn="l"/>
                </a:tabLs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 eaLnBrk="0" hangingPunct="0">
                <a:tabLst>
                  <a:tab pos="0" algn="l"/>
                  <a:tab pos="414338" algn="l"/>
                  <a:tab pos="828675" algn="l"/>
                  <a:tab pos="1243013" algn="l"/>
                  <a:tab pos="1657350" algn="l"/>
                  <a:tab pos="2073275" algn="l"/>
                  <a:tab pos="2487613" algn="l"/>
                  <a:tab pos="2901950" algn="l"/>
                  <a:tab pos="3316288" algn="l"/>
                  <a:tab pos="3732213" algn="l"/>
                  <a:tab pos="4146550" algn="l"/>
                  <a:tab pos="4560888" algn="l"/>
                  <a:tab pos="4975225" algn="l"/>
                  <a:tab pos="5391150" algn="l"/>
                  <a:tab pos="5805488" algn="l"/>
                  <a:tab pos="6219825" algn="l"/>
                  <a:tab pos="6634163" algn="l"/>
                  <a:tab pos="7050088" algn="l"/>
                  <a:tab pos="7464425" algn="l"/>
                  <a:tab pos="7878763" algn="l"/>
                  <a:tab pos="8293100" algn="l"/>
                  <a:tab pos="8535988" algn="l"/>
                </a:tabLs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14338" algn="l"/>
                  <a:tab pos="828675" algn="l"/>
                  <a:tab pos="1243013" algn="l"/>
                  <a:tab pos="1657350" algn="l"/>
                  <a:tab pos="2073275" algn="l"/>
                  <a:tab pos="2487613" algn="l"/>
                  <a:tab pos="2901950" algn="l"/>
                  <a:tab pos="3316288" algn="l"/>
                  <a:tab pos="3732213" algn="l"/>
                  <a:tab pos="4146550" algn="l"/>
                  <a:tab pos="4560888" algn="l"/>
                  <a:tab pos="4975225" algn="l"/>
                  <a:tab pos="5391150" algn="l"/>
                  <a:tab pos="5805488" algn="l"/>
                  <a:tab pos="6219825" algn="l"/>
                  <a:tab pos="6634163" algn="l"/>
                  <a:tab pos="7050088" algn="l"/>
                  <a:tab pos="7464425" algn="l"/>
                  <a:tab pos="7878763" algn="l"/>
                  <a:tab pos="8293100" algn="l"/>
                  <a:tab pos="8535988" algn="l"/>
                </a:tabLs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14338" algn="l"/>
                  <a:tab pos="828675" algn="l"/>
                  <a:tab pos="1243013" algn="l"/>
                  <a:tab pos="1657350" algn="l"/>
                  <a:tab pos="2073275" algn="l"/>
                  <a:tab pos="2487613" algn="l"/>
                  <a:tab pos="2901950" algn="l"/>
                  <a:tab pos="3316288" algn="l"/>
                  <a:tab pos="3732213" algn="l"/>
                  <a:tab pos="4146550" algn="l"/>
                  <a:tab pos="4560888" algn="l"/>
                  <a:tab pos="4975225" algn="l"/>
                  <a:tab pos="5391150" algn="l"/>
                  <a:tab pos="5805488" algn="l"/>
                  <a:tab pos="6219825" algn="l"/>
                  <a:tab pos="6634163" algn="l"/>
                  <a:tab pos="7050088" algn="l"/>
                  <a:tab pos="7464425" algn="l"/>
                  <a:tab pos="7878763" algn="l"/>
                  <a:tab pos="8293100" algn="l"/>
                  <a:tab pos="8535988" algn="l"/>
                </a:tabLs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14338" algn="l"/>
                  <a:tab pos="828675" algn="l"/>
                  <a:tab pos="1243013" algn="l"/>
                  <a:tab pos="1657350" algn="l"/>
                  <a:tab pos="2073275" algn="l"/>
                  <a:tab pos="2487613" algn="l"/>
                  <a:tab pos="2901950" algn="l"/>
                  <a:tab pos="3316288" algn="l"/>
                  <a:tab pos="3732213" algn="l"/>
                  <a:tab pos="4146550" algn="l"/>
                  <a:tab pos="4560888" algn="l"/>
                  <a:tab pos="4975225" algn="l"/>
                  <a:tab pos="5391150" algn="l"/>
                  <a:tab pos="5805488" algn="l"/>
                  <a:tab pos="6219825" algn="l"/>
                  <a:tab pos="6634163" algn="l"/>
                  <a:tab pos="7050088" algn="l"/>
                  <a:tab pos="7464425" algn="l"/>
                  <a:tab pos="7878763" algn="l"/>
                  <a:tab pos="8293100" algn="l"/>
                  <a:tab pos="8535988" algn="l"/>
                </a:tabLs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14338" algn="l"/>
                  <a:tab pos="828675" algn="l"/>
                  <a:tab pos="1243013" algn="l"/>
                  <a:tab pos="1657350" algn="l"/>
                  <a:tab pos="2073275" algn="l"/>
                  <a:tab pos="2487613" algn="l"/>
                  <a:tab pos="2901950" algn="l"/>
                  <a:tab pos="3316288" algn="l"/>
                  <a:tab pos="3732213" algn="l"/>
                  <a:tab pos="4146550" algn="l"/>
                  <a:tab pos="4560888" algn="l"/>
                  <a:tab pos="4975225" algn="l"/>
                  <a:tab pos="5391150" algn="l"/>
                  <a:tab pos="5805488" algn="l"/>
                  <a:tab pos="6219825" algn="l"/>
                  <a:tab pos="6634163" algn="l"/>
                  <a:tab pos="7050088" algn="l"/>
                  <a:tab pos="7464425" algn="l"/>
                  <a:tab pos="7878763" algn="l"/>
                  <a:tab pos="8293100" algn="l"/>
                  <a:tab pos="8535988" algn="l"/>
                </a:tabLs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algn="ctr" eaLnBrk="1" hangingPunct="1"/>
              <a:r>
                <a:rPr lang="en-US" altLang="en-US" sz="2000">
                  <a:solidFill>
                    <a:srgbClr val="000000"/>
                  </a:solidFill>
                </a:rPr>
                <a:t>2011: 31B facts in 295 datasets interlinked by 504M assertions on </a:t>
              </a:r>
              <a:r>
                <a:rPr lang="en-US" altLang="en-US" sz="2000">
                  <a:solidFill>
                    <a:srgbClr val="000000"/>
                  </a:solidFill>
                  <a:hlinkClick r:id="rId3"/>
                </a:rPr>
                <a:t>ckan.net</a:t>
              </a:r>
              <a:endParaRPr lang="en-US" altLang="en-US" sz="2000">
                <a:solidFill>
                  <a:srgbClr val="000000"/>
                </a:solidFill>
              </a:endParaRPr>
            </a:p>
          </p:txBody>
        </p:sp>
        <p:pic>
          <p:nvPicPr>
            <p:cNvPr id="64520" name="Picture 16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6" y="892"/>
              <a:ext cx="5183" cy="32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</p:grpSp>
      <p:sp>
        <p:nvSpPr>
          <p:cNvPr id="64515" name="TextBox 17"/>
          <p:cNvSpPr txBox="1">
            <a:spLocks noChangeArrowheads="1"/>
          </p:cNvSpPr>
          <p:nvPr/>
        </p:nvSpPr>
        <p:spPr bwMode="auto">
          <a:xfrm>
            <a:off x="4813300" y="1066800"/>
            <a:ext cx="4132263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r" eaLnBrk="1" hangingPunct="1"/>
            <a:r>
              <a:rPr lang="en-US" altLang="en-US" sz="2000" b="1">
                <a:solidFill>
                  <a:srgbClr val="000000"/>
                </a:solidFill>
              </a:rPr>
              <a:t>LOD is the new Cyc: a common source of background</a:t>
            </a:r>
          </a:p>
          <a:p>
            <a:pPr algn="r" eaLnBrk="1" hangingPunct="1"/>
            <a:r>
              <a:rPr lang="en-US" altLang="en-US" sz="2000" b="1">
                <a:solidFill>
                  <a:srgbClr val="000000"/>
                </a:solidFill>
              </a:rPr>
              <a:t>knowledge</a:t>
            </a:r>
          </a:p>
        </p:txBody>
      </p:sp>
      <p:grpSp>
        <p:nvGrpSpPr>
          <p:cNvPr id="64516" name="Group 21"/>
          <p:cNvGrpSpPr>
            <a:grpSpLocks/>
          </p:cNvGrpSpPr>
          <p:nvPr/>
        </p:nvGrpSpPr>
        <p:grpSpPr bwMode="auto">
          <a:xfrm>
            <a:off x="185738" y="1066800"/>
            <a:ext cx="3594100" cy="5292725"/>
            <a:chOff x="185740" y="1066800"/>
            <a:chExt cx="3594100" cy="5292725"/>
          </a:xfrm>
        </p:grpSpPr>
        <p:sp>
          <p:nvSpPr>
            <p:cNvPr id="64517" name="TextBox 17"/>
            <p:cNvSpPr txBox="1">
              <a:spLocks noChangeArrowheads="1"/>
            </p:cNvSpPr>
            <p:nvPr/>
          </p:nvSpPr>
          <p:spPr bwMode="auto">
            <a:xfrm>
              <a:off x="198440" y="1066800"/>
              <a:ext cx="3581400" cy="9239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eaLnBrk="1" hangingPunct="1"/>
              <a:r>
                <a:rPr lang="en-US" altLang="en-US" sz="1800">
                  <a:solidFill>
                    <a:srgbClr val="000000"/>
                  </a:solidFill>
                </a:rPr>
                <a:t>Use Semantic Web Technology to publish shared data &amp; knowledge</a:t>
              </a:r>
            </a:p>
          </p:txBody>
        </p:sp>
        <p:sp>
          <p:nvSpPr>
            <p:cNvPr id="64518" name="TextBox 17"/>
            <p:cNvSpPr txBox="1">
              <a:spLocks noChangeArrowheads="1"/>
            </p:cNvSpPr>
            <p:nvPr/>
          </p:nvSpPr>
          <p:spPr bwMode="auto">
            <a:xfrm>
              <a:off x="185740" y="5435600"/>
              <a:ext cx="3581400" cy="9239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eaLnBrk="1" hangingPunct="1"/>
              <a:r>
                <a:rPr lang="en-US" altLang="en-US" sz="1800">
                  <a:solidFill>
                    <a:srgbClr val="000000"/>
                  </a:solidFill>
                </a:rPr>
                <a:t>Data is inter-</a:t>
              </a:r>
            </a:p>
            <a:p>
              <a:pPr eaLnBrk="1" hangingPunct="1"/>
              <a:r>
                <a:rPr lang="en-US" altLang="en-US" sz="1800">
                  <a:solidFill>
                    <a:srgbClr val="000000"/>
                  </a:solidFill>
                </a:rPr>
                <a:t>linked to support inte-</a:t>
              </a:r>
            </a:p>
            <a:p>
              <a:pPr eaLnBrk="1" hangingPunct="1"/>
              <a:r>
                <a:rPr lang="en-US" altLang="en-US" sz="1800">
                  <a:solidFill>
                    <a:srgbClr val="000000"/>
                  </a:solidFill>
                </a:rPr>
                <a:t>gration and fusion of knowledge</a:t>
              </a:r>
            </a:p>
          </p:txBody>
        </p:sp>
      </p:grp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4800">
                <a:latin typeface="Calibri" charset="0"/>
                <a:ea typeface="ＭＳ Ｐゴシック" charset="-128"/>
              </a:rPr>
              <a:t>Semantic Web: 1, 2, 3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FontTx/>
              <a:buNone/>
              <a:defRPr/>
            </a:pPr>
            <a:r>
              <a:rPr lang="en-US" dirty="0" smtClean="0"/>
              <a:t>Traditionally, all languages are divided into three parts:</a:t>
            </a:r>
          </a:p>
          <a:p>
            <a:pPr marL="514350" indent="-514350">
              <a:buFont typeface="+mj-lt"/>
              <a:buAutoNum type="arabicPeriod"/>
              <a:defRPr/>
            </a:pPr>
            <a:r>
              <a:rPr lang="en-US" b="1" dirty="0" smtClean="0"/>
              <a:t>Syntax: </a:t>
            </a:r>
            <a:r>
              <a:rPr lang="en-US" dirty="0" smtClean="0"/>
              <a:t>legal forms that make up the sentences in a language</a:t>
            </a:r>
          </a:p>
          <a:p>
            <a:pPr marL="514350" indent="-514350">
              <a:buFont typeface="+mj-lt"/>
              <a:buAutoNum type="arabicPeriod"/>
              <a:defRPr/>
            </a:pPr>
            <a:r>
              <a:rPr lang="en-US" b="1" dirty="0" smtClean="0"/>
              <a:t>Semantics: </a:t>
            </a:r>
            <a:r>
              <a:rPr lang="en-US" dirty="0" smtClean="0"/>
              <a:t>mapping of sentences to meaning (perhaps truth theoretic)</a:t>
            </a:r>
          </a:p>
          <a:p>
            <a:pPr marL="514350" indent="-514350">
              <a:buFont typeface="+mj-lt"/>
              <a:buAutoNum type="arabicPeriod"/>
              <a:defRPr/>
            </a:pPr>
            <a:r>
              <a:rPr lang="en-US" b="1" dirty="0" smtClean="0"/>
              <a:t>Pragmatics: </a:t>
            </a:r>
            <a:r>
              <a:rPr lang="en-US" dirty="0" smtClean="0"/>
              <a:t>everything else (how to do things with language, knowledge of world, etc.)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4800">
                <a:latin typeface="Calibri" charset="0"/>
                <a:ea typeface="ＭＳ Ｐゴシック" charset="-128"/>
              </a:rPr>
              <a:t>1: Syntax</a:t>
            </a:r>
          </a:p>
        </p:txBody>
      </p:sp>
      <p:sp>
        <p:nvSpPr>
          <p:cNvPr id="67586" name="Content Placeholder 2"/>
          <p:cNvSpPr>
            <a:spLocks noGrp="1"/>
          </p:cNvSpPr>
          <p:nvPr>
            <p:ph idx="1"/>
          </p:nvPr>
        </p:nvSpPr>
        <p:spPr>
          <a:xfrm>
            <a:off x="461963" y="1430338"/>
            <a:ext cx="8453437" cy="5199062"/>
          </a:xfrm>
        </p:spPr>
        <p:txBody>
          <a:bodyPr/>
          <a:lstStyle/>
          <a:p>
            <a:r>
              <a:rPr lang="en-US" altLang="en-US" sz="2800">
                <a:latin typeface="Calibri" charset="0"/>
                <a:ea typeface="ＭＳ Ｐゴシック" charset="-128"/>
              </a:rPr>
              <a:t>Use URIs* to denote classes, properties, objects, relations</a:t>
            </a:r>
          </a:p>
          <a:p>
            <a:pPr lvl="1"/>
            <a:r>
              <a:rPr lang="en-US" altLang="en-US" sz="2400">
                <a:latin typeface="Calibri" charset="0"/>
                <a:ea typeface="ＭＳ Ｐゴシック" charset="-128"/>
                <a:hlinkClick r:id="rId2"/>
              </a:rPr>
              <a:t>http://live.dbpedia.org/resource/Alan_Turing</a:t>
            </a:r>
            <a:endParaRPr lang="en-US" altLang="en-US" sz="2400">
              <a:latin typeface="Calibri" charset="0"/>
              <a:ea typeface="ＭＳ Ｐゴシック" charset="-128"/>
            </a:endParaRPr>
          </a:p>
          <a:p>
            <a:pPr lvl="1"/>
            <a:r>
              <a:rPr lang="en-US" altLang="en-US" sz="2400">
                <a:latin typeface="Calibri" charset="0"/>
                <a:ea typeface="ＭＳ Ｐゴシック" charset="-128"/>
                <a:hlinkClick r:id="rId3"/>
              </a:rPr>
              <a:t>http://schema.org/Person</a:t>
            </a:r>
            <a:endParaRPr lang="en-US" altLang="en-US" sz="2400">
              <a:latin typeface="Calibri" charset="0"/>
              <a:ea typeface="ＭＳ Ｐゴシック" charset="-128"/>
            </a:endParaRPr>
          </a:p>
          <a:p>
            <a:pPr lvl="1"/>
            <a:r>
              <a:rPr lang="en-US" altLang="en-US" sz="2400">
                <a:latin typeface="Calibri" charset="0"/>
                <a:ea typeface="ＭＳ Ｐゴシック" charset="-128"/>
                <a:hlinkClick r:id="rId4"/>
              </a:rPr>
              <a:t>http://www.w3.org/1999/02/22-rdf-syntax-ns#type</a:t>
            </a:r>
            <a:endParaRPr lang="en-US" altLang="en-US" sz="2400">
              <a:latin typeface="Calibri" charset="0"/>
              <a:ea typeface="ＭＳ Ｐゴシック" charset="-128"/>
            </a:endParaRPr>
          </a:p>
          <a:p>
            <a:r>
              <a:rPr lang="en-US" altLang="en-US">
                <a:latin typeface="Calibri" charset="0"/>
                <a:ea typeface="ＭＳ Ｐゴシック" charset="-128"/>
              </a:rPr>
              <a:t>Use strings for literals</a:t>
            </a:r>
          </a:p>
          <a:p>
            <a:r>
              <a:rPr lang="en-US" altLang="en-US">
                <a:latin typeface="Calibri" charset="0"/>
                <a:ea typeface="ＭＳ Ｐゴシック" charset="-128"/>
              </a:rPr>
              <a:t>Use triples to make statements</a:t>
            </a:r>
          </a:p>
          <a:p>
            <a:pPr lvl="1"/>
            <a:r>
              <a:rPr lang="en-US" altLang="en-US">
                <a:latin typeface="Calibri" charset="0"/>
                <a:ea typeface="ＭＳ Ｐゴシック" charset="-128"/>
              </a:rPr>
              <a:t>dbpedia:Alan_Turing     rdfs:type     schema:Person .</a:t>
            </a:r>
          </a:p>
          <a:p>
            <a:pPr lvl="1"/>
            <a:r>
              <a:rPr lang="en-US" altLang="en-US">
                <a:latin typeface="Calibri" charset="0"/>
                <a:ea typeface="ＭＳ Ｐゴシック" charset="-128"/>
              </a:rPr>
              <a:t>“Alan Turing is a Person”</a:t>
            </a:r>
          </a:p>
        </p:txBody>
      </p:sp>
      <p:sp>
        <p:nvSpPr>
          <p:cNvPr id="67587" name="TextBox 1"/>
          <p:cNvSpPr txBox="1">
            <a:spLocks noChangeArrowheads="1"/>
          </p:cNvSpPr>
          <p:nvPr/>
        </p:nvSpPr>
        <p:spPr bwMode="auto">
          <a:xfrm>
            <a:off x="4343400" y="6324600"/>
            <a:ext cx="4627563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r>
              <a:rPr lang="en-US" altLang="en-US" sz="2000"/>
              <a:t>*URI = </a:t>
            </a:r>
            <a:r>
              <a:rPr lang="en-US" altLang="en-US" sz="2000">
                <a:hlinkClick r:id="rId5"/>
              </a:rPr>
              <a:t>Uniform Resource Identifier</a:t>
            </a:r>
            <a:endParaRPr lang="en-US" altLang="en-US" sz="20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0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4800">
                <a:latin typeface="Calibri" charset="0"/>
                <a:ea typeface="ＭＳ Ｐゴシック" charset="-128"/>
              </a:rPr>
              <a:t>2: Semantics</a:t>
            </a:r>
          </a:p>
        </p:txBody>
      </p:sp>
      <p:sp>
        <p:nvSpPr>
          <p:cNvPr id="68610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>
                <a:latin typeface="Calibri" charset="0"/>
                <a:ea typeface="ＭＳ Ｐゴシック" charset="-128"/>
              </a:rPr>
              <a:t>Semantics maps URIs to the things they denote in “the world”</a:t>
            </a:r>
          </a:p>
          <a:p>
            <a:r>
              <a:rPr lang="en-US" altLang="en-US">
                <a:latin typeface="Calibri" charset="0"/>
                <a:ea typeface="ＭＳ Ｐゴシック" charset="-128"/>
              </a:rPr>
              <a:t>Some of this in in your mind or in how you write your program</a:t>
            </a:r>
          </a:p>
          <a:p>
            <a:r>
              <a:rPr lang="en-US" altLang="en-US">
                <a:latin typeface="Calibri" charset="0"/>
                <a:ea typeface="ＭＳ Ｐゴシック" charset="-128"/>
              </a:rPr>
              <a:t>The meaning of some URIs allow automatic inference</a:t>
            </a:r>
          </a:p>
          <a:p>
            <a:pPr lvl="1"/>
            <a:r>
              <a:rPr lang="en-US" altLang="en-US" b="1">
                <a:latin typeface="Calibri" charset="0"/>
                <a:ea typeface="ＭＳ Ｐゴシック" charset="-128"/>
              </a:rPr>
              <a:t>Parent</a:t>
            </a:r>
            <a:r>
              <a:rPr lang="en-US" altLang="en-US">
                <a:latin typeface="Calibri" charset="0"/>
                <a:ea typeface="ＭＳ Ｐゴシック" charset="-128"/>
              </a:rPr>
              <a:t> relation is </a:t>
            </a:r>
            <a:r>
              <a:rPr lang="en-US" altLang="en-US" b="1">
                <a:latin typeface="Calibri" charset="0"/>
                <a:ea typeface="ＭＳ Ｐゴシック" charset="-128"/>
              </a:rPr>
              <a:t>inverse</a:t>
            </a:r>
            <a:r>
              <a:rPr lang="en-US" altLang="en-US">
                <a:latin typeface="Calibri" charset="0"/>
                <a:ea typeface="ＭＳ Ｐゴシック" charset="-128"/>
              </a:rPr>
              <a:t> of the </a:t>
            </a:r>
            <a:r>
              <a:rPr lang="en-US" altLang="en-US" b="1">
                <a:latin typeface="Calibri" charset="0"/>
                <a:ea typeface="ＭＳ Ｐゴシック" charset="-128"/>
              </a:rPr>
              <a:t>child</a:t>
            </a:r>
            <a:r>
              <a:rPr lang="en-US" altLang="en-US">
                <a:latin typeface="Calibri" charset="0"/>
                <a:ea typeface="ＭＳ Ｐゴシック" charset="-128"/>
              </a:rPr>
              <a:t> relation</a:t>
            </a:r>
          </a:p>
          <a:p>
            <a:pPr lvl="1"/>
            <a:r>
              <a:rPr lang="en-US" altLang="en-US">
                <a:latin typeface="Calibri" charset="0"/>
                <a:ea typeface="ＭＳ Ｐゴシック" charset="-128"/>
              </a:rPr>
              <a:t>schema:parent   owl:inverse   schema:children</a:t>
            </a:r>
          </a:p>
          <a:p>
            <a:pPr lvl="1"/>
            <a:endParaRPr lang="en-US" altLang="en-US">
              <a:latin typeface="Calibri" charset="0"/>
              <a:ea typeface="ＭＳ Ｐゴシック" charset="-128"/>
            </a:endParaRPr>
          </a:p>
          <a:p>
            <a:pPr lvl="1"/>
            <a:endParaRPr lang="en-US" altLang="en-US">
              <a:latin typeface="Calibri" charset="0"/>
              <a:ea typeface="ＭＳ Ｐゴシック" charset="-128"/>
            </a:endParaRPr>
          </a:p>
          <a:p>
            <a:endParaRPr lang="en-US" altLang="en-US">
              <a:latin typeface="Calibri" charset="0"/>
              <a:ea typeface="ＭＳ Ｐゴシック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4800">
                <a:latin typeface="Calibri" charset="0"/>
                <a:ea typeface="ＭＳ Ｐゴシック" charset="-128"/>
              </a:rPr>
              <a:t>3: Pragmatics</a:t>
            </a:r>
          </a:p>
        </p:txBody>
      </p:sp>
      <p:sp>
        <p:nvSpPr>
          <p:cNvPr id="69634" name="Content Placeholder 2"/>
          <p:cNvSpPr>
            <a:spLocks noGrp="1"/>
          </p:cNvSpPr>
          <p:nvPr>
            <p:ph idx="1"/>
          </p:nvPr>
        </p:nvSpPr>
        <p:spPr>
          <a:xfrm>
            <a:off x="461963" y="1430338"/>
            <a:ext cx="8377237" cy="5199062"/>
          </a:xfrm>
        </p:spPr>
        <p:txBody>
          <a:bodyPr/>
          <a:lstStyle/>
          <a:p>
            <a:r>
              <a:rPr lang="en-US" altLang="en-US">
                <a:latin typeface="Calibri" charset="0"/>
                <a:ea typeface="ＭＳ Ｐゴシック" charset="-128"/>
              </a:rPr>
              <a:t>Semantics is more than just about truth (statements that assert things)</a:t>
            </a:r>
          </a:p>
          <a:p>
            <a:r>
              <a:rPr lang="en-US" altLang="en-US">
                <a:latin typeface="Calibri" charset="0"/>
                <a:ea typeface="ＭＳ Ｐゴシック" charset="-128"/>
              </a:rPr>
              <a:t>We also have to account for commands, requests, questions, context, etc.</a:t>
            </a:r>
          </a:p>
          <a:p>
            <a:pPr lvl="1"/>
            <a:r>
              <a:rPr lang="en-US" altLang="en-US">
                <a:latin typeface="Calibri" charset="0"/>
                <a:ea typeface="ＭＳ Ｐゴシック" charset="-128"/>
              </a:rPr>
              <a:t>Some of this is handled by Web protocols (GET, POST)</a:t>
            </a:r>
          </a:p>
          <a:p>
            <a:pPr lvl="1"/>
            <a:r>
              <a:rPr lang="en-US" altLang="en-US">
                <a:latin typeface="Calibri" charset="0"/>
                <a:ea typeface="ＭＳ Ｐゴシック" charset="-128"/>
              </a:rPr>
              <a:t>Some by special SQ protocols (e.g., SPARLQ for queries and updates)</a:t>
            </a:r>
          </a:p>
          <a:p>
            <a:pPr lvl="1"/>
            <a:r>
              <a:rPr lang="en-US" altLang="en-US">
                <a:latin typeface="Calibri" charset="0"/>
                <a:ea typeface="ＭＳ Ｐゴシック" charset="-128"/>
              </a:rPr>
              <a:t>Some by having reference KBs of the world (e.g., DBpedia) to help identify common entities</a:t>
            </a:r>
          </a:p>
          <a:p>
            <a:pPr lvl="1"/>
            <a:endParaRPr lang="en-US" altLang="en-US">
              <a:latin typeface="Calibri" charset="0"/>
              <a:ea typeface="ＭＳ Ｐゴシック" charset="-128"/>
            </a:endParaRPr>
          </a:p>
          <a:p>
            <a:endParaRPr lang="en-US" altLang="en-US">
              <a:latin typeface="Calibri" charset="0"/>
              <a:ea typeface="ＭＳ Ｐゴシック" charset="-128"/>
            </a:endParaRPr>
          </a:p>
          <a:p>
            <a:endParaRPr lang="en-US" altLang="en-US">
              <a:latin typeface="Calibri" charset="0"/>
              <a:ea typeface="ＭＳ Ｐゴシック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4800">
                <a:latin typeface="Calibri" charset="0"/>
                <a:ea typeface="ＭＳ Ｐゴシック" charset="-128"/>
              </a:rPr>
              <a:t>Where are we</a:t>
            </a:r>
          </a:p>
        </p:txBody>
      </p:sp>
      <p:sp>
        <p:nvSpPr>
          <p:cNvPr id="70658" name="Content Placeholder 2"/>
          <p:cNvSpPr>
            <a:spLocks noGrp="1"/>
          </p:cNvSpPr>
          <p:nvPr>
            <p:ph idx="1"/>
          </p:nvPr>
        </p:nvSpPr>
        <p:spPr>
          <a:xfrm>
            <a:off x="461963" y="1430338"/>
            <a:ext cx="8377237" cy="5199062"/>
          </a:xfrm>
        </p:spPr>
        <p:txBody>
          <a:bodyPr/>
          <a:lstStyle/>
          <a:p>
            <a:r>
              <a:rPr lang="en-US" altLang="en-US" sz="2800">
                <a:latin typeface="Calibri" charset="0"/>
                <a:ea typeface="ＭＳ Ｐゴシック" charset="-128"/>
              </a:rPr>
              <a:t>The W3C version of the open semantic web has been growing steadily</a:t>
            </a:r>
          </a:p>
          <a:p>
            <a:r>
              <a:rPr lang="en-US" altLang="en-US" sz="2800">
                <a:latin typeface="Calibri" charset="0"/>
                <a:ea typeface="ＭＳ Ｐゴシック" charset="-128"/>
              </a:rPr>
              <a:t>The languages and standards are being used in government and industry</a:t>
            </a:r>
          </a:p>
          <a:p>
            <a:pPr lvl="1"/>
            <a:r>
              <a:rPr lang="en-US" altLang="en-US" sz="2600">
                <a:latin typeface="Calibri" charset="0"/>
                <a:ea typeface="ＭＳ Ｐゴシック" charset="-128"/>
              </a:rPr>
              <a:t>BBC uses RDF to make up much of its content online</a:t>
            </a:r>
          </a:p>
          <a:p>
            <a:pPr lvl="1"/>
            <a:r>
              <a:rPr lang="en-US" altLang="en-US" sz="2600">
                <a:latin typeface="Calibri" charset="0"/>
                <a:ea typeface="ＭＳ Ｐゴシック" charset="-128"/>
              </a:rPr>
              <a:t>Google and Facebook detect AND MAKE USE OF (some) RDF embedded in html pages</a:t>
            </a:r>
          </a:p>
          <a:p>
            <a:pPr lvl="1"/>
            <a:r>
              <a:rPr lang="en-US" altLang="en-US" sz="2600">
                <a:latin typeface="Calibri" charset="0"/>
                <a:ea typeface="ＭＳ Ｐゴシック" charset="-128"/>
              </a:rPr>
              <a:t>Google, Yahoo, Microsoft and Yandex formed </a:t>
            </a:r>
            <a:r>
              <a:rPr lang="en-US" altLang="en-US" sz="2600">
                <a:latin typeface="Calibri" charset="0"/>
                <a:ea typeface="ＭＳ Ｐゴシック" charset="-128"/>
                <a:hlinkClick r:id="rId2"/>
              </a:rPr>
              <a:t>Schema.org</a:t>
            </a:r>
            <a:r>
              <a:rPr lang="en-US" altLang="en-US" sz="2600">
                <a:latin typeface="Calibri" charset="0"/>
                <a:ea typeface="ＭＳ Ｐゴシック" charset="-128"/>
              </a:rPr>
              <a:t> to develop useful vocabularies</a:t>
            </a:r>
          </a:p>
          <a:p>
            <a:pPr lvl="1"/>
            <a:r>
              <a:rPr lang="en-US" altLang="en-US" sz="2600">
                <a:latin typeface="Calibri" charset="0"/>
                <a:ea typeface="ＭＳ Ｐゴシック" charset="-128"/>
              </a:rPr>
              <a:t>Data.gov has many datasets in RDF</a:t>
            </a:r>
          </a:p>
          <a:p>
            <a:endParaRPr lang="en-US" altLang="en-US">
              <a:latin typeface="Calibri" charset="0"/>
              <a:ea typeface="ＭＳ Ｐゴシック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4800">
                <a:latin typeface="Calibri" charset="0"/>
                <a:ea typeface="ＭＳ Ｐゴシック" charset="-128"/>
                <a:hlinkClick r:id="rId2"/>
              </a:rPr>
              <a:t>DBpedia</a:t>
            </a:r>
            <a:endParaRPr lang="en-US" altLang="en-US" sz="4800">
              <a:latin typeface="Calibri" charset="0"/>
              <a:ea typeface="ＭＳ Ｐゴシック" charset="-128"/>
            </a:endParaRPr>
          </a:p>
        </p:txBody>
      </p:sp>
      <p:pic>
        <p:nvPicPr>
          <p:cNvPr id="71682" name="Content Placeholder 3" descr="Screen Shot 2013-01-28 at 1.04.41 PM.png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153" b="8153"/>
          <a:stretch>
            <a:fillRect/>
          </a:stretch>
        </p:blipFill>
        <p:spPr>
          <a:xfrm>
            <a:off x="457200" y="1295400"/>
            <a:ext cx="8229600" cy="5199063"/>
          </a:xfrm>
        </p:spPr>
      </p:pic>
      <p:sp>
        <p:nvSpPr>
          <p:cNvPr id="5" name="Rounded Rectangular Callout 4"/>
          <p:cNvSpPr>
            <a:spLocks noChangeArrowheads="1"/>
          </p:cNvSpPr>
          <p:nvPr/>
        </p:nvSpPr>
        <p:spPr bwMode="auto">
          <a:xfrm>
            <a:off x="381000" y="457200"/>
            <a:ext cx="1447800" cy="612775"/>
          </a:xfrm>
          <a:prstGeom prst="wedgeRoundRectCallout">
            <a:avLst>
              <a:gd name="adj1" fmla="val 3366"/>
              <a:gd name="adj2" fmla="val 83944"/>
              <a:gd name="adj3" fmla="val 16667"/>
            </a:avLst>
          </a:prstGeom>
          <a:solidFill>
            <a:srgbClr val="0000FF"/>
          </a:solidFill>
          <a:ln>
            <a:noFill/>
          </a:ln>
          <a:effectLst>
            <a:outerShdw blurRad="40000" dist="23000" dir="5400000" rotWithShape="0">
              <a:srgbClr val="00000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>
              <a:defRPr/>
            </a:pPr>
            <a:r>
              <a:rPr lang="en-US" sz="1400" dirty="0">
                <a:solidFill>
                  <a:schemeClr val="lt1"/>
                </a:solidFill>
                <a:latin typeface="Calibri"/>
                <a:ea typeface="+mn-ea"/>
              </a:rPr>
              <a:t>Wikipedia data in RDF</a:t>
            </a:r>
          </a:p>
        </p:txBody>
      </p:sp>
      <p:sp>
        <p:nvSpPr>
          <p:cNvPr id="6" name="Rounded Rectangular Callout 5"/>
          <p:cNvSpPr>
            <a:spLocks noChangeArrowheads="1"/>
          </p:cNvSpPr>
          <p:nvPr/>
        </p:nvSpPr>
        <p:spPr bwMode="auto">
          <a:xfrm>
            <a:off x="914400" y="3733800"/>
            <a:ext cx="7315200" cy="612775"/>
          </a:xfrm>
          <a:prstGeom prst="wedgeRoundRectCallout">
            <a:avLst>
              <a:gd name="adj1" fmla="val -25644"/>
              <a:gd name="adj2" fmla="val 83944"/>
              <a:gd name="adj3" fmla="val 16667"/>
            </a:avLst>
          </a:prstGeom>
          <a:solidFill>
            <a:srgbClr val="0000FF"/>
          </a:solidFill>
          <a:ln>
            <a:noFill/>
          </a:ln>
          <a:effectLst>
            <a:outerShdw blurRad="40000" dist="23000" dir="5400000" rotWithShape="0">
              <a:srgbClr val="00000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>
              <a:defRPr/>
            </a:pPr>
            <a:r>
              <a:rPr lang="en-US" sz="1400" dirty="0">
                <a:solidFill>
                  <a:schemeClr val="lt1"/>
                </a:solidFill>
                <a:latin typeface="Calibri"/>
                <a:ea typeface="+mn-ea"/>
              </a:rPr>
              <a:t>dbpedia:Alan_Turing       dbpedia-owl:doctoralAdvisor       dbpedia:Alonzo_Church 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4800">
                <a:latin typeface="Calibri" charset="0"/>
                <a:ea typeface="ＭＳ Ｐゴシック" charset="-128"/>
              </a:rPr>
              <a:t>Wikidata</a:t>
            </a:r>
          </a:p>
        </p:txBody>
      </p:sp>
      <p:sp>
        <p:nvSpPr>
          <p:cNvPr id="72706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>
                <a:latin typeface="Calibri" charset="0"/>
                <a:ea typeface="ＭＳ Ｐゴシック" charset="-128"/>
                <a:hlinkClick r:id="rId2"/>
              </a:rPr>
              <a:t>Wikidata</a:t>
            </a:r>
            <a:r>
              <a:rPr lang="en-US" altLang="en-US">
                <a:latin typeface="Calibri" charset="0"/>
                <a:ea typeface="ＭＳ Ｐゴシック" charset="-128"/>
              </a:rPr>
              <a:t> aims to create a free rdf-like KB about the world that can be read/edited by humans &amp; machines</a:t>
            </a:r>
          </a:p>
          <a:p>
            <a:pPr lvl="1"/>
            <a:r>
              <a:rPr lang="en-US" altLang="en-US">
                <a:latin typeface="Calibri" charset="0"/>
                <a:ea typeface="ＭＳ Ｐゴシック" charset="-128"/>
              </a:rPr>
              <a:t>Wikimedia project started in April 2012 with external funding</a:t>
            </a:r>
          </a:p>
          <a:p>
            <a:r>
              <a:rPr lang="en-US" altLang="en-US">
                <a:latin typeface="Calibri" charset="0"/>
                <a:ea typeface="ＭＳ Ｐゴシック" charset="-128"/>
              </a:rPr>
              <a:t>Wikidata clients use the repository, e.g., to populate Web pages or Wikipedia infoboxes</a:t>
            </a:r>
          </a:p>
          <a:p>
            <a:r>
              <a:rPr lang="en-US" altLang="en-US">
                <a:latin typeface="Calibri" charset="0"/>
                <a:ea typeface="ＭＳ Ｐゴシック" charset="-128"/>
              </a:rPr>
              <a:t>Based on ideas from </a:t>
            </a:r>
            <a:r>
              <a:rPr lang="en-US" altLang="en-US">
                <a:latin typeface="Calibri" charset="0"/>
                <a:ea typeface="ＭＳ Ｐゴシック" charset="-128"/>
                <a:hlinkClick r:id="rId3"/>
              </a:rPr>
              <a:t>Semantic MediaWiki </a:t>
            </a:r>
            <a:r>
              <a:rPr lang="en-US" altLang="en-US">
                <a:latin typeface="Calibri" charset="0"/>
                <a:ea typeface="ＭＳ Ｐゴシック" charset="-128"/>
              </a:rPr>
              <a:t>and </a:t>
            </a:r>
            <a:r>
              <a:rPr lang="en-US" altLang="en-US">
                <a:latin typeface="Calibri" charset="0"/>
                <a:ea typeface="ＭＳ Ｐゴシック" charset="-128"/>
                <a:hlinkClick r:id="rId4"/>
              </a:rPr>
              <a:t>Freebase</a:t>
            </a:r>
            <a:endParaRPr lang="en-US" altLang="en-US">
              <a:latin typeface="Calibri" charset="0"/>
              <a:ea typeface="ＭＳ Ｐゴシック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842963" y="1806575"/>
            <a:ext cx="7843837" cy="2436813"/>
          </a:xfrm>
        </p:spPr>
        <p:txBody>
          <a:bodyPr/>
          <a:lstStyle/>
          <a:p>
            <a:pPr marL="234950" indent="-234950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kumimoji="1" lang="en-GB" altLang="en-US" sz="3600">
                <a:latin typeface="Calibri" charset="0"/>
                <a:ea typeface="ＭＳ Ｐゴシック" charset="-128"/>
              </a:rPr>
              <a:t>“</a:t>
            </a:r>
            <a:r>
              <a:rPr kumimoji="1" lang="en-US" altLang="ja-JP" sz="3600">
                <a:latin typeface="Calibri" charset="0"/>
                <a:ea typeface="ＭＳ Ｐゴシック" charset="-128"/>
              </a:rPr>
              <a:t>The Semantic Web will globalize</a:t>
            </a:r>
            <a:br>
              <a:rPr kumimoji="1" lang="en-US" altLang="ja-JP" sz="3600">
                <a:latin typeface="Calibri" charset="0"/>
                <a:ea typeface="ＭＳ Ｐゴシック" charset="-128"/>
              </a:rPr>
            </a:br>
            <a:r>
              <a:rPr kumimoji="1" lang="en-GB" altLang="ja-JP" sz="3600">
                <a:latin typeface="Calibri" charset="0"/>
                <a:ea typeface="ＭＳ Ｐゴシック" charset="-128"/>
              </a:rPr>
              <a:t>knowledge representation</a:t>
            </a:r>
            <a:r>
              <a:rPr kumimoji="1" lang="en-US" altLang="ja-JP" sz="3600">
                <a:latin typeface="Calibri" charset="0"/>
                <a:ea typeface="ＭＳ Ｐゴシック" charset="-128"/>
              </a:rPr>
              <a:t>, just as the WWW globalized hypertext</a:t>
            </a:r>
            <a:r>
              <a:rPr kumimoji="1" lang="en-GB" altLang="en-US" sz="3600">
                <a:latin typeface="Calibri" charset="0"/>
                <a:ea typeface="ＭＳ Ｐゴシック" charset="-128"/>
              </a:rPr>
              <a:t>”</a:t>
            </a:r>
            <a:r>
              <a:rPr kumimoji="1" lang="en-US" altLang="ja-JP" sz="3600">
                <a:latin typeface="Calibri" charset="0"/>
                <a:ea typeface="ＭＳ Ｐゴシック" charset="-128"/>
              </a:rPr>
              <a:t> </a:t>
            </a:r>
          </a:p>
          <a:p>
            <a:pPr marL="234950" indent="-234950">
              <a:lnSpc>
                <a:spcPct val="90000"/>
              </a:lnSpc>
              <a:spcBef>
                <a:spcPct val="0"/>
              </a:spcBef>
              <a:buFontTx/>
              <a:buNone/>
            </a:pPr>
            <a:endParaRPr kumimoji="1" lang="en-US" altLang="en-US" sz="3600">
              <a:latin typeface="Calibri" charset="0"/>
              <a:ea typeface="ＭＳ Ｐゴシック" charset="-128"/>
            </a:endParaRPr>
          </a:p>
          <a:p>
            <a:pPr marL="234950" indent="-234950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kumimoji="1" lang="en-US" altLang="en-US">
                <a:latin typeface="Calibri" charset="0"/>
                <a:ea typeface="ＭＳ Ｐゴシック" charset="-128"/>
              </a:rPr>
              <a:t>		-- Tim Berners-Lee</a:t>
            </a:r>
            <a:endParaRPr lang="en-US" altLang="en-US">
              <a:latin typeface="Calibri" charset="0"/>
              <a:ea typeface="ＭＳ Ｐゴシック" charset="-128"/>
            </a:endParaRPr>
          </a:p>
          <a:p>
            <a:pPr marL="234950" indent="-234950" eaLnBrk="1" hangingPunct="1">
              <a:lnSpc>
                <a:spcPct val="90000"/>
              </a:lnSpc>
            </a:pPr>
            <a:endParaRPr lang="en-US" altLang="en-US" b="1">
              <a:latin typeface="Calibri" charset="0"/>
              <a:ea typeface="ＭＳ Ｐゴシック" charset="-128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2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4400">
                <a:latin typeface="Calibri" charset="0"/>
                <a:ea typeface="ＭＳ Ｐゴシック" charset="-128"/>
                <a:hlinkClick r:id="rId2"/>
              </a:rPr>
              <a:t>Semantic Media Wiki</a:t>
            </a:r>
            <a:endParaRPr lang="en-US" altLang="en-US" sz="4400">
              <a:latin typeface="Calibri" charset="0"/>
              <a:ea typeface="ＭＳ Ｐゴシック" charset="-128"/>
            </a:endParaRPr>
          </a:p>
        </p:txBody>
      </p:sp>
      <p:pic>
        <p:nvPicPr>
          <p:cNvPr id="73730" name="Content Placeholder 3" descr="Screen Shot 2013-01-28 at 12.23.17 PM.png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153" b="8153"/>
          <a:stretch>
            <a:fillRect/>
          </a:stretch>
        </p:blipFill>
        <p:spPr>
          <a:xfrm>
            <a:off x="461963" y="1219200"/>
            <a:ext cx="8229600" cy="5199063"/>
          </a:xfrm>
        </p:spPr>
      </p:pic>
      <p:sp>
        <p:nvSpPr>
          <p:cNvPr id="5" name="Rounded Rectangular Callout 4"/>
          <p:cNvSpPr>
            <a:spLocks noChangeArrowheads="1"/>
          </p:cNvSpPr>
          <p:nvPr/>
        </p:nvSpPr>
        <p:spPr bwMode="auto">
          <a:xfrm>
            <a:off x="33338" y="457200"/>
            <a:ext cx="1447800" cy="612775"/>
          </a:xfrm>
          <a:prstGeom prst="wedgeRoundRectCallout">
            <a:avLst>
              <a:gd name="adj1" fmla="val 33611"/>
              <a:gd name="adj2" fmla="val 73935"/>
              <a:gd name="adj3" fmla="val 16667"/>
            </a:avLst>
          </a:prstGeom>
          <a:solidFill>
            <a:srgbClr val="0000FF"/>
          </a:solidFill>
          <a:ln>
            <a:noFill/>
          </a:ln>
          <a:effectLst>
            <a:outerShdw blurRad="40000" dist="23000" dir="5400000" rotWithShape="0">
              <a:srgbClr val="00000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>
              <a:defRPr/>
            </a:pPr>
            <a:r>
              <a:rPr lang="en-US" sz="1400" dirty="0">
                <a:solidFill>
                  <a:schemeClr val="lt1"/>
                </a:solidFill>
                <a:latin typeface="Calibri"/>
                <a:ea typeface="+mn-ea"/>
              </a:rPr>
              <a:t>Open source since 2005</a:t>
            </a:r>
          </a:p>
        </p:txBody>
      </p:sp>
      <p:sp>
        <p:nvSpPr>
          <p:cNvPr id="6" name="Rounded Rectangular Callout 5"/>
          <p:cNvSpPr>
            <a:spLocks noChangeArrowheads="1"/>
          </p:cNvSpPr>
          <p:nvPr/>
        </p:nvSpPr>
        <p:spPr bwMode="auto">
          <a:xfrm>
            <a:off x="7467600" y="457200"/>
            <a:ext cx="1447800" cy="612775"/>
          </a:xfrm>
          <a:prstGeom prst="wedgeRoundRectCallout">
            <a:avLst>
              <a:gd name="adj1" fmla="val -23255"/>
              <a:gd name="adj2" fmla="val 75366"/>
              <a:gd name="adj3" fmla="val 16667"/>
            </a:avLst>
          </a:prstGeom>
          <a:solidFill>
            <a:srgbClr val="0000FF"/>
          </a:solidFill>
          <a:ln>
            <a:noFill/>
          </a:ln>
          <a:effectLst>
            <a:outerShdw blurRad="40000" dist="23000" dir="5400000" rotWithShape="0">
              <a:srgbClr val="00000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>
              <a:defRPr/>
            </a:pPr>
            <a:r>
              <a:rPr lang="en-US" sz="1400" dirty="0">
                <a:solidFill>
                  <a:schemeClr val="lt1"/>
                </a:solidFill>
                <a:latin typeface="Calibri"/>
                <a:ea typeface="+mn-ea"/>
              </a:rPr>
              <a:t>Store infobox info in a KB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4800">
                <a:latin typeface="Calibri" charset="0"/>
                <a:ea typeface="ＭＳ Ｐゴシック" charset="-128"/>
                <a:hlinkClick r:id="rId2"/>
              </a:rPr>
              <a:t>Freebase</a:t>
            </a:r>
            <a:endParaRPr lang="en-US" altLang="en-US" sz="4800">
              <a:latin typeface="Calibri" charset="0"/>
              <a:ea typeface="ＭＳ Ｐゴシック" charset="-128"/>
            </a:endParaRPr>
          </a:p>
        </p:txBody>
      </p:sp>
      <p:pic>
        <p:nvPicPr>
          <p:cNvPr id="74754" name="Content Placeholder 4" descr="Screen Shot 2013-01-28 at 12.16.15 PM.png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153" b="8153"/>
          <a:stretch>
            <a:fillRect/>
          </a:stretch>
        </p:blipFill>
        <p:spPr>
          <a:xfrm>
            <a:off x="457200" y="1143000"/>
            <a:ext cx="8229600" cy="5199063"/>
          </a:xfrm>
        </p:spPr>
      </p:pic>
      <p:sp>
        <p:nvSpPr>
          <p:cNvPr id="74755" name="TextBox 5"/>
          <p:cNvSpPr txBox="1">
            <a:spLocks noChangeArrowheads="1"/>
          </p:cNvSpPr>
          <p:nvPr/>
        </p:nvSpPr>
        <p:spPr bwMode="auto">
          <a:xfrm>
            <a:off x="17463" y="6400800"/>
            <a:ext cx="9126537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 eaLnBrk="1" hangingPunct="1"/>
            <a:r>
              <a:rPr lang="en-US" altLang="en-US" sz="1800">
                <a:latin typeface="Calibri" charset="0"/>
              </a:rPr>
              <a:t>“An entity graph of people, places and things, built by a community that loves open data”</a:t>
            </a:r>
          </a:p>
        </p:txBody>
      </p:sp>
      <p:sp>
        <p:nvSpPr>
          <p:cNvPr id="7" name="Rounded Rectangular Callout 6"/>
          <p:cNvSpPr>
            <a:spLocks noChangeArrowheads="1"/>
          </p:cNvSpPr>
          <p:nvPr/>
        </p:nvSpPr>
        <p:spPr bwMode="auto">
          <a:xfrm>
            <a:off x="7467600" y="454025"/>
            <a:ext cx="1447800" cy="612775"/>
          </a:xfrm>
          <a:prstGeom prst="wedgeRoundRectCallout">
            <a:avLst>
              <a:gd name="adj1" fmla="val -20833"/>
              <a:gd name="adj2" fmla="val 62500"/>
              <a:gd name="adj3" fmla="val 16667"/>
            </a:avLst>
          </a:prstGeom>
          <a:solidFill>
            <a:srgbClr val="0000FF"/>
          </a:solidFill>
          <a:ln>
            <a:noFill/>
          </a:ln>
          <a:effectLst>
            <a:outerShdw blurRad="40000" dist="23000" dir="5400000" rotWithShape="0">
              <a:srgbClr val="00000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>
              <a:defRPr/>
            </a:pPr>
            <a:r>
              <a:rPr lang="en-US" sz="1400" dirty="0">
                <a:solidFill>
                  <a:schemeClr val="lt1"/>
                </a:solidFill>
                <a:latin typeface="Calibri"/>
                <a:ea typeface="+mn-ea"/>
              </a:rPr>
              <a:t>Acquired by Google in 2010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4800">
                <a:latin typeface="Calibri" charset="0"/>
                <a:ea typeface="ＭＳ Ｐゴシック" charset="-128"/>
                <a:hlinkClick r:id="rId2"/>
              </a:rPr>
              <a:t>Google Knowledge Graph</a:t>
            </a:r>
            <a:endParaRPr lang="en-US" altLang="en-US" sz="4800">
              <a:latin typeface="Calibri" charset="0"/>
              <a:ea typeface="ＭＳ Ｐゴシック" charset="-128"/>
            </a:endParaRPr>
          </a:p>
        </p:txBody>
      </p:sp>
      <p:pic>
        <p:nvPicPr>
          <p:cNvPr id="75778" name="Content Placeholder 3" descr="Screen Shot 2013-01-28 at 1.11.04 PM.png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153" b="8153"/>
          <a:stretch>
            <a:fillRect/>
          </a:stretch>
        </p:blipFill>
        <p:spPr>
          <a:xfrm>
            <a:off x="457200" y="1143000"/>
            <a:ext cx="8229600" cy="5199063"/>
          </a:xfrm>
        </p:spPr>
      </p:pic>
      <p:sp>
        <p:nvSpPr>
          <p:cNvPr id="75779" name="TextBox 4"/>
          <p:cNvSpPr txBox="1">
            <a:spLocks noChangeArrowheads="1"/>
          </p:cNvSpPr>
          <p:nvPr/>
        </p:nvSpPr>
        <p:spPr bwMode="auto">
          <a:xfrm>
            <a:off x="838200" y="6400800"/>
            <a:ext cx="73914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 eaLnBrk="1" hangingPunct="1"/>
            <a:r>
              <a:rPr lang="en-US" altLang="en-US" sz="1800"/>
              <a:t>Google’s slogan for the knowledge graph: “things, not strings”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>
                <a:latin typeface="Calibri" charset="0"/>
                <a:ea typeface="ＭＳ Ｐゴシック" charset="-128"/>
              </a:rPr>
              <a:t>Who wrote Tom Sawyer?</a:t>
            </a:r>
          </a:p>
        </p:txBody>
      </p:sp>
      <p:pic>
        <p:nvPicPr>
          <p:cNvPr id="76802" name="Picture 3" descr="Screen Shot 2015-06-29 at 11.46.10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44575"/>
            <a:ext cx="9144000" cy="6319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Click="0"/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>
                <a:latin typeface="Calibri" charset="0"/>
                <a:ea typeface="ＭＳ Ｐゴシック" charset="-128"/>
              </a:rPr>
              <a:t>Who wrote Tom Sawyer?</a:t>
            </a:r>
          </a:p>
        </p:txBody>
      </p:sp>
      <p:pic>
        <p:nvPicPr>
          <p:cNvPr id="77826" name="Picture 4" descr="Screen Shot 2015-06-29 at 11.47.34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60450"/>
            <a:ext cx="9144000" cy="6319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Click="0"/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4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>
                <a:latin typeface="Calibri" charset="0"/>
                <a:ea typeface="ＭＳ Ｐゴシック" charset="-128"/>
              </a:rPr>
              <a:t>Who wrote Tom Sawyer?</a:t>
            </a:r>
          </a:p>
        </p:txBody>
      </p:sp>
      <p:pic>
        <p:nvPicPr>
          <p:cNvPr id="78850" name="Picture 3" descr="Screen Shot 2015-06-29 at 11.49.59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73150"/>
            <a:ext cx="9144000" cy="6286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Click="0"/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873" name="Picture 1" descr="Screen Shot 2016-06-27 at 11.06.11 P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60375" y="-244475"/>
            <a:ext cx="10121900" cy="7842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21" name="Picture 1" descr="Screen Shot 2016-06-27 at 11.04.18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20700" y="-295275"/>
            <a:ext cx="10137775" cy="785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ight Arrow 1"/>
          <p:cNvSpPr>
            <a:spLocks noChangeArrowheads="1"/>
          </p:cNvSpPr>
          <p:nvPr/>
        </p:nvSpPr>
        <p:spPr bwMode="auto">
          <a:xfrm>
            <a:off x="2809875" y="2982913"/>
            <a:ext cx="779463" cy="581025"/>
          </a:xfrm>
          <a:prstGeom prst="rightArrow">
            <a:avLst>
              <a:gd name="adj1" fmla="val 50000"/>
              <a:gd name="adj2" fmla="val 50003"/>
            </a:avLst>
          </a:prstGeom>
          <a:solidFill>
            <a:srgbClr val="FF0000"/>
          </a:solidFill>
          <a:ln w="3175">
            <a:solidFill>
              <a:schemeClr val="tx1"/>
            </a:solidFill>
            <a:miter lim="800000"/>
            <a:headEnd/>
            <a:tailEnd/>
          </a:ln>
          <a:effectLst>
            <a:outerShdw blurRad="40000" dist="23000" dir="5400000" rotWithShape="0">
              <a:srgbClr val="000000">
                <a:alpha val="34999"/>
              </a:srgbClr>
            </a:outerShdw>
          </a:effec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 eaLnBrk="1" hangingPunct="1"/>
            <a:endParaRPr lang="en-US" altLang="en-US" sz="1800">
              <a:solidFill>
                <a:srgbClr val="FFFFFF"/>
              </a:solidFill>
              <a:latin typeface="Georgia" charset="0"/>
            </a:endParaRPr>
          </a:p>
        </p:txBody>
      </p:sp>
      <p:sp>
        <p:nvSpPr>
          <p:cNvPr id="4" name="Right Arrow 3"/>
          <p:cNvSpPr/>
          <p:nvPr/>
        </p:nvSpPr>
        <p:spPr>
          <a:xfrm>
            <a:off x="8792396" y="215618"/>
            <a:ext cx="703207" cy="444430"/>
          </a:xfrm>
          <a:prstGeom prst="rightArrow">
            <a:avLst/>
          </a:prstGeom>
          <a:solidFill>
            <a:srgbClr val="FF0000"/>
          </a:solidFill>
          <a:ln w="3175">
            <a:solidFill>
              <a:schemeClr val="tx1"/>
            </a:solidFill>
          </a:ln>
          <a:scene3d>
            <a:camera prst="orthographicFront">
              <a:rot lat="0" lon="10800000" rev="0"/>
            </a:camera>
            <a:lightRig rig="threePt" dir="t"/>
          </a:scene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945" name="Picture 1" descr="Screen Shot 2016-06-27 at 11.04.18 PM.png"/>
          <p:cNvPicPr>
            <a:picLocks noChangeAspect="1"/>
          </p:cNvPicPr>
          <p:nvPr/>
        </p:nvPicPr>
        <p:blipFill>
          <a:blip r:embed="rId2">
            <a:alphaModFix amt="4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20700" y="-295275"/>
            <a:ext cx="10137775" cy="785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alpha val="41176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 descr="Screen Shot 2016-06-27 at 11.08.18 P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600200"/>
            <a:ext cx="8686800" cy="2049463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rgbClr val="000000">
                <a:alpha val="42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28600" y="3857625"/>
            <a:ext cx="8686800" cy="2492375"/>
          </a:xfrm>
          <a:prstGeom prst="rect">
            <a:avLst/>
          </a:prstGeom>
          <a:solidFill>
            <a:schemeClr val="bg1">
              <a:lumMod val="85000"/>
              <a:alpha val="74000"/>
            </a:schemeClr>
          </a:solidFill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dirty="0">
                <a:latin typeface="+mn-lt"/>
                <a:ea typeface="+mn-ea"/>
              </a:rPr>
              <a:t>Almost all commercial recipe sites embed </a:t>
            </a:r>
            <a:r>
              <a:rPr lang="en-US" sz="2800" b="1" dirty="0">
                <a:latin typeface="+mn-lt"/>
                <a:ea typeface="+mn-ea"/>
              </a:rPr>
              <a:t>semantic data </a:t>
            </a:r>
            <a:r>
              <a:rPr lang="en-US" sz="2800" dirty="0">
                <a:latin typeface="+mn-lt"/>
                <a:ea typeface="+mn-ea"/>
              </a:rPr>
              <a:t>about their recipes in an RDF-compatible form using terms from the </a:t>
            </a:r>
            <a:r>
              <a:rPr lang="en-US" sz="2800" b="1" dirty="0">
                <a:latin typeface="+mn-lt"/>
                <a:ea typeface="+mn-ea"/>
              </a:rPr>
              <a:t>schema.org</a:t>
            </a:r>
            <a:r>
              <a:rPr lang="en-US" sz="2800" dirty="0">
                <a:latin typeface="+mn-lt"/>
                <a:ea typeface="+mn-ea"/>
              </a:rPr>
              <a:t> ontology.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600" dirty="0">
              <a:latin typeface="+mn-lt"/>
              <a:ea typeface="+mn-e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dirty="0">
                <a:latin typeface="+mn-lt"/>
                <a:ea typeface="+mn-ea"/>
              </a:rPr>
              <a:t>Search engines read and use this data to better under-stand the semantics of the page content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69" name="Title 1"/>
          <p:cNvSpPr>
            <a:spLocks noGrp="1"/>
          </p:cNvSpPr>
          <p:nvPr>
            <p:ph type="title"/>
          </p:nvPr>
        </p:nvSpPr>
        <p:spPr>
          <a:xfrm>
            <a:off x="0" y="203200"/>
            <a:ext cx="9144000" cy="1016000"/>
          </a:xfrm>
        </p:spPr>
        <p:txBody>
          <a:bodyPr/>
          <a:lstStyle/>
          <a:p>
            <a:r>
              <a:rPr lang="en-US" altLang="en-US" sz="4400">
                <a:latin typeface="Calibri" charset="0"/>
                <a:ea typeface="ＭＳ Ｐゴシック" charset="-128"/>
              </a:rPr>
              <a:t>Facebook Open Graph</a:t>
            </a:r>
          </a:p>
        </p:txBody>
      </p:sp>
      <p:pic>
        <p:nvPicPr>
          <p:cNvPr id="83970" name="Content Placeholder 3" descr="Screen Shot 2013-01-28 at 12.40.16 PM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153" b="8153"/>
          <a:stretch>
            <a:fillRect/>
          </a:stretch>
        </p:blipFill>
        <p:spPr>
          <a:xfrm>
            <a:off x="457200" y="1066800"/>
            <a:ext cx="8229600" cy="5199063"/>
          </a:xfrm>
        </p:spPr>
      </p:pic>
      <p:sp>
        <p:nvSpPr>
          <p:cNvPr id="5" name="Rounded Rectangular Callout 4"/>
          <p:cNvSpPr>
            <a:spLocks noChangeArrowheads="1"/>
          </p:cNvSpPr>
          <p:nvPr/>
        </p:nvSpPr>
        <p:spPr bwMode="auto">
          <a:xfrm>
            <a:off x="7315200" y="381000"/>
            <a:ext cx="1752600" cy="612775"/>
          </a:xfrm>
          <a:prstGeom prst="wedgeRoundRectCallout">
            <a:avLst>
              <a:gd name="adj1" fmla="val -20833"/>
              <a:gd name="adj2" fmla="val 62500"/>
              <a:gd name="adj3" fmla="val 16667"/>
            </a:avLst>
          </a:prstGeom>
          <a:solidFill>
            <a:srgbClr val="0000FF"/>
          </a:solidFill>
          <a:ln>
            <a:noFill/>
          </a:ln>
          <a:effectLst>
            <a:outerShdw blurRad="40000" dist="23000" dir="5400000" rotWithShape="0">
              <a:srgbClr val="00000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>
              <a:defRPr/>
            </a:pPr>
            <a:r>
              <a:rPr lang="en-US" sz="1400" dirty="0">
                <a:solidFill>
                  <a:schemeClr val="lt1"/>
                </a:solidFill>
                <a:latin typeface="Calibri"/>
                <a:ea typeface="+mn-ea"/>
              </a:rPr>
              <a:t>=&gt; object in the FB graph</a:t>
            </a:r>
          </a:p>
        </p:txBody>
      </p:sp>
      <p:sp>
        <p:nvSpPr>
          <p:cNvPr id="6" name="Rounded Rectangular Callout 5"/>
          <p:cNvSpPr>
            <a:spLocks noChangeArrowheads="1"/>
          </p:cNvSpPr>
          <p:nvPr/>
        </p:nvSpPr>
        <p:spPr bwMode="auto">
          <a:xfrm>
            <a:off x="76200" y="381000"/>
            <a:ext cx="1752600" cy="612775"/>
          </a:xfrm>
          <a:prstGeom prst="wedgeRoundRectCallout">
            <a:avLst>
              <a:gd name="adj1" fmla="val 157"/>
              <a:gd name="adj2" fmla="val 63931"/>
              <a:gd name="adj3" fmla="val 16667"/>
            </a:avLst>
          </a:prstGeom>
          <a:solidFill>
            <a:srgbClr val="0000FF"/>
          </a:solidFill>
          <a:ln>
            <a:noFill/>
          </a:ln>
          <a:effectLst>
            <a:outerShdw blurRad="40000" dist="23000" dir="5400000" rotWithShape="0">
              <a:srgbClr val="00000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>
              <a:defRPr/>
            </a:pPr>
            <a:r>
              <a:rPr lang="en-US" sz="1400" dirty="0">
                <a:solidFill>
                  <a:schemeClr val="lt1"/>
                </a:solidFill>
                <a:latin typeface="Calibri"/>
                <a:ea typeface="+mn-ea"/>
              </a:rPr>
              <a:t>Annotate your web pages in RDFa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3" name="Picture 1" descr="www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9525"/>
            <a:ext cx="9156700" cy="686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381000" y="365125"/>
            <a:ext cx="8551863" cy="584775"/>
          </a:xfrm>
          <a:prstGeom prst="rect">
            <a:avLst/>
          </a:prstGeom>
          <a:solidFill>
            <a:srgbClr val="595959">
              <a:alpha val="41960"/>
            </a:srgbClr>
          </a:solidFill>
          <a:ln w="317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42999"/>
              </a:srgbClr>
            </a:outerShdw>
          </a:effectLst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b="1" smtClean="0">
                <a:solidFill>
                  <a:schemeClr val="bg1"/>
                </a:solidFill>
                <a:latin typeface="+mn-lt"/>
                <a:ea typeface="+mn-ea"/>
              </a:rPr>
              <a:t>Web </a:t>
            </a:r>
            <a:r>
              <a:rPr lang="en-US" sz="3200" b="1" dirty="0">
                <a:solidFill>
                  <a:schemeClr val="bg1"/>
                </a:solidFill>
                <a:latin typeface="+mn-lt"/>
                <a:ea typeface="+mn-ea"/>
              </a:rPr>
              <a:t>is our greatest knowledge source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4800">
                <a:latin typeface="Calibri" charset="0"/>
                <a:ea typeface="ＭＳ Ｐゴシック" charset="-128"/>
              </a:rPr>
              <a:t>Apple’s SIRI</a:t>
            </a:r>
          </a:p>
        </p:txBody>
      </p:sp>
      <p:pic>
        <p:nvPicPr>
          <p:cNvPr id="84994" name="Content Placeholder 3" descr="Screen Shot 2013-01-28 at 1.22.33 PM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153" b="8153"/>
          <a:stretch>
            <a:fillRect/>
          </a:stretch>
        </p:blipFill>
        <p:spPr>
          <a:xfrm>
            <a:off x="457200" y="1125538"/>
            <a:ext cx="8229600" cy="5199062"/>
          </a:xfrm>
        </p:spPr>
      </p:pic>
      <p:sp>
        <p:nvSpPr>
          <p:cNvPr id="84995" name="TextBox 4"/>
          <p:cNvSpPr txBox="1">
            <a:spLocks noChangeArrowheads="1"/>
          </p:cNvSpPr>
          <p:nvPr/>
        </p:nvSpPr>
        <p:spPr bwMode="auto">
          <a:xfrm>
            <a:off x="838200" y="6400800"/>
            <a:ext cx="73914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 eaLnBrk="1" hangingPunct="1"/>
            <a:r>
              <a:rPr lang="en-US" altLang="en-US" sz="1800"/>
              <a:t>SIRI needs lots of semantic data about entities in the world</a:t>
            </a:r>
          </a:p>
        </p:txBody>
      </p:sp>
      <p:sp>
        <p:nvSpPr>
          <p:cNvPr id="6" name="Rounded Rectangular Callout 5"/>
          <p:cNvSpPr>
            <a:spLocks noChangeArrowheads="1"/>
          </p:cNvSpPr>
          <p:nvPr/>
        </p:nvSpPr>
        <p:spPr bwMode="auto">
          <a:xfrm>
            <a:off x="7467600" y="381000"/>
            <a:ext cx="1447800" cy="685800"/>
          </a:xfrm>
          <a:prstGeom prst="wedgeRoundRectCallout">
            <a:avLst>
              <a:gd name="adj1" fmla="val -20833"/>
              <a:gd name="adj2" fmla="val 62500"/>
              <a:gd name="adj3" fmla="val 16667"/>
            </a:avLst>
          </a:prstGeom>
          <a:solidFill>
            <a:srgbClr val="0000FF"/>
          </a:solidFill>
          <a:ln>
            <a:noFill/>
          </a:ln>
          <a:effectLst>
            <a:outerShdw blurRad="40000" dist="23000" dir="5400000" rotWithShape="0">
              <a:srgbClr val="00000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>
              <a:defRPr/>
            </a:pPr>
            <a:r>
              <a:rPr lang="en-US" sz="1400" dirty="0">
                <a:solidFill>
                  <a:schemeClr val="lt1"/>
                </a:solidFill>
                <a:latin typeface="Calibri"/>
                <a:ea typeface="+mn-ea"/>
              </a:rPr>
              <a:t>SIRI engineers from AI/SW community</a:t>
            </a:r>
          </a:p>
        </p:txBody>
      </p:sp>
      <p:sp>
        <p:nvSpPr>
          <p:cNvPr id="7" name="Rounded Rectangular Callout 6"/>
          <p:cNvSpPr>
            <a:spLocks noChangeArrowheads="1"/>
          </p:cNvSpPr>
          <p:nvPr/>
        </p:nvSpPr>
        <p:spPr bwMode="auto">
          <a:xfrm>
            <a:off x="76200" y="381000"/>
            <a:ext cx="1676400" cy="685800"/>
          </a:xfrm>
          <a:prstGeom prst="wedgeRoundRectCallout">
            <a:avLst>
              <a:gd name="adj1" fmla="val 19093"/>
              <a:gd name="adj2" fmla="val 62500"/>
              <a:gd name="adj3" fmla="val 16667"/>
            </a:avLst>
          </a:prstGeom>
          <a:solidFill>
            <a:srgbClr val="0000FF"/>
          </a:solidFill>
          <a:ln>
            <a:noFill/>
          </a:ln>
          <a:effectLst>
            <a:outerShdw blurRad="40000" dist="23000" dir="5400000" rotWithShape="0">
              <a:srgbClr val="00000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>
              <a:defRPr/>
            </a:pPr>
            <a:r>
              <a:rPr lang="en-US" sz="1400" dirty="0">
                <a:solidFill>
                  <a:schemeClr val="lt1"/>
                </a:solidFill>
                <a:latin typeface="Calibri"/>
                <a:ea typeface="+mn-ea"/>
              </a:rPr>
              <a:t>speech =&gt; text =&gt; entities =&gt; task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7" name="Title 1"/>
          <p:cNvSpPr>
            <a:spLocks noGrp="1"/>
          </p:cNvSpPr>
          <p:nvPr>
            <p:ph type="title"/>
          </p:nvPr>
        </p:nvSpPr>
        <p:spPr>
          <a:xfrm>
            <a:off x="385763" y="152400"/>
            <a:ext cx="8229600" cy="1016000"/>
          </a:xfrm>
        </p:spPr>
        <p:txBody>
          <a:bodyPr/>
          <a:lstStyle/>
          <a:p>
            <a:r>
              <a:rPr lang="en-US" altLang="en-US" sz="4800">
                <a:latin typeface="Calibri" charset="0"/>
                <a:ea typeface="ＭＳ Ｐゴシック" charset="-128"/>
                <a:hlinkClick r:id="rId2"/>
              </a:rPr>
              <a:t>IBM’s Watson</a:t>
            </a:r>
            <a:endParaRPr lang="en-US" altLang="en-US" sz="4800">
              <a:latin typeface="Calibri" charset="0"/>
              <a:ea typeface="ＭＳ Ｐゴシック" charset="-128"/>
            </a:endParaRPr>
          </a:p>
        </p:txBody>
      </p:sp>
      <p:pic>
        <p:nvPicPr>
          <p:cNvPr id="86018" name="Content Placeholder 3" descr="Screen Shot 2013-01-28 at 1.27.51 PM.png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153" b="8153"/>
          <a:stretch>
            <a:fillRect/>
          </a:stretch>
        </p:blipFill>
        <p:spPr>
          <a:xfrm>
            <a:off x="457200" y="1066800"/>
            <a:ext cx="8229600" cy="5199063"/>
          </a:xfrm>
        </p:spPr>
      </p:pic>
      <p:sp>
        <p:nvSpPr>
          <p:cNvPr id="86019" name="TextBox 4"/>
          <p:cNvSpPr txBox="1">
            <a:spLocks noChangeArrowheads="1"/>
          </p:cNvSpPr>
          <p:nvPr/>
        </p:nvSpPr>
        <p:spPr bwMode="auto">
          <a:xfrm>
            <a:off x="609600" y="6400800"/>
            <a:ext cx="837088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r>
              <a:rPr lang="en-US" altLang="en-US" sz="1800"/>
              <a:t>IBM used Semantic Web technology and data in Watson, see </a:t>
            </a:r>
            <a:r>
              <a:rPr lang="en-US" altLang="en-US" sz="1800">
                <a:hlinkClick r:id="rId4"/>
              </a:rPr>
              <a:t>http://bit.ly/X44alE </a:t>
            </a:r>
            <a:endParaRPr lang="en-US" altLang="en-US" sz="18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1" name="Title 1"/>
          <p:cNvSpPr>
            <a:spLocks noGrp="1"/>
          </p:cNvSpPr>
          <p:nvPr>
            <p:ph type="title"/>
          </p:nvPr>
        </p:nvSpPr>
        <p:spPr>
          <a:xfrm>
            <a:off x="385763" y="76200"/>
            <a:ext cx="8229600" cy="1016000"/>
          </a:xfrm>
        </p:spPr>
        <p:txBody>
          <a:bodyPr/>
          <a:lstStyle/>
          <a:p>
            <a:r>
              <a:rPr lang="en-US" altLang="en-US" sz="4800">
                <a:latin typeface="Calibri" charset="0"/>
                <a:ea typeface="ＭＳ Ｐゴシック" charset="-128"/>
              </a:rPr>
              <a:t>Schema.org</a:t>
            </a:r>
          </a:p>
        </p:txBody>
      </p:sp>
      <p:pic>
        <p:nvPicPr>
          <p:cNvPr id="87042" name="Picture 3" descr="Screen Shot 2014-01-27 at 2.25.07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62000"/>
            <a:ext cx="9144000" cy="6480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ounded Rectangular Callout 5"/>
          <p:cNvSpPr>
            <a:spLocks noChangeArrowheads="1"/>
          </p:cNvSpPr>
          <p:nvPr/>
        </p:nvSpPr>
        <p:spPr bwMode="auto">
          <a:xfrm>
            <a:off x="76200" y="381000"/>
            <a:ext cx="1676400" cy="685800"/>
          </a:xfrm>
          <a:prstGeom prst="wedgeRoundRectCallout">
            <a:avLst>
              <a:gd name="adj1" fmla="val 19093"/>
              <a:gd name="adj2" fmla="val 62500"/>
              <a:gd name="adj3" fmla="val 16667"/>
            </a:avLst>
          </a:prstGeom>
          <a:solidFill>
            <a:srgbClr val="0000FF"/>
          </a:solidFill>
          <a:ln>
            <a:noFill/>
          </a:ln>
          <a:effectLst>
            <a:outerShdw blurRad="40000" dist="23000" dir="5400000" rotWithShape="0">
              <a:srgbClr val="00000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>
              <a:defRPr/>
            </a:pPr>
            <a:r>
              <a:rPr lang="en-US" sz="1400" dirty="0">
                <a:solidFill>
                  <a:schemeClr val="lt1"/>
                </a:solidFill>
                <a:latin typeface="Calibri"/>
                <a:ea typeface="+mn-ea"/>
              </a:rPr>
              <a:t>A collection of useful ontologies</a:t>
            </a:r>
          </a:p>
        </p:txBody>
      </p:sp>
      <p:sp>
        <p:nvSpPr>
          <p:cNvPr id="7" name="Rounded Rectangular Callout 6"/>
          <p:cNvSpPr>
            <a:spLocks noChangeArrowheads="1"/>
          </p:cNvSpPr>
          <p:nvPr/>
        </p:nvSpPr>
        <p:spPr bwMode="auto">
          <a:xfrm>
            <a:off x="6477000" y="228600"/>
            <a:ext cx="2438400" cy="838200"/>
          </a:xfrm>
          <a:prstGeom prst="wedgeRoundRectCallout">
            <a:avLst>
              <a:gd name="adj1" fmla="val -20833"/>
              <a:gd name="adj2" fmla="val 62500"/>
              <a:gd name="adj3" fmla="val 16667"/>
            </a:avLst>
          </a:prstGeom>
          <a:solidFill>
            <a:srgbClr val="0000FF"/>
          </a:solidFill>
          <a:ln>
            <a:noFill/>
          </a:ln>
          <a:effectLst>
            <a:outerShdw blurRad="40000" dist="23000" dir="5400000" rotWithShape="0">
              <a:srgbClr val="00000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>
              <a:defRPr/>
            </a:pPr>
            <a:r>
              <a:rPr lang="en-US" sz="1400" dirty="0">
                <a:solidFill>
                  <a:schemeClr val="lt1"/>
                </a:solidFill>
                <a:latin typeface="Calibri"/>
                <a:ea typeface="+mn-ea"/>
              </a:rPr>
              <a:t>Embed in HTML using RDFa to make machine understand-able statements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4800">
                <a:latin typeface="Calibri" charset="0"/>
                <a:ea typeface="ＭＳ Ｐゴシック" charset="-128"/>
              </a:rPr>
              <a:t>Summary</a:t>
            </a:r>
          </a:p>
        </p:txBody>
      </p:sp>
      <p:sp>
        <p:nvSpPr>
          <p:cNvPr id="88066" name="Content Placeholder 2"/>
          <p:cNvSpPr>
            <a:spLocks noGrp="1"/>
          </p:cNvSpPr>
          <p:nvPr>
            <p:ph idx="1"/>
          </p:nvPr>
        </p:nvSpPr>
        <p:spPr>
          <a:xfrm>
            <a:off x="461963" y="1219200"/>
            <a:ext cx="8229600" cy="5199063"/>
          </a:xfrm>
        </p:spPr>
        <p:txBody>
          <a:bodyPr/>
          <a:lstStyle/>
          <a:p>
            <a:r>
              <a:rPr lang="en-US" altLang="en-US">
                <a:latin typeface="Calibri" charset="0"/>
                <a:ea typeface="ＭＳ Ｐゴシック" charset="-128"/>
              </a:rPr>
              <a:t>The Web has made us smarter by sharing information and knowledge as text, audio and images</a:t>
            </a:r>
          </a:p>
          <a:p>
            <a:r>
              <a:rPr lang="en-US" altLang="en-US">
                <a:latin typeface="Calibri" charset="0"/>
                <a:ea typeface="ＭＳ Ｐゴシック" charset="-128"/>
              </a:rPr>
              <a:t>Machines should also be able to use the Web to publish &amp; retrieve information &amp; knowledge</a:t>
            </a:r>
          </a:p>
          <a:p>
            <a:r>
              <a:rPr lang="en-US" altLang="en-US">
                <a:latin typeface="Calibri" charset="0"/>
                <a:ea typeface="ＭＳ Ｐゴシック" charset="-128"/>
              </a:rPr>
              <a:t>Human forms of knowledge are hard for machines to understand and generate</a:t>
            </a:r>
          </a:p>
          <a:p>
            <a:r>
              <a:rPr lang="en-US" altLang="en-US">
                <a:latin typeface="Calibri" charset="0"/>
                <a:ea typeface="ＭＳ Ｐゴシック" charset="-128"/>
              </a:rPr>
              <a:t>The Semantic Web is a collection of languages, ontologies, software tools, services and KBs that are designed to support machines</a:t>
            </a:r>
          </a:p>
          <a:p>
            <a:endParaRPr lang="en-US" altLang="en-US">
              <a:latin typeface="Calibri" charset="0"/>
              <a:ea typeface="ＭＳ Ｐゴシック" charset="-128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Picture 1" descr="www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9525"/>
            <a:ext cx="9156700" cy="686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381000" y="365125"/>
            <a:ext cx="8551863" cy="523220"/>
          </a:xfrm>
          <a:prstGeom prst="rect">
            <a:avLst/>
          </a:prstGeom>
          <a:solidFill>
            <a:srgbClr val="595959">
              <a:alpha val="41960"/>
            </a:srgbClr>
          </a:solidFill>
          <a:ln w="317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42999"/>
              </a:srgbClr>
            </a:outerShdw>
          </a:effectLst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b="1" dirty="0">
                <a:solidFill>
                  <a:schemeClr val="bg1"/>
                </a:solidFill>
                <a:latin typeface="+mn-lt"/>
                <a:ea typeface="+mn-ea"/>
              </a:rPr>
              <a:t>But it has limitations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1" descr="sudent_library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233363" y="365125"/>
            <a:ext cx="8699500" cy="584775"/>
          </a:xfrm>
          <a:prstGeom prst="rect">
            <a:avLst/>
          </a:prstGeom>
          <a:solidFill>
            <a:srgbClr val="595959">
              <a:alpha val="41960"/>
            </a:srgbClr>
          </a:solidFill>
          <a:ln w="317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42999"/>
              </a:srgbClr>
            </a:outerShdw>
          </a:effectLst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b="1">
                <a:solidFill>
                  <a:schemeClr val="bg1"/>
                </a:solidFill>
                <a:latin typeface="+mn-lt"/>
                <a:ea typeface="+mn-ea"/>
              </a:rPr>
              <a:t>D</a:t>
            </a:r>
            <a:r>
              <a:rPr lang="en-US" sz="3200" b="1" smtClean="0">
                <a:solidFill>
                  <a:schemeClr val="bg1"/>
                </a:solidFill>
                <a:latin typeface="+mn-lt"/>
                <a:ea typeface="+mn-ea"/>
              </a:rPr>
              <a:t>esigned </a:t>
            </a:r>
            <a:r>
              <a:rPr lang="en-US" sz="3200" b="1" dirty="0">
                <a:solidFill>
                  <a:schemeClr val="bg1"/>
                </a:solidFill>
                <a:latin typeface="+mn-lt"/>
                <a:ea typeface="+mn-ea"/>
              </a:rPr>
              <a:t>for people, not machines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3" name="Picture 1" descr="sudent_library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233363" y="365125"/>
            <a:ext cx="8699500" cy="3539430"/>
          </a:xfrm>
          <a:prstGeom prst="rect">
            <a:avLst/>
          </a:prstGeom>
          <a:solidFill>
            <a:srgbClr val="595959">
              <a:alpha val="41960"/>
            </a:srgbClr>
          </a:solidFill>
          <a:ln w="317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42999"/>
              </a:srgbClr>
            </a:outerShdw>
          </a:effectLst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b="1" dirty="0">
                <a:solidFill>
                  <a:schemeClr val="bg1"/>
                </a:solidFill>
                <a:latin typeface="+mn-lt"/>
                <a:ea typeface="+mn-ea"/>
              </a:rPr>
              <a:t>D</a:t>
            </a:r>
            <a:r>
              <a:rPr lang="en-US" sz="3200" b="1" dirty="0" smtClean="0">
                <a:solidFill>
                  <a:schemeClr val="bg1"/>
                </a:solidFill>
                <a:latin typeface="+mn-lt"/>
                <a:ea typeface="+mn-ea"/>
              </a:rPr>
              <a:t>esigned </a:t>
            </a:r>
            <a:r>
              <a:rPr lang="en-US" sz="3200" b="1" dirty="0">
                <a:solidFill>
                  <a:schemeClr val="bg1"/>
                </a:solidFill>
                <a:latin typeface="+mn-lt"/>
                <a:ea typeface="+mn-ea"/>
              </a:rPr>
              <a:t>for people, not machines</a:t>
            </a:r>
          </a:p>
          <a:p>
            <a:pPr marL="741363" indent="-339725" fontAlgn="auto"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lang="en-US" sz="3200" dirty="0">
                <a:solidFill>
                  <a:schemeClr val="bg1"/>
                </a:solidFill>
                <a:latin typeface="+mn-lt"/>
                <a:ea typeface="+mn-ea"/>
              </a:rPr>
              <a:t>C</a:t>
            </a:r>
            <a:r>
              <a:rPr lang="en-US" sz="3200" dirty="0" smtClean="0">
                <a:solidFill>
                  <a:schemeClr val="bg1"/>
                </a:solidFill>
                <a:latin typeface="+mn-lt"/>
                <a:ea typeface="+mn-ea"/>
              </a:rPr>
              <a:t>ontent </a:t>
            </a:r>
            <a:r>
              <a:rPr lang="en-US" sz="3200" dirty="0">
                <a:solidFill>
                  <a:schemeClr val="bg1"/>
                </a:solidFill>
                <a:latin typeface="+mn-lt"/>
                <a:ea typeface="+mn-ea"/>
              </a:rPr>
              <a:t>is mostly text, spoken language, images and videos</a:t>
            </a:r>
          </a:p>
          <a:p>
            <a:pPr marL="741363" indent="-339725" fontAlgn="auto"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lang="en-US" sz="3200" dirty="0">
                <a:solidFill>
                  <a:schemeClr val="bg1"/>
                </a:solidFill>
                <a:latin typeface="+mn-lt"/>
                <a:ea typeface="+mn-ea"/>
              </a:rPr>
              <a:t>E</a:t>
            </a:r>
            <a:r>
              <a:rPr lang="en-US" sz="3200" dirty="0" smtClean="0">
                <a:solidFill>
                  <a:schemeClr val="bg1"/>
                </a:solidFill>
                <a:latin typeface="+mn-lt"/>
                <a:ea typeface="+mn-ea"/>
              </a:rPr>
              <a:t>asy </a:t>
            </a:r>
            <a:r>
              <a:rPr lang="en-US" sz="3200" dirty="0">
                <a:solidFill>
                  <a:schemeClr val="bg1"/>
                </a:solidFill>
                <a:latin typeface="+mn-lt"/>
                <a:ea typeface="+mn-ea"/>
              </a:rPr>
              <a:t>for people to understand</a:t>
            </a:r>
          </a:p>
          <a:p>
            <a:pPr marL="741363" indent="-339725" fontAlgn="auto"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lang="en-US" sz="3200" dirty="0">
                <a:solidFill>
                  <a:schemeClr val="bg1"/>
                </a:solidFill>
                <a:latin typeface="+mn-lt"/>
                <a:ea typeface="+mn-ea"/>
              </a:rPr>
              <a:t>But hard for machines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b="1" dirty="0">
                <a:solidFill>
                  <a:schemeClr val="bg1"/>
                </a:solidFill>
                <a:latin typeface="+mn-lt"/>
                <a:ea typeface="+mn-ea"/>
              </a:rPr>
              <a:t>Machines need access to this knowledge too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IM-UMBC">
  <a:themeElements>
    <a:clrScheme name="Custom 36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00FF"/>
      </a:hlink>
      <a:folHlink>
        <a:srgbClr val="0000FF"/>
      </a:folHlink>
    </a:clrScheme>
    <a:fontScheme name="IM-UMBC">
      <a:majorFont>
        <a:latin typeface="Georgia"/>
        <a:ea typeface=""/>
        <a:cs typeface=""/>
      </a:majorFont>
      <a:minorFont>
        <a:latin typeface="Georg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>
    <a:extraClrScheme>
      <a:clrScheme name="IM-UMBC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M-UMBC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M-UMBC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M-UMBC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M-UMBC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M-UMBC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IM-UMBC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IM-UMBC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IM-UMBC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IM-UMBC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IM-UMBC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IM-UMBC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6754</TotalTime>
  <Words>3560</Words>
  <Application>Microsoft Macintosh PowerPoint</Application>
  <PresentationFormat>On-screen Show (4:3)</PresentationFormat>
  <Paragraphs>581</Paragraphs>
  <Slides>63</Slides>
  <Notes>29</Notes>
  <HiddenSlides>4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63</vt:i4>
      </vt:variant>
    </vt:vector>
  </HeadingPairs>
  <TitlesOfParts>
    <vt:vector size="71" baseType="lpstr">
      <vt:lpstr>Calibri</vt:lpstr>
      <vt:lpstr>Comic Sans MS</vt:lpstr>
      <vt:lpstr>Georgia</vt:lpstr>
      <vt:lpstr>ＭＳ Ｐゴシック</vt:lpstr>
      <vt:lpstr>Symbol</vt:lpstr>
      <vt:lpstr>Wingdings</vt:lpstr>
      <vt:lpstr>Arial</vt:lpstr>
      <vt:lpstr>IM-UMBC</vt:lpstr>
      <vt:lpstr>Introduction to the Semantic Web </vt:lpstr>
      <vt:lpstr>Questions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State of the Art?</vt:lpstr>
      <vt:lpstr>Ask: When was Tom Sawyer written?</vt:lpstr>
      <vt:lpstr>PowerPoint Presentation</vt:lpstr>
      <vt:lpstr>PowerPoint Presentation</vt:lpstr>
      <vt:lpstr>Conversational Bots</vt:lpstr>
      <vt:lpstr>Where does the knowledge come from?</vt:lpstr>
      <vt:lpstr>Why Web Based?</vt:lpstr>
      <vt:lpstr>Who invented the Web?</vt:lpstr>
      <vt:lpstr>Who invented the Web?</vt:lpstr>
      <vt:lpstr>Origins</vt:lpstr>
      <vt:lpstr>W3C’s Semantic Web Goals</vt:lpstr>
      <vt:lpstr>TBL’s semantic web vision, circa 2000</vt:lpstr>
      <vt:lpstr>Semantic web stack 2006</vt:lpstr>
      <vt:lpstr>Why is this hard?</vt:lpstr>
      <vt:lpstr>What a web page looks like to a machine…</vt:lpstr>
      <vt:lpstr>OK, so HTML is not helpful</vt:lpstr>
      <vt:lpstr>XML to the rescue?</vt:lpstr>
      <vt:lpstr>XML  machine accessible meaning</vt:lpstr>
      <vt:lpstr>XML Schema helps</vt:lpstr>
      <vt:lpstr>But there are many schemas</vt:lpstr>
      <vt:lpstr>There’s no way to relate schema</vt:lpstr>
      <vt:lpstr>An Ontology level is needed</vt:lpstr>
      <vt:lpstr>PowerPoint Presentation</vt:lpstr>
      <vt:lpstr>PowerPoint Presentation</vt:lpstr>
      <vt:lpstr>The node in the center is DBpedia</vt:lpstr>
      <vt:lpstr>PowerPoint Presentation</vt:lpstr>
      <vt:lpstr>PowerPoint Presentation</vt:lpstr>
      <vt:lpstr>PowerPoint Presentation</vt:lpstr>
      <vt:lpstr>PowerPoint Presentation</vt:lpstr>
      <vt:lpstr>Semantic Web: 1, 2, 3</vt:lpstr>
      <vt:lpstr>1: Syntax</vt:lpstr>
      <vt:lpstr>2: Semantics</vt:lpstr>
      <vt:lpstr>3: Pragmatics</vt:lpstr>
      <vt:lpstr>Where are we</vt:lpstr>
      <vt:lpstr>DBpedia</vt:lpstr>
      <vt:lpstr>Wikidata</vt:lpstr>
      <vt:lpstr>Semantic Media Wiki</vt:lpstr>
      <vt:lpstr>Freebase</vt:lpstr>
      <vt:lpstr>Google Knowledge Graph</vt:lpstr>
      <vt:lpstr>Who wrote Tom Sawyer?</vt:lpstr>
      <vt:lpstr>Who wrote Tom Sawyer?</vt:lpstr>
      <vt:lpstr>Who wrote Tom Sawyer?</vt:lpstr>
      <vt:lpstr>PowerPoint Presentation</vt:lpstr>
      <vt:lpstr>PowerPoint Presentation</vt:lpstr>
      <vt:lpstr>PowerPoint Presentation</vt:lpstr>
      <vt:lpstr>Facebook Open Graph</vt:lpstr>
      <vt:lpstr>Apple’s SIRI</vt:lpstr>
      <vt:lpstr>IBM’s Watson</vt:lpstr>
      <vt:lpstr>Schema.org</vt:lpstr>
      <vt:lpstr>Summary</vt:lpstr>
    </vt:vector>
  </TitlesOfParts>
  <Company> </Company>
  <LinksUpToDate>false</LinksUpToDate>
  <SharedDoc>false</SharedDoc>
  <HyperlinksChanged>false</HyperlinksChanged>
  <AppVersion>15.0037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Building Intelligent Applications Using Ontologies and the Semantic Web </dc:title>
  <dc:creator>Harry Chen</dc:creator>
  <cp:lastModifiedBy>Tim Finin</cp:lastModifiedBy>
  <cp:revision>168</cp:revision>
  <cp:lastPrinted>2012-01-31T17:21:41Z</cp:lastPrinted>
  <dcterms:created xsi:type="dcterms:W3CDTF">2009-01-26T21:07:28Z</dcterms:created>
  <dcterms:modified xsi:type="dcterms:W3CDTF">2017-08-31T17:41:29Z</dcterms:modified>
</cp:coreProperties>
</file>