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69" r:id="rId2"/>
    <p:sldId id="378" r:id="rId3"/>
    <p:sldId id="413" r:id="rId4"/>
    <p:sldId id="390" r:id="rId5"/>
    <p:sldId id="391" r:id="rId6"/>
    <p:sldId id="411" r:id="rId7"/>
    <p:sldId id="389" r:id="rId8"/>
    <p:sldId id="388" r:id="rId9"/>
    <p:sldId id="414" r:id="rId10"/>
    <p:sldId id="379" r:id="rId11"/>
    <p:sldId id="412" r:id="rId12"/>
    <p:sldId id="392" r:id="rId13"/>
    <p:sldId id="399" r:id="rId14"/>
    <p:sldId id="409" r:id="rId15"/>
    <p:sldId id="402" r:id="rId16"/>
    <p:sldId id="410" r:id="rId17"/>
    <p:sldId id="401" r:id="rId18"/>
    <p:sldId id="380" r:id="rId19"/>
    <p:sldId id="393" r:id="rId20"/>
    <p:sldId id="403" r:id="rId21"/>
    <p:sldId id="404" r:id="rId22"/>
    <p:sldId id="405" r:id="rId23"/>
    <p:sldId id="406" r:id="rId24"/>
    <p:sldId id="368" r:id="rId25"/>
    <p:sldId id="407" r:id="rId26"/>
    <p:sldId id="408" r:id="rId27"/>
    <p:sldId id="381" r:id="rId28"/>
    <p:sldId id="398" r:id="rId29"/>
    <p:sldId id="382" r:id="rId30"/>
    <p:sldId id="383" r:id="rId31"/>
    <p:sldId id="415" r:id="rId32"/>
    <p:sldId id="416" r:id="rId33"/>
    <p:sldId id="384" r:id="rId34"/>
    <p:sldId id="385" r:id="rId35"/>
    <p:sldId id="386" r:id="rId36"/>
    <p:sldId id="396" r:id="rId37"/>
  </p:sldIdLst>
  <p:sldSz cx="9144000" cy="6858000" type="screen4x3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24">
          <p15:clr>
            <a:srgbClr val="A4A3A4"/>
          </p15:clr>
        </p15:guide>
        <p15:guide id="2" pos="36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78A600"/>
    <a:srgbClr val="E2E2E2"/>
    <a:srgbClr val="66CCFF"/>
    <a:srgbClr val="99C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52"/>
    <p:restoredTop sz="94857"/>
  </p:normalViewPr>
  <p:slideViewPr>
    <p:cSldViewPr showGuides="1">
      <p:cViewPr>
        <p:scale>
          <a:sx n="105" d="100"/>
          <a:sy n="105" d="100"/>
        </p:scale>
        <p:origin x="1104" y="232"/>
      </p:cViewPr>
      <p:guideLst>
        <p:guide orient="horz" pos="1824"/>
        <p:guide pos="360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4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8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8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45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32563"/>
            <a:ext cx="398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45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32563"/>
            <a:ext cx="398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256FC17-21EF-E449-AA94-CCE1C205E0FC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842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8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8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08288" y="508000"/>
            <a:ext cx="3451225" cy="2589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95388" y="3265488"/>
            <a:ext cx="67786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32563"/>
            <a:ext cx="398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32563"/>
            <a:ext cx="398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075DCB75-4FB3-2F4B-AA2F-CCAEEBEECD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837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E6A0980-70C1-3342-A869-3C4B1A71AB10}" type="slidenum">
              <a:rPr lang="en-US" sz="1200">
                <a:latin typeface="Calibri"/>
              </a:rPr>
              <a:pPr/>
              <a:t>12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Q1 is true </a:t>
            </a:r>
            <a:r>
              <a:rPr lang="en-US" dirty="0" err="1"/>
              <a:t>iff</a:t>
            </a:r>
            <a:r>
              <a:rPr lang="en-US" dirty="0"/>
              <a:t> p(smart | study) == p(smart)</a:t>
            </a:r>
            <a:br>
              <a:rPr lang="en-US" dirty="0"/>
            </a:br>
            <a:r>
              <a:rPr lang="en-US" dirty="0"/>
              <a:t>p(smart | study) = p(smart, study) / p(study) = (.432 + .048) / .6 = 0.8</a:t>
            </a:r>
            <a:br>
              <a:rPr lang="en-US" dirty="0"/>
            </a:br>
            <a:r>
              <a:rPr lang="en-US" dirty="0"/>
              <a:t>0.8 == 0.8, so smart is independent of study</a:t>
            </a:r>
          </a:p>
          <a:p>
            <a:pPr marL="171450" indent="-171450">
              <a:buFontTx/>
              <a:buChar char="•"/>
            </a:pPr>
            <a:r>
              <a:rPr lang="en-US" dirty="0"/>
              <a:t>Q2 is true </a:t>
            </a:r>
            <a:r>
              <a:rPr lang="en-US" dirty="0" err="1"/>
              <a:t>iff</a:t>
            </a:r>
            <a:r>
              <a:rPr lang="en-US" dirty="0"/>
              <a:t> p(prepared | study) == p(prepared)</a:t>
            </a:r>
            <a:br>
              <a:rPr lang="en-US" dirty="0"/>
            </a:br>
            <a:r>
              <a:rPr lang="en-US" dirty="0"/>
              <a:t>p(prepared | study) = p(prepared, study) / p(study) = (.432 + .084) / .6 = .86</a:t>
            </a:r>
            <a:br>
              <a:rPr lang="en-US" dirty="0"/>
            </a:br>
            <a:r>
              <a:rPr lang="en-US" dirty="0"/>
              <a:t>0.86 =/= 0.8, so prepared is not independent of study</a:t>
            </a: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8646C3B-45E0-194C-B81E-F1414368CF55}" type="slidenum">
              <a:rPr lang="en-US" sz="1200">
                <a:latin typeface="Calibri"/>
              </a:rPr>
              <a:pPr/>
              <a:t>22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Q1 is true </a:t>
            </a:r>
            <a:r>
              <a:rPr lang="en-US" dirty="0" err="1"/>
              <a:t>iff</a:t>
            </a:r>
            <a:r>
              <a:rPr lang="en-US" dirty="0"/>
              <a:t> p(smart | study) == p(smart)</a:t>
            </a:r>
            <a:br>
              <a:rPr lang="en-US" dirty="0"/>
            </a:br>
            <a:r>
              <a:rPr lang="en-US" dirty="0"/>
              <a:t>p(smart | study) = p(smart, study) / p(study) = (.432 + .048) / .6 = 0.8</a:t>
            </a:r>
            <a:br>
              <a:rPr lang="en-US" dirty="0"/>
            </a:br>
            <a:r>
              <a:rPr lang="en-US" dirty="0"/>
              <a:t>0.8 == 0.8, so smart is independent of study</a:t>
            </a:r>
          </a:p>
          <a:p>
            <a:pPr marL="171450" indent="-171450">
              <a:buFontTx/>
              <a:buChar char="•"/>
            </a:pPr>
            <a:r>
              <a:rPr lang="en-US" dirty="0"/>
              <a:t>Q2 is true </a:t>
            </a:r>
            <a:r>
              <a:rPr lang="en-US" dirty="0" err="1"/>
              <a:t>iff</a:t>
            </a:r>
            <a:r>
              <a:rPr lang="en-US" dirty="0"/>
              <a:t> p(prepared | study) == p(prepared)</a:t>
            </a:r>
            <a:br>
              <a:rPr lang="en-US" dirty="0"/>
            </a:br>
            <a:r>
              <a:rPr lang="en-US" dirty="0"/>
              <a:t>p(prepared | study) = p(prepared, study) / p(study) = (.432 + .084) / .6 = .86</a:t>
            </a:r>
            <a:br>
              <a:rPr lang="en-US" dirty="0"/>
            </a:br>
            <a:r>
              <a:rPr lang="en-US" dirty="0"/>
              <a:t>0.86 =/= 0.8, so prepared is not independent of study</a:t>
            </a: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63F41DC-7799-9446-A613-D935CFD1B312}" type="slidenum">
              <a:rPr lang="en-US" sz="1200">
                <a:latin typeface="Calibri"/>
              </a:rPr>
              <a:pPr/>
              <a:t>23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5DCB75-4FB3-2F4B-AA2F-CCAEEBEECD48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131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5DCB75-4FB3-2F4B-AA2F-CCAEEBEECD4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652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We can also do this w/o p(S) if we know p(S|~M)</a:t>
            </a:r>
            <a:br>
              <a:rPr lang="en-US" sz="1200" dirty="0"/>
            </a:br>
            <a:r>
              <a:rPr lang="en-US" sz="1200" dirty="0"/>
              <a:t>    </a:t>
            </a:r>
            <a:r>
              <a:rPr lang="sv-SE" sz="1200" dirty="0"/>
              <a:t>α </a:t>
            </a:r>
            <a:r>
              <a:rPr lang="sv-SE" sz="1200" b="1" dirty="0"/>
              <a:t>&lt;</a:t>
            </a:r>
            <a:r>
              <a:rPr lang="sv-SE" sz="1200" dirty="0"/>
              <a:t>p(S|M)*P</a:t>
            </a:r>
            <a:r>
              <a:rPr lang="sv-SE" sz="1200" b="1" dirty="0"/>
              <a:t>(</a:t>
            </a:r>
            <a:r>
              <a:rPr lang="sv-SE" sz="1200" dirty="0"/>
              <a:t>m</a:t>
            </a:r>
            <a:r>
              <a:rPr lang="sv-SE" sz="1200" b="1" dirty="0"/>
              <a:t>)</a:t>
            </a:r>
            <a:r>
              <a:rPr lang="sv-SE" sz="1200" dirty="0"/>
              <a:t>, p(S|~M)*p(~M)&gt;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5DCB75-4FB3-2F4B-AA2F-CCAEEBEECD48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294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5DCB75-4FB3-2F4B-AA2F-CCAEEBEECD48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23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D5B8217-0E7A-5B42-91E8-F44DE51CF744}" type="slidenum">
              <a:rPr lang="en-US" sz="1200">
                <a:latin typeface="Calibri"/>
              </a:rPr>
              <a:pPr/>
              <a:t>13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E6A0980-70C1-3342-A869-3C4B1A71AB10}" type="slidenum">
              <a:rPr lang="en-US" sz="1200">
                <a:latin typeface="Calibri"/>
              </a:rPr>
              <a:pPr/>
              <a:t>14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914B006-9A79-FB49-BA37-3E0298CCBBB0}" type="slidenum">
              <a:rPr lang="en-US" sz="1200">
                <a:latin typeface="Calibri"/>
              </a:rPr>
              <a:pPr/>
              <a:t>15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E6A0980-70C1-3342-A869-3C4B1A71AB10}" type="slidenum">
              <a:rPr lang="en-US" sz="1200">
                <a:latin typeface="Calibri"/>
              </a:rPr>
              <a:pPr/>
              <a:t>16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4634099-AC4B-6648-A68B-BD018353D001}" type="slidenum">
              <a:rPr lang="en-US" sz="1200">
                <a:latin typeface="Calibri"/>
              </a:rPr>
              <a:pPr/>
              <a:t>17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Q1 is true </a:t>
            </a:r>
            <a:r>
              <a:rPr lang="en-US" dirty="0" err="1"/>
              <a:t>iff</a:t>
            </a:r>
            <a:r>
              <a:rPr lang="en-US" dirty="0"/>
              <a:t> p(smart | study) == p(smart)</a:t>
            </a:r>
            <a:br>
              <a:rPr lang="en-US" dirty="0"/>
            </a:br>
            <a:r>
              <a:rPr lang="en-US" dirty="0"/>
              <a:t>p(smart | study) = p(smart, study) / p(study) = (.432 + .048) / .6 = 0.8</a:t>
            </a:r>
            <a:br>
              <a:rPr lang="en-US" dirty="0"/>
            </a:br>
            <a:r>
              <a:rPr lang="en-US" dirty="0"/>
              <a:t>0.8 == 0.8, so smart is independent of study</a:t>
            </a:r>
          </a:p>
          <a:p>
            <a:pPr marL="171450" indent="-171450">
              <a:buFontTx/>
              <a:buChar char="•"/>
            </a:pPr>
            <a:r>
              <a:rPr lang="en-US" dirty="0"/>
              <a:t>Q2 is true </a:t>
            </a:r>
            <a:r>
              <a:rPr lang="en-US" dirty="0" err="1"/>
              <a:t>iff</a:t>
            </a:r>
            <a:r>
              <a:rPr lang="en-US" dirty="0"/>
              <a:t> p(prepared | study) == p(prepared)</a:t>
            </a:r>
            <a:br>
              <a:rPr lang="en-US" dirty="0"/>
            </a:br>
            <a:r>
              <a:rPr lang="en-US" dirty="0"/>
              <a:t>p(prepared | study) = p(prepared, study) / p(study) = (.432 + .084) / .6 = .86</a:t>
            </a:r>
            <a:br>
              <a:rPr lang="en-US" dirty="0"/>
            </a:br>
            <a:r>
              <a:rPr lang="en-US" dirty="0"/>
              <a:t>0.86 =/= 0.8, so prepared is not independent of study</a:t>
            </a: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423BCF5-829C-0A49-AC19-37584B95D970}" type="slidenum">
              <a:rPr lang="en-US" sz="1200">
                <a:latin typeface="Calibri"/>
              </a:rPr>
              <a:pPr/>
              <a:t>19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Q1 is true </a:t>
            </a:r>
            <a:r>
              <a:rPr lang="en-US" dirty="0" err="1"/>
              <a:t>iff</a:t>
            </a:r>
            <a:r>
              <a:rPr lang="en-US" dirty="0"/>
              <a:t> p(smart | study) == p(smart)</a:t>
            </a:r>
            <a:br>
              <a:rPr lang="en-US" dirty="0"/>
            </a:br>
            <a:r>
              <a:rPr lang="en-US" dirty="0"/>
              <a:t>p(smart | study) = p(smart, study) / p(study) = (.432 + .048) / .6 = 0.8</a:t>
            </a:r>
            <a:br>
              <a:rPr lang="en-US" dirty="0"/>
            </a:br>
            <a:r>
              <a:rPr lang="en-US" dirty="0"/>
              <a:t>0.8 == 0.8, so smart is independent of study</a:t>
            </a:r>
          </a:p>
          <a:p>
            <a:pPr marL="171450" indent="-171450">
              <a:buFontTx/>
              <a:buChar char="•"/>
            </a:pPr>
            <a:r>
              <a:rPr lang="en-US" dirty="0"/>
              <a:t>Q2 is true </a:t>
            </a:r>
            <a:r>
              <a:rPr lang="en-US" dirty="0" err="1"/>
              <a:t>iff</a:t>
            </a:r>
            <a:r>
              <a:rPr lang="en-US" dirty="0"/>
              <a:t> p(prepared | study) == p(prepared)</a:t>
            </a:r>
            <a:br>
              <a:rPr lang="en-US" dirty="0"/>
            </a:br>
            <a:r>
              <a:rPr lang="en-US" dirty="0"/>
              <a:t>p(prepared | study) = p(prepared, study) / p(study) = (.432 + .084) / .6 = .86</a:t>
            </a:r>
            <a:br>
              <a:rPr lang="en-US" dirty="0"/>
            </a:br>
            <a:r>
              <a:rPr lang="en-US" dirty="0"/>
              <a:t>0.86 =/= 0.8, so prepared is not independent of study</a:t>
            </a: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F30509C-C363-154D-A835-DBC38C79FBF2}" type="slidenum">
              <a:rPr lang="en-US" sz="1200">
                <a:latin typeface="Calibri"/>
              </a:rPr>
              <a:pPr/>
              <a:t>20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Q1 is true </a:t>
            </a:r>
            <a:r>
              <a:rPr lang="en-US" dirty="0" err="1"/>
              <a:t>iff</a:t>
            </a:r>
            <a:r>
              <a:rPr lang="en-US" dirty="0"/>
              <a:t> p(smart | study) == p(smart)</a:t>
            </a:r>
            <a:br>
              <a:rPr lang="en-US" dirty="0"/>
            </a:br>
            <a:r>
              <a:rPr lang="en-US" dirty="0"/>
              <a:t>p(smart | study) = p(smart, study) / p(study) = (.432 + .048) / .6 = 0.8</a:t>
            </a:r>
            <a:br>
              <a:rPr lang="en-US" dirty="0"/>
            </a:br>
            <a:r>
              <a:rPr lang="en-US" dirty="0"/>
              <a:t>0.8 == 0.8, so smart is independent of study</a:t>
            </a:r>
          </a:p>
          <a:p>
            <a:pPr marL="171450" indent="-171450">
              <a:buFontTx/>
              <a:buChar char="•"/>
            </a:pPr>
            <a:r>
              <a:rPr lang="en-US" dirty="0"/>
              <a:t>Q2 is true </a:t>
            </a:r>
            <a:r>
              <a:rPr lang="en-US" dirty="0" err="1"/>
              <a:t>iff</a:t>
            </a:r>
            <a:r>
              <a:rPr lang="en-US" dirty="0"/>
              <a:t> p(prepared | study) == p(prepared)</a:t>
            </a:r>
            <a:br>
              <a:rPr lang="en-US" dirty="0"/>
            </a:br>
            <a:r>
              <a:rPr lang="en-US" dirty="0"/>
              <a:t>p(prepared | study) = p(prepared, study) / p(study) = (.432 + .084) / .6 = .86</a:t>
            </a:r>
            <a:br>
              <a:rPr lang="en-US" dirty="0"/>
            </a:br>
            <a:r>
              <a:rPr lang="en-US" dirty="0"/>
              <a:t>0.86 =/= 0.8, so prepared is not independent of study</a:t>
            </a: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0A6F955-1579-9D41-8145-E8A8F3CA0BBF}" type="slidenum">
              <a:rPr lang="en-US" sz="1200">
                <a:latin typeface="Calibri"/>
              </a:rPr>
              <a:pPr/>
              <a:t>21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36D62-D06D-8C46-8525-5F181B929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28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CBAC8-2216-0341-AD6A-012C3C9F20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0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2CE66-E3B9-8A4A-A8D6-FA88C84F5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31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C53E7-1905-8A44-AFAB-45934B4192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54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AD640-5EE4-914F-BEE5-98BE92BA5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814C7-87F8-3A4B-BA18-B3AFB67EB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7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B3260-CFAD-424F-B220-31095BC198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64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3D9CB-6A75-CF46-BE61-EC4ABD945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83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E5405-ABD7-FD43-A234-17DE9D162F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04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6111A-D0CA-8A46-8B57-3F3E18FB32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90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930C6-F1C9-8948-BC88-4A4F04ADE3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3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14AAA-1255-B245-95E2-783A88A25D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68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pitchFamily="-112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pitchFamily="-112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12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12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2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2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2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n.wikipedia.org/wiki/Thomas_Baye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en.wikipedia.org/wiki/Abductive_reasoning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1.emf"/><Relationship Id="rId4" Type="http://schemas.openxmlformats.org/officeDocument/2006/relationships/image" Target="../media/image8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ausal_reasoning" TargetMode="External"/><Relationship Id="rId2" Type="http://schemas.openxmlformats.org/officeDocument/2006/relationships/hyperlink" Target="https://en.wikipedia.org/wiki/Bayesian_networ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Naive_Bayes_classifier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23900"/>
            <a:ext cx="5486400" cy="3886200"/>
          </a:xfrm>
        </p:spPr>
        <p:txBody>
          <a:bodyPr/>
          <a:lstStyle/>
          <a:p>
            <a:pPr>
              <a:defRPr/>
            </a:pPr>
            <a:r>
              <a:rPr lang="en-US" sz="66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Bayesian</a:t>
            </a:r>
            <a:br>
              <a:rPr lang="en-US" sz="6600" dirty="0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sz="66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Reasoning</a:t>
            </a:r>
            <a:endParaRPr lang="en-US" sz="66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" y="3810000"/>
            <a:ext cx="6400800" cy="990600"/>
          </a:xfrm>
        </p:spPr>
        <p:txBody>
          <a:bodyPr/>
          <a:lstStyle/>
          <a:p>
            <a:r>
              <a:rPr lang="en-US" sz="4000" dirty="0"/>
              <a:t>Chapters 12 &amp; 13</a:t>
            </a:r>
          </a:p>
        </p:txBody>
      </p:sp>
      <p:pic>
        <p:nvPicPr>
          <p:cNvPr id="16388" name="Picture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524000"/>
            <a:ext cx="285750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2"/>
          <p:cNvSpPr txBox="1">
            <a:spLocks noChangeArrowheads="1"/>
          </p:cNvSpPr>
          <p:nvPr/>
        </p:nvSpPr>
        <p:spPr bwMode="auto">
          <a:xfrm>
            <a:off x="5638800" y="4648200"/>
            <a:ext cx="3048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dirty="0">
                <a:latin typeface="Calibri"/>
                <a:hlinkClick r:id="rId2"/>
              </a:rPr>
              <a:t>Thomas Bayes, 1701-1761</a:t>
            </a:r>
            <a:endParaRPr lang="en-US" sz="2000" dirty="0"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68A24C-66B4-B245-9993-33191206D19F}"/>
              </a:ext>
            </a:extLst>
          </p:cNvPr>
          <p:cNvSpPr txBox="1"/>
          <p:nvPr/>
        </p:nvSpPr>
        <p:spPr>
          <a:xfrm>
            <a:off x="8096562" y="138112"/>
            <a:ext cx="723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15.1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Example: Inference from the joint</a:t>
            </a:r>
          </a:p>
        </p:txBody>
      </p:sp>
      <p:graphicFrame>
        <p:nvGraphicFramePr>
          <p:cNvPr id="326659" name="Group 3"/>
          <p:cNvGraphicFramePr>
            <a:graphicFrameLocks noGrp="1"/>
          </p:cNvGraphicFramePr>
          <p:nvPr>
            <p:ph idx="1"/>
          </p:nvPr>
        </p:nvGraphicFramePr>
        <p:xfrm>
          <a:off x="685800" y="1371600"/>
          <a:ext cx="8077200" cy="1679576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504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3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3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29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21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315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T="45729" marB="4572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alarm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¬alarm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earthquake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¬earthquake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earthquake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¬earthquake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burglary</a:t>
                      </a:r>
                    </a:p>
                  </a:txBody>
                  <a:tcPr marT="45729" marB="4572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.08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.001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.009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63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¬burglary</a:t>
                      </a:r>
                    </a:p>
                  </a:txBody>
                  <a:tcPr marT="45729" marB="4572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.09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.79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556" name="Text Box 32"/>
          <p:cNvSpPr txBox="1">
            <a:spLocks noChangeArrowheads="1"/>
          </p:cNvSpPr>
          <p:nvPr/>
        </p:nvSpPr>
        <p:spPr bwMode="auto">
          <a:xfrm>
            <a:off x="381000" y="3276600"/>
            <a:ext cx="8610600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>
                <a:latin typeface="Calibri"/>
              </a:rPr>
              <a:t>P(burglary | alarm) = 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P(burglary, alarm)</a:t>
            </a:r>
            <a:br>
              <a:rPr lang="en-US" sz="2200" dirty="0">
                <a:latin typeface="Calibri"/>
                <a:cs typeface="Calibri"/>
              </a:rPr>
            </a:br>
            <a:r>
              <a:rPr lang="en-US" sz="2200" dirty="0">
                <a:latin typeface="Calibri"/>
                <a:cs typeface="Calibri"/>
              </a:rPr>
              <a:t>     = 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[P(burglary, alarm, earthquake) + P(burglary, alarm, ¬earthquake)</a:t>
            </a:r>
            <a:br>
              <a:rPr lang="en-US" sz="2200" dirty="0">
                <a:latin typeface="Calibri"/>
                <a:cs typeface="Calibri"/>
              </a:rPr>
            </a:br>
            <a:r>
              <a:rPr lang="en-US" sz="2200" dirty="0">
                <a:latin typeface="Calibri"/>
                <a:cs typeface="Calibri"/>
              </a:rPr>
              <a:t>     = 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[ (.01, .01) + (.08, .09) ]</a:t>
            </a:r>
            <a:br>
              <a:rPr lang="en-US" sz="2200" dirty="0">
                <a:latin typeface="Calibri"/>
                <a:cs typeface="Calibri"/>
              </a:rPr>
            </a:br>
            <a:r>
              <a:rPr lang="en-US" sz="2200" dirty="0">
                <a:latin typeface="Calibri"/>
                <a:cs typeface="Calibri"/>
              </a:rPr>
              <a:t>     = 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[ (.09, .1) ]</a:t>
            </a:r>
          </a:p>
          <a:p>
            <a:pPr>
              <a:spcBef>
                <a:spcPct val="50000"/>
              </a:spcBef>
            </a:pPr>
            <a:r>
              <a:rPr lang="en-US" sz="2200" dirty="0">
                <a:latin typeface="Calibri"/>
                <a:cs typeface="Calibri"/>
              </a:rPr>
              <a:t>Since P(burglary | alarm) + P(¬burglary | alarm) = 1, 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= 1/(.09+.1) = 5.26</a:t>
            </a:r>
            <a:br>
              <a:rPr lang="en-US" sz="2200" dirty="0">
                <a:latin typeface="Calibri"/>
                <a:cs typeface="Calibri"/>
              </a:rPr>
            </a:br>
            <a:r>
              <a:rPr lang="en-US" sz="2200" dirty="0">
                <a:latin typeface="Calibri"/>
                <a:cs typeface="Calibri"/>
              </a:rPr>
              <a:t>    (i.e., P(alarm) = 1/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= .19 – </a:t>
            </a:r>
            <a:r>
              <a:rPr lang="en-US" sz="2200" b="1" dirty="0" err="1">
                <a:latin typeface="Calibri"/>
                <a:cs typeface="Calibri"/>
              </a:rPr>
              <a:t>quizlet</a:t>
            </a:r>
            <a:r>
              <a:rPr lang="en-US" sz="2200" dirty="0">
                <a:latin typeface="Calibri"/>
                <a:cs typeface="Calibri"/>
              </a:rPr>
              <a:t>: how can you verify this?)</a:t>
            </a:r>
          </a:p>
          <a:p>
            <a:pPr>
              <a:spcBef>
                <a:spcPct val="50000"/>
              </a:spcBef>
            </a:pPr>
            <a:r>
              <a:rPr lang="en-US" sz="2200" dirty="0">
                <a:latin typeface="Calibri"/>
                <a:cs typeface="Calibri"/>
              </a:rPr>
              <a:t>P(burglary | alarm)    = .09 * 5.26  = .474</a:t>
            </a:r>
          </a:p>
          <a:p>
            <a:pPr>
              <a:spcBef>
                <a:spcPct val="50000"/>
              </a:spcBef>
            </a:pPr>
            <a:r>
              <a:rPr lang="en-US" sz="2200" dirty="0">
                <a:latin typeface="Calibri"/>
                <a:cs typeface="Calibri"/>
              </a:rPr>
              <a:t>P(¬burglary | alarm)  = .1 * 5.26    = .526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2209800" y="1371600"/>
            <a:ext cx="3124200" cy="1676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61162"/>
            <a:ext cx="7772400" cy="4648200"/>
          </a:xfrm>
        </p:spPr>
        <p:txBody>
          <a:bodyPr/>
          <a:lstStyle/>
          <a:p>
            <a:r>
              <a:rPr lang="en-US" sz="3200" dirty="0"/>
              <a:t>A student has to take an exam</a:t>
            </a:r>
          </a:p>
          <a:p>
            <a:pPr lvl="1"/>
            <a:r>
              <a:rPr lang="en-US" sz="2800" dirty="0"/>
              <a:t>She might be smart</a:t>
            </a:r>
          </a:p>
          <a:p>
            <a:pPr lvl="1"/>
            <a:r>
              <a:rPr lang="en-US" sz="2800" dirty="0"/>
              <a:t>She might have studied</a:t>
            </a:r>
          </a:p>
          <a:p>
            <a:pPr lvl="1"/>
            <a:r>
              <a:rPr lang="en-US" sz="2800" dirty="0"/>
              <a:t>She may be prepared for the exam</a:t>
            </a:r>
          </a:p>
          <a:p>
            <a:r>
              <a:rPr lang="en-US" sz="3200" dirty="0"/>
              <a:t>How are these related?</a:t>
            </a:r>
          </a:p>
          <a:p>
            <a:r>
              <a:rPr lang="en-US" sz="3200" dirty="0"/>
              <a:t>We can collect joint probabilities for the three events</a:t>
            </a:r>
          </a:p>
          <a:p>
            <a:pPr lvl="1"/>
            <a:r>
              <a:rPr lang="en-US" sz="2800" dirty="0"/>
              <a:t>Measure prepared as “got a passing grade”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457200"/>
            <a:ext cx="18542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9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848600" cy="28956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dirty="0"/>
              <a:t>Each of the eight highlighted boxes has the joint probability for the three values of smart, study, prepared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prior probability of </a:t>
            </a:r>
            <a:r>
              <a:rPr lang="en-US" sz="2400" b="1" i="1" dirty="0">
                <a:ea typeface="ＭＳ Ｐゴシック" charset="0"/>
              </a:rPr>
              <a:t>smart</a:t>
            </a:r>
            <a:r>
              <a:rPr lang="en-US" sz="2400" b="1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conditional probability of </a:t>
            </a:r>
            <a:r>
              <a:rPr lang="en-US" sz="2400" i="1" dirty="0">
                <a:ea typeface="ＭＳ Ｐゴシック" charset="0"/>
              </a:rPr>
              <a:t>prepared</a:t>
            </a:r>
            <a:r>
              <a:rPr lang="en-US" sz="2400" dirty="0">
                <a:ea typeface="ＭＳ Ｐゴシック" charset="0"/>
              </a:rPr>
              <a:t>, given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 and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04222"/>
              </p:ext>
            </p:extLst>
          </p:nvPr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study 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prepared)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58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0738A7A-21D8-1644-91BE-F9DD48F7CE6A}" type="slidenum">
              <a:rPr lang="en-US" sz="1000">
                <a:latin typeface="Calibri"/>
              </a:rPr>
              <a:pPr/>
              <a:t>13</a:t>
            </a:fld>
            <a:endParaRPr lang="en-US" sz="1000" dirty="0">
              <a:latin typeface="Calibri"/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848600" cy="2057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prior probability of </a:t>
            </a:r>
            <a:r>
              <a:rPr lang="en-US" sz="2400" b="1" i="1" dirty="0">
                <a:ea typeface="ＭＳ Ｐゴシック" charset="0"/>
              </a:rPr>
              <a:t>smart</a:t>
            </a:r>
            <a:r>
              <a:rPr lang="en-US" sz="2400" b="1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conditional probability of </a:t>
            </a:r>
            <a:r>
              <a:rPr lang="en-US" sz="2400" i="1" dirty="0">
                <a:ea typeface="ＭＳ Ｐゴシック" charset="0"/>
              </a:rPr>
              <a:t>prepared</a:t>
            </a:r>
            <a:r>
              <a:rPr lang="en-US" sz="2400" dirty="0">
                <a:ea typeface="ＭＳ Ｐゴシック" charset="0"/>
              </a:rPr>
              <a:t>, given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 and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>
                <a:solidFill>
                  <a:srgbClr val="FF0000"/>
                </a:solidFill>
              </a:rPr>
              <a:t>p(smart) = .432 + .16 + .048 + .16  =</a:t>
            </a:r>
            <a:r>
              <a:rPr lang="en-US" sz="2800" b="1" dirty="0">
                <a:solidFill>
                  <a:srgbClr val="FF0000"/>
                </a:solidFill>
              </a:rPr>
              <a:t> 0.8</a:t>
            </a: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608967"/>
              </p:ext>
            </p:extLst>
          </p:nvPr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study 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prepared)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62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Rectangle 1"/>
          <p:cNvSpPr>
            <a:spLocks noChangeArrowheads="1"/>
          </p:cNvSpPr>
          <p:nvPr/>
        </p:nvSpPr>
        <p:spPr bwMode="auto">
          <a:xfrm>
            <a:off x="3200400" y="1676400"/>
            <a:ext cx="2362200" cy="20574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D0E8E88-FEB4-394C-ABCA-63784FC865C4}" type="slidenum">
              <a:rPr lang="en-US" sz="1000">
                <a:latin typeface="Calibri"/>
              </a:rPr>
              <a:pPr/>
              <a:t>14</a:t>
            </a:fld>
            <a:endParaRPr lang="en-US" sz="1000" dirty="0">
              <a:latin typeface="Calibri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848600" cy="2057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prior probability of </a:t>
            </a:r>
            <a:r>
              <a:rPr lang="en-US" sz="2400" b="1" i="1" dirty="0">
                <a:ea typeface="ＭＳ Ｐゴシック" charset="0"/>
              </a:rPr>
              <a:t>study</a:t>
            </a:r>
            <a:r>
              <a:rPr lang="en-US" sz="2400" b="1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conditional probability of </a:t>
            </a:r>
            <a:r>
              <a:rPr lang="en-US" sz="2400" i="1" dirty="0">
                <a:ea typeface="ＭＳ Ｐゴシック" charset="0"/>
              </a:rPr>
              <a:t>prepared</a:t>
            </a:r>
            <a:r>
              <a:rPr lang="en-US" sz="2400" dirty="0">
                <a:ea typeface="ＭＳ Ｐゴシック" charset="0"/>
              </a:rPr>
              <a:t>, given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 and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737459"/>
              </p:ext>
            </p:extLst>
          </p:nvPr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study 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prepared)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58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415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71ECC37-A874-F342-80E9-F53159E65BCB}" type="slidenum">
              <a:rPr lang="en-US" sz="1000">
                <a:latin typeface="Calibri"/>
              </a:rPr>
              <a:pPr/>
              <a:t>15</a:t>
            </a:fld>
            <a:endParaRPr lang="en-US" sz="1000" dirty="0">
              <a:latin typeface="Calibri"/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924800" cy="27432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prior probability of </a:t>
            </a:r>
            <a:r>
              <a:rPr lang="en-US" sz="2400" b="1" i="1" dirty="0">
                <a:ea typeface="ＭＳ Ｐゴシック" charset="0"/>
              </a:rPr>
              <a:t>study</a:t>
            </a:r>
            <a:r>
              <a:rPr lang="en-US" sz="2400" b="1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conditional probability of </a:t>
            </a:r>
            <a:r>
              <a:rPr lang="en-US" sz="2400" i="1" dirty="0">
                <a:ea typeface="ＭＳ Ｐゴシック" charset="0"/>
              </a:rPr>
              <a:t>prepared</a:t>
            </a:r>
            <a:r>
              <a:rPr lang="en-US" sz="2400" dirty="0">
                <a:ea typeface="ＭＳ Ｐゴシック" charset="0"/>
              </a:rPr>
              <a:t>, given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 and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>
                <a:solidFill>
                  <a:srgbClr val="FF0000"/>
                </a:solidFill>
              </a:rPr>
              <a:t>p(study) = .432 + .048 + .084 + .036 = </a:t>
            </a:r>
            <a:r>
              <a:rPr lang="en-US" sz="2800" b="1" dirty="0">
                <a:solidFill>
                  <a:srgbClr val="FF0000"/>
                </a:solidFill>
              </a:rPr>
              <a:t>0.6</a:t>
            </a: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248771"/>
              </p:ext>
            </p:extLst>
          </p:nvPr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study 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prepared)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867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Rectangle 1"/>
          <p:cNvSpPr>
            <a:spLocks noChangeArrowheads="1"/>
          </p:cNvSpPr>
          <p:nvPr/>
        </p:nvSpPr>
        <p:spPr bwMode="auto">
          <a:xfrm>
            <a:off x="3200400" y="2209800"/>
            <a:ext cx="990600" cy="16002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5562600" y="2209800"/>
            <a:ext cx="1219200" cy="16002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D0E8E88-FEB4-394C-ABCA-63784FC865C4}" type="slidenum">
              <a:rPr lang="en-US" sz="1000">
                <a:latin typeface="Calibri"/>
              </a:rPr>
              <a:pPr/>
              <a:t>16</a:t>
            </a:fld>
            <a:endParaRPr lang="en-US" sz="1000" dirty="0">
              <a:latin typeface="Calibri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848600" cy="2057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conditional probability of </a:t>
            </a:r>
            <a:r>
              <a:rPr lang="en-US" sz="2400" b="1" i="1" dirty="0">
                <a:ea typeface="ＭＳ Ｐゴシック" charset="0"/>
              </a:rPr>
              <a:t>prepared</a:t>
            </a:r>
            <a:r>
              <a:rPr lang="en-US" sz="2400" b="1" dirty="0">
                <a:ea typeface="ＭＳ Ｐゴシック" charset="0"/>
              </a:rPr>
              <a:t>, given </a:t>
            </a:r>
            <a:r>
              <a:rPr lang="en-US" sz="2400" b="1" i="1" dirty="0">
                <a:ea typeface="ＭＳ Ｐゴシック" charset="0"/>
              </a:rPr>
              <a:t>study</a:t>
            </a:r>
            <a:r>
              <a:rPr lang="en-US" sz="2400" b="1" dirty="0">
                <a:ea typeface="ＭＳ Ｐゴシック" charset="0"/>
              </a:rPr>
              <a:t> and </a:t>
            </a:r>
            <a:r>
              <a:rPr lang="en-US" sz="2400" b="1" i="1" dirty="0">
                <a:ea typeface="ＭＳ Ｐゴシック" charset="0"/>
              </a:rPr>
              <a:t>smart</a:t>
            </a:r>
            <a:r>
              <a:rPr lang="en-US" sz="2400" b="1" dirty="0">
                <a:ea typeface="ＭＳ Ｐゴシック" charset="0"/>
              </a:rPr>
              <a:t>?</a:t>
            </a: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334537"/>
              </p:ext>
            </p:extLst>
          </p:nvPr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study 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prepared)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58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180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A6941F4-60FC-134C-B549-359C4453122E}" type="slidenum">
              <a:rPr lang="en-US" sz="1000">
                <a:latin typeface="Calibri"/>
              </a:rPr>
              <a:pPr/>
              <a:t>17</a:t>
            </a:fld>
            <a:endParaRPr lang="en-US" sz="1000" dirty="0">
              <a:latin typeface="Calibri"/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8305800" cy="2057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marL="225425" lvl="1" indent="-225425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marL="225425" lvl="1" indent="-225425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marL="225425" lvl="1" indent="-225425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conditional probability of </a:t>
            </a:r>
            <a:r>
              <a:rPr lang="en-US" sz="2400" b="1" i="1" dirty="0">
                <a:ea typeface="ＭＳ Ｐゴシック" charset="0"/>
              </a:rPr>
              <a:t>prepared</a:t>
            </a:r>
            <a:r>
              <a:rPr lang="en-US" sz="2400" b="1" dirty="0">
                <a:ea typeface="ＭＳ Ｐゴシック" charset="0"/>
              </a:rPr>
              <a:t>, given </a:t>
            </a:r>
            <a:r>
              <a:rPr lang="en-US" sz="2400" b="1" i="1" dirty="0">
                <a:ea typeface="ＭＳ Ｐゴシック" charset="0"/>
              </a:rPr>
              <a:t>study</a:t>
            </a:r>
            <a:r>
              <a:rPr lang="en-US" sz="2400" b="1" dirty="0">
                <a:ea typeface="ＭＳ Ｐゴシック" charset="0"/>
              </a:rPr>
              <a:t> and </a:t>
            </a:r>
            <a:r>
              <a:rPr lang="en-US" sz="2400" b="1" i="1" dirty="0">
                <a:ea typeface="ＭＳ Ｐゴシック" charset="0"/>
              </a:rPr>
              <a:t>smart</a:t>
            </a:r>
            <a:r>
              <a:rPr lang="en-US" sz="2400" b="1" dirty="0">
                <a:ea typeface="ＭＳ Ｐゴシック" charset="0"/>
              </a:rPr>
              <a:t>?</a:t>
            </a:r>
          </a:p>
          <a:p>
            <a:pPr marL="0" indent="-341313">
              <a:lnSpc>
                <a:spcPct val="90000"/>
              </a:lnSpc>
              <a:buNone/>
            </a:pP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p(</a:t>
            </a:r>
            <a:r>
              <a:rPr lang="en-US" sz="2200" dirty="0" err="1">
                <a:solidFill>
                  <a:srgbClr val="FF0000"/>
                </a:solidFill>
                <a:ea typeface="ＭＳ Ｐゴシック" charset="0"/>
              </a:rPr>
              <a:t>prepared|smart,study</a:t>
            </a: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)= p(</a:t>
            </a:r>
            <a:r>
              <a:rPr lang="en-US" sz="2200" dirty="0" err="1">
                <a:solidFill>
                  <a:srgbClr val="FF0000"/>
                </a:solidFill>
                <a:ea typeface="ＭＳ Ｐゴシック" charset="0"/>
              </a:rPr>
              <a:t>prepared,smart,study</a:t>
            </a: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)/</a:t>
            </a:r>
            <a:r>
              <a:rPr lang="en-US" sz="2200" dirty="0">
                <a:solidFill>
                  <a:srgbClr val="008000"/>
                </a:solidFill>
                <a:ea typeface="ＭＳ Ｐゴシック" charset="0"/>
              </a:rPr>
              <a:t>p(smart, study)</a:t>
            </a: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 </a:t>
            </a:r>
            <a:br>
              <a:rPr lang="en-US" sz="2200" dirty="0">
                <a:solidFill>
                  <a:srgbClr val="FF0000"/>
                </a:solidFill>
                <a:ea typeface="ＭＳ Ｐゴシック" charset="0"/>
              </a:rPr>
            </a:b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= .432 / (.432 + .048) </a:t>
            </a:r>
            <a:br>
              <a:rPr lang="en-US" sz="2200" dirty="0">
                <a:solidFill>
                  <a:srgbClr val="FF0000"/>
                </a:solidFill>
                <a:ea typeface="ＭＳ Ｐゴシック" charset="0"/>
              </a:rPr>
            </a:b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= </a:t>
            </a:r>
            <a:r>
              <a:rPr lang="en-US" sz="2200" b="1" dirty="0">
                <a:solidFill>
                  <a:srgbClr val="FF0000"/>
                </a:solidFill>
                <a:ea typeface="ＭＳ Ｐゴシック" charset="0"/>
              </a:rPr>
              <a:t>0.9</a:t>
            </a:r>
          </a:p>
          <a:p>
            <a:pPr lvl="1">
              <a:lnSpc>
                <a:spcPct val="90000"/>
              </a:lnSpc>
            </a:pPr>
            <a:endParaRPr lang="en-US" sz="2400" b="1" dirty="0">
              <a:ea typeface="ＭＳ Ｐゴシック" charset="0"/>
            </a:endParaRP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535911"/>
              </p:ext>
            </p:extLst>
          </p:nvPr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study 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prepared)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072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3352800" y="2743200"/>
            <a:ext cx="838200" cy="5334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3200400" y="2667000"/>
            <a:ext cx="1066800" cy="1143000"/>
          </a:xfrm>
          <a:prstGeom prst="rect">
            <a:avLst/>
          </a:prstGeom>
          <a:noFill/>
          <a:ln w="508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-30163"/>
            <a:ext cx="1371600" cy="13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924800" cy="990600"/>
          </a:xfrm>
        </p:spPr>
        <p:txBody>
          <a:bodyPr/>
          <a:lstStyle/>
          <a:p>
            <a:r>
              <a:rPr lang="en-US" dirty="0"/>
              <a:t>Independence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382000" cy="5791200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When variables don’t affect each others’ </a:t>
            </a:r>
            <a:r>
              <a:rPr lang="en-US" altLang="ja-JP" sz="2800" dirty="0"/>
              <a:t>probabilities, they are </a:t>
            </a:r>
            <a:r>
              <a:rPr lang="en-US" altLang="ja-JP" sz="2800" b="1" dirty="0">
                <a:solidFill>
                  <a:schemeClr val="accent2"/>
                </a:solidFill>
              </a:rPr>
              <a:t>independent;</a:t>
            </a:r>
            <a:r>
              <a:rPr lang="en-US" altLang="ja-JP" sz="2800" dirty="0"/>
              <a:t> we can easily compute their joint &amp; conditional probability:</a:t>
            </a:r>
          </a:p>
          <a:p>
            <a:pPr marL="284163" lvl="1" indent="0">
              <a:buFontTx/>
              <a:buNone/>
              <a:defRPr/>
            </a:pPr>
            <a:r>
              <a:rPr lang="en-US" sz="2200" dirty="0">
                <a:ea typeface="ＭＳ Ｐゴシック" charset="0"/>
              </a:rPr>
              <a:t>Independent(A, B)  </a:t>
            </a:r>
            <a:r>
              <a:rPr lang="en-US" sz="2200" dirty="0">
                <a:ea typeface="ＭＳ Ｐゴシック" charset="0"/>
                <a:cs typeface="Calibri"/>
              </a:rPr>
              <a:t>→  P(A</a:t>
            </a:r>
            <a:r>
              <a:rPr lang="en-US" sz="2200" dirty="0">
                <a:ea typeface="ＭＳ Ｐゴシック" charset="0"/>
                <a:cs typeface="Calibri"/>
                <a:sym typeface="Symbol" charset="0"/>
              </a:rPr>
              <a:t>B) = P(A) * P(B) or P(A|B) = P(A)</a:t>
            </a:r>
          </a:p>
          <a:p>
            <a:pPr>
              <a:defRPr/>
            </a:pPr>
            <a:r>
              <a:rPr lang="en-US" sz="2800" dirty="0"/>
              <a:t>{</a:t>
            </a:r>
            <a:r>
              <a:rPr lang="en-US" sz="2800" dirty="0" err="1"/>
              <a:t>moonPhase</a:t>
            </a:r>
            <a:r>
              <a:rPr lang="en-US" sz="2800" dirty="0"/>
              <a:t>, </a:t>
            </a:r>
            <a:r>
              <a:rPr lang="en-US" sz="2800" dirty="0" err="1"/>
              <a:t>lightLevel</a:t>
            </a:r>
            <a:r>
              <a:rPr lang="en-US" sz="2800" dirty="0"/>
              <a:t>} </a:t>
            </a:r>
            <a:r>
              <a:rPr lang="en-US" sz="2800" i="1" dirty="0"/>
              <a:t>might</a:t>
            </a:r>
            <a:r>
              <a:rPr lang="en-US" sz="2800" dirty="0"/>
              <a:t> be independent of {burglary, alarm, earthquake}</a:t>
            </a:r>
          </a:p>
          <a:p>
            <a:pPr marL="458788" lvl="1" indent="-236538">
              <a:defRPr/>
            </a:pPr>
            <a:r>
              <a:rPr lang="en-US" sz="2400" dirty="0">
                <a:ea typeface="ＭＳ Ｐゴシック" charset="0"/>
              </a:rPr>
              <a:t>Maybe not: burglars may be more active during </a:t>
            </a:r>
            <a:r>
              <a:rPr lang="en-US" altLang="ja-JP" sz="2400" dirty="0">
                <a:ea typeface="ＭＳ Ｐゴシック" charset="0"/>
              </a:rPr>
              <a:t>a new moon because darkness hides their activity</a:t>
            </a:r>
          </a:p>
          <a:p>
            <a:pPr marL="458788" lvl="1" indent="-236538">
              <a:defRPr/>
            </a:pPr>
            <a:r>
              <a:rPr lang="en-US" sz="2400" dirty="0">
                <a:ea typeface="ＭＳ Ｐゴシック" charset="0"/>
              </a:rPr>
              <a:t>But if we know light level, moon phase doesn’</a:t>
            </a:r>
            <a:r>
              <a:rPr lang="en-US" altLang="ja-JP" sz="2400" dirty="0">
                <a:ea typeface="ＭＳ Ｐゴシック" charset="0"/>
              </a:rPr>
              <a:t>t affect whether we are burglarized</a:t>
            </a:r>
          </a:p>
          <a:p>
            <a:pPr marL="458788" lvl="1" indent="-236538">
              <a:defRPr/>
            </a:pPr>
            <a:r>
              <a:rPr lang="en-US" sz="2400" dirty="0">
                <a:ea typeface="ＭＳ Ｐゴシック" charset="0"/>
              </a:rPr>
              <a:t>If</a:t>
            </a:r>
            <a:r>
              <a:rPr lang="en-US" altLang="ja-JP" sz="2400" dirty="0">
                <a:ea typeface="ＭＳ Ｐゴシック" charset="0"/>
              </a:rPr>
              <a:t> burglarized, light level doesn’t affect if alarm goes off</a:t>
            </a:r>
          </a:p>
          <a:p>
            <a:pPr>
              <a:defRPr/>
            </a:pPr>
            <a:r>
              <a:rPr lang="en-US" sz="2800" dirty="0"/>
              <a:t>Need a more complex notion of independence and methods for reasoning about the relationships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3323EBD-5B7C-0146-88DA-E15E1F017009}" type="slidenum">
              <a:rPr lang="en-US" sz="1000">
                <a:latin typeface="Calibri"/>
              </a:rPr>
              <a:pPr/>
              <a:t>19</a:t>
            </a:fld>
            <a:endParaRPr lang="en-US" sz="1000" dirty="0">
              <a:latin typeface="Calibri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 Independence</a:t>
            </a:r>
          </a:p>
        </p:txBody>
      </p:sp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685800" y="4191000"/>
            <a:ext cx="7772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2800" b="1" dirty="0">
                <a:latin typeface="Calibri"/>
              </a:rPr>
              <a:t>Queries:</a:t>
            </a:r>
          </a:p>
          <a:p>
            <a:pPr marL="566738" lvl="1" indent="-227013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800" b="1" dirty="0">
                <a:latin typeface="Calibri"/>
              </a:rPr>
              <a:t>Q1: Is </a:t>
            </a:r>
            <a:r>
              <a:rPr lang="en-US" sz="2800" b="1" i="1" dirty="0">
                <a:latin typeface="Calibri"/>
              </a:rPr>
              <a:t>smart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 marL="566738" lvl="1" indent="-227013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800" b="1" dirty="0">
                <a:latin typeface="Calibri"/>
              </a:rPr>
              <a:t>Q2: Is </a:t>
            </a:r>
            <a:r>
              <a:rPr lang="en-US" sz="2800" b="1" i="1" dirty="0">
                <a:latin typeface="Calibri"/>
              </a:rPr>
              <a:t>prepared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sz="1400" b="1" dirty="0">
              <a:latin typeface="Calibri"/>
              <a:sym typeface="Wingdings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2800" b="1" dirty="0">
                <a:latin typeface="Calibri"/>
                <a:sym typeface="Wingdings" charset="0"/>
              </a:rPr>
              <a:t>How can we tell? </a:t>
            </a:r>
            <a:endParaRPr lang="en-US" sz="2800" b="1" dirty="0">
              <a:latin typeface="Calibri"/>
            </a:endParaRPr>
          </a:p>
        </p:txBody>
      </p:sp>
      <p:graphicFrame>
        <p:nvGraphicFramePr>
          <p:cNvPr id="6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00570"/>
              </p:ext>
            </p:extLst>
          </p:nvPr>
        </p:nvGraphicFramePr>
        <p:xfrm>
          <a:off x="990600" y="189865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study 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prepared)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379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4708A62-088C-274A-830F-234A3C8B97C1}" type="slidenum">
              <a:rPr lang="en-US" sz="1000">
                <a:latin typeface="Calibri"/>
              </a:rPr>
              <a:pPr/>
              <a:t>2</a:t>
            </a:fld>
            <a:endParaRPr lang="en-US" sz="1000" dirty="0">
              <a:latin typeface="Calibri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5400" dirty="0"/>
              <a:t>Today’</a:t>
            </a:r>
            <a:r>
              <a:rPr lang="en-US" altLang="ja-JP" sz="5400" dirty="0"/>
              <a:t>s topics</a:t>
            </a:r>
            <a:endParaRPr lang="en-US" sz="54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9667" y="1612900"/>
            <a:ext cx="7772400" cy="4940300"/>
          </a:xfrm>
        </p:spPr>
        <p:txBody>
          <a:bodyPr/>
          <a:lstStyle/>
          <a:p>
            <a:r>
              <a:rPr lang="en-US" sz="3600" dirty="0"/>
              <a:t>Motivation</a:t>
            </a:r>
          </a:p>
          <a:p>
            <a:r>
              <a:rPr lang="en-US" sz="3600" dirty="0"/>
              <a:t>Review probability theory</a:t>
            </a:r>
          </a:p>
          <a:p>
            <a:r>
              <a:rPr lang="en-US" sz="3600" dirty="0"/>
              <a:t>Bayesian inference</a:t>
            </a:r>
          </a:p>
          <a:p>
            <a:pPr lvl="1"/>
            <a:r>
              <a:rPr lang="en-US" sz="3200" dirty="0">
                <a:ea typeface="ＭＳ Ｐゴシック" charset="0"/>
              </a:rPr>
              <a:t>From the joint distribution</a:t>
            </a:r>
          </a:p>
          <a:p>
            <a:pPr lvl="1"/>
            <a:r>
              <a:rPr lang="en-US" sz="3200" dirty="0">
                <a:ea typeface="ＭＳ Ｐゴシック" charset="0"/>
              </a:rPr>
              <a:t>Using independence/factoring</a:t>
            </a:r>
          </a:p>
          <a:p>
            <a:pPr lvl="1"/>
            <a:r>
              <a:rPr lang="en-US" sz="3200" dirty="0">
                <a:ea typeface="ＭＳ Ｐゴシック" charset="0"/>
              </a:rPr>
              <a:t>From sources of evidence</a:t>
            </a:r>
          </a:p>
          <a:p>
            <a:r>
              <a:rPr lang="en-US" sz="3200" dirty="0"/>
              <a:t>Naïve Bayes algorithm for inference and classification tasks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 Independence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685800" y="4191000"/>
            <a:ext cx="7772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117475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b="1" dirty="0">
                <a:latin typeface="Calibri"/>
              </a:rPr>
              <a:t>Q1: Is </a:t>
            </a:r>
            <a:r>
              <a:rPr lang="en-US" sz="2800" b="1" i="1" dirty="0">
                <a:latin typeface="Calibri"/>
              </a:rPr>
              <a:t>smart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 marL="457200" indent="-179388">
              <a:lnSpc>
                <a:spcPct val="9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>
                <a:latin typeface="Calibri"/>
              </a:rPr>
              <a:t>You might have some intuitive beliefs based on your experience</a:t>
            </a:r>
          </a:p>
          <a:p>
            <a:pPr marL="457200" indent="-179388">
              <a:lnSpc>
                <a:spcPct val="9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>
                <a:latin typeface="Calibri"/>
              </a:rPr>
              <a:t>You can also check the data</a:t>
            </a:r>
            <a:endParaRPr lang="en-US" dirty="0">
              <a:latin typeface="Calibri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dirty="0">
                <a:latin typeface="Calibri"/>
              </a:rPr>
              <a:t>Which way to answer this is better?</a:t>
            </a:r>
          </a:p>
        </p:txBody>
      </p:sp>
      <p:graphicFrame>
        <p:nvGraphicFramePr>
          <p:cNvPr id="6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631448"/>
              </p:ext>
            </p:extLst>
          </p:nvPr>
        </p:nvGraphicFramePr>
        <p:xfrm>
          <a:off x="990600" y="189865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   p(smart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study 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prepared)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584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0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 Independence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685800" y="3581400"/>
            <a:ext cx="8458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117475">
              <a:spcBef>
                <a:spcPct val="20000"/>
              </a:spcBef>
              <a:defRPr/>
            </a:pPr>
            <a:r>
              <a:rPr lang="en-US" sz="2800" b="1" dirty="0">
                <a:latin typeface="Calibri"/>
              </a:rPr>
              <a:t>Q1: Is </a:t>
            </a:r>
            <a:r>
              <a:rPr lang="en-US" sz="2800" b="1" i="1" dirty="0">
                <a:latin typeface="Calibri"/>
              </a:rPr>
              <a:t>smart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 marL="277812">
              <a:spcBef>
                <a:spcPct val="20000"/>
              </a:spcBef>
              <a:spcAft>
                <a:spcPts val="600"/>
              </a:spcAft>
              <a:defRPr/>
            </a:pPr>
            <a:r>
              <a:rPr lang="en-US" sz="2800" dirty="0">
                <a:latin typeface="Calibri"/>
              </a:rPr>
              <a:t>Q1 true </a:t>
            </a:r>
            <a:r>
              <a:rPr lang="en-US" sz="2800" dirty="0" err="1">
                <a:latin typeface="Calibri"/>
              </a:rPr>
              <a:t>iff</a:t>
            </a:r>
            <a:r>
              <a:rPr lang="en-US" sz="2800" dirty="0">
                <a:latin typeface="Calibri"/>
              </a:rPr>
              <a:t> p(</a:t>
            </a:r>
            <a:r>
              <a:rPr lang="en-US" sz="2800" dirty="0" err="1">
                <a:latin typeface="Calibri"/>
              </a:rPr>
              <a:t>smart|study</a:t>
            </a:r>
            <a:r>
              <a:rPr lang="en-US" sz="2800" dirty="0">
                <a:latin typeface="Calibri"/>
              </a:rPr>
              <a:t>) == p(smart)</a:t>
            </a:r>
          </a:p>
          <a:p>
            <a:pPr marL="277812">
              <a:spcBef>
                <a:spcPct val="20000"/>
              </a:spcBef>
              <a:spcAft>
                <a:spcPts val="600"/>
              </a:spcAft>
              <a:defRPr/>
            </a:pPr>
            <a:r>
              <a:rPr lang="en-US" sz="2800" b="1" dirty="0">
                <a:solidFill>
                  <a:srgbClr val="00B050"/>
                </a:solidFill>
                <a:latin typeface="Calibri"/>
              </a:rPr>
              <a:t>p(smart) </a:t>
            </a:r>
            <a:r>
              <a:rPr lang="en-US" sz="2800" dirty="0">
                <a:latin typeface="Calibri"/>
              </a:rPr>
              <a:t>= .432 + 0.048 + .16 + .16 = </a:t>
            </a:r>
            <a:r>
              <a:rPr lang="en-US" sz="2800" b="1" dirty="0">
                <a:latin typeface="Calibri"/>
              </a:rPr>
              <a:t>0.8</a:t>
            </a:r>
          </a:p>
          <a:p>
            <a:pPr marL="277812">
              <a:spcBef>
                <a:spcPct val="20000"/>
              </a:spcBef>
              <a:spcAft>
                <a:spcPts val="600"/>
              </a:spcAft>
              <a:defRPr/>
            </a:pPr>
            <a:r>
              <a:rPr lang="en-US" sz="2800" b="1" dirty="0">
                <a:solidFill>
                  <a:srgbClr val="FF0000"/>
                </a:solidFill>
                <a:latin typeface="Calibri"/>
              </a:rPr>
              <a:t>p(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smart|study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) </a:t>
            </a:r>
            <a:r>
              <a:rPr lang="en-US" sz="2800" dirty="0">
                <a:latin typeface="Calibri"/>
              </a:rPr>
              <a:t>= p(</a:t>
            </a:r>
            <a:r>
              <a:rPr lang="en-US" sz="2800" dirty="0" err="1">
                <a:latin typeface="Calibri"/>
              </a:rPr>
              <a:t>smart,study</a:t>
            </a:r>
            <a:r>
              <a:rPr lang="en-US" sz="2800" dirty="0">
                <a:latin typeface="Calibri"/>
              </a:rPr>
              <a:t>)/p(study) 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   = (.432 + .048) / .6   =  0.48/.6 = </a:t>
            </a:r>
            <a:r>
              <a:rPr lang="en-US" sz="2800" b="1" dirty="0">
                <a:latin typeface="Calibri"/>
              </a:rPr>
              <a:t>0.8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0.8 == 0.8  </a:t>
            </a:r>
            <a:r>
              <a:rPr lang="en-US" sz="3600" b="1" dirty="0"/>
              <a:t>∴</a:t>
            </a:r>
            <a:r>
              <a:rPr lang="en-US" b="1" dirty="0"/>
              <a:t> </a:t>
            </a:r>
            <a:r>
              <a:rPr lang="en-US" sz="2800" b="1" dirty="0">
                <a:latin typeface="Calibri"/>
              </a:rPr>
              <a:t>smart is independent of study</a:t>
            </a:r>
          </a:p>
        </p:txBody>
      </p:sp>
      <p:graphicFrame>
        <p:nvGraphicFramePr>
          <p:cNvPr id="6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891261"/>
              </p:ext>
            </p:extLst>
          </p:nvPr>
        </p:nvGraphicFramePr>
        <p:xfrm>
          <a:off x="990600" y="13716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study 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 prepared)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352800" y="2438400"/>
            <a:ext cx="838200" cy="9906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200400" y="2362200"/>
            <a:ext cx="2362200" cy="1143000"/>
          </a:xfrm>
          <a:prstGeom prst="rect">
            <a:avLst/>
          </a:prstGeom>
          <a:noFill/>
          <a:ln w="508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32AA17C-F655-7E43-B0BE-74F621900A2B}" type="slidenum">
              <a:rPr lang="en-US" sz="1000">
                <a:latin typeface="Calibri"/>
              </a:rPr>
              <a:pPr/>
              <a:t>22</a:t>
            </a:fld>
            <a:endParaRPr lang="en-US" sz="1000" dirty="0">
              <a:latin typeface="Calibri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 Independence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685800" y="4191000"/>
            <a:ext cx="7772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117475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b="1" dirty="0">
                <a:latin typeface="Calibri"/>
              </a:rPr>
              <a:t>Q2: Is </a:t>
            </a:r>
            <a:r>
              <a:rPr lang="en-US" sz="2800" b="1" i="1" dirty="0">
                <a:latin typeface="Calibri"/>
              </a:rPr>
              <a:t>prepared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 marL="339725" indent="-169863">
              <a:lnSpc>
                <a:spcPct val="9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>
                <a:latin typeface="Calibri"/>
              </a:rPr>
              <a:t>What is prepared?</a:t>
            </a:r>
          </a:p>
          <a:p>
            <a:pPr marL="339725" indent="-169863">
              <a:lnSpc>
                <a:spcPct val="9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>
                <a:latin typeface="Calibri"/>
              </a:rPr>
              <a:t>Q2 true </a:t>
            </a:r>
            <a:r>
              <a:rPr lang="en-US" sz="2800" dirty="0" err="1">
                <a:latin typeface="Calibri"/>
              </a:rPr>
              <a:t>iff</a:t>
            </a:r>
            <a:r>
              <a:rPr lang="en-US" sz="2800" dirty="0">
                <a:latin typeface="Calibri"/>
              </a:rPr>
              <a:t> </a:t>
            </a:r>
          </a:p>
        </p:txBody>
      </p:sp>
      <p:graphicFrame>
        <p:nvGraphicFramePr>
          <p:cNvPr id="6" name="Group 57"/>
          <p:cNvGraphicFramePr>
            <a:graphicFrameLocks noGrp="1"/>
          </p:cNvGraphicFramePr>
          <p:nvPr/>
        </p:nvGraphicFramePr>
        <p:xfrm>
          <a:off x="990600" y="189865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9941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 Independence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533400" y="3733800"/>
            <a:ext cx="8305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117475">
              <a:spcBef>
                <a:spcPct val="20000"/>
              </a:spcBef>
              <a:defRPr/>
            </a:pPr>
            <a:r>
              <a:rPr lang="en-US" sz="2800" b="1" dirty="0">
                <a:latin typeface="Calibri"/>
              </a:rPr>
              <a:t>Q2: Is </a:t>
            </a:r>
            <a:r>
              <a:rPr lang="en-US" sz="2800" b="1" i="1" dirty="0">
                <a:latin typeface="Calibri"/>
              </a:rPr>
              <a:t>prepared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 marL="169862">
              <a:spcBef>
                <a:spcPct val="20000"/>
              </a:spcBef>
              <a:defRPr/>
            </a:pPr>
            <a:r>
              <a:rPr lang="en-US" sz="2800" dirty="0">
                <a:latin typeface="Calibri"/>
              </a:rPr>
              <a:t>Q2 true </a:t>
            </a:r>
            <a:r>
              <a:rPr lang="en-US" sz="2800" dirty="0" err="1">
                <a:latin typeface="Calibri"/>
              </a:rPr>
              <a:t>iff</a:t>
            </a:r>
            <a:r>
              <a:rPr lang="en-US" sz="2800" dirty="0">
                <a:latin typeface="Calibri"/>
              </a:rPr>
              <a:t> p(</a:t>
            </a:r>
            <a:r>
              <a:rPr lang="en-US" sz="2800" dirty="0" err="1">
                <a:latin typeface="Calibri"/>
              </a:rPr>
              <a:t>prepared|study</a:t>
            </a:r>
            <a:r>
              <a:rPr lang="en-US" sz="2800" dirty="0">
                <a:latin typeface="Calibri"/>
              </a:rPr>
              <a:t>) == p(prepared)</a:t>
            </a:r>
          </a:p>
          <a:p>
            <a:pPr marL="169862">
              <a:spcBef>
                <a:spcPct val="20000"/>
              </a:spcBef>
              <a:defRPr/>
            </a:pPr>
            <a:r>
              <a:rPr lang="en-US" sz="2800" dirty="0">
                <a:latin typeface="Calibri"/>
              </a:rPr>
              <a:t>p(prepared) = .432 + .16 + .84 + .008 = .684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p(</a:t>
            </a:r>
            <a:r>
              <a:rPr lang="en-US" sz="2800" dirty="0" err="1">
                <a:latin typeface="Calibri"/>
              </a:rPr>
              <a:t>prepared|study</a:t>
            </a:r>
            <a:r>
              <a:rPr lang="en-US" sz="2800" dirty="0">
                <a:latin typeface="Calibri"/>
              </a:rPr>
              <a:t>) = p(</a:t>
            </a:r>
            <a:r>
              <a:rPr lang="en-US" sz="2800" dirty="0" err="1">
                <a:latin typeface="Calibri"/>
              </a:rPr>
              <a:t>prepared,study</a:t>
            </a:r>
            <a:r>
              <a:rPr lang="en-US" sz="2800" dirty="0">
                <a:latin typeface="Calibri"/>
              </a:rPr>
              <a:t>)/p(study)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   = (.432 + .084) / .6 = .86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0.86 ≠ 0.684, </a:t>
            </a:r>
            <a:r>
              <a:rPr lang="en-US" sz="2800" b="1" dirty="0"/>
              <a:t>∴ </a:t>
            </a:r>
            <a:r>
              <a:rPr lang="en-US" sz="2800" b="1" dirty="0">
                <a:latin typeface="Calibri"/>
              </a:rPr>
              <a:t>prepared not independent of study</a:t>
            </a:r>
          </a:p>
        </p:txBody>
      </p:sp>
      <p:graphicFrame>
        <p:nvGraphicFramePr>
          <p:cNvPr id="6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98520"/>
              </p:ext>
            </p:extLst>
          </p:nvPr>
        </p:nvGraphicFramePr>
        <p:xfrm>
          <a:off x="990600" y="14478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1989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0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5C82147-E7DB-2441-B7E6-4A8A75DDF7A1}"/>
              </a:ext>
            </a:extLst>
          </p:cNvPr>
          <p:cNvSpPr/>
          <p:nvPr/>
        </p:nvSpPr>
        <p:spPr bwMode="auto">
          <a:xfrm>
            <a:off x="838200" y="2455791"/>
            <a:ext cx="7467600" cy="685800"/>
          </a:xfrm>
          <a:prstGeom prst="rect">
            <a:avLst/>
          </a:prstGeom>
          <a:noFill/>
          <a:ln w="38100" cap="flat" cmpd="sng" algn="ctr">
            <a:solidFill>
              <a:srgbClr val="78A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2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/>
          <a:lstStyle/>
          <a:p>
            <a:r>
              <a:rPr lang="en-US" dirty="0"/>
              <a:t>Absolute &amp; conditional independence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962900" cy="5257800"/>
          </a:xfrm>
        </p:spPr>
        <p:txBody>
          <a:bodyPr/>
          <a:lstStyle/>
          <a:p>
            <a:r>
              <a:rPr lang="en-US" sz="2800" dirty="0"/>
              <a:t>Absolute independence:</a:t>
            </a:r>
          </a:p>
          <a:p>
            <a:pPr lvl="1"/>
            <a:r>
              <a:rPr lang="en-US" sz="2400" dirty="0">
                <a:ea typeface="ＭＳ Ｐゴシック" charset="0"/>
              </a:rPr>
              <a:t>A and B are </a:t>
            </a:r>
            <a:r>
              <a:rPr lang="en-US" sz="2400" b="1" dirty="0">
                <a:solidFill>
                  <a:schemeClr val="accent2"/>
                </a:solidFill>
                <a:ea typeface="ＭＳ Ｐゴシック" charset="0"/>
              </a:rPr>
              <a:t>independent</a:t>
            </a:r>
            <a:r>
              <a:rPr lang="en-US" sz="2400" dirty="0">
                <a:ea typeface="ＭＳ Ｐゴシック" charset="0"/>
              </a:rPr>
              <a:t> if P(A </a:t>
            </a:r>
            <a:r>
              <a:rPr lang="en-US" sz="2400" dirty="0">
                <a:ea typeface="ＭＳ Ｐゴシック" charset="0"/>
                <a:sym typeface="Symbol" charset="0"/>
              </a:rPr>
              <a:t> B) = P(A) * P(B); equivalently, P(A) = P(A | B) and P(B)  = P(B | A)</a:t>
            </a:r>
          </a:p>
          <a:p>
            <a:r>
              <a:rPr lang="en-US" sz="2800" dirty="0">
                <a:sym typeface="Symbol" charset="0"/>
              </a:rPr>
              <a:t>A and B are </a:t>
            </a:r>
            <a:r>
              <a:rPr lang="en-US" sz="2800" b="1" dirty="0">
                <a:solidFill>
                  <a:schemeClr val="accent2"/>
                </a:solidFill>
                <a:sym typeface="Symbol" charset="0"/>
              </a:rPr>
              <a:t>conditionally independent</a:t>
            </a:r>
            <a:r>
              <a:rPr lang="en-US" sz="2800" dirty="0">
                <a:sym typeface="Symbol" charset="0"/>
              </a:rPr>
              <a:t> given C if</a:t>
            </a:r>
          </a:p>
          <a:p>
            <a:pPr lvl="1"/>
            <a:r>
              <a:rPr lang="en-US" sz="2400" dirty="0">
                <a:ea typeface="ＭＳ Ｐゴシック" charset="0"/>
                <a:sym typeface="Symbol" charset="0"/>
              </a:rPr>
              <a:t>P(A  B | C) = P(A | C) * P(B | C)</a:t>
            </a:r>
          </a:p>
          <a:p>
            <a:r>
              <a:rPr lang="en-US" sz="2800" dirty="0">
                <a:sym typeface="Symbol" charset="0"/>
              </a:rPr>
              <a:t>This lets us decompose the joint distribution:</a:t>
            </a:r>
          </a:p>
          <a:p>
            <a:pPr lvl="1"/>
            <a:r>
              <a:rPr lang="en-US" sz="2400" dirty="0">
                <a:ea typeface="ＭＳ Ｐゴシック" charset="0"/>
                <a:sym typeface="Symbol" charset="0"/>
              </a:rPr>
              <a:t>P(A  B  C) = P(A | C) * P(B | C) * P(C)</a:t>
            </a:r>
          </a:p>
          <a:p>
            <a:r>
              <a:rPr lang="en-US" sz="2800" dirty="0">
                <a:sym typeface="Symbol" charset="0"/>
              </a:rPr>
              <a:t>Moon-Phase and Burglary are </a:t>
            </a:r>
            <a:r>
              <a:rPr lang="en-US" sz="2800" b="1" i="1" dirty="0">
                <a:solidFill>
                  <a:schemeClr val="accent2"/>
                </a:solidFill>
                <a:sym typeface="Symbol" charset="0"/>
              </a:rPr>
              <a:t>conditionally independent given</a:t>
            </a:r>
            <a:r>
              <a:rPr lang="en-US" sz="2800" dirty="0">
                <a:sym typeface="Symbol" charset="0"/>
              </a:rPr>
              <a:t> Light-Level</a:t>
            </a:r>
          </a:p>
          <a:p>
            <a:r>
              <a:rPr lang="en-US" sz="2800" dirty="0">
                <a:sym typeface="Symbol" charset="0"/>
              </a:rPr>
              <a:t>Conditional independence is weaker than absolute independence, but useful in decomposing full joint probability distribution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5943600" cy="1143000"/>
          </a:xfrm>
        </p:spPr>
        <p:txBody>
          <a:bodyPr/>
          <a:lstStyle/>
          <a:p>
            <a:pPr algn="l"/>
            <a:r>
              <a:rPr lang="en-US" dirty="0"/>
              <a:t>Conditional independence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0550" y="1320800"/>
            <a:ext cx="7962900" cy="5308600"/>
          </a:xfrm>
        </p:spPr>
        <p:txBody>
          <a:bodyPr/>
          <a:lstStyle/>
          <a:p>
            <a:r>
              <a:rPr lang="en-US" sz="3200" dirty="0">
                <a:sym typeface="Symbol" charset="0"/>
              </a:rPr>
              <a:t>Intuitive understanding: conditional </a:t>
            </a:r>
            <a:r>
              <a:rPr lang="en-US" sz="3200" dirty="0" err="1">
                <a:sym typeface="Symbol" charset="0"/>
              </a:rPr>
              <a:t>indepen-dence</a:t>
            </a:r>
            <a:r>
              <a:rPr lang="en-US" sz="3200" dirty="0">
                <a:sym typeface="Symbol" charset="0"/>
              </a:rPr>
              <a:t> often comes from </a:t>
            </a:r>
            <a:r>
              <a:rPr lang="en-US" sz="3200" b="1" dirty="0">
                <a:sym typeface="Symbol" charset="0"/>
              </a:rPr>
              <a:t>causal relations</a:t>
            </a:r>
          </a:p>
          <a:p>
            <a:pPr lvl="1"/>
            <a:r>
              <a:rPr lang="en-US" sz="2800" dirty="0" err="1">
                <a:ea typeface="ＭＳ Ｐゴシック" charset="0"/>
                <a:sym typeface="Symbol" charset="0"/>
              </a:rPr>
              <a:t>FullMoon</a:t>
            </a:r>
            <a:r>
              <a:rPr lang="en-US" sz="2800" dirty="0">
                <a:ea typeface="ＭＳ Ｐゴシック" charset="0"/>
                <a:sym typeface="Symbol" charset="0"/>
              </a:rPr>
              <a:t> causally affects </a:t>
            </a:r>
            <a:r>
              <a:rPr lang="en-US" sz="2800" dirty="0" err="1">
                <a:ea typeface="ＭＳ Ｐゴシック" charset="0"/>
                <a:sym typeface="Symbol" charset="0"/>
              </a:rPr>
              <a:t>LightLevel</a:t>
            </a:r>
            <a:r>
              <a:rPr lang="en-US" sz="2800" dirty="0">
                <a:ea typeface="ＭＳ Ｐゴシック" charset="0"/>
                <a:sym typeface="Symbol" charset="0"/>
              </a:rPr>
              <a:t> at night as does </a:t>
            </a:r>
            <a:r>
              <a:rPr lang="en-US" sz="2800" dirty="0" err="1">
                <a:ea typeface="ＭＳ Ｐゴシック" charset="0"/>
                <a:sym typeface="Symbol" charset="0"/>
              </a:rPr>
              <a:t>StreetLights</a:t>
            </a:r>
            <a:endParaRPr lang="en-US" sz="2800" dirty="0">
              <a:ea typeface="ＭＳ Ｐゴシック" charset="0"/>
              <a:sym typeface="Symbol" charset="0"/>
            </a:endParaRPr>
          </a:p>
          <a:p>
            <a:r>
              <a:rPr lang="en-US" sz="3200" dirty="0">
                <a:sym typeface="Symbol" charset="0"/>
              </a:rPr>
              <a:t>For our burglary scenario, </a:t>
            </a:r>
            <a:r>
              <a:rPr lang="en-US" sz="3200" dirty="0" err="1">
                <a:sym typeface="Symbol" charset="0"/>
              </a:rPr>
              <a:t>FullMoon</a:t>
            </a:r>
            <a:r>
              <a:rPr lang="en-US" sz="3200" dirty="0">
                <a:sym typeface="Symbol" charset="0"/>
              </a:rPr>
              <a:t> doesn’t affect anything else</a:t>
            </a:r>
          </a:p>
          <a:p>
            <a:r>
              <a:rPr lang="en-US" sz="3200" dirty="0">
                <a:sym typeface="Symbol" charset="0"/>
              </a:rPr>
              <a:t>Knowing </a:t>
            </a:r>
            <a:r>
              <a:rPr lang="en-US" sz="3200" i="1" dirty="0" err="1">
                <a:solidFill>
                  <a:srgbClr val="FF0000"/>
                </a:solidFill>
                <a:sym typeface="Symbol" charset="0"/>
              </a:rPr>
              <a:t>LightLevel</a:t>
            </a:r>
            <a:r>
              <a:rPr lang="en-US" sz="3200" i="1" dirty="0">
                <a:sym typeface="Symbol" charset="0"/>
              </a:rPr>
              <a:t>, </a:t>
            </a:r>
            <a:r>
              <a:rPr lang="en-US" sz="3200" dirty="0">
                <a:sym typeface="Symbol" charset="0"/>
              </a:rPr>
              <a:t>we can ignore </a:t>
            </a:r>
            <a:br>
              <a:rPr lang="en-US" sz="3200" dirty="0">
                <a:sym typeface="Symbol" charset="0"/>
              </a:rPr>
            </a:br>
            <a:r>
              <a:rPr lang="en-US" sz="3200" i="1" dirty="0" err="1">
                <a:solidFill>
                  <a:srgbClr val="00B050"/>
                </a:solidFill>
                <a:sym typeface="Symbol" charset="0"/>
              </a:rPr>
              <a:t>FullMoon</a:t>
            </a:r>
            <a:r>
              <a:rPr lang="en-US" sz="3200" i="1" dirty="0">
                <a:solidFill>
                  <a:srgbClr val="00B050"/>
                </a:solidFill>
                <a:sym typeface="Symbol" charset="0"/>
              </a:rPr>
              <a:t> </a:t>
            </a:r>
            <a:r>
              <a:rPr lang="en-US" sz="3200" dirty="0">
                <a:sym typeface="Symbol" charset="0"/>
              </a:rPr>
              <a:t>and </a:t>
            </a:r>
            <a:r>
              <a:rPr lang="en-US" sz="3200" i="1" dirty="0" err="1">
                <a:solidFill>
                  <a:srgbClr val="00B0F0"/>
                </a:solidFill>
                <a:sym typeface="Symbol" charset="0"/>
              </a:rPr>
              <a:t>StreetLights</a:t>
            </a:r>
            <a:r>
              <a:rPr lang="en-US" sz="3200" i="1" dirty="0">
                <a:solidFill>
                  <a:srgbClr val="00B0F0"/>
                </a:solidFill>
                <a:sym typeface="Symbol" charset="0"/>
              </a:rPr>
              <a:t> </a:t>
            </a:r>
            <a:r>
              <a:rPr lang="en-US" sz="3200" i="1" dirty="0">
                <a:sym typeface="Symbol" charset="0"/>
              </a:rPr>
              <a:t>when</a:t>
            </a:r>
            <a:br>
              <a:rPr lang="en-US" sz="3200" i="1" dirty="0">
                <a:sym typeface="Symbol" charset="0"/>
              </a:rPr>
            </a:br>
            <a:r>
              <a:rPr lang="en-US" sz="3200" dirty="0">
                <a:sym typeface="Symbol" charset="0"/>
              </a:rPr>
              <a:t>predicting if alarm suggests</a:t>
            </a:r>
            <a:br>
              <a:rPr lang="en-US" sz="3200" dirty="0">
                <a:sym typeface="Symbol" charset="0"/>
              </a:rPr>
            </a:br>
            <a:r>
              <a:rPr lang="en-US" sz="3200" dirty="0">
                <a:solidFill>
                  <a:srgbClr val="FF0000"/>
                </a:solidFill>
                <a:sym typeface="Symbol" charset="0"/>
              </a:rPr>
              <a:t>Burglary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DE5B95-81DF-EE4A-9F59-A1FACF5BDD4F}"/>
              </a:ext>
            </a:extLst>
          </p:cNvPr>
          <p:cNvGrpSpPr/>
          <p:nvPr/>
        </p:nvGrpSpPr>
        <p:grpSpPr>
          <a:xfrm>
            <a:off x="6865884" y="4099123"/>
            <a:ext cx="2006653" cy="2146143"/>
            <a:chOff x="6865884" y="4099123"/>
            <a:chExt cx="2006653" cy="214614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AF44033-14A5-294E-868A-7FC29E9DB30F}"/>
                </a:ext>
              </a:extLst>
            </p:cNvPr>
            <p:cNvGrpSpPr/>
            <p:nvPr/>
          </p:nvGrpSpPr>
          <p:grpSpPr>
            <a:xfrm>
              <a:off x="7198783" y="4419600"/>
              <a:ext cx="1371600" cy="1524000"/>
              <a:chOff x="7156450" y="4572000"/>
              <a:chExt cx="1371600" cy="1524000"/>
            </a:xfrm>
          </p:grpSpPr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E430AAFF-1ADB-C449-AAF3-2B4B6868DE3D}"/>
                  </a:ext>
                </a:extLst>
              </p:cNvPr>
              <p:cNvSpPr/>
              <p:nvPr/>
            </p:nvSpPr>
            <p:spPr bwMode="auto">
              <a:xfrm>
                <a:off x="7156450" y="4572000"/>
                <a:ext cx="457200" cy="4572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-112" charset="0"/>
                </a:endParaRPr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E4C8B9DD-7BB8-1B44-AB7E-874912AECACD}"/>
                  </a:ext>
                </a:extLst>
              </p:cNvPr>
              <p:cNvSpPr/>
              <p:nvPr/>
            </p:nvSpPr>
            <p:spPr bwMode="auto">
              <a:xfrm>
                <a:off x="8070850" y="4572000"/>
                <a:ext cx="457200" cy="4572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-112" charset="0"/>
                </a:endParaRP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BE5EDA0D-537C-8746-99C5-943D63EE0D44}"/>
                  </a:ext>
                </a:extLst>
              </p:cNvPr>
              <p:cNvSpPr/>
              <p:nvPr/>
            </p:nvSpPr>
            <p:spPr bwMode="auto">
              <a:xfrm>
                <a:off x="7613650" y="5638800"/>
                <a:ext cx="457200" cy="4572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-112" charset="0"/>
                </a:endParaRPr>
              </a:p>
            </p:txBody>
          </p: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A31A7397-0A1F-7340-9139-26A1684C006D}"/>
                  </a:ext>
                </a:extLst>
              </p:cNvPr>
              <p:cNvCxnSpPr>
                <a:cxnSpLocks/>
                <a:stCxn id="2" idx="4"/>
                <a:endCxn id="6" idx="1"/>
              </p:cNvCxnSpPr>
              <p:nvPr/>
            </p:nvCxnSpPr>
            <p:spPr bwMode="auto">
              <a:xfrm>
                <a:off x="7385050" y="5029200"/>
                <a:ext cx="295555" cy="676555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4399E1BE-E548-4146-A5B5-026376DF5E98}"/>
                  </a:ext>
                </a:extLst>
              </p:cNvPr>
              <p:cNvCxnSpPr>
                <a:cxnSpLocks/>
                <a:stCxn id="5" idx="4"/>
                <a:endCxn id="6" idx="7"/>
              </p:cNvCxnSpPr>
              <p:nvPr/>
            </p:nvCxnSpPr>
            <p:spPr bwMode="auto">
              <a:xfrm flipH="1">
                <a:off x="8003895" y="5029200"/>
                <a:ext cx="295555" cy="676555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C402638-396A-2B48-BA46-A2FA99B3C5C5}"/>
                </a:ext>
              </a:extLst>
            </p:cNvPr>
            <p:cNvSpPr txBox="1"/>
            <p:nvPr/>
          </p:nvSpPr>
          <p:spPr>
            <a:xfrm>
              <a:off x="7516475" y="5937489"/>
              <a:ext cx="7889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burglary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F6B96A-90BC-D844-8C9D-D681526F9D7C}"/>
                </a:ext>
              </a:extLst>
            </p:cNvPr>
            <p:cNvSpPr txBox="1"/>
            <p:nvPr/>
          </p:nvSpPr>
          <p:spPr>
            <a:xfrm>
              <a:off x="7811028" y="4099123"/>
              <a:ext cx="10615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rgbClr val="00B0F0"/>
                  </a:solidFill>
                </a:rPr>
                <a:t>StreetLights</a:t>
              </a:r>
              <a:endParaRPr lang="en-US" sz="1400" dirty="0">
                <a:solidFill>
                  <a:srgbClr val="00B0F0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32D8618-C680-0D42-88FD-F0588101B111}"/>
                </a:ext>
              </a:extLst>
            </p:cNvPr>
            <p:cNvSpPr txBox="1"/>
            <p:nvPr/>
          </p:nvSpPr>
          <p:spPr>
            <a:xfrm>
              <a:off x="6865884" y="4104011"/>
              <a:ext cx="902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rgbClr val="00B050"/>
                  </a:solidFill>
                </a:rPr>
                <a:t>FullMoon</a:t>
              </a:r>
              <a:endParaRPr lang="en-US" sz="1400" dirty="0">
                <a:solidFill>
                  <a:srgbClr val="00B050"/>
                </a:solidFill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algn="l"/>
            <a:r>
              <a:rPr lang="en-US" sz="4800" dirty="0"/>
              <a:t>Bayes’</a:t>
            </a:r>
            <a:r>
              <a:rPr lang="en-US" altLang="ja-JP" sz="4800" dirty="0"/>
              <a:t> rule</a:t>
            </a:r>
            <a:endParaRPr lang="en-US" sz="48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29600" cy="52578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ja-JP" sz="3200" dirty="0"/>
              <a:t>Derived from the product rule:</a:t>
            </a:r>
          </a:p>
          <a:p>
            <a:pPr lvl="1">
              <a:defRPr/>
            </a:pPr>
            <a:r>
              <a:rPr lang="en-US" altLang="ja-JP" sz="2800" dirty="0"/>
              <a:t>P(A, B) = P(A|B) * P(B) </a:t>
            </a:r>
            <a:r>
              <a:rPr lang="en-US" altLang="ja-JP" dirty="0"/>
              <a:t> </a:t>
            </a:r>
            <a:r>
              <a:rPr lang="en-US" altLang="ja-JP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# from definition of conditional probability</a:t>
            </a:r>
            <a:endParaRPr lang="en-US" altLang="ja-JP" sz="2800" dirty="0"/>
          </a:p>
          <a:p>
            <a:pPr lvl="1">
              <a:defRPr/>
            </a:pPr>
            <a:r>
              <a:rPr lang="en-US" altLang="ja-JP" sz="2800" dirty="0"/>
              <a:t>P(B, A) = P(B|A) * P(A) </a:t>
            </a:r>
            <a:r>
              <a:rPr lang="en-US" altLang="ja-JP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# from definition of conditional probability</a:t>
            </a:r>
            <a:endParaRPr lang="en-US" altLang="ja-JP" sz="2800" dirty="0"/>
          </a:p>
          <a:p>
            <a:pPr lvl="1">
              <a:defRPr/>
            </a:pPr>
            <a:r>
              <a:rPr lang="en-US" altLang="ja-JP" sz="2800" dirty="0"/>
              <a:t>P(A, B) = P(B, A)            </a:t>
            </a:r>
            <a:r>
              <a:rPr lang="en-US" altLang="ja-JP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ja-JP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# since order is not important</a:t>
            </a:r>
            <a:endParaRPr lang="en-US" altLang="ja-JP" sz="1400" dirty="0"/>
          </a:p>
          <a:p>
            <a:pPr marL="339725" lvl="1" indent="0">
              <a:buFontTx/>
              <a:buNone/>
              <a:defRPr/>
            </a:pPr>
            <a:r>
              <a:rPr lang="en-US" altLang="ja-JP" sz="2800" dirty="0"/>
              <a:t>So…</a:t>
            </a:r>
            <a:endParaRPr lang="en-US" altLang="ja-JP" sz="1800" dirty="0"/>
          </a:p>
          <a:p>
            <a:pPr marL="339725" lvl="1" indent="0">
              <a:buNone/>
              <a:defRPr/>
            </a:pPr>
            <a:r>
              <a:rPr lang="en-US" sz="3600" b="1" dirty="0">
                <a:ea typeface="ＭＳ Ｐゴシック" charset="0"/>
              </a:rPr>
              <a:t>P(A|B) = P(B|A) * P(A)</a:t>
            </a:r>
          </a:p>
          <a:p>
            <a:pPr marL="339725" lvl="1" indent="0">
              <a:buNone/>
              <a:defRPr/>
            </a:pPr>
            <a:r>
              <a:rPr lang="en-US" sz="3600" b="1" dirty="0">
                <a:ea typeface="ＭＳ Ｐゴシック" charset="0"/>
              </a:rPr>
              <a:t>                        P(B)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304800"/>
            <a:ext cx="2514600" cy="1773238"/>
          </a:xfrm>
          <a:prstGeom prst="rect">
            <a:avLst/>
          </a:prstGeom>
          <a:ln w="127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8A6AB1B-8C47-0241-9886-3E8CC63CB9C8}"/>
              </a:ext>
            </a:extLst>
          </p:cNvPr>
          <p:cNvCxnSpPr>
            <a:cxnSpLocks/>
          </p:cNvCxnSpPr>
          <p:nvPr/>
        </p:nvCxnSpPr>
        <p:spPr bwMode="auto">
          <a:xfrm>
            <a:off x="2819400" y="4953000"/>
            <a:ext cx="26670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1B042EDC-9B08-5343-BB35-0EEC63296346}"/>
              </a:ext>
            </a:extLst>
          </p:cNvPr>
          <p:cNvSpPr/>
          <p:nvPr/>
        </p:nvSpPr>
        <p:spPr bwMode="auto">
          <a:xfrm>
            <a:off x="6776156" y="4876800"/>
            <a:ext cx="2139244" cy="990597"/>
          </a:xfrm>
          <a:prstGeom prst="wedgeRoundRectCallout">
            <a:avLst>
              <a:gd name="adj1" fmla="val -104044"/>
              <a:gd name="adj2" fmla="val -44908"/>
              <a:gd name="adj3" fmla="val 16667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latin typeface="Times New Roman" pitchFamily="-112" charset="0"/>
              </a:rPr>
              <a:t>r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-112" charset="0"/>
              </a:rPr>
              <a:t>elates P(A|B) and P(B|A)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algn="l"/>
            <a:r>
              <a:rPr lang="en-US" sz="4800" dirty="0">
                <a:cs typeface="Calibri"/>
                <a:sym typeface="Symbol" charset="0"/>
              </a:rPr>
              <a:t>Useful for diagnosis!</a:t>
            </a:r>
            <a:endParaRPr lang="en-US" sz="48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382000" cy="5257800"/>
          </a:xfrm>
        </p:spPr>
        <p:txBody>
          <a:bodyPr/>
          <a:lstStyle/>
          <a:p>
            <a:pPr>
              <a:defRPr/>
            </a:pPr>
            <a:r>
              <a:rPr lang="en-US" altLang="ja-JP" sz="3200" i="1" dirty="0"/>
              <a:t>C is a cause, E is an effect</a:t>
            </a:r>
            <a:r>
              <a:rPr lang="en-US" altLang="ja-JP" sz="3200" dirty="0"/>
              <a:t>:</a:t>
            </a:r>
          </a:p>
          <a:p>
            <a:pPr lvl="1">
              <a:defRPr/>
            </a:pPr>
            <a:r>
              <a:rPr lang="en-US" sz="2700" dirty="0">
                <a:ea typeface="ＭＳ Ｐゴシック" charset="0"/>
              </a:rPr>
              <a:t>P(C|E) = P(E|C) * P(C) / P(E)</a:t>
            </a:r>
          </a:p>
          <a:p>
            <a:pPr>
              <a:defRPr/>
            </a:pPr>
            <a:r>
              <a:rPr lang="en-US" sz="3200" b="1" dirty="0">
                <a:cs typeface="Calibri"/>
                <a:sym typeface="Symbol" charset="0"/>
              </a:rPr>
              <a:t>Useful for diagnosis</a:t>
            </a:r>
            <a:r>
              <a:rPr lang="en-US" sz="3200" dirty="0">
                <a:cs typeface="Calibri"/>
                <a:sym typeface="Symbol" charset="0"/>
              </a:rPr>
              <a:t>: </a:t>
            </a:r>
          </a:p>
          <a:p>
            <a:pPr marL="344488" lvl="1" indent="-225425">
              <a:defRPr/>
            </a:pP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E are (observed) effects and C are (hidden) causes, </a:t>
            </a:r>
          </a:p>
          <a:p>
            <a:pPr marL="344488" lvl="1" indent="-225425">
              <a:defRPr/>
            </a:pP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Often have model for how causes lead to effects P(E|C)</a:t>
            </a:r>
          </a:p>
          <a:p>
            <a:pPr marL="344488" lvl="1" indent="-225425">
              <a:defRPr/>
            </a:pP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May also have info (based on experience) on frequency of causes (P(C))</a:t>
            </a:r>
          </a:p>
          <a:p>
            <a:pPr marL="344488" lvl="1" indent="-225425">
              <a:defRPr/>
            </a:pP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Which allows us to reason </a:t>
            </a:r>
            <a:r>
              <a:rPr lang="en-US" sz="2700" dirty="0">
                <a:ea typeface="ＭＳ Ｐゴシック" charset="0"/>
                <a:cs typeface="Calibri"/>
                <a:sym typeface="Symbol" charset="0"/>
                <a:hlinkClick r:id="rId2"/>
              </a:rPr>
              <a:t>abductively</a:t>
            </a: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 from effects to causes (P(C|E))</a:t>
            </a:r>
          </a:p>
          <a:p>
            <a:pPr marL="344488" lvl="1" indent="-225425">
              <a:defRPr/>
            </a:pP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Recall, abductive reasoning: from A =&gt; B and B, infer (maybe?) A</a:t>
            </a:r>
            <a:endParaRPr lang="el-GR" sz="2700" dirty="0">
              <a:ea typeface="ＭＳ Ｐゴシック" charset="0"/>
              <a:cs typeface="Calibri"/>
              <a:sym typeface="Symbo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76200"/>
            <a:ext cx="2514600" cy="1773238"/>
          </a:xfrm>
          <a:prstGeom prst="rect">
            <a:avLst/>
          </a:prstGeom>
          <a:ln w="127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702733" y="152400"/>
            <a:ext cx="7772400" cy="1143000"/>
          </a:xfrm>
        </p:spPr>
        <p:txBody>
          <a:bodyPr/>
          <a:lstStyle/>
          <a:p>
            <a:r>
              <a:rPr lang="en-US" sz="4400" dirty="0"/>
              <a:t>Ex: meningitis and stiff neck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305800" cy="5257800"/>
          </a:xfrm>
        </p:spPr>
        <p:txBody>
          <a:bodyPr/>
          <a:lstStyle/>
          <a:p>
            <a:r>
              <a:rPr lang="en-US" sz="3200" b="1" dirty="0"/>
              <a:t>Meningitis</a:t>
            </a:r>
            <a:r>
              <a:rPr lang="en-US" sz="3200" dirty="0"/>
              <a:t> (M) can cause </a:t>
            </a:r>
            <a:r>
              <a:rPr lang="en-US" sz="3200" b="1" dirty="0"/>
              <a:t>stiff neck </a:t>
            </a:r>
            <a:r>
              <a:rPr lang="en-US" sz="3200" dirty="0"/>
              <a:t>(S), though there are other causes too</a:t>
            </a:r>
          </a:p>
          <a:p>
            <a:r>
              <a:rPr lang="en-US" sz="3200" dirty="0"/>
              <a:t>Use S as a </a:t>
            </a:r>
            <a:r>
              <a:rPr lang="en-US" sz="3200" i="1" dirty="0"/>
              <a:t>diagnostic symptom </a:t>
            </a:r>
            <a:r>
              <a:rPr lang="en-US" sz="3200" dirty="0"/>
              <a:t>and estimate </a:t>
            </a:r>
            <a:r>
              <a:rPr lang="en-US" sz="3200" b="1" dirty="0"/>
              <a:t>p(M|S)</a:t>
            </a:r>
          </a:p>
          <a:p>
            <a:r>
              <a:rPr lang="en-US" sz="3200" dirty="0"/>
              <a:t>Studies can estimate p(M), p(S) &amp; p(S|M), e.g.      p(S|M)=0.7,  p(S)=0.01,  p(M)=0.00002</a:t>
            </a:r>
          </a:p>
          <a:p>
            <a:r>
              <a:rPr lang="en-US" sz="3200" dirty="0"/>
              <a:t>Harder to directly gather data on p(M|S)</a:t>
            </a:r>
          </a:p>
          <a:p>
            <a:r>
              <a:rPr lang="en-US" sz="3200" dirty="0"/>
              <a:t>Applying Bayes’ Rule:</a:t>
            </a:r>
            <a:br>
              <a:rPr lang="en-US" sz="3200" dirty="0"/>
            </a:br>
            <a:r>
              <a:rPr lang="en-US" sz="3200" dirty="0"/>
              <a:t>     p(M|S) = p(S|M) * p(M) / p(S) = 0.0014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DD2B873-C225-7349-9767-F982990DEAA9}" type="slidenum">
              <a:rPr lang="en-US" sz="1000">
                <a:latin typeface="Calibri"/>
              </a:rPr>
              <a:pPr/>
              <a:t>28</a:t>
            </a:fld>
            <a:endParaRPr lang="en-US" sz="1000" dirty="0">
              <a:latin typeface="Calibri"/>
            </a:endParaRPr>
          </a:p>
        </p:txBody>
      </p:sp>
      <p:sp>
        <p:nvSpPr>
          <p:cNvPr id="2" name="Rounded Rectangular Callout 1">
            <a:extLst>
              <a:ext uri="{FF2B5EF4-FFF2-40B4-BE49-F238E27FC236}">
                <a16:creationId xmlns:a16="http://schemas.microsoft.com/office/drawing/2014/main" id="{FB18A0AD-20F9-5F45-8D71-15D6DD96A451}"/>
              </a:ext>
            </a:extLst>
          </p:cNvPr>
          <p:cNvSpPr/>
          <p:nvPr/>
        </p:nvSpPr>
        <p:spPr bwMode="auto">
          <a:xfrm>
            <a:off x="6248400" y="990600"/>
            <a:ext cx="1447800" cy="457200"/>
          </a:xfrm>
          <a:prstGeom prst="wedgeRoundRectCallout">
            <a:avLst>
              <a:gd name="adj1" fmla="val -51332"/>
              <a:gd name="adj2" fmla="val 94722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latin typeface="Times New Roman" pitchFamily="-112" charset="0"/>
              </a:rPr>
              <a:t>symptom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-112" charset="0"/>
            </a:endParaRP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BDCED62B-9035-2442-8C80-0C15FC35D3DF}"/>
              </a:ext>
            </a:extLst>
          </p:cNvPr>
          <p:cNvSpPr/>
          <p:nvPr/>
        </p:nvSpPr>
        <p:spPr bwMode="auto">
          <a:xfrm>
            <a:off x="304800" y="999067"/>
            <a:ext cx="990600" cy="457200"/>
          </a:xfrm>
          <a:prstGeom prst="wedgeRoundRectCallout">
            <a:avLst>
              <a:gd name="adj1" fmla="val 49523"/>
              <a:gd name="adj2" fmla="val 78055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-112" charset="0"/>
              </a:rPr>
              <a:t>cause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609600"/>
          </a:xfrm>
        </p:spPr>
        <p:txBody>
          <a:bodyPr/>
          <a:lstStyle/>
          <a:p>
            <a:r>
              <a:rPr lang="en-US" sz="4400" dirty="0"/>
              <a:t>From multiple evidence to a cause 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0538" y="1371600"/>
            <a:ext cx="8229600" cy="485775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800" dirty="0"/>
              <a:t>In the setting of diagnostic/evidential reasoning</a:t>
            </a:r>
          </a:p>
          <a:p>
            <a:pPr>
              <a:spcBef>
                <a:spcPct val="0"/>
              </a:spcBef>
            </a:pPr>
            <a:endParaRPr lang="en-US" sz="2800" dirty="0"/>
          </a:p>
          <a:p>
            <a:pPr>
              <a:spcBef>
                <a:spcPct val="0"/>
              </a:spcBef>
            </a:pPr>
            <a:endParaRPr lang="en-US" sz="2800" dirty="0"/>
          </a:p>
          <a:p>
            <a:pPr>
              <a:spcBef>
                <a:spcPct val="0"/>
              </a:spcBef>
            </a:pPr>
            <a:endParaRPr lang="en-US" sz="2800" dirty="0"/>
          </a:p>
          <a:p>
            <a:pPr>
              <a:spcBef>
                <a:spcPct val="0"/>
              </a:spcBef>
            </a:pPr>
            <a:endParaRPr lang="en-US" sz="2800" dirty="0"/>
          </a:p>
          <a:p>
            <a:pPr>
              <a:spcBef>
                <a:spcPct val="0"/>
              </a:spcBef>
            </a:pPr>
            <a:endParaRPr lang="en-US" sz="2800" dirty="0"/>
          </a:p>
          <a:p>
            <a:pPr lvl="1">
              <a:lnSpc>
                <a:spcPct val="120000"/>
              </a:lnSpc>
              <a:spcBef>
                <a:spcPct val="0"/>
              </a:spcBef>
            </a:pPr>
            <a:r>
              <a:rPr lang="en-US" sz="2400" dirty="0">
                <a:ea typeface="ＭＳ Ｐゴシック" charset="0"/>
              </a:rPr>
              <a:t>Know prior probability of hypothesis	 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sz="2400" i="1" dirty="0">
                <a:ea typeface="ＭＳ Ｐゴシック" charset="0"/>
              </a:rPr>
              <a:t>		      </a:t>
            </a:r>
            <a:r>
              <a:rPr lang="en-US" sz="2400" dirty="0">
                <a:ea typeface="ＭＳ Ｐゴシック" charset="0"/>
              </a:rPr>
              <a:t>conditional probability </a:t>
            </a:r>
          </a:p>
          <a:p>
            <a:pPr lvl="1">
              <a:lnSpc>
                <a:spcPct val="120000"/>
              </a:lnSpc>
              <a:spcBef>
                <a:spcPct val="0"/>
              </a:spcBef>
            </a:pPr>
            <a:r>
              <a:rPr lang="en-US" sz="2400" dirty="0">
                <a:ea typeface="ＭＳ Ｐゴシック" charset="0"/>
              </a:rPr>
              <a:t>Want to compute the </a:t>
            </a:r>
            <a:r>
              <a:rPr lang="en-US" sz="2400" i="1" dirty="0">
                <a:ea typeface="ＭＳ Ｐゴシック" charset="0"/>
              </a:rPr>
              <a:t>posterior probability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2800" dirty="0"/>
              <a:t>Bayes</a:t>
            </a:r>
            <a:r>
              <a:rPr lang="ja-JP" altLang="en-US" sz="2800" dirty="0"/>
              <a:t>’</a:t>
            </a:r>
            <a:r>
              <a:rPr lang="en-US" altLang="ja-JP" sz="2800" dirty="0"/>
              <a:t>s theorem:</a:t>
            </a:r>
            <a:endParaRPr lang="en-US" sz="2800" dirty="0"/>
          </a:p>
        </p:txBody>
      </p:sp>
      <p:graphicFrame>
        <p:nvGraphicFramePr>
          <p:cNvPr id="4915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422494"/>
              </p:ext>
            </p:extLst>
          </p:nvPr>
        </p:nvGraphicFramePr>
        <p:xfrm>
          <a:off x="1895475" y="1987550"/>
          <a:ext cx="6815138" cy="144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85" name="Equation" r:id="rId3" imgW="3479800" imgH="736600" progId="Equation.3">
                  <p:embed/>
                </p:oleObj>
              </mc:Choice>
              <mc:Fallback>
                <p:oleObj name="Equation" r:id="rId3" imgW="3479800" imgH="736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475" y="1987550"/>
                        <a:ext cx="6815138" cy="144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7" name="Line 5"/>
          <p:cNvSpPr>
            <a:spLocks noChangeShapeType="1"/>
          </p:cNvSpPr>
          <p:nvPr/>
        </p:nvSpPr>
        <p:spPr bwMode="auto">
          <a:xfrm flipH="1">
            <a:off x="2171700" y="2336800"/>
            <a:ext cx="1271588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 flipH="1">
            <a:off x="3557588" y="236537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49159" name="Line 7"/>
          <p:cNvSpPr>
            <a:spLocks noChangeShapeType="1"/>
          </p:cNvSpPr>
          <p:nvPr/>
        </p:nvSpPr>
        <p:spPr bwMode="auto">
          <a:xfrm>
            <a:off x="3686175" y="2341563"/>
            <a:ext cx="971550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graphicFrame>
        <p:nvGraphicFramePr>
          <p:cNvPr id="49160" name="Object 3"/>
          <p:cNvGraphicFramePr>
            <a:graphicFrameLocks noChangeAspect="1"/>
          </p:cNvGraphicFramePr>
          <p:nvPr/>
        </p:nvGraphicFramePr>
        <p:xfrm>
          <a:off x="1143000" y="6019800"/>
          <a:ext cx="70104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86" name="Equation" r:id="rId5" imgW="2324100" imgH="228600" progId="Equation.3">
                  <p:embed/>
                </p:oleObj>
              </mc:Choice>
              <mc:Fallback>
                <p:oleObj name="Equation" r:id="rId5" imgW="23241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6019800"/>
                        <a:ext cx="701040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7897241"/>
              </p:ext>
            </p:extLst>
          </p:nvPr>
        </p:nvGraphicFramePr>
        <p:xfrm>
          <a:off x="6532563" y="3987145"/>
          <a:ext cx="8001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87" name="Equation" r:id="rId7" imgW="457200" imgH="228600" progId="Equation.3">
                  <p:embed/>
                </p:oleObj>
              </mc:Choice>
              <mc:Fallback>
                <p:oleObj name="Equation" r:id="rId7" imgW="4572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563" y="3987145"/>
                        <a:ext cx="80010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897100"/>
              </p:ext>
            </p:extLst>
          </p:nvPr>
        </p:nvGraphicFramePr>
        <p:xfrm>
          <a:off x="6532563" y="4429079"/>
          <a:ext cx="12446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88" name="Equation" r:id="rId9" imgW="711200" imgH="241300" progId="Equation.3">
                  <p:embed/>
                </p:oleObj>
              </mc:Choice>
              <mc:Fallback>
                <p:oleObj name="Equation" r:id="rId9" imgW="7112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563" y="4429079"/>
                        <a:ext cx="124460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545852"/>
              </p:ext>
            </p:extLst>
          </p:nvPr>
        </p:nvGraphicFramePr>
        <p:xfrm>
          <a:off x="4439445" y="2491052"/>
          <a:ext cx="1144588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89" name="Equation" r:id="rId11" imgW="711200" imgH="241300" progId="Equation.3">
                  <p:embed/>
                </p:oleObj>
              </mc:Choice>
              <mc:Fallback>
                <p:oleObj name="Equation" r:id="rId11" imgW="7112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9445" y="2491052"/>
                        <a:ext cx="1144588" cy="38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6448562"/>
              </p:ext>
            </p:extLst>
          </p:nvPr>
        </p:nvGraphicFramePr>
        <p:xfrm>
          <a:off x="6532563" y="4884737"/>
          <a:ext cx="12446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90" name="Equation" r:id="rId13" imgW="711200" imgH="241300" progId="Equation.3">
                  <p:embed/>
                </p:oleObj>
              </mc:Choice>
              <mc:Fallback>
                <p:oleObj name="Equation" r:id="rId13" imgW="7112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563" y="4884737"/>
                        <a:ext cx="124460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5" name="Object 8"/>
          <p:cNvGraphicFramePr>
            <a:graphicFrameLocks noChangeAspect="1"/>
          </p:cNvGraphicFramePr>
          <p:nvPr/>
        </p:nvGraphicFramePr>
        <p:xfrm>
          <a:off x="3790950" y="2027238"/>
          <a:ext cx="72866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91" name="Equation" r:id="rId15" imgW="457200" imgH="228600" progId="Equation.3">
                  <p:embed/>
                </p:oleObj>
              </mc:Choice>
              <mc:Fallback>
                <p:oleObj name="Equation" r:id="rId15" imgW="4572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0950" y="2027238"/>
                        <a:ext cx="728663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34CA0C5A-4178-4849-8538-67A59953B50F}"/>
              </a:ext>
            </a:extLst>
          </p:cNvPr>
          <p:cNvSpPr/>
          <p:nvPr/>
        </p:nvSpPr>
        <p:spPr bwMode="auto">
          <a:xfrm>
            <a:off x="152400" y="3184525"/>
            <a:ext cx="1447800" cy="457200"/>
          </a:xfrm>
          <a:prstGeom prst="wedgeRoundRectCallout">
            <a:avLst>
              <a:gd name="adj1" fmla="val 68551"/>
              <a:gd name="adj2" fmla="val -4231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latin typeface="Times New Roman" pitchFamily="-112" charset="0"/>
              </a:rPr>
              <a:t>symptom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-112" charset="0"/>
            </a:endParaRPr>
          </a:p>
        </p:txBody>
      </p:sp>
      <p:sp>
        <p:nvSpPr>
          <p:cNvPr id="15" name="Rounded Rectangular Callout 14">
            <a:extLst>
              <a:ext uri="{FF2B5EF4-FFF2-40B4-BE49-F238E27FC236}">
                <a16:creationId xmlns:a16="http://schemas.microsoft.com/office/drawing/2014/main" id="{2D1E240E-24B4-A940-AC0A-8CF3BC2E5B0F}"/>
              </a:ext>
            </a:extLst>
          </p:cNvPr>
          <p:cNvSpPr/>
          <p:nvPr/>
        </p:nvSpPr>
        <p:spPr bwMode="auto">
          <a:xfrm>
            <a:off x="1951567" y="1958975"/>
            <a:ext cx="990600" cy="387086"/>
          </a:xfrm>
          <a:prstGeom prst="wedgeRoundRectCallout">
            <a:avLst>
              <a:gd name="adj1" fmla="val 90549"/>
              <a:gd name="adj2" fmla="val 1138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-112" charset="0"/>
              </a:rPr>
              <a:t>cause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AA0EF-6EAC-CF44-AF86-A3515905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79211"/>
            <a:ext cx="7772400" cy="1143000"/>
          </a:xfrm>
        </p:spPr>
        <p:txBody>
          <a:bodyPr/>
          <a:lstStyle/>
          <a:p>
            <a:r>
              <a:rPr lang="en-US" dirty="0"/>
              <a:t>Motivation: causal reasoning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3FB1C-127C-F240-BABC-1398FE072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25974"/>
            <a:ext cx="7772400" cy="4774826"/>
          </a:xfrm>
        </p:spPr>
        <p:txBody>
          <a:bodyPr/>
          <a:lstStyle/>
          <a:p>
            <a:r>
              <a:rPr lang="en-US" sz="3200" dirty="0"/>
              <a:t>As the sun rises, the rooster crows</a:t>
            </a:r>
          </a:p>
          <a:p>
            <a:pPr lvl="1"/>
            <a:r>
              <a:rPr lang="en-US" sz="2800" dirty="0"/>
              <a:t>Does this correlation imply causality?</a:t>
            </a:r>
          </a:p>
          <a:p>
            <a:pPr lvl="1"/>
            <a:r>
              <a:rPr lang="en-US" sz="2800" dirty="0"/>
              <a:t>If so, which way does it go?</a:t>
            </a:r>
          </a:p>
          <a:p>
            <a:r>
              <a:rPr lang="en-US" sz="3200" dirty="0"/>
              <a:t>The evidence can come from</a:t>
            </a:r>
          </a:p>
          <a:p>
            <a:pPr lvl="1"/>
            <a:r>
              <a:rPr lang="en-US" sz="2800" dirty="0"/>
              <a:t>Probabilities and Bayesian reasoning</a:t>
            </a:r>
          </a:p>
          <a:p>
            <a:pPr lvl="1"/>
            <a:r>
              <a:rPr lang="en-US" sz="2800" dirty="0"/>
              <a:t>Common sense knowledge</a:t>
            </a:r>
          </a:p>
          <a:p>
            <a:pPr lvl="1"/>
            <a:r>
              <a:rPr lang="en-US" sz="2800" dirty="0"/>
              <a:t>Experiments</a:t>
            </a:r>
          </a:p>
          <a:p>
            <a:r>
              <a:rPr lang="en-US" sz="3200" dirty="0"/>
              <a:t>Bayesian Belief Networks (</a:t>
            </a:r>
            <a:r>
              <a:rPr lang="en-US" sz="3200" dirty="0">
                <a:hlinkClick r:id="rId2"/>
              </a:rPr>
              <a:t>BBNs</a:t>
            </a:r>
            <a:r>
              <a:rPr lang="en-US" sz="3200" dirty="0"/>
              <a:t>) are useful for modeling </a:t>
            </a:r>
            <a:r>
              <a:rPr lang="en-US" sz="3200" dirty="0">
                <a:hlinkClick r:id="rId3"/>
              </a:rPr>
              <a:t>causal reasoning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E5A3D6-342E-554F-B401-17FEBAA23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217311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36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19FC36E-A788-9443-A33C-EAA556A0EFD2}" type="slidenum">
              <a:rPr lang="en-US" sz="1000">
                <a:latin typeface="Calibri"/>
              </a:rPr>
              <a:pPr/>
              <a:t>30</a:t>
            </a:fld>
            <a:endParaRPr lang="en-US" sz="1000" dirty="0">
              <a:latin typeface="Calibri"/>
            </a:endParaRP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/>
          <a:p>
            <a:r>
              <a:rPr lang="en-US" dirty="0"/>
              <a:t>Bayesian diagnostic reasoning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382000" cy="5257800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Knowledge base:</a:t>
            </a:r>
          </a:p>
          <a:p>
            <a:pPr marL="458788" lvl="1" indent="-228600">
              <a:defRPr/>
            </a:pPr>
            <a:r>
              <a:rPr lang="en-US" sz="3200" dirty="0">
                <a:ea typeface="ＭＳ Ｐゴシック" charset="0"/>
              </a:rPr>
              <a:t>Evidence / manifestations: E</a:t>
            </a:r>
            <a:r>
              <a:rPr lang="en-US" sz="3200" baseline="-25000" dirty="0">
                <a:ea typeface="ＭＳ Ｐゴシック" charset="0"/>
              </a:rPr>
              <a:t>1</a:t>
            </a:r>
            <a:r>
              <a:rPr lang="en-US" sz="3200" dirty="0">
                <a:ea typeface="ＭＳ Ｐゴシック" charset="0"/>
              </a:rPr>
              <a:t>, … </a:t>
            </a:r>
            <a:r>
              <a:rPr lang="en-US" sz="3200" dirty="0" err="1">
                <a:ea typeface="ＭＳ Ｐゴシック" charset="0"/>
              </a:rPr>
              <a:t>E</a:t>
            </a:r>
            <a:r>
              <a:rPr lang="en-US" sz="3200" baseline="-25000" dirty="0" err="1">
                <a:ea typeface="ＭＳ Ｐゴシック" charset="0"/>
              </a:rPr>
              <a:t>m</a:t>
            </a:r>
            <a:endParaRPr lang="en-US" sz="3200" baseline="-25000" dirty="0">
              <a:ea typeface="ＭＳ Ｐゴシック" charset="0"/>
            </a:endParaRPr>
          </a:p>
          <a:p>
            <a:pPr marL="458788" lvl="1" indent="-228600">
              <a:defRPr/>
            </a:pPr>
            <a:r>
              <a:rPr lang="en-US" sz="2800" dirty="0">
                <a:ea typeface="ＭＳ Ｐゴシック" charset="0"/>
              </a:rPr>
              <a:t>Hypotheses / disorders: H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, … </a:t>
            </a:r>
            <a:r>
              <a:rPr lang="en-US" sz="2800" dirty="0" err="1">
                <a:ea typeface="ＭＳ Ｐゴシック" charset="0"/>
              </a:rPr>
              <a:t>H</a:t>
            </a:r>
            <a:r>
              <a:rPr lang="en-US" sz="2800" baseline="-25000" dirty="0" err="1">
                <a:ea typeface="ＭＳ Ｐゴシック" charset="0"/>
              </a:rPr>
              <a:t>n</a:t>
            </a:r>
            <a:endParaRPr lang="en-US" sz="2800" baseline="-25000" dirty="0">
              <a:ea typeface="ＭＳ Ｐゴシック" charset="0"/>
            </a:endParaRPr>
          </a:p>
          <a:p>
            <a:pPr marL="681037" lvl="2" indent="0">
              <a:buFontTx/>
              <a:buNone/>
              <a:defRPr/>
            </a:pPr>
            <a:r>
              <a:rPr lang="en-US" sz="2500" dirty="0">
                <a:ea typeface="ＭＳ Ｐゴシック" charset="0"/>
              </a:rPr>
              <a:t>Note: </a:t>
            </a:r>
            <a:r>
              <a:rPr lang="en-US" sz="2500" dirty="0" err="1">
                <a:ea typeface="ＭＳ Ｐゴシック" charset="0"/>
              </a:rPr>
              <a:t>E</a:t>
            </a:r>
            <a:r>
              <a:rPr lang="en-US" sz="2500" baseline="-25000" dirty="0" err="1">
                <a:ea typeface="ＭＳ Ｐゴシック" charset="0"/>
              </a:rPr>
              <a:t>j</a:t>
            </a:r>
            <a:r>
              <a:rPr lang="en-US" sz="2500" dirty="0">
                <a:ea typeface="ＭＳ Ｐゴシック" charset="0"/>
              </a:rPr>
              <a:t> and H</a:t>
            </a:r>
            <a:r>
              <a:rPr lang="en-US" sz="2500" baseline="-25000" dirty="0">
                <a:ea typeface="ＭＳ Ｐゴシック" charset="0"/>
              </a:rPr>
              <a:t>i</a:t>
            </a:r>
            <a:r>
              <a:rPr lang="en-US" sz="2500" dirty="0">
                <a:ea typeface="ＭＳ Ｐゴシック" charset="0"/>
              </a:rPr>
              <a:t> </a:t>
            </a:r>
            <a:r>
              <a:rPr lang="en-US" sz="2500" b="1" dirty="0">
                <a:ea typeface="ＭＳ Ｐゴシック" charset="0"/>
              </a:rPr>
              <a:t>binary</a:t>
            </a:r>
            <a:r>
              <a:rPr lang="en-US" sz="2500" dirty="0">
                <a:ea typeface="ＭＳ Ｐゴシック" charset="0"/>
              </a:rPr>
              <a:t>; hypotheses </a:t>
            </a:r>
            <a:r>
              <a:rPr lang="en-US" sz="2500" b="1" dirty="0">
                <a:ea typeface="ＭＳ Ｐゴシック" charset="0"/>
              </a:rPr>
              <a:t>mutually exclusive</a:t>
            </a:r>
            <a:r>
              <a:rPr lang="en-US" sz="2500" dirty="0">
                <a:ea typeface="ＭＳ Ｐゴシック" charset="0"/>
              </a:rPr>
              <a:t> (non-overlapping) &amp; </a:t>
            </a:r>
            <a:r>
              <a:rPr lang="en-US" sz="2500" b="1" dirty="0">
                <a:ea typeface="ＭＳ Ｐゴシック" charset="0"/>
              </a:rPr>
              <a:t>exhaustive</a:t>
            </a:r>
            <a:r>
              <a:rPr lang="en-US" sz="2500" dirty="0">
                <a:ea typeface="ＭＳ Ｐゴシック" charset="0"/>
              </a:rPr>
              <a:t> (cover all possible cases)</a:t>
            </a:r>
          </a:p>
          <a:p>
            <a:pPr lvl="1">
              <a:defRPr/>
            </a:pPr>
            <a:r>
              <a:rPr lang="en-US" sz="2600" dirty="0">
                <a:ea typeface="ＭＳ Ｐゴシック" charset="0"/>
              </a:rPr>
              <a:t>Conditional probabilities: P(</a:t>
            </a:r>
            <a:r>
              <a:rPr lang="en-US" sz="2600" dirty="0" err="1">
                <a:ea typeface="ＭＳ Ｐゴシック" charset="0"/>
              </a:rPr>
              <a:t>E</a:t>
            </a:r>
            <a:r>
              <a:rPr lang="en-US" sz="2600" baseline="-25000" dirty="0" err="1">
                <a:ea typeface="ＭＳ Ｐゴシック" charset="0"/>
              </a:rPr>
              <a:t>j</a:t>
            </a:r>
            <a:r>
              <a:rPr lang="en-US" sz="2600" dirty="0">
                <a:ea typeface="ＭＳ Ｐゴシック" charset="0"/>
              </a:rPr>
              <a:t> | H</a:t>
            </a:r>
            <a:r>
              <a:rPr lang="en-US" sz="2600" baseline="-25000" dirty="0">
                <a:ea typeface="ＭＳ Ｐゴシック" charset="0"/>
              </a:rPr>
              <a:t>i</a:t>
            </a:r>
            <a:r>
              <a:rPr lang="en-US" sz="2600" dirty="0">
                <a:ea typeface="ＭＳ Ｐゴシック" charset="0"/>
              </a:rPr>
              <a:t>), </a:t>
            </a:r>
            <a:r>
              <a:rPr lang="en-US" sz="2600" dirty="0" err="1">
                <a:ea typeface="ＭＳ Ｐゴシック" charset="0"/>
              </a:rPr>
              <a:t>i</a:t>
            </a:r>
            <a:r>
              <a:rPr lang="en-US" sz="2600" dirty="0">
                <a:ea typeface="ＭＳ Ｐゴシック" charset="0"/>
              </a:rPr>
              <a:t> = 1, … n; j = 1, … m</a:t>
            </a:r>
          </a:p>
          <a:p>
            <a:pPr>
              <a:defRPr/>
            </a:pPr>
            <a:r>
              <a:rPr lang="en-US" sz="3200" dirty="0"/>
              <a:t>Cases (evidence for particular instance): E</a:t>
            </a:r>
            <a:r>
              <a:rPr lang="en-US" sz="3200" baseline="-25000" dirty="0"/>
              <a:t>1</a:t>
            </a:r>
            <a:r>
              <a:rPr lang="en-US" sz="3200" dirty="0"/>
              <a:t>, …, E</a:t>
            </a:r>
            <a:r>
              <a:rPr lang="en-US" sz="3200" baseline="-25000" dirty="0"/>
              <a:t>l</a:t>
            </a:r>
          </a:p>
          <a:p>
            <a:pPr>
              <a:defRPr/>
            </a:pPr>
            <a:r>
              <a:rPr lang="en-US" sz="3200" dirty="0"/>
              <a:t>Goal: Find hypothesis H</a:t>
            </a:r>
            <a:r>
              <a:rPr lang="en-US" sz="3200" baseline="-25000" dirty="0"/>
              <a:t>i</a:t>
            </a:r>
            <a:r>
              <a:rPr lang="en-US" sz="3200" dirty="0"/>
              <a:t> with highest posterior</a:t>
            </a:r>
          </a:p>
          <a:p>
            <a:pPr lvl="1">
              <a:defRPr/>
            </a:pPr>
            <a:r>
              <a:rPr lang="en-US" sz="2800" dirty="0">
                <a:ea typeface="ＭＳ Ｐゴシック" charset="0"/>
              </a:rPr>
              <a:t>Max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 P(H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 | E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, …, E</a:t>
            </a:r>
            <a:r>
              <a:rPr lang="en-US" sz="2800" baseline="-25000" dirty="0">
                <a:ea typeface="ＭＳ Ｐゴシック" charset="0"/>
              </a:rPr>
              <a:t>l</a:t>
            </a:r>
            <a:r>
              <a:rPr lang="en-US" sz="2800" dirty="0">
                <a:ea typeface="ＭＳ Ｐゴシック" charset="0"/>
              </a:rPr>
              <a:t>)</a:t>
            </a:r>
          </a:p>
          <a:p>
            <a:pPr lvl="1">
              <a:defRPr/>
            </a:pPr>
            <a:endParaRPr lang="en-US" sz="2600" dirty="0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19FC36E-A788-9443-A33C-EAA556A0EFD2}" type="slidenum">
              <a:rPr lang="en-US" sz="1000">
                <a:latin typeface="Calibri"/>
              </a:rPr>
              <a:pPr/>
              <a:t>31</a:t>
            </a:fld>
            <a:endParaRPr lang="en-US" sz="1000" dirty="0">
              <a:latin typeface="Calibri"/>
            </a:endParaRP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/>
          <a:p>
            <a:r>
              <a:rPr lang="en-US" dirty="0"/>
              <a:t>Bayesian diagnostic reasoning (2)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8758" y="1295400"/>
            <a:ext cx="8534400" cy="5257800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Prior vs. posterior probability</a:t>
            </a:r>
          </a:p>
          <a:p>
            <a:pPr lvl="1">
              <a:defRPr/>
            </a:pPr>
            <a:r>
              <a:rPr lang="en-US" sz="2400" dirty="0"/>
              <a:t>Prior: probability before we know the evidence, e.g., 0.005 for having COVID)</a:t>
            </a:r>
          </a:p>
          <a:p>
            <a:pPr lvl="1">
              <a:defRPr/>
            </a:pPr>
            <a:r>
              <a:rPr lang="en-US" sz="2400" dirty="0"/>
              <a:t>Posterior: probability after knowing evidence, e.g., 0.9 if patient tests positive for COVID</a:t>
            </a:r>
          </a:p>
          <a:p>
            <a:pPr>
              <a:defRPr/>
            </a:pPr>
            <a:r>
              <a:rPr lang="en-US" sz="3200" dirty="0"/>
              <a:t>Goal: find hypothesis H</a:t>
            </a:r>
            <a:r>
              <a:rPr lang="en-US" sz="3200" baseline="-25000" dirty="0"/>
              <a:t>i</a:t>
            </a:r>
            <a:r>
              <a:rPr lang="en-US" sz="3200" dirty="0"/>
              <a:t> with highest posterior</a:t>
            </a:r>
          </a:p>
          <a:p>
            <a:pPr lvl="1">
              <a:defRPr/>
            </a:pPr>
            <a:r>
              <a:rPr lang="en-US" sz="2400" dirty="0">
                <a:ea typeface="ＭＳ Ｐゴシック" charset="0"/>
              </a:rPr>
              <a:t>Max</a:t>
            </a:r>
            <a:r>
              <a:rPr lang="en-US" sz="2400" baseline="-25000" dirty="0">
                <a:ea typeface="ＭＳ Ｐゴシック" charset="0"/>
              </a:rPr>
              <a:t>i</a:t>
            </a:r>
            <a:r>
              <a:rPr lang="en-US" sz="2400" dirty="0">
                <a:ea typeface="ＭＳ Ｐゴシック" charset="0"/>
              </a:rPr>
              <a:t> P(H</a:t>
            </a:r>
            <a:r>
              <a:rPr lang="en-US" sz="2400" baseline="-25000" dirty="0">
                <a:ea typeface="ＭＳ Ｐゴシック" charset="0"/>
              </a:rPr>
              <a:t>i</a:t>
            </a:r>
            <a:r>
              <a:rPr lang="en-US" sz="2400" dirty="0">
                <a:ea typeface="ＭＳ Ｐゴシック" charset="0"/>
              </a:rPr>
              <a:t> | E</a:t>
            </a:r>
            <a:r>
              <a:rPr lang="en-US" sz="2400" baseline="-25000" dirty="0">
                <a:ea typeface="ＭＳ Ｐゴシック" charset="0"/>
              </a:rPr>
              <a:t>1</a:t>
            </a:r>
            <a:r>
              <a:rPr lang="en-US" sz="2400" dirty="0">
                <a:ea typeface="ＭＳ Ｐゴシック" charset="0"/>
              </a:rPr>
              <a:t>, …, E</a:t>
            </a:r>
            <a:r>
              <a:rPr lang="en-US" sz="2400" baseline="-25000" dirty="0">
                <a:ea typeface="ＭＳ Ｐゴシック" charset="0"/>
              </a:rPr>
              <a:t>l</a:t>
            </a:r>
            <a:r>
              <a:rPr lang="en-US" sz="2400" dirty="0">
                <a:ea typeface="ＭＳ Ｐゴシック" charset="0"/>
              </a:rPr>
              <a:t>)</a:t>
            </a:r>
          </a:p>
          <a:p>
            <a:pPr>
              <a:lnSpc>
                <a:spcPts val="3860"/>
              </a:lnSpc>
              <a:defRPr/>
            </a:pPr>
            <a:r>
              <a:rPr lang="en-US" altLang="ja-JP" sz="3200" dirty="0"/>
              <a:t>Requires knowing joint evidence probabilities</a:t>
            </a:r>
          </a:p>
          <a:p>
            <a:pPr marL="339725" lvl="1" indent="0">
              <a:lnSpc>
                <a:spcPts val="3860"/>
              </a:lnSpc>
              <a:buFontTx/>
              <a:buNone/>
              <a:defRPr/>
            </a:pPr>
            <a:r>
              <a:rPr lang="en-US" sz="2400" dirty="0">
                <a:ea typeface="ＭＳ Ｐゴシック" charset="0"/>
              </a:rPr>
              <a:t>P(H</a:t>
            </a:r>
            <a:r>
              <a:rPr lang="en-US" sz="2400" baseline="-25000" dirty="0">
                <a:ea typeface="ＭＳ Ｐゴシック" charset="0"/>
              </a:rPr>
              <a:t>i</a:t>
            </a:r>
            <a:r>
              <a:rPr lang="en-US" sz="2400" dirty="0">
                <a:ea typeface="ＭＳ Ｐゴシック" charset="0"/>
              </a:rPr>
              <a:t> | E</a:t>
            </a:r>
            <a:r>
              <a:rPr lang="en-US" sz="2400" baseline="-25000" dirty="0">
                <a:ea typeface="ＭＳ Ｐゴシック" charset="0"/>
              </a:rPr>
              <a:t>1</a:t>
            </a:r>
            <a:r>
              <a:rPr lang="en-US" sz="2400" dirty="0">
                <a:ea typeface="ＭＳ Ｐゴシック" charset="0"/>
              </a:rPr>
              <a:t>… </a:t>
            </a:r>
            <a:r>
              <a:rPr lang="en-US" sz="2400" dirty="0" err="1">
                <a:ea typeface="ＭＳ Ｐゴシック" charset="0"/>
              </a:rPr>
              <a:t>E</a:t>
            </a:r>
            <a:r>
              <a:rPr lang="en-US" sz="2400" baseline="-25000" dirty="0" err="1">
                <a:ea typeface="ＭＳ Ｐゴシック" charset="0"/>
              </a:rPr>
              <a:t>m</a:t>
            </a:r>
            <a:r>
              <a:rPr lang="en-US" sz="2400" dirty="0">
                <a:ea typeface="ＭＳ Ｐゴシック" charset="0"/>
              </a:rPr>
              <a:t>) = P(E</a:t>
            </a:r>
            <a:r>
              <a:rPr lang="en-US" sz="2400" baseline="-25000" dirty="0">
                <a:ea typeface="ＭＳ Ｐゴシック" charset="0"/>
              </a:rPr>
              <a:t>1</a:t>
            </a:r>
            <a:r>
              <a:rPr lang="en-US" sz="2400" dirty="0">
                <a:ea typeface="ＭＳ Ｐゴシック" charset="0"/>
              </a:rPr>
              <a:t>…</a:t>
            </a:r>
            <a:r>
              <a:rPr lang="en-US" sz="2400" dirty="0" err="1">
                <a:ea typeface="ＭＳ Ｐゴシック" charset="0"/>
              </a:rPr>
              <a:t>E</a:t>
            </a:r>
            <a:r>
              <a:rPr lang="en-US" sz="2400" baseline="-25000" dirty="0" err="1">
                <a:ea typeface="ＭＳ Ｐゴシック" charset="0"/>
              </a:rPr>
              <a:t>m</a:t>
            </a:r>
            <a:r>
              <a:rPr lang="en-US" sz="2400" dirty="0">
                <a:ea typeface="ＭＳ Ｐゴシック" charset="0"/>
              </a:rPr>
              <a:t> | H</a:t>
            </a:r>
            <a:r>
              <a:rPr lang="en-US" sz="2400" baseline="-25000" dirty="0">
                <a:ea typeface="ＭＳ Ｐゴシック" charset="0"/>
              </a:rPr>
              <a:t>i</a:t>
            </a:r>
            <a:r>
              <a:rPr lang="en-US" sz="2400" dirty="0">
                <a:ea typeface="ＭＳ Ｐゴシック" charset="0"/>
              </a:rPr>
              <a:t>) P(H</a:t>
            </a:r>
            <a:r>
              <a:rPr lang="en-US" sz="2400" baseline="-25000" dirty="0">
                <a:ea typeface="ＭＳ Ｐゴシック" charset="0"/>
              </a:rPr>
              <a:t>i</a:t>
            </a:r>
            <a:r>
              <a:rPr lang="en-US" sz="2400" dirty="0">
                <a:ea typeface="ＭＳ Ｐゴシック" charset="0"/>
              </a:rPr>
              <a:t>) / P(E</a:t>
            </a:r>
            <a:r>
              <a:rPr lang="en-US" sz="2400" baseline="-25000" dirty="0">
                <a:ea typeface="ＭＳ Ｐゴシック" charset="0"/>
              </a:rPr>
              <a:t>1</a:t>
            </a:r>
            <a:r>
              <a:rPr lang="en-US" sz="2400" dirty="0">
                <a:ea typeface="ＭＳ Ｐゴシック" charset="0"/>
              </a:rPr>
              <a:t>… </a:t>
            </a:r>
            <a:r>
              <a:rPr lang="en-US" sz="2400" dirty="0" err="1">
                <a:ea typeface="ＭＳ Ｐゴシック" charset="0"/>
              </a:rPr>
              <a:t>E</a:t>
            </a:r>
            <a:r>
              <a:rPr lang="en-US" sz="2400" baseline="-25000" dirty="0" err="1">
                <a:ea typeface="ＭＳ Ｐゴシック" charset="0"/>
              </a:rPr>
              <a:t>m</a:t>
            </a:r>
            <a:r>
              <a:rPr lang="en-US" sz="2400" dirty="0">
                <a:ea typeface="ＭＳ Ｐゴシック" charset="0"/>
              </a:rPr>
              <a:t>)</a:t>
            </a:r>
          </a:p>
          <a:p>
            <a:pPr marL="342900" indent="-346075">
              <a:lnSpc>
                <a:spcPts val="3860"/>
              </a:lnSpc>
              <a:defRPr/>
            </a:pPr>
            <a:r>
              <a:rPr lang="en-US" sz="3200" dirty="0">
                <a:ea typeface="ＭＳ Ｐゴシック" charset="0"/>
              </a:rPr>
              <a:t>Having many </a:t>
            </a:r>
            <a:r>
              <a:rPr lang="en-US" sz="3200" dirty="0" err="1"/>
              <a:t>E</a:t>
            </a:r>
            <a:r>
              <a:rPr lang="en-US" sz="3200" baseline="-25000" dirty="0" err="1"/>
              <a:t>i</a:t>
            </a:r>
            <a:r>
              <a:rPr lang="en-US" sz="3200" baseline="-25000" dirty="0"/>
              <a:t>  </a:t>
            </a:r>
            <a:r>
              <a:rPr lang="en-US" sz="3200" dirty="0"/>
              <a:t>is a big data collection problem!</a:t>
            </a:r>
            <a:endParaRPr lang="en-US" sz="3200" dirty="0">
              <a:ea typeface="ＭＳ Ｐゴシック" charset="0"/>
            </a:endParaRPr>
          </a:p>
          <a:p>
            <a:pPr lvl="1">
              <a:defRPr/>
            </a:pPr>
            <a:endParaRPr lang="en-US" sz="2600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5639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19FC36E-A788-9443-A33C-EAA556A0EFD2}" type="slidenum">
              <a:rPr lang="en-US" sz="1000">
                <a:latin typeface="Calibri"/>
              </a:rPr>
              <a:pPr/>
              <a:t>32</a:t>
            </a:fld>
            <a:endParaRPr lang="en-US" sz="1000" dirty="0">
              <a:latin typeface="Calibri"/>
            </a:endParaRP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/>
          <a:p>
            <a:r>
              <a:rPr lang="en-US" sz="3600" dirty="0"/>
              <a:t>Simplifying Bayesian diagnostic reasoning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8758" y="1295400"/>
            <a:ext cx="8534400" cy="5257800"/>
          </a:xfrm>
        </p:spPr>
        <p:txBody>
          <a:bodyPr/>
          <a:lstStyle/>
          <a:p>
            <a:pPr marL="342900" indent="-346075">
              <a:lnSpc>
                <a:spcPts val="3860"/>
              </a:lnSpc>
              <a:defRPr/>
            </a:pPr>
            <a:r>
              <a:rPr lang="en-US" sz="3200" dirty="0">
                <a:ea typeface="ＭＳ Ｐゴシック" charset="0"/>
              </a:rPr>
              <a:t>Having many </a:t>
            </a:r>
            <a:r>
              <a:rPr lang="en-US" sz="3200" dirty="0" err="1"/>
              <a:t>E</a:t>
            </a:r>
            <a:r>
              <a:rPr lang="en-US" sz="3200" baseline="-25000" dirty="0" err="1"/>
              <a:t>i</a:t>
            </a:r>
            <a:r>
              <a:rPr lang="en-US" sz="3200" baseline="-25000" dirty="0"/>
              <a:t>  </a:t>
            </a:r>
            <a:r>
              <a:rPr lang="en-US" sz="3200" dirty="0"/>
              <a:t>is a big data collection problem!</a:t>
            </a:r>
          </a:p>
          <a:p>
            <a:pPr marL="342900" indent="-346075">
              <a:lnSpc>
                <a:spcPts val="3860"/>
              </a:lnSpc>
              <a:defRPr/>
            </a:pPr>
            <a:r>
              <a:rPr lang="en-US" sz="3200" dirty="0">
                <a:ea typeface="ＭＳ Ｐゴシック" charset="0"/>
              </a:rPr>
              <a:t>Two ways to address this</a:t>
            </a:r>
          </a:p>
          <a:p>
            <a:pPr marL="342900" indent="-346075">
              <a:lnSpc>
                <a:spcPts val="3860"/>
              </a:lnSpc>
              <a:defRPr/>
            </a:pPr>
            <a:r>
              <a:rPr lang="en-US" sz="3200" dirty="0"/>
              <a:t>#1 use conditional independence to effect “causal reasoning” and eliminate some </a:t>
            </a:r>
            <a:r>
              <a:rPr lang="en-US" sz="3200" dirty="0" err="1"/>
              <a:t>E</a:t>
            </a:r>
            <a:r>
              <a:rPr lang="en-US" sz="3200" baseline="-25000" dirty="0" err="1"/>
              <a:t>i</a:t>
            </a:r>
            <a:r>
              <a:rPr lang="en-US" sz="3200" baseline="-25000" dirty="0"/>
              <a:t> </a:t>
            </a:r>
          </a:p>
          <a:p>
            <a:pPr marL="863600" lvl="1" indent="-342900">
              <a:spcBef>
                <a:spcPts val="600"/>
              </a:spcBef>
              <a:defRPr/>
            </a:pPr>
            <a:r>
              <a:rPr lang="en-US" sz="2600" dirty="0">
                <a:sym typeface="Symbol" charset="0"/>
              </a:rPr>
              <a:t>Knowing </a:t>
            </a:r>
            <a:r>
              <a:rPr lang="en-US" sz="2600" i="1" dirty="0" err="1">
                <a:solidFill>
                  <a:srgbClr val="FF0000"/>
                </a:solidFill>
                <a:sym typeface="Symbol" charset="0"/>
              </a:rPr>
              <a:t>LightLevel</a:t>
            </a:r>
            <a:r>
              <a:rPr lang="en-US" sz="2600" i="1" dirty="0">
                <a:sym typeface="Symbol" charset="0"/>
              </a:rPr>
              <a:t>, </a:t>
            </a:r>
            <a:r>
              <a:rPr lang="en-US" sz="2600" dirty="0">
                <a:sym typeface="Symbol" charset="0"/>
              </a:rPr>
              <a:t>we can ignore </a:t>
            </a:r>
            <a:r>
              <a:rPr lang="en-US" sz="2600" i="1" dirty="0" err="1">
                <a:solidFill>
                  <a:srgbClr val="00B050"/>
                </a:solidFill>
                <a:sym typeface="Symbol" charset="0"/>
              </a:rPr>
              <a:t>FullMoon</a:t>
            </a:r>
            <a:r>
              <a:rPr lang="en-US" sz="2600" i="1" dirty="0">
                <a:solidFill>
                  <a:srgbClr val="00B050"/>
                </a:solidFill>
                <a:sym typeface="Symbol" charset="0"/>
              </a:rPr>
              <a:t> </a:t>
            </a:r>
            <a:r>
              <a:rPr lang="en-US" sz="2600" dirty="0">
                <a:sym typeface="Symbol" charset="0"/>
              </a:rPr>
              <a:t>and </a:t>
            </a:r>
            <a:r>
              <a:rPr lang="en-US" sz="2600" i="1" dirty="0" err="1">
                <a:solidFill>
                  <a:srgbClr val="00B0F0"/>
                </a:solidFill>
                <a:sym typeface="Symbol" charset="0"/>
              </a:rPr>
              <a:t>StreetLights</a:t>
            </a:r>
            <a:r>
              <a:rPr lang="en-US" sz="2600" i="1" dirty="0">
                <a:solidFill>
                  <a:srgbClr val="00B0F0"/>
                </a:solidFill>
                <a:sym typeface="Symbol" charset="0"/>
              </a:rPr>
              <a:t> </a:t>
            </a:r>
            <a:r>
              <a:rPr lang="en-US" sz="2600" i="1" dirty="0">
                <a:sym typeface="Symbol" charset="0"/>
              </a:rPr>
              <a:t>when </a:t>
            </a:r>
            <a:r>
              <a:rPr lang="en-US" sz="2600" dirty="0">
                <a:sym typeface="Symbol" charset="0"/>
              </a:rPr>
              <a:t>predicting if alarm suggests </a:t>
            </a:r>
            <a:r>
              <a:rPr lang="en-US" sz="2600" dirty="0">
                <a:solidFill>
                  <a:srgbClr val="FF0000"/>
                </a:solidFill>
                <a:sym typeface="Symbol" charset="0"/>
              </a:rPr>
              <a:t>Burglary</a:t>
            </a:r>
          </a:p>
          <a:p>
            <a:pPr marL="863600" lvl="1" indent="-342900">
              <a:spcBef>
                <a:spcPts val="600"/>
              </a:spcBef>
              <a:defRPr/>
            </a:pPr>
            <a:r>
              <a:rPr lang="en-US" sz="2600" dirty="0">
                <a:sym typeface="Symbol" charset="0"/>
              </a:rPr>
              <a:t>More on this later</a:t>
            </a:r>
            <a:endParaRPr lang="en-US" sz="2800" dirty="0">
              <a:solidFill>
                <a:srgbClr val="FF0000"/>
              </a:solidFill>
              <a:sym typeface="Symbol" charset="0"/>
            </a:endParaRPr>
          </a:p>
          <a:p>
            <a:pPr marL="342900" indent="-346075">
              <a:lnSpc>
                <a:spcPts val="3860"/>
              </a:lnSpc>
              <a:defRPr/>
            </a:pPr>
            <a:r>
              <a:rPr lang="en-US" sz="3200" dirty="0"/>
              <a:t>#2 Use a </a:t>
            </a:r>
            <a:r>
              <a:rPr lang="en-US" sz="3200" dirty="0">
                <a:hlinkClick r:id="rId2"/>
              </a:rPr>
              <a:t>Naïve Bayes</a:t>
            </a:r>
            <a:r>
              <a:rPr lang="en-US" sz="3200" dirty="0"/>
              <a:t> approximation that assumes evidence variables are all mutually independent</a:t>
            </a:r>
          </a:p>
          <a:p>
            <a:pPr marL="342900" indent="-346075">
              <a:lnSpc>
                <a:spcPts val="3860"/>
              </a:lnSpc>
              <a:defRPr/>
            </a:pPr>
            <a:endParaRPr lang="en-US" sz="3200" dirty="0">
              <a:ea typeface="ＭＳ Ｐゴシック" charset="0"/>
            </a:endParaRPr>
          </a:p>
          <a:p>
            <a:pPr marL="342900" indent="-346075">
              <a:lnSpc>
                <a:spcPts val="3860"/>
              </a:lnSpc>
              <a:defRPr/>
            </a:pPr>
            <a:endParaRPr lang="en-US" sz="3200" dirty="0">
              <a:ea typeface="ＭＳ Ｐゴシック" charset="0"/>
            </a:endParaRPr>
          </a:p>
          <a:p>
            <a:pPr lvl="1">
              <a:defRPr/>
            </a:pPr>
            <a:endParaRPr lang="en-US" sz="2600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0134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35137AC-3C89-C04A-9C4F-F2C77768CF1E}" type="slidenum">
              <a:rPr lang="en-US" sz="1000">
                <a:latin typeface="Calibri"/>
              </a:rPr>
              <a:pPr/>
              <a:t>33</a:t>
            </a:fld>
            <a:endParaRPr lang="en-US" sz="1000" dirty="0">
              <a:latin typeface="Calibri"/>
            </a:endParaRPr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/>
          <a:lstStyle/>
          <a:p>
            <a:r>
              <a:rPr lang="en-US" dirty="0"/>
              <a:t>Naïve Bayesian diagnostic reasoning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7924800" cy="5410200"/>
          </a:xfrm>
        </p:spPr>
        <p:txBody>
          <a:bodyPr/>
          <a:lstStyle/>
          <a:p>
            <a:pPr>
              <a:lnSpc>
                <a:spcPts val="3860"/>
              </a:lnSpc>
              <a:defRPr/>
            </a:pPr>
            <a:r>
              <a:rPr lang="en-US" sz="3200" dirty="0"/>
              <a:t>Bayes’ </a:t>
            </a:r>
            <a:r>
              <a:rPr lang="en-US" altLang="ja-JP" sz="3200" dirty="0"/>
              <a:t>rule:</a:t>
            </a:r>
          </a:p>
          <a:p>
            <a:pPr marL="339725" lvl="1" indent="0">
              <a:lnSpc>
                <a:spcPts val="386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</a:rPr>
              <a:t>P(H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 | E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… </a:t>
            </a:r>
            <a:r>
              <a:rPr lang="en-US" sz="2800" dirty="0" err="1">
                <a:ea typeface="ＭＳ Ｐゴシック" charset="0"/>
              </a:rPr>
              <a:t>E</a:t>
            </a:r>
            <a:r>
              <a:rPr lang="en-US" sz="2800" baseline="-25000" dirty="0" err="1">
                <a:ea typeface="ＭＳ Ｐゴシック" charset="0"/>
              </a:rPr>
              <a:t>m</a:t>
            </a:r>
            <a:r>
              <a:rPr lang="en-US" sz="2800" dirty="0">
                <a:ea typeface="ＭＳ Ｐゴシック" charset="0"/>
              </a:rPr>
              <a:t>) = P(E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…</a:t>
            </a:r>
            <a:r>
              <a:rPr lang="en-US" sz="2800" dirty="0" err="1">
                <a:ea typeface="ＭＳ Ｐゴシック" charset="0"/>
              </a:rPr>
              <a:t>E</a:t>
            </a:r>
            <a:r>
              <a:rPr lang="en-US" sz="2800" baseline="-25000" dirty="0" err="1">
                <a:ea typeface="ＭＳ Ｐゴシック" charset="0"/>
              </a:rPr>
              <a:t>m</a:t>
            </a:r>
            <a:r>
              <a:rPr lang="en-US" sz="2800" dirty="0">
                <a:ea typeface="ＭＳ Ｐゴシック" charset="0"/>
              </a:rPr>
              <a:t> | 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) P(H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) / P(E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… </a:t>
            </a:r>
            <a:r>
              <a:rPr lang="en-US" sz="2800" dirty="0" err="1">
                <a:ea typeface="ＭＳ Ｐゴシック" charset="0"/>
              </a:rPr>
              <a:t>E</a:t>
            </a:r>
            <a:r>
              <a:rPr lang="en-US" sz="2800" baseline="-25000" dirty="0" err="1">
                <a:ea typeface="ＭＳ Ｐゴシック" charset="0"/>
              </a:rPr>
              <a:t>m</a:t>
            </a:r>
            <a:r>
              <a:rPr lang="en-US" sz="2800" dirty="0">
                <a:ea typeface="ＭＳ Ｐゴシック" charset="0"/>
              </a:rPr>
              <a:t>)</a:t>
            </a:r>
          </a:p>
          <a:p>
            <a:pPr>
              <a:lnSpc>
                <a:spcPts val="3860"/>
              </a:lnSpc>
              <a:defRPr/>
            </a:pPr>
            <a:r>
              <a:rPr lang="en-US" sz="3200" dirty="0"/>
              <a:t>Assume each evidence </a:t>
            </a:r>
            <a:r>
              <a:rPr lang="en-US" sz="3200" dirty="0" err="1"/>
              <a:t>E</a:t>
            </a:r>
            <a:r>
              <a:rPr lang="en-US" sz="3200" baseline="-25000" dirty="0" err="1"/>
              <a:t>i</a:t>
            </a:r>
            <a:r>
              <a:rPr lang="en-US" sz="3200" dirty="0"/>
              <a:t> is conditionally independent of the others, </a:t>
            </a:r>
            <a:r>
              <a:rPr lang="en-US" sz="3200" i="1" dirty="0"/>
              <a:t>given</a:t>
            </a:r>
            <a:r>
              <a:rPr lang="en-US" sz="3200" dirty="0"/>
              <a:t> a hypothesis H</a:t>
            </a:r>
            <a:r>
              <a:rPr lang="en-US" sz="3200" baseline="-25000" dirty="0"/>
              <a:t>i</a:t>
            </a:r>
            <a:r>
              <a:rPr lang="en-US" sz="3200" dirty="0"/>
              <a:t>, then:</a:t>
            </a:r>
          </a:p>
          <a:p>
            <a:pPr marL="338138" lvl="1" indent="0">
              <a:lnSpc>
                <a:spcPts val="386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</a:rPr>
              <a:t>P(E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…</a:t>
            </a:r>
            <a:r>
              <a:rPr lang="en-US" sz="2800" dirty="0" err="1">
                <a:ea typeface="ＭＳ Ｐゴシック" charset="0"/>
              </a:rPr>
              <a:t>E</a:t>
            </a:r>
            <a:r>
              <a:rPr lang="en-US" sz="2800" baseline="-25000" dirty="0" err="1">
                <a:ea typeface="ＭＳ Ｐゴシック" charset="0"/>
              </a:rPr>
              <a:t>m</a:t>
            </a:r>
            <a:r>
              <a:rPr lang="en-US" sz="2800" dirty="0">
                <a:ea typeface="ＭＳ Ｐゴシック" charset="0"/>
              </a:rPr>
              <a:t> | 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) = </a:t>
            </a:r>
            <a:r>
              <a:rPr lang="en-US" sz="2800" dirty="0">
                <a:ea typeface="ＭＳ Ｐゴシック" charset="0"/>
                <a:sym typeface="Symbol" charset="0"/>
              </a:rPr>
              <a:t></a:t>
            </a:r>
            <a:r>
              <a:rPr lang="en-US" sz="2800" baseline="30000" dirty="0" err="1">
                <a:ea typeface="ＭＳ Ｐゴシック" charset="0"/>
                <a:sym typeface="Symbol" charset="0"/>
              </a:rPr>
              <a:t>m</a:t>
            </a:r>
            <a:r>
              <a:rPr lang="en-US" sz="2800" baseline="-25000" dirty="0" err="1">
                <a:ea typeface="ＭＳ Ｐゴシック" charset="0"/>
                <a:sym typeface="Symbol" charset="0"/>
              </a:rPr>
              <a:t>j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=1</a:t>
            </a:r>
            <a:r>
              <a:rPr lang="en-US" sz="2800" dirty="0">
                <a:ea typeface="ＭＳ Ｐゴシック" charset="0"/>
                <a:sym typeface="Symbol" charset="0"/>
              </a:rPr>
              <a:t> P(</a:t>
            </a:r>
            <a:r>
              <a:rPr lang="en-US" sz="2800" dirty="0" err="1">
                <a:ea typeface="ＭＳ Ｐゴシック" charset="0"/>
                <a:sym typeface="Symbol" charset="0"/>
              </a:rPr>
              <a:t>E</a:t>
            </a:r>
            <a:r>
              <a:rPr lang="en-US" sz="2800" baseline="-25000" dirty="0" err="1">
                <a:ea typeface="ＭＳ Ｐゴシック" charset="0"/>
                <a:sym typeface="Symbol" charset="0"/>
              </a:rPr>
              <a:t>j</a:t>
            </a:r>
            <a:r>
              <a:rPr lang="en-US" sz="2800" dirty="0">
                <a:ea typeface="ＭＳ Ｐゴシック" charset="0"/>
                <a:sym typeface="Symbol" charset="0"/>
              </a:rPr>
              <a:t> |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i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</a:p>
          <a:p>
            <a:pPr marL="236538" indent="-239713">
              <a:lnSpc>
                <a:spcPts val="3860"/>
              </a:lnSpc>
              <a:defRPr/>
            </a:pPr>
            <a:r>
              <a:rPr lang="en-US" sz="3200" dirty="0">
                <a:sym typeface="Symbol" charset="0"/>
              </a:rPr>
              <a:t>Easy to compute since we ignore evidence dependence</a:t>
            </a:r>
          </a:p>
          <a:p>
            <a:pPr marL="236538" indent="-239713">
              <a:lnSpc>
                <a:spcPts val="3860"/>
              </a:lnSpc>
              <a:defRPr/>
            </a:pPr>
            <a:r>
              <a:rPr lang="en-US" sz="3200" dirty="0">
                <a:sym typeface="Symbol" charset="0"/>
              </a:rPr>
              <a:t>Over-simplification for many reasons, but often used as a simple baseline</a:t>
            </a:r>
            <a:endParaRPr lang="en-US" sz="3200" dirty="0">
              <a:ea typeface="ＭＳ Ｐゴシック" charset="0"/>
              <a:sym typeface="Symbol" charset="0"/>
            </a:endParaRPr>
          </a:p>
          <a:p>
            <a:pPr marL="236538" indent="-239713">
              <a:lnSpc>
                <a:spcPts val="3860"/>
              </a:lnSpc>
              <a:defRPr/>
            </a:pPr>
            <a:endParaRPr lang="en-US" sz="3200" dirty="0">
              <a:ea typeface="ＭＳ Ｐゴシック" charset="0"/>
              <a:sym typeface="Symbol" charset="0"/>
            </a:endParaRPr>
          </a:p>
          <a:p>
            <a:pPr>
              <a:lnSpc>
                <a:spcPts val="3860"/>
              </a:lnSpc>
              <a:buFontTx/>
              <a:buNone/>
              <a:defRPr/>
            </a:pPr>
            <a:endParaRPr lang="en-US" sz="2800" dirty="0">
              <a:sym typeface="Symbol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B0A8E4E-EB3A-5445-82A5-C9600020D34D}" type="slidenum">
              <a:rPr lang="en-US" sz="1000">
                <a:latin typeface="Calibri"/>
              </a:rPr>
              <a:pPr/>
              <a:t>34</a:t>
            </a:fld>
            <a:endParaRPr lang="en-US" sz="1000" dirty="0">
              <a:latin typeface="Calibri"/>
            </a:endParaRP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382000" cy="1143000"/>
          </a:xfrm>
        </p:spPr>
        <p:txBody>
          <a:bodyPr/>
          <a:lstStyle/>
          <a:p>
            <a:r>
              <a:rPr lang="en-US" sz="4800" dirty="0"/>
              <a:t>Limitations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458200" cy="5029200"/>
          </a:xfrm>
        </p:spPr>
        <p:txBody>
          <a:bodyPr/>
          <a:lstStyle/>
          <a:p>
            <a:pPr>
              <a:defRPr/>
            </a:pPr>
            <a:r>
              <a:rPr lang="en-US" sz="3000" dirty="0"/>
              <a:t>Can’t easily handle </a:t>
            </a:r>
            <a:r>
              <a:rPr lang="en-US" sz="3000" b="1" dirty="0"/>
              <a:t>multi-fault situations</a:t>
            </a:r>
            <a:r>
              <a:rPr lang="en-US" sz="3000" dirty="0"/>
              <a:t> or</a:t>
            </a:r>
            <a:br>
              <a:rPr lang="en-US" sz="3000" dirty="0"/>
            </a:br>
            <a:r>
              <a:rPr lang="en-US" sz="3000" dirty="0"/>
              <a:t>cases where intermediate (hidden) causes exist:</a:t>
            </a:r>
          </a:p>
          <a:p>
            <a:pPr lvl="1">
              <a:defRPr/>
            </a:pPr>
            <a:r>
              <a:rPr lang="en-US" sz="2800" dirty="0">
                <a:ea typeface="ＭＳ Ｐゴシック" charset="0"/>
              </a:rPr>
              <a:t>Disease D causes syndrome S, which causes correlated manifestations M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 and M</a:t>
            </a:r>
            <a:r>
              <a:rPr lang="en-US" sz="2800" baseline="-25000" dirty="0">
                <a:ea typeface="ＭＳ Ｐゴシック" charset="0"/>
              </a:rPr>
              <a:t>2</a:t>
            </a:r>
          </a:p>
          <a:p>
            <a:pPr>
              <a:defRPr/>
            </a:pPr>
            <a:r>
              <a:rPr lang="en-US" sz="3000" dirty="0"/>
              <a:t>Consider composite hypothesis H</a:t>
            </a:r>
            <a:r>
              <a:rPr lang="en-US" sz="3000" baseline="-25000" dirty="0"/>
              <a:t>1</a:t>
            </a:r>
            <a:r>
              <a:rPr lang="en-US" sz="3000" dirty="0">
                <a:sym typeface="Symbol" charset="0"/>
              </a:rPr>
              <a:t>H</a:t>
            </a:r>
            <a:r>
              <a:rPr lang="en-US" sz="3000" baseline="-25000" dirty="0">
                <a:sym typeface="Symbol" charset="0"/>
              </a:rPr>
              <a:t>2</a:t>
            </a:r>
            <a:r>
              <a:rPr lang="en-US" sz="3000" dirty="0">
                <a:sym typeface="Symbol" charset="0"/>
              </a:rPr>
              <a:t>, where H</a:t>
            </a:r>
            <a:r>
              <a:rPr lang="en-US" sz="3000" baseline="-25000" dirty="0">
                <a:sym typeface="Symbol" charset="0"/>
              </a:rPr>
              <a:t>1</a:t>
            </a:r>
            <a:r>
              <a:rPr lang="en-US" sz="3000" dirty="0">
                <a:sym typeface="Symbol" charset="0"/>
              </a:rPr>
              <a:t> &amp; H</a:t>
            </a:r>
            <a:r>
              <a:rPr lang="en-US" sz="3000" baseline="-25000" dirty="0">
                <a:sym typeface="Symbol" charset="0"/>
              </a:rPr>
              <a:t>2</a:t>
            </a:r>
            <a:r>
              <a:rPr lang="en-US" sz="3000" dirty="0">
                <a:sym typeface="Symbol" charset="0"/>
              </a:rPr>
              <a:t> independent. What’s relative posterior?</a:t>
            </a:r>
          </a:p>
          <a:p>
            <a:pPr marL="339725" lvl="1" indent="0">
              <a:buFontTx/>
              <a:buNone/>
              <a:defRPr/>
            </a:pPr>
            <a:r>
              <a:rPr lang="en-US" sz="2800" dirty="0">
                <a:ea typeface="ＭＳ Ｐゴシック" charset="0"/>
                <a:sym typeface="Symbol" charset="0"/>
              </a:rPr>
              <a:t>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 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 | 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, …, 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800" dirty="0">
                <a:ea typeface="ＭＳ Ｐゴシック" charset="0"/>
                <a:sym typeface="Symbol" charset="0"/>
              </a:rPr>
              <a:t>) = </a:t>
            </a:r>
            <a:r>
              <a:rPr lang="el-GR" sz="2800" dirty="0">
                <a:ea typeface="ＭＳ Ｐゴシック" charset="0"/>
                <a:cs typeface="Calibri"/>
                <a:sym typeface="Symbol" charset="0"/>
              </a:rPr>
              <a:t>α</a:t>
            </a:r>
            <a:r>
              <a:rPr lang="en-US" sz="2800" dirty="0">
                <a:ea typeface="ＭＳ Ｐゴシック" charset="0"/>
                <a:cs typeface="Calibri"/>
                <a:sym typeface="Symbol" charset="0"/>
              </a:rPr>
              <a:t> </a:t>
            </a:r>
            <a:r>
              <a:rPr lang="en-US" sz="2800" dirty="0">
                <a:ea typeface="ＭＳ Ｐゴシック" charset="0"/>
                <a:sym typeface="Symbol" charset="0"/>
              </a:rPr>
              <a:t>P(E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, …, 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800" dirty="0">
                <a:ea typeface="ＭＳ Ｐゴシック" charset="0"/>
                <a:sym typeface="Symbol" charset="0"/>
              </a:rPr>
              <a:t> |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 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 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 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  <a:br>
              <a:rPr lang="en-US" sz="2800" dirty="0">
                <a:ea typeface="ＭＳ Ｐゴシック" charset="0"/>
                <a:sym typeface="Symbol" charset="0"/>
              </a:rPr>
            </a:br>
            <a:r>
              <a:rPr lang="en-US" sz="2800" dirty="0">
                <a:ea typeface="ＭＳ Ｐゴシック" charset="0"/>
                <a:sym typeface="Symbol" charset="0"/>
              </a:rPr>
              <a:t>	= </a:t>
            </a:r>
            <a:r>
              <a:rPr lang="el-GR" sz="2800" dirty="0">
                <a:ea typeface="ＭＳ Ｐゴシック" charset="0"/>
                <a:cs typeface="Calibri"/>
                <a:sym typeface="Symbol" charset="0"/>
              </a:rPr>
              <a:t>α</a:t>
            </a:r>
            <a:r>
              <a:rPr lang="en-US" sz="2800" dirty="0">
                <a:ea typeface="ＭＳ Ｐゴシック" charset="0"/>
                <a:cs typeface="Calibri"/>
                <a:sym typeface="Symbol" charset="0"/>
              </a:rPr>
              <a:t> </a:t>
            </a:r>
            <a:r>
              <a:rPr lang="en-US" sz="2800" dirty="0">
                <a:ea typeface="ＭＳ Ｐゴシック" charset="0"/>
                <a:sym typeface="Symbol" charset="0"/>
              </a:rPr>
              <a:t>P(E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, …, 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800" dirty="0">
                <a:ea typeface="ＭＳ Ｐゴシック" charset="0"/>
                <a:sym typeface="Symbol" charset="0"/>
              </a:rPr>
              <a:t> |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 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 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) 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  <a:br>
              <a:rPr lang="en-US" sz="2800" dirty="0">
                <a:ea typeface="ＭＳ Ｐゴシック" charset="0"/>
                <a:sym typeface="Symbol" charset="0"/>
              </a:rPr>
            </a:br>
            <a:r>
              <a:rPr lang="en-US" sz="2800" dirty="0">
                <a:ea typeface="ＭＳ Ｐゴシック" charset="0"/>
                <a:sym typeface="Symbol" charset="0"/>
              </a:rPr>
              <a:t>	= </a:t>
            </a:r>
            <a:r>
              <a:rPr lang="el-GR" sz="2800" dirty="0">
                <a:ea typeface="ＭＳ Ｐゴシック" charset="0"/>
                <a:cs typeface="Calibri"/>
                <a:sym typeface="Symbol" charset="0"/>
              </a:rPr>
              <a:t>α</a:t>
            </a:r>
            <a:r>
              <a:rPr lang="en-US" sz="2800" dirty="0">
                <a:ea typeface="ＭＳ Ｐゴシック" charset="0"/>
                <a:cs typeface="Calibri"/>
                <a:sym typeface="Symbol" charset="0"/>
              </a:rPr>
              <a:t> </a:t>
            </a:r>
            <a:r>
              <a:rPr lang="en-US" sz="2800" dirty="0">
                <a:ea typeface="ＭＳ Ｐゴシック" charset="0"/>
                <a:sym typeface="Symbol" charset="0"/>
              </a:rPr>
              <a:t></a:t>
            </a:r>
            <a:r>
              <a:rPr lang="en-US" sz="2800" baseline="30000" dirty="0" err="1">
                <a:ea typeface="ＭＳ Ｐゴシック" charset="0"/>
                <a:sym typeface="Symbol" charset="0"/>
              </a:rPr>
              <a:t>l</a:t>
            </a:r>
            <a:r>
              <a:rPr lang="en-US" sz="2800" baseline="-25000" dirty="0" err="1">
                <a:ea typeface="ＭＳ Ｐゴシック" charset="0"/>
                <a:sym typeface="Symbol" charset="0"/>
              </a:rPr>
              <a:t>j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=1</a:t>
            </a:r>
            <a:r>
              <a:rPr lang="en-US" sz="2800" dirty="0">
                <a:ea typeface="ＭＳ Ｐゴシック" charset="0"/>
                <a:sym typeface="Symbol" charset="0"/>
              </a:rPr>
              <a:t> P(</a:t>
            </a:r>
            <a:r>
              <a:rPr lang="en-US" sz="2800" dirty="0" err="1">
                <a:ea typeface="ＭＳ Ｐゴシック" charset="0"/>
                <a:sym typeface="Symbol" charset="0"/>
              </a:rPr>
              <a:t>E</a:t>
            </a:r>
            <a:r>
              <a:rPr lang="en-US" sz="2800" baseline="-25000" dirty="0" err="1">
                <a:ea typeface="ＭＳ Ｐゴシック" charset="0"/>
                <a:sym typeface="Symbol" charset="0"/>
              </a:rPr>
              <a:t>j</a:t>
            </a:r>
            <a:r>
              <a:rPr lang="en-US" sz="2800" dirty="0">
                <a:ea typeface="ＭＳ Ｐゴシック" charset="0"/>
                <a:sym typeface="Symbol" charset="0"/>
              </a:rPr>
              <a:t> |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 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  <a:r>
              <a:rPr lang="en-US" sz="2800" dirty="0">
                <a:ea typeface="ＭＳ Ｐゴシック" charset="0"/>
                <a:cs typeface="Calibri"/>
                <a:sym typeface="Symbol" charset="0"/>
              </a:rPr>
              <a:t> </a:t>
            </a:r>
            <a:r>
              <a:rPr lang="en-US" sz="2800" dirty="0">
                <a:ea typeface="ＭＳ Ｐゴシック" charset="0"/>
                <a:sym typeface="Symbol" charset="0"/>
              </a:rPr>
              <a:t>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) 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</a:p>
          <a:p>
            <a:pPr>
              <a:defRPr/>
            </a:pPr>
            <a:r>
              <a:rPr lang="en-US" sz="3000" dirty="0">
                <a:sym typeface="Symbol" charset="0"/>
              </a:rPr>
              <a:t>How do we compute P(</a:t>
            </a:r>
            <a:r>
              <a:rPr lang="en-US" sz="3000" dirty="0" err="1">
                <a:sym typeface="Symbol" charset="0"/>
              </a:rPr>
              <a:t>E</a:t>
            </a:r>
            <a:r>
              <a:rPr lang="en-US" sz="3000" baseline="-25000" dirty="0" err="1">
                <a:sym typeface="Symbol" charset="0"/>
              </a:rPr>
              <a:t>j</a:t>
            </a:r>
            <a:r>
              <a:rPr lang="en-US" sz="3000" dirty="0">
                <a:sym typeface="Symbol" charset="0"/>
              </a:rPr>
              <a:t> | H</a:t>
            </a:r>
            <a:r>
              <a:rPr lang="en-US" sz="3000" baseline="-25000" dirty="0">
                <a:sym typeface="Symbol" charset="0"/>
              </a:rPr>
              <a:t>1</a:t>
            </a:r>
            <a:r>
              <a:rPr lang="en-US" sz="3000" dirty="0">
                <a:sym typeface="Symbol" charset="0"/>
              </a:rPr>
              <a:t>H</a:t>
            </a:r>
            <a:r>
              <a:rPr lang="en-US" sz="3000" baseline="-25000" dirty="0">
                <a:sym typeface="Symbol" charset="0"/>
              </a:rPr>
              <a:t>2</a:t>
            </a:r>
            <a:r>
              <a:rPr lang="en-US" sz="3000" dirty="0">
                <a:sym typeface="Symbol" charset="0"/>
              </a:rPr>
              <a:t>)</a:t>
            </a:r>
            <a:r>
              <a:rPr lang="en-US" sz="3000" dirty="0">
                <a:cs typeface="Calibri"/>
                <a:sym typeface="Symbol" charset="0"/>
              </a:rPr>
              <a:t> 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348" y="134815"/>
            <a:ext cx="1092201" cy="100818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3266A58-AA64-5C4B-BF2F-C6C50DD287EA}" type="slidenum">
              <a:rPr lang="en-US" sz="1000">
                <a:latin typeface="Calibri"/>
              </a:rPr>
              <a:pPr/>
              <a:t>35</a:t>
            </a:fld>
            <a:endParaRPr lang="en-US" sz="1000" dirty="0">
              <a:latin typeface="Calibri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" y="228600"/>
            <a:ext cx="8763000" cy="1143000"/>
          </a:xfrm>
        </p:spPr>
        <p:txBody>
          <a:bodyPr/>
          <a:lstStyle/>
          <a:p>
            <a:r>
              <a:rPr lang="en-US" sz="4800" dirty="0"/>
              <a:t>Limitations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229600" cy="4495800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Assume H1 and H2 independent, given E1, …, El?</a:t>
            </a:r>
          </a:p>
          <a:p>
            <a:pPr lvl="1">
              <a:defRPr/>
            </a:pPr>
            <a:r>
              <a:rPr lang="en-US" sz="2400" dirty="0">
                <a:ea typeface="ＭＳ Ｐゴシック" charset="0"/>
                <a:sym typeface="Symbol" charset="0"/>
              </a:rPr>
              <a:t>P(H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ea typeface="ＭＳ Ｐゴシック" charset="0"/>
                <a:sym typeface="Symbol" charset="0"/>
              </a:rPr>
              <a:t>  H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400" dirty="0">
                <a:ea typeface="ＭＳ Ｐゴシック" charset="0"/>
                <a:sym typeface="Symbol" charset="0"/>
              </a:rPr>
              <a:t> |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ea typeface="ＭＳ Ｐゴシック" charset="0"/>
                <a:sym typeface="Symbol" charset="0"/>
              </a:rPr>
              <a:t>, …,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400" dirty="0">
                <a:ea typeface="ＭＳ Ｐゴシック" charset="0"/>
                <a:sym typeface="Symbol" charset="0"/>
              </a:rPr>
              <a:t>) = P(H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ea typeface="ＭＳ Ｐゴシック" charset="0"/>
                <a:sym typeface="Symbol" charset="0"/>
              </a:rPr>
              <a:t> |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ea typeface="ＭＳ Ｐゴシック" charset="0"/>
                <a:sym typeface="Symbol" charset="0"/>
              </a:rPr>
              <a:t>, …,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400" dirty="0">
                <a:ea typeface="ＭＳ Ｐゴシック" charset="0"/>
                <a:sym typeface="Symbol" charset="0"/>
              </a:rPr>
              <a:t>) P(H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400" dirty="0">
                <a:ea typeface="ＭＳ Ｐゴシック" charset="0"/>
                <a:sym typeface="Symbol" charset="0"/>
              </a:rPr>
              <a:t> |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ea typeface="ＭＳ Ｐゴシック" charset="0"/>
                <a:sym typeface="Symbol" charset="0"/>
              </a:rPr>
              <a:t>, …,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400" dirty="0">
                <a:ea typeface="ＭＳ Ｐゴシック" charset="0"/>
                <a:sym typeface="Symbol" charset="0"/>
              </a:rPr>
              <a:t>)</a:t>
            </a:r>
          </a:p>
          <a:p>
            <a:pPr>
              <a:defRPr/>
            </a:pPr>
            <a:r>
              <a:rPr lang="en-US" sz="2800" dirty="0">
                <a:sym typeface="Symbol" charset="0"/>
              </a:rPr>
              <a:t>Unreasonable assumption</a:t>
            </a:r>
          </a:p>
          <a:p>
            <a:pPr lvl="1">
              <a:defRPr/>
            </a:pPr>
            <a:r>
              <a:rPr lang="en-US" sz="2400" dirty="0">
                <a:ea typeface="ＭＳ Ｐゴシック" charset="0"/>
                <a:sym typeface="Symbol" charset="0"/>
              </a:rPr>
              <a:t>Earthquake &amp; Burglar independent, but </a:t>
            </a:r>
            <a:r>
              <a:rPr lang="en-US" sz="2400" i="1" dirty="0">
                <a:ea typeface="ＭＳ Ｐゴシック" charset="0"/>
                <a:sym typeface="Symbol" charset="0"/>
              </a:rPr>
              <a:t>not</a:t>
            </a:r>
            <a:r>
              <a:rPr lang="en-US" sz="2400" dirty="0">
                <a:ea typeface="ＭＳ Ｐゴシック" charset="0"/>
                <a:sym typeface="Symbol" charset="0"/>
              </a:rPr>
              <a:t> given Alarm:</a:t>
            </a:r>
          </a:p>
          <a:p>
            <a:pPr marL="681037" lvl="2" indent="0">
              <a:buNone/>
              <a:defRPr/>
            </a:pPr>
            <a:r>
              <a:rPr lang="en-US" sz="2000" dirty="0">
                <a:ea typeface="ＭＳ Ｐゴシック" charset="0"/>
                <a:sym typeface="Symbol" charset="0"/>
              </a:rPr>
              <a:t>P(burglar | alarm, earthquake) &lt;&lt; P(burglar | alarm)</a:t>
            </a:r>
          </a:p>
          <a:p>
            <a:pPr>
              <a:defRPr/>
            </a:pPr>
            <a:r>
              <a:rPr lang="en-US" altLang="ja-JP" sz="2800" dirty="0">
                <a:sym typeface="Symbol" charset="0"/>
              </a:rPr>
              <a:t>Doesn’t allow causal chaining:</a:t>
            </a:r>
          </a:p>
          <a:p>
            <a:pPr marL="458788" lvl="1" indent="-236538">
              <a:defRPr/>
            </a:pPr>
            <a:r>
              <a:rPr lang="en-US" sz="2400" dirty="0">
                <a:ea typeface="ＭＳ Ｐゴシック" charset="0"/>
                <a:sym typeface="Symbol" charset="0"/>
              </a:rPr>
              <a:t>A: 2017</a:t>
            </a:r>
            <a:r>
              <a:rPr lang="en-US" altLang="ja-JP" sz="2400" dirty="0">
                <a:ea typeface="ＭＳ Ｐゴシック" charset="0"/>
                <a:sym typeface="Symbol" charset="0"/>
              </a:rPr>
              <a:t> weather; B: 2017 corn production; C: 2018 corn price</a:t>
            </a:r>
          </a:p>
          <a:p>
            <a:pPr marL="458788" lvl="1" indent="-236538">
              <a:defRPr/>
            </a:pPr>
            <a:r>
              <a:rPr lang="en-US" sz="2400" dirty="0">
                <a:ea typeface="ＭＳ Ｐゴシック" charset="0"/>
                <a:sym typeface="Symbol" charset="0"/>
              </a:rPr>
              <a:t>A influences C indirectly:  A</a:t>
            </a:r>
            <a:r>
              <a:rPr lang="en-US" sz="2400" dirty="0">
                <a:ea typeface="ＭＳ Ｐゴシック" charset="0"/>
                <a:cs typeface="Calibri"/>
                <a:sym typeface="Symbol" charset="0"/>
              </a:rPr>
              <a:t>→ B → C</a:t>
            </a:r>
          </a:p>
          <a:p>
            <a:pPr marL="458788" lvl="1" indent="-236538">
              <a:defRPr/>
            </a:pPr>
            <a:r>
              <a:rPr lang="en-US" sz="2400" dirty="0">
                <a:ea typeface="ＭＳ Ｐゴシック" charset="0"/>
                <a:cs typeface="Calibri"/>
                <a:sym typeface="Symbol" charset="0"/>
              </a:rPr>
              <a:t>P(C | B, A) = P(C | B)</a:t>
            </a:r>
          </a:p>
          <a:p>
            <a:pPr>
              <a:defRPr/>
            </a:pPr>
            <a:r>
              <a:rPr lang="en-US" sz="2800" dirty="0">
                <a:cs typeface="Calibri"/>
                <a:sym typeface="Symbol" charset="0"/>
              </a:rPr>
              <a:t>Need richer representation for interacting </a:t>
            </a:r>
            <a:r>
              <a:rPr lang="en-US" sz="2800" dirty="0" err="1">
                <a:cs typeface="Calibri"/>
                <a:sym typeface="Symbol" charset="0"/>
              </a:rPr>
              <a:t>hypoth-eses</a:t>
            </a:r>
            <a:r>
              <a:rPr lang="en-US" sz="2800" dirty="0">
                <a:cs typeface="Calibri"/>
                <a:sym typeface="Symbol" charset="0"/>
              </a:rPr>
              <a:t>, conditional independence &amp; causal chaining</a:t>
            </a:r>
          </a:p>
          <a:p>
            <a:pPr>
              <a:defRPr/>
            </a:pPr>
            <a:r>
              <a:rPr lang="en-US" sz="2800" dirty="0">
                <a:cs typeface="Calibri"/>
                <a:sym typeface="Symbol" charset="0"/>
              </a:rPr>
              <a:t>Next: Bayesian Belief networks!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348" y="134815"/>
            <a:ext cx="1092201" cy="100818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/>
              <a:t>Probability a rigorous formalism for uncertain knowledge</a:t>
            </a:r>
          </a:p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>
                <a:solidFill>
                  <a:schemeClr val="accent2"/>
                </a:solidFill>
              </a:rPr>
              <a:t>Joint probability distribution</a:t>
            </a:r>
            <a:r>
              <a:rPr lang="en-US" sz="3200" dirty="0"/>
              <a:t> specifies probability of every </a:t>
            </a:r>
            <a:r>
              <a:rPr lang="en-US" sz="3200" dirty="0">
                <a:solidFill>
                  <a:schemeClr val="accent2"/>
                </a:solidFill>
              </a:rPr>
              <a:t>atomic event</a:t>
            </a:r>
            <a:endParaRPr lang="en-US" sz="3200" dirty="0"/>
          </a:p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/>
              <a:t>Answer queries by summing over atomic events</a:t>
            </a:r>
          </a:p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/>
              <a:t>Must reduce joint size for non-trivial domains</a:t>
            </a:r>
          </a:p>
          <a:p>
            <a:pPr>
              <a:spcBef>
                <a:spcPts val="200"/>
              </a:spcBef>
              <a:defRPr/>
            </a:pPr>
            <a:r>
              <a:rPr lang="en-US" sz="3200" dirty="0">
                <a:solidFill>
                  <a:schemeClr val="accent2"/>
                </a:solidFill>
              </a:rPr>
              <a:t>Bayes rule: </a:t>
            </a:r>
            <a:r>
              <a:rPr lang="en-US" sz="3200" dirty="0"/>
              <a:t>compute from known conditional probabilities, usually in causal direction</a:t>
            </a:r>
          </a:p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>
                <a:solidFill>
                  <a:schemeClr val="accent2"/>
                </a:solidFill>
              </a:rPr>
              <a:t>Independence </a:t>
            </a:r>
            <a:r>
              <a:rPr lang="en-US" sz="3200" dirty="0"/>
              <a:t>&amp; </a:t>
            </a:r>
            <a:r>
              <a:rPr lang="en-US" sz="3200" dirty="0">
                <a:solidFill>
                  <a:schemeClr val="accent2"/>
                </a:solidFill>
              </a:rPr>
              <a:t>conditional independence</a:t>
            </a:r>
            <a:r>
              <a:rPr lang="en-US" sz="3200" dirty="0"/>
              <a:t> provide tools</a:t>
            </a:r>
          </a:p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/>
              <a:t>Next: Bayesian belief networks</a:t>
            </a:r>
          </a:p>
          <a:p>
            <a:pPr>
              <a:spcBef>
                <a:spcPts val="200"/>
              </a:spcBef>
              <a:defRPr/>
            </a:pPr>
            <a:endParaRPr lang="en-US" sz="3200" dirty="0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3AD33C9-5026-7F4D-B6EA-5ED6A8A24921}" type="slidenum">
              <a:rPr lang="en-US" sz="1000">
                <a:latin typeface="Calibri"/>
              </a:rPr>
              <a:pPr/>
              <a:t>36</a:t>
            </a:fld>
            <a:endParaRPr lang="en-US" sz="1000" dirty="0"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0" y="105747"/>
            <a:ext cx="988218" cy="9680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4BA1002-FCA0-B648-B598-F538270D1FEE}" type="slidenum">
              <a:rPr lang="en-US" sz="1000">
                <a:latin typeface="Calibri"/>
              </a:rPr>
              <a:pPr/>
              <a:t>4</a:t>
            </a:fld>
            <a:endParaRPr lang="en-US" sz="1000" dirty="0">
              <a:latin typeface="Calibri"/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304800"/>
            <a:ext cx="7772400" cy="609600"/>
          </a:xfrm>
        </p:spPr>
        <p:txBody>
          <a:bodyPr/>
          <a:lstStyle/>
          <a:p>
            <a:r>
              <a:rPr lang="en-US" sz="4400" dirty="0"/>
              <a:t>Many Sources of Uncertainty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229600" cy="556260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sz="2800" dirty="0"/>
              <a:t>Uncertain </a:t>
            </a:r>
            <a:r>
              <a:rPr lang="en-US" sz="2800" b="1" dirty="0">
                <a:solidFill>
                  <a:schemeClr val="accent2"/>
                </a:solidFill>
              </a:rPr>
              <a:t>inputs -- </a:t>
            </a:r>
            <a:r>
              <a:rPr lang="en-US" sz="2800" dirty="0"/>
              <a:t>missing and/or noisy data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sz="2800" dirty="0"/>
              <a:t>Uncertain </a:t>
            </a:r>
            <a:r>
              <a:rPr lang="en-US" sz="2800" b="1" dirty="0">
                <a:solidFill>
                  <a:schemeClr val="accent2"/>
                </a:solidFill>
              </a:rPr>
              <a:t>knowledge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Multiple causes lead to multiple effects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Incomplete enumeration of conditions or effects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Incomplete knowledge of causality in the domain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Probabilistic/stochastic effects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sz="2800" dirty="0"/>
              <a:t>Uncertain </a:t>
            </a:r>
            <a:r>
              <a:rPr lang="en-US" sz="2800" b="1" dirty="0">
                <a:solidFill>
                  <a:schemeClr val="accent2"/>
                </a:solidFill>
              </a:rPr>
              <a:t>outputs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Abduction and induction are inherently uncertain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Default reasoning, even deductive, is uncertain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Incomplete deductive inference may be uncertain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sym typeface="Webdings" charset="0"/>
              </a:rPr>
              <a:t></a:t>
            </a:r>
            <a:r>
              <a:rPr lang="en-US" sz="2800" dirty="0"/>
              <a:t>Probabilistic reasoning only gives probabilistic results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887A902-067F-CC43-A5FF-57DB620FAE46}" type="slidenum">
              <a:rPr lang="en-US" sz="1000">
                <a:latin typeface="Calibri"/>
              </a:rPr>
              <a:pPr/>
              <a:t>5</a:t>
            </a:fld>
            <a:endParaRPr lang="en-US" sz="1000" dirty="0">
              <a:latin typeface="Calibri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Decision making with uncertainty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229600" cy="5334000"/>
          </a:xfrm>
        </p:spPr>
        <p:txBody>
          <a:bodyPr/>
          <a:lstStyle/>
          <a:p>
            <a:pPr>
              <a:lnSpc>
                <a:spcPct val="114000"/>
              </a:lnSpc>
              <a:buFontTx/>
              <a:buNone/>
            </a:pPr>
            <a:r>
              <a:rPr lang="en-US" sz="3200" b="1" dirty="0">
                <a:solidFill>
                  <a:schemeClr val="accent2"/>
                </a:solidFill>
              </a:rPr>
              <a:t>Rational</a:t>
            </a:r>
            <a:r>
              <a:rPr lang="en-US" sz="3200" dirty="0"/>
              <a:t> behavior: for each possible action:</a:t>
            </a:r>
          </a:p>
          <a:p>
            <a:pPr>
              <a:lnSpc>
                <a:spcPct val="114000"/>
              </a:lnSpc>
            </a:pPr>
            <a:r>
              <a:rPr lang="en-US" sz="3200" dirty="0"/>
              <a:t>Identify possible outcomes and for each</a:t>
            </a:r>
          </a:p>
          <a:p>
            <a:pPr lvl="1">
              <a:lnSpc>
                <a:spcPct val="114000"/>
              </a:lnSpc>
            </a:pPr>
            <a:r>
              <a:rPr lang="en-US" sz="2800" dirty="0"/>
              <a:t>Compute </a:t>
            </a:r>
            <a:r>
              <a:rPr lang="en-US" sz="2800" b="1" dirty="0">
                <a:solidFill>
                  <a:schemeClr val="accent2"/>
                </a:solidFill>
              </a:rPr>
              <a:t>probability</a:t>
            </a:r>
            <a:r>
              <a:rPr lang="en-US" sz="2800" dirty="0"/>
              <a:t> of outcome</a:t>
            </a:r>
          </a:p>
          <a:p>
            <a:pPr lvl="1">
              <a:lnSpc>
                <a:spcPct val="114000"/>
              </a:lnSpc>
            </a:pPr>
            <a:r>
              <a:rPr lang="en-US" sz="2800" dirty="0"/>
              <a:t>Compute </a:t>
            </a:r>
            <a:r>
              <a:rPr lang="en-US" sz="2800" b="1" dirty="0">
                <a:solidFill>
                  <a:schemeClr val="accent2"/>
                </a:solidFill>
              </a:rPr>
              <a:t>utility</a:t>
            </a:r>
            <a:r>
              <a:rPr lang="en-US" sz="2800" dirty="0"/>
              <a:t> of outcome</a:t>
            </a:r>
          </a:p>
          <a:p>
            <a:pPr>
              <a:lnSpc>
                <a:spcPct val="114000"/>
              </a:lnSpc>
            </a:pPr>
            <a:r>
              <a:rPr lang="en-US" sz="3200" dirty="0"/>
              <a:t>Compute probability-weighted </a:t>
            </a:r>
            <a:r>
              <a:rPr lang="en-US" sz="3200" b="1" dirty="0">
                <a:solidFill>
                  <a:schemeClr val="accent2"/>
                </a:solidFill>
              </a:rPr>
              <a:t>(expected) utility</a:t>
            </a:r>
            <a:r>
              <a:rPr lang="en-US" sz="3200" dirty="0"/>
              <a:t> over possible outcomes</a:t>
            </a:r>
          </a:p>
          <a:p>
            <a:pPr>
              <a:lnSpc>
                <a:spcPct val="114000"/>
              </a:lnSpc>
            </a:pPr>
            <a:r>
              <a:rPr lang="en-US" sz="3200" dirty="0"/>
              <a:t>Select action with the highest expected utility (principle of </a:t>
            </a:r>
            <a:r>
              <a:rPr lang="en-US" sz="3200" b="1" dirty="0">
                <a:solidFill>
                  <a:schemeClr val="accent2"/>
                </a:solidFill>
              </a:rPr>
              <a:t>Maximum Expected Utility</a:t>
            </a:r>
            <a:r>
              <a:rPr lang="en-US" sz="3200" dirty="0"/>
              <a:t>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648200"/>
          </a:xfrm>
        </p:spPr>
        <p:txBody>
          <a:bodyPr/>
          <a:lstStyle/>
          <a:p>
            <a:r>
              <a:rPr lang="en-US" sz="3200" dirty="0"/>
              <a:t>Your house has an alarm system</a:t>
            </a:r>
          </a:p>
          <a:p>
            <a:r>
              <a:rPr lang="en-US" sz="3200" dirty="0"/>
              <a:t>It should go off if a burglar breaks</a:t>
            </a:r>
            <a:br>
              <a:rPr lang="en-US" sz="3200" dirty="0"/>
            </a:br>
            <a:r>
              <a:rPr lang="en-US" sz="3200" dirty="0"/>
              <a:t>into the house</a:t>
            </a:r>
          </a:p>
          <a:p>
            <a:r>
              <a:rPr lang="en-US" sz="3200" dirty="0"/>
              <a:t>It can go off if there is an earthquake</a:t>
            </a:r>
          </a:p>
          <a:p>
            <a:r>
              <a:rPr lang="en-US" sz="3200" dirty="0"/>
              <a:t>How can we predict what’s happened if the alarm goes off?</a:t>
            </a:r>
          </a:p>
          <a:p>
            <a:pPr lvl="1"/>
            <a:r>
              <a:rPr lang="en-US" sz="2800" dirty="0"/>
              <a:t>Someone has broken in!</a:t>
            </a:r>
          </a:p>
          <a:p>
            <a:pPr lvl="1"/>
            <a:r>
              <a:rPr lang="en-US" sz="2800" dirty="0"/>
              <a:t>It’s a minor earthquake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533400"/>
            <a:ext cx="1941286" cy="226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8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dirty="0"/>
              <a:t>Probability theory 101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3276600" cy="5257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Random variables:</a:t>
            </a:r>
          </a:p>
          <a:p>
            <a:pPr lvl="1"/>
            <a:r>
              <a:rPr lang="en-US" sz="2000" dirty="0">
                <a:ea typeface="ＭＳ Ｐゴシック" charset="0"/>
              </a:rPr>
              <a:t>Domain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Atomic event</a:t>
            </a:r>
            <a:r>
              <a:rPr lang="en-US" sz="2400" dirty="0"/>
              <a:t>: complete specification of state</a:t>
            </a:r>
            <a:endParaRPr lang="en-US" sz="2000" dirty="0"/>
          </a:p>
          <a:p>
            <a:r>
              <a:rPr lang="en-US" sz="2400" b="1" dirty="0">
                <a:solidFill>
                  <a:schemeClr val="accent2"/>
                </a:solidFill>
              </a:rPr>
              <a:t>Prior probability</a:t>
            </a:r>
            <a:r>
              <a:rPr lang="en-US" sz="2400" dirty="0"/>
              <a:t>: degree of belief without any other evidence or info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Joint probability</a:t>
            </a:r>
            <a:r>
              <a:rPr lang="en-US" sz="2400" dirty="0"/>
              <a:t>: matrix of combined probabilities of set of variables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0" y="1371600"/>
            <a:ext cx="5334000" cy="4114800"/>
          </a:xfrm>
        </p:spPr>
        <p:txBody>
          <a:bodyPr/>
          <a:lstStyle/>
          <a:p>
            <a:r>
              <a:rPr lang="en-US" sz="2400" dirty="0"/>
              <a:t>Alarm, Burglary, Earthquake</a:t>
            </a:r>
          </a:p>
          <a:p>
            <a:pPr marL="107950" lvl="1" indent="0">
              <a:buNone/>
            </a:pPr>
            <a:r>
              <a:rPr lang="en-US" sz="1900" dirty="0">
                <a:ea typeface="ＭＳ Ｐゴシック" charset="0"/>
              </a:rPr>
              <a:t>Boolean (these) or discrete (0-9), continuous (float)</a:t>
            </a:r>
          </a:p>
          <a:p>
            <a:r>
              <a:rPr lang="en-US" sz="2400" dirty="0"/>
              <a:t>Alarm=</a:t>
            </a:r>
            <a:r>
              <a:rPr lang="en-US" sz="2400" dirty="0" err="1"/>
              <a:t>T</a:t>
            </a:r>
            <a:r>
              <a:rPr lang="en-US" sz="2400" dirty="0" err="1">
                <a:sym typeface="Symbol" charset="0"/>
              </a:rPr>
              <a:t></a:t>
            </a:r>
            <a:r>
              <a:rPr lang="en-US" sz="2400" dirty="0" err="1"/>
              <a:t>Burglary</a:t>
            </a:r>
            <a:r>
              <a:rPr lang="en-US" sz="2400" dirty="0"/>
              <a:t>=</a:t>
            </a:r>
            <a:r>
              <a:rPr lang="en-US" sz="2400" dirty="0" err="1"/>
              <a:t>T</a:t>
            </a:r>
            <a:r>
              <a:rPr lang="en-US" sz="2400" dirty="0" err="1">
                <a:sym typeface="Symbol" charset="0"/>
              </a:rPr>
              <a:t></a:t>
            </a:r>
            <a:r>
              <a:rPr lang="en-US" sz="2400" dirty="0" err="1"/>
              <a:t>Earthquake</a:t>
            </a:r>
            <a:r>
              <a:rPr lang="en-US" sz="2400" dirty="0"/>
              <a:t>=F</a:t>
            </a:r>
            <a:br>
              <a:rPr lang="en-US" sz="2400" dirty="0"/>
            </a:br>
            <a:r>
              <a:rPr lang="en-US" sz="2400" dirty="0"/>
              <a:t>alarm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burglary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</a:t>
            </a:r>
            <a:r>
              <a:rPr lang="en-US" sz="2400" dirty="0">
                <a:cs typeface="Calibri"/>
              </a:rPr>
              <a:t>¬earthquake</a:t>
            </a:r>
            <a:br>
              <a:rPr lang="en-US" sz="2400" dirty="0">
                <a:cs typeface="Calibri"/>
              </a:rPr>
            </a:br>
            <a:endParaRPr lang="en-US" sz="2000" dirty="0">
              <a:cs typeface="Calibri"/>
            </a:endParaRPr>
          </a:p>
          <a:p>
            <a:pPr>
              <a:spcBef>
                <a:spcPct val="50000"/>
              </a:spcBef>
            </a:pPr>
            <a:r>
              <a:rPr lang="en-US" sz="2400" dirty="0">
                <a:cs typeface="Calibri"/>
              </a:rPr>
              <a:t>P(Burglary) = 0.1</a:t>
            </a:r>
            <a:br>
              <a:rPr lang="en-US" sz="2400" dirty="0">
                <a:cs typeface="Calibri"/>
              </a:rPr>
            </a:br>
            <a:r>
              <a:rPr lang="en-US" sz="2400" dirty="0">
                <a:cs typeface="Calibri"/>
              </a:rPr>
              <a:t>P(Alarm) = 0.1</a:t>
            </a:r>
            <a:br>
              <a:rPr lang="en-US" sz="2400" dirty="0">
                <a:cs typeface="Calibri"/>
              </a:rPr>
            </a:br>
            <a:r>
              <a:rPr lang="en-US" sz="2400" dirty="0">
                <a:cs typeface="Calibri"/>
              </a:rPr>
              <a:t>P(earthquake) = 0.000003</a:t>
            </a:r>
            <a:br>
              <a:rPr lang="en-US" sz="2400" dirty="0">
                <a:cs typeface="Calibri"/>
              </a:rPr>
            </a:br>
            <a:r>
              <a:rPr lang="en-US" sz="800" dirty="0">
                <a:cs typeface="Calibri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cs typeface="Calibri"/>
              </a:rPr>
              <a:t>P(Alarm, Burglary) =</a:t>
            </a:r>
          </a:p>
        </p:txBody>
      </p:sp>
      <p:graphicFrame>
        <p:nvGraphicFramePr>
          <p:cNvPr id="336901" name="Group 5"/>
          <p:cNvGraphicFramePr>
            <a:graphicFrameLocks noGrp="1"/>
          </p:cNvGraphicFramePr>
          <p:nvPr/>
        </p:nvGraphicFramePr>
        <p:xfrm>
          <a:off x="4586666" y="5435599"/>
          <a:ext cx="3429000" cy="119380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alarm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¬alarm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burglary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¬burglary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589722F-3480-B64A-8B07-7EF37DA2507B}" type="slidenum">
              <a:rPr lang="en-US" sz="1000">
                <a:latin typeface="Calibri"/>
              </a:rPr>
              <a:pPr/>
              <a:t>8</a:t>
            </a:fld>
            <a:endParaRPr lang="en-US" sz="1000" dirty="0">
              <a:latin typeface="Calibri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Probability theory 101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4343400" cy="5257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Conditional probability</a:t>
            </a:r>
            <a:r>
              <a:rPr lang="en-US" sz="2400" dirty="0"/>
              <a:t>: prob. of effect given causes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Computing conditional </a:t>
            </a:r>
            <a:r>
              <a:rPr lang="en-US" sz="2400" b="1" dirty="0" err="1">
                <a:solidFill>
                  <a:schemeClr val="accent2"/>
                </a:solidFill>
              </a:rPr>
              <a:t>probs</a:t>
            </a:r>
            <a:r>
              <a:rPr lang="en-US" sz="2400" dirty="0"/>
              <a:t>:</a:t>
            </a:r>
          </a:p>
          <a:p>
            <a:pPr lvl="1"/>
            <a:r>
              <a:rPr lang="en-US" sz="2000" dirty="0">
                <a:ea typeface="ＭＳ Ｐゴシック" charset="0"/>
              </a:rPr>
              <a:t>P(a | b) = P(a </a:t>
            </a:r>
            <a:r>
              <a:rPr lang="en-US" sz="2000" dirty="0">
                <a:ea typeface="ＭＳ Ｐゴシック" charset="0"/>
                <a:sym typeface="Symbol" charset="0"/>
              </a:rPr>
              <a:t></a:t>
            </a:r>
            <a:r>
              <a:rPr lang="en-US" sz="2000" dirty="0">
                <a:ea typeface="ＭＳ Ｐゴシック" charset="0"/>
              </a:rPr>
              <a:t>  b) / P(b)</a:t>
            </a:r>
          </a:p>
          <a:p>
            <a:pPr lvl="1"/>
            <a:r>
              <a:rPr lang="en-US" sz="2000" dirty="0">
                <a:ea typeface="ＭＳ Ｐゴシック" charset="0"/>
              </a:rPr>
              <a:t>P(b): </a:t>
            </a:r>
            <a:r>
              <a:rPr lang="en-US" sz="2000" b="1" dirty="0">
                <a:solidFill>
                  <a:schemeClr val="accent2"/>
                </a:solidFill>
                <a:ea typeface="ＭＳ Ｐゴシック" charset="0"/>
              </a:rPr>
              <a:t>normalizing</a:t>
            </a:r>
            <a:r>
              <a:rPr lang="en-US" sz="2000" dirty="0">
                <a:ea typeface="ＭＳ Ｐゴシック" charset="0"/>
              </a:rPr>
              <a:t> constant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Product rule</a:t>
            </a:r>
            <a:r>
              <a:rPr lang="en-US" sz="2400" dirty="0"/>
              <a:t>:</a:t>
            </a:r>
          </a:p>
          <a:p>
            <a:pPr lvl="1"/>
            <a:r>
              <a:rPr lang="en-US" sz="2000" dirty="0">
                <a:ea typeface="ＭＳ Ｐゴシック" charset="0"/>
              </a:rPr>
              <a:t>P(a </a:t>
            </a:r>
            <a:r>
              <a:rPr lang="en-US" sz="2000" dirty="0">
                <a:ea typeface="ＭＳ Ｐゴシック" charset="0"/>
                <a:sym typeface="Symbol" charset="0"/>
              </a:rPr>
              <a:t></a:t>
            </a:r>
            <a:r>
              <a:rPr lang="en-US" sz="2000" dirty="0">
                <a:ea typeface="ＭＳ Ｐゴシック" charset="0"/>
              </a:rPr>
              <a:t> b) = P(a | b) * P(b)</a:t>
            </a:r>
            <a:br>
              <a:rPr lang="en-US" sz="2000" dirty="0">
                <a:ea typeface="ＭＳ Ｐゴシック" charset="0"/>
              </a:rPr>
            </a:br>
            <a:endParaRPr lang="en-US" sz="2000" dirty="0">
              <a:ea typeface="ＭＳ Ｐゴシック" charset="0"/>
            </a:endParaRPr>
          </a:p>
          <a:p>
            <a:r>
              <a:rPr lang="en-US" sz="2400" b="1" dirty="0">
                <a:solidFill>
                  <a:schemeClr val="accent2"/>
                </a:solidFill>
              </a:rPr>
              <a:t>Marginalizing</a:t>
            </a:r>
            <a:r>
              <a:rPr lang="en-US" sz="2400" dirty="0"/>
              <a:t>:</a:t>
            </a:r>
          </a:p>
          <a:p>
            <a:pPr lvl="1"/>
            <a:r>
              <a:rPr lang="en-US" sz="2000" dirty="0">
                <a:ea typeface="ＭＳ Ｐゴシック" charset="0"/>
              </a:rPr>
              <a:t>P(B) = </a:t>
            </a:r>
            <a:r>
              <a:rPr lang="el-GR" sz="2000" dirty="0">
                <a:ea typeface="ＭＳ Ｐゴシック" charset="0"/>
                <a:cs typeface="Calibri"/>
              </a:rPr>
              <a:t>Σ</a:t>
            </a:r>
            <a:r>
              <a:rPr lang="en-US" sz="2000" baseline="-25000" dirty="0" err="1">
                <a:ea typeface="ＭＳ Ｐゴシック" charset="0"/>
                <a:cs typeface="Calibri"/>
              </a:rPr>
              <a:t>a</a:t>
            </a:r>
            <a:r>
              <a:rPr lang="en-US" sz="2000" dirty="0" err="1">
                <a:ea typeface="ＭＳ Ｐゴシック" charset="0"/>
                <a:cs typeface="Calibri"/>
              </a:rPr>
              <a:t>P</a:t>
            </a:r>
            <a:r>
              <a:rPr lang="en-US" sz="2000" dirty="0">
                <a:ea typeface="ＭＳ Ｐゴシック" charset="0"/>
                <a:cs typeface="Calibri"/>
              </a:rPr>
              <a:t>(B, a)</a:t>
            </a:r>
            <a:endParaRPr lang="el-GR" sz="2000" dirty="0">
              <a:ea typeface="ＭＳ Ｐゴシック" charset="0"/>
              <a:cs typeface="Calibri"/>
            </a:endParaRPr>
          </a:p>
          <a:p>
            <a:pPr lvl="1"/>
            <a:r>
              <a:rPr lang="en-US" sz="2000" dirty="0">
                <a:ea typeface="ＭＳ Ｐゴシック" charset="0"/>
              </a:rPr>
              <a:t>P(B) = </a:t>
            </a:r>
            <a:r>
              <a:rPr lang="el-GR" sz="2000" dirty="0">
                <a:ea typeface="ＭＳ Ｐゴシック" charset="0"/>
                <a:cs typeface="Calibri"/>
              </a:rPr>
              <a:t>Σ</a:t>
            </a:r>
            <a:r>
              <a:rPr lang="en-US" sz="2000" baseline="-25000" dirty="0" err="1">
                <a:ea typeface="ＭＳ Ｐゴシック" charset="0"/>
                <a:cs typeface="Calibri"/>
              </a:rPr>
              <a:t>a</a:t>
            </a:r>
            <a:r>
              <a:rPr lang="en-US" sz="2000" dirty="0" err="1">
                <a:ea typeface="ＭＳ Ｐゴシック" charset="0"/>
                <a:cs typeface="Calibri"/>
              </a:rPr>
              <a:t>P</a:t>
            </a:r>
            <a:r>
              <a:rPr lang="en-US" sz="2000" dirty="0">
                <a:ea typeface="ＭＳ Ｐゴシック" charset="0"/>
                <a:cs typeface="Calibri"/>
              </a:rPr>
              <a:t>(B | a) P(a) (</a:t>
            </a:r>
            <a:r>
              <a:rPr lang="en-US" sz="2000" b="1" dirty="0">
                <a:solidFill>
                  <a:schemeClr val="accent2"/>
                </a:solidFill>
                <a:ea typeface="ＭＳ Ｐゴシック" charset="0"/>
                <a:cs typeface="Calibri"/>
              </a:rPr>
              <a:t>conditioning</a:t>
            </a:r>
            <a:r>
              <a:rPr lang="en-US" sz="2000" dirty="0">
                <a:ea typeface="ＭＳ Ｐゴシック" charset="0"/>
                <a:cs typeface="Calibri"/>
              </a:rPr>
              <a:t>)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600200"/>
            <a:ext cx="4572000" cy="5105400"/>
          </a:xfrm>
        </p:spPr>
        <p:txBody>
          <a:bodyPr/>
          <a:lstStyle/>
          <a:p>
            <a:r>
              <a:rPr lang="en-US" sz="2400" dirty="0"/>
              <a:t>P(burglary | alarm) = .47</a:t>
            </a:r>
            <a:br>
              <a:rPr lang="en-US" sz="2400" dirty="0"/>
            </a:br>
            <a:r>
              <a:rPr lang="en-US" sz="2400" dirty="0"/>
              <a:t>P(alarm | burglary) = .9</a:t>
            </a:r>
          </a:p>
          <a:p>
            <a:r>
              <a:rPr lang="en-US" sz="2400" dirty="0"/>
              <a:t>P(burglary | alarm) =</a:t>
            </a:r>
            <a:br>
              <a:rPr lang="en-US" sz="2400" dirty="0"/>
            </a:br>
            <a:r>
              <a:rPr lang="en-US" sz="2400" dirty="0"/>
              <a:t>  P(burglary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alarm) / P(alarm)</a:t>
            </a:r>
            <a:br>
              <a:rPr lang="en-US" sz="2400" dirty="0"/>
            </a:br>
            <a:r>
              <a:rPr lang="en-US" sz="2400" dirty="0"/>
              <a:t>    = .09/.19 = .47</a:t>
            </a:r>
          </a:p>
          <a:p>
            <a:r>
              <a:rPr lang="en-US" sz="2400" dirty="0"/>
              <a:t>P(burglary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alarm) = </a:t>
            </a:r>
            <a:br>
              <a:rPr lang="en-US" sz="2400" dirty="0"/>
            </a:br>
            <a:r>
              <a:rPr lang="en-US" sz="2400" dirty="0"/>
              <a:t>  P(burglary | alarm) * P(alarm)</a:t>
            </a:r>
            <a:br>
              <a:rPr lang="en-US" sz="2400" dirty="0"/>
            </a:br>
            <a:r>
              <a:rPr lang="en-US" sz="2400" dirty="0"/>
              <a:t>    =  .47 * .19 = .09</a:t>
            </a:r>
          </a:p>
          <a:p>
            <a:r>
              <a:rPr lang="en-US" sz="2400" dirty="0"/>
              <a:t>P(alarm) =</a:t>
            </a:r>
            <a:br>
              <a:rPr lang="en-US" sz="2400" dirty="0"/>
            </a:br>
            <a:r>
              <a:rPr lang="en-US" sz="2400" dirty="0"/>
              <a:t>   P(alarm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burglary) +</a:t>
            </a:r>
            <a:br>
              <a:rPr lang="en-US" sz="2400" dirty="0"/>
            </a:br>
            <a:r>
              <a:rPr lang="en-US" sz="2400" dirty="0"/>
              <a:t>   P(alarm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</a:t>
            </a:r>
            <a:r>
              <a:rPr lang="en-US" sz="2400" dirty="0">
                <a:cs typeface="Calibri"/>
              </a:rPr>
              <a:t>¬burglary)</a:t>
            </a:r>
            <a:br>
              <a:rPr lang="en-US" sz="2400" dirty="0">
                <a:cs typeface="Calibri"/>
              </a:rPr>
            </a:br>
            <a:r>
              <a:rPr lang="en-US" sz="2400" dirty="0">
                <a:cs typeface="Calibri"/>
              </a:rPr>
              <a:t>   = .09+.1 = .19</a:t>
            </a:r>
          </a:p>
        </p:txBody>
      </p:sp>
      <p:graphicFrame>
        <p:nvGraphicFramePr>
          <p:cNvPr id="9" name="Group 5"/>
          <p:cNvGraphicFramePr>
            <a:graphicFrameLocks noGrp="1"/>
          </p:cNvGraphicFramePr>
          <p:nvPr/>
        </p:nvGraphicFramePr>
        <p:xfrm>
          <a:off x="5562600" y="152400"/>
          <a:ext cx="3429000" cy="119380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alarm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¬alarm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burglary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¬burglary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589722F-3480-B64A-8B07-7EF37DA2507B}" type="slidenum">
              <a:rPr lang="en-US" sz="1000">
                <a:latin typeface="Calibri"/>
              </a:rPr>
              <a:pPr/>
              <a:t>9</a:t>
            </a:fld>
            <a:endParaRPr lang="en-US" sz="1000" dirty="0">
              <a:latin typeface="Calibri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Probability theory 101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4343400" cy="5257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Conditional probability</a:t>
            </a:r>
            <a:r>
              <a:rPr lang="en-US" sz="2400" dirty="0"/>
              <a:t>: prob. of effect given causes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Computing conditional </a:t>
            </a:r>
            <a:r>
              <a:rPr lang="en-US" sz="2400" b="1" dirty="0" err="1">
                <a:solidFill>
                  <a:schemeClr val="accent2"/>
                </a:solidFill>
              </a:rPr>
              <a:t>probs</a:t>
            </a:r>
            <a:r>
              <a:rPr lang="en-US" sz="2400" dirty="0"/>
              <a:t>:</a:t>
            </a:r>
          </a:p>
          <a:p>
            <a:pPr lvl="1"/>
            <a:r>
              <a:rPr lang="en-US" sz="2000" dirty="0">
                <a:ea typeface="ＭＳ Ｐゴシック" charset="0"/>
              </a:rPr>
              <a:t>P(a | b) = P(a </a:t>
            </a:r>
            <a:r>
              <a:rPr lang="en-US" sz="2000" dirty="0">
                <a:ea typeface="ＭＳ Ｐゴシック" charset="0"/>
                <a:sym typeface="Symbol" charset="0"/>
              </a:rPr>
              <a:t></a:t>
            </a:r>
            <a:r>
              <a:rPr lang="en-US" sz="2000" dirty="0">
                <a:ea typeface="ＭＳ Ｐゴシック" charset="0"/>
              </a:rPr>
              <a:t>  b) / P(b)</a:t>
            </a:r>
          </a:p>
          <a:p>
            <a:pPr lvl="1"/>
            <a:r>
              <a:rPr lang="en-US" sz="2000" dirty="0">
                <a:ea typeface="ＭＳ Ｐゴシック" charset="0"/>
              </a:rPr>
              <a:t>P(b): </a:t>
            </a:r>
            <a:r>
              <a:rPr lang="en-US" sz="2000" b="1" dirty="0">
                <a:solidFill>
                  <a:schemeClr val="accent2"/>
                </a:solidFill>
                <a:ea typeface="ＭＳ Ｐゴシック" charset="0"/>
              </a:rPr>
              <a:t>normalizing</a:t>
            </a:r>
            <a:r>
              <a:rPr lang="en-US" sz="2000" dirty="0">
                <a:ea typeface="ＭＳ Ｐゴシック" charset="0"/>
              </a:rPr>
              <a:t> constant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Product rule</a:t>
            </a:r>
            <a:r>
              <a:rPr lang="en-US" sz="2400" dirty="0"/>
              <a:t>:</a:t>
            </a:r>
          </a:p>
          <a:p>
            <a:pPr lvl="1"/>
            <a:r>
              <a:rPr lang="en-US" sz="2000" dirty="0">
                <a:ea typeface="ＭＳ Ｐゴシック" charset="0"/>
              </a:rPr>
              <a:t>P(a </a:t>
            </a:r>
            <a:r>
              <a:rPr lang="en-US" sz="2000" dirty="0">
                <a:ea typeface="ＭＳ Ｐゴシック" charset="0"/>
                <a:sym typeface="Symbol" charset="0"/>
              </a:rPr>
              <a:t></a:t>
            </a:r>
            <a:r>
              <a:rPr lang="en-US" sz="2000" dirty="0">
                <a:ea typeface="ＭＳ Ｐゴシック" charset="0"/>
              </a:rPr>
              <a:t> b) = P(a | b) * P(b)</a:t>
            </a:r>
            <a:br>
              <a:rPr lang="en-US" sz="2000" dirty="0">
                <a:ea typeface="ＭＳ Ｐゴシック" charset="0"/>
              </a:rPr>
            </a:br>
            <a:endParaRPr lang="en-US" sz="2000" dirty="0">
              <a:ea typeface="ＭＳ Ｐゴシック" charset="0"/>
            </a:endParaRPr>
          </a:p>
          <a:p>
            <a:r>
              <a:rPr lang="en-US" sz="2400" b="1" dirty="0">
                <a:solidFill>
                  <a:schemeClr val="accent2"/>
                </a:solidFill>
              </a:rPr>
              <a:t>Marginalizing</a:t>
            </a:r>
            <a:r>
              <a:rPr lang="en-US" sz="2400" dirty="0"/>
              <a:t>:</a:t>
            </a:r>
          </a:p>
          <a:p>
            <a:pPr lvl="1"/>
            <a:r>
              <a:rPr lang="en-US" sz="2000" dirty="0">
                <a:ea typeface="ＭＳ Ｐゴシック" charset="0"/>
              </a:rPr>
              <a:t>P(B) = </a:t>
            </a:r>
            <a:r>
              <a:rPr lang="el-GR" sz="2000" dirty="0">
                <a:ea typeface="ＭＳ Ｐゴシック" charset="0"/>
                <a:cs typeface="Calibri"/>
              </a:rPr>
              <a:t>Σ</a:t>
            </a:r>
            <a:r>
              <a:rPr lang="en-US" sz="2000" baseline="-25000" dirty="0" err="1">
                <a:ea typeface="ＭＳ Ｐゴシック" charset="0"/>
                <a:cs typeface="Calibri"/>
              </a:rPr>
              <a:t>a</a:t>
            </a:r>
            <a:r>
              <a:rPr lang="en-US" sz="2000" dirty="0" err="1">
                <a:ea typeface="ＭＳ Ｐゴシック" charset="0"/>
                <a:cs typeface="Calibri"/>
              </a:rPr>
              <a:t>P</a:t>
            </a:r>
            <a:r>
              <a:rPr lang="en-US" sz="2000" dirty="0">
                <a:ea typeface="ＭＳ Ｐゴシック" charset="0"/>
                <a:cs typeface="Calibri"/>
              </a:rPr>
              <a:t>(B, a)</a:t>
            </a:r>
            <a:endParaRPr lang="el-GR" sz="2000" dirty="0">
              <a:ea typeface="ＭＳ Ｐゴシック" charset="0"/>
              <a:cs typeface="Calibri"/>
            </a:endParaRPr>
          </a:p>
          <a:p>
            <a:pPr lvl="1"/>
            <a:r>
              <a:rPr lang="en-US" sz="2000" dirty="0">
                <a:ea typeface="ＭＳ Ｐゴシック" charset="0"/>
              </a:rPr>
              <a:t>P(B) = </a:t>
            </a:r>
            <a:r>
              <a:rPr lang="el-GR" sz="2000" dirty="0">
                <a:ea typeface="ＭＳ Ｐゴシック" charset="0"/>
                <a:cs typeface="Calibri"/>
              </a:rPr>
              <a:t>Σ</a:t>
            </a:r>
            <a:r>
              <a:rPr lang="en-US" sz="2000" baseline="-25000" dirty="0" err="1">
                <a:ea typeface="ＭＳ Ｐゴシック" charset="0"/>
                <a:cs typeface="Calibri"/>
              </a:rPr>
              <a:t>a</a:t>
            </a:r>
            <a:r>
              <a:rPr lang="en-US" sz="2000" dirty="0" err="1">
                <a:ea typeface="ＭＳ Ｐゴシック" charset="0"/>
                <a:cs typeface="Calibri"/>
              </a:rPr>
              <a:t>P</a:t>
            </a:r>
            <a:r>
              <a:rPr lang="en-US" sz="2000" dirty="0">
                <a:ea typeface="ＭＳ Ｐゴシック" charset="0"/>
                <a:cs typeface="Calibri"/>
              </a:rPr>
              <a:t>(B | a) P(a) (</a:t>
            </a:r>
            <a:r>
              <a:rPr lang="en-US" sz="2000" b="1" dirty="0">
                <a:solidFill>
                  <a:schemeClr val="accent2"/>
                </a:solidFill>
                <a:ea typeface="ＭＳ Ｐゴシック" charset="0"/>
                <a:cs typeface="Calibri"/>
              </a:rPr>
              <a:t>conditioning</a:t>
            </a:r>
            <a:r>
              <a:rPr lang="en-US" sz="2000" dirty="0">
                <a:ea typeface="ＭＳ Ｐゴシック" charset="0"/>
                <a:cs typeface="Calibri"/>
              </a:rPr>
              <a:t>)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600200"/>
            <a:ext cx="4572000" cy="5105400"/>
          </a:xfrm>
        </p:spPr>
        <p:txBody>
          <a:bodyPr/>
          <a:lstStyle/>
          <a:p>
            <a:r>
              <a:rPr lang="en-US" sz="2400" dirty="0"/>
              <a:t>P(burglary | alarm) = .47</a:t>
            </a:r>
            <a:br>
              <a:rPr lang="en-US" sz="2400" dirty="0"/>
            </a:br>
            <a:r>
              <a:rPr lang="en-US" sz="2400" dirty="0"/>
              <a:t>P(alarm | burglary) = .9</a:t>
            </a:r>
          </a:p>
          <a:p>
            <a:r>
              <a:rPr lang="en-US" sz="2400" dirty="0"/>
              <a:t>P(burglary | alarm) =</a:t>
            </a:r>
            <a:br>
              <a:rPr lang="en-US" sz="2400" dirty="0"/>
            </a:br>
            <a:r>
              <a:rPr lang="en-US" sz="2400" dirty="0"/>
              <a:t>  P(burglary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alarm) / P(alarm)</a:t>
            </a:r>
            <a:br>
              <a:rPr lang="en-US" sz="2400" dirty="0"/>
            </a:br>
            <a:r>
              <a:rPr lang="en-US" sz="2400" dirty="0"/>
              <a:t>    = .09/.19 = .47</a:t>
            </a:r>
          </a:p>
          <a:p>
            <a:r>
              <a:rPr lang="en-US" sz="2400" dirty="0"/>
              <a:t>P(burglary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alarm) = </a:t>
            </a:r>
            <a:br>
              <a:rPr lang="en-US" sz="2400" dirty="0"/>
            </a:br>
            <a:r>
              <a:rPr lang="en-US" sz="2400" dirty="0"/>
              <a:t>  P(burglary | alarm) * P(alarm)</a:t>
            </a:r>
            <a:br>
              <a:rPr lang="en-US" sz="2400" dirty="0"/>
            </a:br>
            <a:r>
              <a:rPr lang="en-US" sz="2400" dirty="0"/>
              <a:t>    =  .47 * .19 = .09</a:t>
            </a:r>
          </a:p>
          <a:p>
            <a:r>
              <a:rPr lang="en-US" sz="2400" dirty="0"/>
              <a:t>P(alarm) =</a:t>
            </a:r>
            <a:br>
              <a:rPr lang="en-US" sz="2400" dirty="0"/>
            </a:br>
            <a:r>
              <a:rPr lang="en-US" sz="2400" dirty="0"/>
              <a:t>   P(alarm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burglary) +</a:t>
            </a:r>
            <a:br>
              <a:rPr lang="en-US" sz="2400" dirty="0"/>
            </a:br>
            <a:r>
              <a:rPr lang="en-US" sz="2400" dirty="0"/>
              <a:t>   P(alarm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</a:t>
            </a:r>
            <a:r>
              <a:rPr lang="en-US" sz="2400" dirty="0">
                <a:cs typeface="Calibri"/>
              </a:rPr>
              <a:t>¬burglary)</a:t>
            </a:r>
            <a:br>
              <a:rPr lang="en-US" sz="2400" dirty="0">
                <a:cs typeface="Calibri"/>
              </a:rPr>
            </a:br>
            <a:r>
              <a:rPr lang="en-US" sz="2400" dirty="0">
                <a:cs typeface="Calibri"/>
              </a:rPr>
              <a:t>   = .09+.1 = .19</a:t>
            </a:r>
          </a:p>
        </p:txBody>
      </p:sp>
      <p:graphicFrame>
        <p:nvGraphicFramePr>
          <p:cNvPr id="9" name="Group 5"/>
          <p:cNvGraphicFramePr>
            <a:graphicFrameLocks noGrp="1"/>
          </p:cNvGraphicFramePr>
          <p:nvPr/>
        </p:nvGraphicFramePr>
        <p:xfrm>
          <a:off x="5562600" y="152400"/>
          <a:ext cx="3429000" cy="119380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alarm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¬alarm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burglary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¬burglary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97392FDB-03CF-434E-8646-3051E7095FF8}"/>
              </a:ext>
            </a:extLst>
          </p:cNvPr>
          <p:cNvSpPr/>
          <p:nvPr/>
        </p:nvSpPr>
        <p:spPr bwMode="auto">
          <a:xfrm>
            <a:off x="4648200" y="2438400"/>
            <a:ext cx="4267200" cy="1143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8D13F9-4BC6-1244-9166-C57E61CBEF38}"/>
              </a:ext>
            </a:extLst>
          </p:cNvPr>
          <p:cNvSpPr/>
          <p:nvPr/>
        </p:nvSpPr>
        <p:spPr bwMode="auto">
          <a:xfrm>
            <a:off x="6858000" y="0"/>
            <a:ext cx="1295400" cy="1447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241627"/>
      </p:ext>
    </p:extLst>
  </p:cSld>
  <p:clrMapOvr>
    <a:masterClrMapping/>
  </p:clrMapOvr>
</p:sld>
</file>

<file path=ppt/theme/theme1.xml><?xml version="1.0" encoding="utf-8"?>
<a:theme xmlns:a="http://schemas.openxmlformats.org/drawingml/2006/main" name="c21_bayes_nets">
  <a:themeElements>
    <a:clrScheme name="Custom 3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80"/>
      </a:hlink>
      <a:folHlink>
        <a:srgbClr val="000080"/>
      </a:folHlink>
    </a:clrScheme>
    <a:fontScheme name="c21_bayes_net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2" charset="0"/>
          </a:defRPr>
        </a:defPPr>
      </a:lstStyle>
    </a:lnDef>
  </a:objectDefaults>
  <a:extraClrSchemeLst>
    <a:extraClrScheme>
      <a:clrScheme name="c21_bayes_n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21_bayes_net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21_bayes_net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21_bayes_net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21_bayes_net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21_bayes_net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21_bayes_net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c21_bayes_nets</Template>
  <TotalTime>10115</TotalTime>
  <Words>4541</Words>
  <Application>Microsoft Macintosh PowerPoint</Application>
  <PresentationFormat>On-screen Show (4:3)</PresentationFormat>
  <Paragraphs>571</Paragraphs>
  <Slides>36</Slides>
  <Notes>15</Notes>
  <HiddenSlides>2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Times New Roman</vt:lpstr>
      <vt:lpstr>c21_bayes_nets</vt:lpstr>
      <vt:lpstr>Equation</vt:lpstr>
      <vt:lpstr>Bayesian Reasoning</vt:lpstr>
      <vt:lpstr>Today’s topics</vt:lpstr>
      <vt:lpstr>Motivation: causal reasoning</vt:lpstr>
      <vt:lpstr>Many Sources of Uncertainty</vt:lpstr>
      <vt:lpstr>Decision making with uncertainty</vt:lpstr>
      <vt:lpstr>Consider</vt:lpstr>
      <vt:lpstr>Probability theory 101</vt:lpstr>
      <vt:lpstr>Probability theory 101</vt:lpstr>
      <vt:lpstr>Probability theory 101</vt:lpstr>
      <vt:lpstr>Example: Inference from the joint</vt:lpstr>
      <vt:lpstr>Consider</vt:lpstr>
      <vt:lpstr>Exercise: Inference from the joint</vt:lpstr>
      <vt:lpstr>Exercise: Inference from the joint</vt:lpstr>
      <vt:lpstr>Exercise: Inference from the joint</vt:lpstr>
      <vt:lpstr>Exercise: Inference from the joint</vt:lpstr>
      <vt:lpstr>Exercise: Inference from the joint</vt:lpstr>
      <vt:lpstr>Exercise: Inference from the joint</vt:lpstr>
      <vt:lpstr>Independence</vt:lpstr>
      <vt:lpstr>Exercise: Independence</vt:lpstr>
      <vt:lpstr>Exercise: Independence</vt:lpstr>
      <vt:lpstr>Exercise: Independence</vt:lpstr>
      <vt:lpstr>Exercise: Independence</vt:lpstr>
      <vt:lpstr>Exercise: Independence</vt:lpstr>
      <vt:lpstr>Absolute &amp; conditional independence</vt:lpstr>
      <vt:lpstr>Conditional independence</vt:lpstr>
      <vt:lpstr>Bayes’ rule</vt:lpstr>
      <vt:lpstr>Useful for diagnosis!</vt:lpstr>
      <vt:lpstr>Ex: meningitis and stiff neck</vt:lpstr>
      <vt:lpstr>From multiple evidence to a cause </vt:lpstr>
      <vt:lpstr>Bayesian diagnostic reasoning</vt:lpstr>
      <vt:lpstr>Bayesian diagnostic reasoning (2)</vt:lpstr>
      <vt:lpstr>Simplifying Bayesian diagnostic reasoning</vt:lpstr>
      <vt:lpstr>Naïve Bayesian diagnostic reasoning</vt:lpstr>
      <vt:lpstr>Limitations</vt:lpstr>
      <vt:lpstr>Limitations</vt:lpstr>
      <vt:lpstr>Summary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Probabilistic Reasoning</dc:title>
  <dc:subject/>
  <dc:creator>COGITO</dc:creator>
  <cp:lastModifiedBy>Tim Finin</cp:lastModifiedBy>
  <cp:revision>152</cp:revision>
  <cp:lastPrinted>2012-11-21T05:57:51Z</cp:lastPrinted>
  <dcterms:created xsi:type="dcterms:W3CDTF">2009-11-30T14:06:37Z</dcterms:created>
  <dcterms:modified xsi:type="dcterms:W3CDTF">2021-11-04T14:43:10Z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