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85" r:id="rId3"/>
    <p:sldId id="279" r:id="rId4"/>
    <p:sldId id="281" r:id="rId5"/>
    <p:sldId id="286" r:id="rId6"/>
    <p:sldId id="280" r:id="rId7"/>
    <p:sldId id="288" r:id="rId8"/>
    <p:sldId id="295" r:id="rId9"/>
    <p:sldId id="289" r:id="rId10"/>
    <p:sldId id="294" r:id="rId11"/>
    <p:sldId id="296" r:id="rId12"/>
  </p:sldIdLst>
  <p:sldSz cx="9144000" cy="6858000" type="screen4x3"/>
  <p:notesSz cx="9282113" cy="699135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EAEAEA"/>
    <a:srgbClr val="DDDDDD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725"/>
    <p:restoredTop sz="91429"/>
  </p:normalViewPr>
  <p:slideViewPr>
    <p:cSldViewPr showGuides="1">
      <p:cViewPr varScale="1">
        <p:scale>
          <a:sx n="128" d="100"/>
          <a:sy n="128" d="100"/>
        </p:scale>
        <p:origin x="992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-112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>
              <a:latin typeface="Calibri"/>
            </a:endParaRPr>
          </a:p>
        </p:txBody>
      </p:sp>
      <p:sp>
        <p:nvSpPr>
          <p:cNvPr id="3092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60975" y="0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-112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>
              <a:latin typeface="Calibri"/>
            </a:endParaRPr>
          </a:p>
        </p:txBody>
      </p:sp>
      <p:sp>
        <p:nvSpPr>
          <p:cNvPr id="3092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657975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-112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>
              <a:latin typeface="Calibri"/>
            </a:endParaRPr>
          </a:p>
        </p:txBody>
      </p:sp>
      <p:sp>
        <p:nvSpPr>
          <p:cNvPr id="3092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60975" y="6657975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23063C2-7FB8-9043-B863-3EC6DFAE0F5E}" type="slidenum">
              <a:rPr lang="en-US">
                <a:latin typeface="Calibri"/>
              </a:rPr>
              <a:pPr>
                <a:defRPr/>
              </a:pPr>
              <a:t>‹#›</a:t>
            </a:fld>
            <a:endParaRPr lang="en-US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057697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129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60975" y="0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43213" y="515938"/>
            <a:ext cx="3519487" cy="26400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129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14438" y="3328988"/>
            <a:ext cx="6878637" cy="315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2129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657975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129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60975" y="6657975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/>
              </a:defRPr>
            </a:lvl1pPr>
          </a:lstStyle>
          <a:p>
            <a:pPr>
              <a:defRPr/>
            </a:pPr>
            <a:fld id="{E5F2CAAE-8D7E-3049-AA7B-5E6F8017075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7412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Demo: MNIST CNN</a:t>
            </a:r>
          </a:p>
          <a:p>
            <a:r>
              <a:rPr lang="en-US" sz="1200" dirty="0"/>
              <a:t>Demo: RNN sentiment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5F2CAAE-8D7E-3049-AA7B-5E6F80170752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896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5941B1-5B04-C343-8973-999E035FA7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448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2266B6-0F7A-9F46-B60C-84F7B3E2A4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663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3B791E-88D2-5545-B9AC-A5710BD8C9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8178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009348-41AA-B14A-80C2-68C4430679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012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B136B1-AE2F-2148-B18F-C02AEC536A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374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E6DC9E-26EA-F340-912C-3EC33178A6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784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1E7B2A-4353-C44B-B34F-B92601C3E2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802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50EE47-38F9-8045-BD3B-D50DAB21D3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274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3385F5-FEAD-D845-8616-45CEF13344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11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28718F-DD3B-0A4A-9044-98E0738C39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706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9EEAF1-F2C7-6046-95E1-2FB0C2B927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07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80C249-820C-2748-8104-756FFDFACF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057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Calibri"/>
              </a:defRPr>
            </a:lvl1pPr>
          </a:lstStyle>
          <a:p>
            <a:pPr>
              <a:defRPr/>
            </a:pPr>
            <a:fld id="{5297025D-2A41-894A-AF3D-DD7EC42C64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Calibri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</a:defRPr>
      </a:lvl9pPr>
    </p:titleStyle>
    <p:bodyStyle>
      <a:lvl1pPr marL="225425" indent="-22542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/>
          <a:ea typeface="ＭＳ Ｐゴシック" charset="-128"/>
          <a:cs typeface="ＭＳ Ｐゴシック" charset="-128"/>
        </a:defRPr>
      </a:lvl1pPr>
      <a:lvl2pPr marL="566738" indent="-22701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/>
          <a:ea typeface="ＭＳ Ｐゴシック" charset="-128"/>
        </a:defRPr>
      </a:lvl2pPr>
      <a:lvl3pPr marL="914400" indent="-23336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Calibri"/>
          <a:ea typeface="ＭＳ Ｐゴシック" charset="-128"/>
        </a:defRPr>
      </a:lvl3pPr>
      <a:lvl4pPr marL="1254125" indent="-225425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Calibri"/>
          <a:ea typeface="ＭＳ Ｐゴシック" charset="-128"/>
        </a:defRPr>
      </a:lvl4pPr>
      <a:lvl5pPr marL="16017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Calibri"/>
          <a:ea typeface="ＭＳ Ｐゴシック" charset="-128"/>
        </a:defRPr>
      </a:lvl5pPr>
      <a:lvl6pPr marL="20589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6pPr>
      <a:lvl7pPr marL="25161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7pPr>
      <a:lvl8pPr marL="29733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8pPr>
      <a:lvl9pPr marL="34305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drive.google.com/drive/u/0/folders/1sHYHkNUMj_hM3aylwTbKT2J12S-AG73P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hyperlink" Target="https://en.wikipedia.org/wiki/Feedforward_neural_network" TargetMode="Externa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playground.tensorflow.org/#activation=relu&amp;batchSize=10&amp;dataset=gauss&amp;regDataset=reg-plane&amp;learningRate=0.03&amp;regularizationRate=0&amp;noise=0&amp;networkShape=4,2&amp;seed=0.85428&amp;showTestData=false&amp;discretize=false&amp;percTrainData=50&amp;x=true&amp;y=true&amp;xTimesY=false&amp;xSquared=false&amp;ySquared=false&amp;cosX=false&amp;sinX=false&amp;cosY=false&amp;sinY=false&amp;collectStats=false&amp;problem=classification&amp;initZero=false&amp;hideText=fals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playground.tensorflow.org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MNIST_database" TargetMode="External"/><Relationship Id="rId2" Type="http://schemas.openxmlformats.org/officeDocument/2006/relationships/hyperlink" Target="https://en.wikipedia.org/wiki/Convolutional_neural_network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tiff"/><Relationship Id="rId4" Type="http://schemas.openxmlformats.org/officeDocument/2006/relationships/image" Target="../media/image4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hyperlink" Target="https://en.wikipedia.org/wiki/Recurrent_neural_network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edium.com/@ageitgey/machine-learning-is-fun-80ea3ec3c471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ensorflow.org/" TargetMode="External"/><Relationship Id="rId7" Type="http://schemas.openxmlformats.org/officeDocument/2006/relationships/hyperlink" Target="https://keras.io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Caffe_(software)" TargetMode="External"/><Relationship Id="rId5" Type="http://schemas.openxmlformats.org/officeDocument/2006/relationships/hyperlink" Target="https://en.wikipedia.org/wiki/Apache_MXNet" TargetMode="External"/><Relationship Id="rId4" Type="http://schemas.openxmlformats.org/officeDocument/2006/relationships/hyperlink" Target="https://pytorch.org/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72992"/>
            <a:ext cx="9144000" cy="3356007"/>
          </a:xfrm>
        </p:spPr>
        <p:txBody>
          <a:bodyPr/>
          <a:lstStyle/>
          <a:p>
            <a:r>
              <a:rPr lang="en-US" sz="6600" dirty="0">
                <a:ea typeface="ＭＳ Ｐゴシック" charset="0"/>
                <a:cs typeface="ＭＳ Ｐゴシック" charset="0"/>
              </a:rPr>
              <a:t>Neural Networks for Machine Learning</a:t>
            </a:r>
            <a:br>
              <a:rPr lang="en-US" sz="6600" dirty="0">
                <a:ea typeface="ＭＳ Ｐゴシック" charset="0"/>
                <a:cs typeface="ＭＳ Ｐゴシック" charset="0"/>
              </a:rPr>
            </a:br>
            <a:r>
              <a:rPr lang="en-US" sz="4800" dirty="0">
                <a:ea typeface="ＭＳ Ｐゴシック" charset="0"/>
                <a:cs typeface="ＭＳ Ｐゴシック" charset="0"/>
              </a:rPr>
              <a:t>demonstrations</a:t>
            </a:r>
            <a:endParaRPr lang="en-US" sz="6600" dirty="0">
              <a:ea typeface="ＭＳ Ｐゴシック" charset="0"/>
              <a:cs typeface="ＭＳ Ｐゴシック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BF07AD-E472-7A41-A4FC-03390881A9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337" y="3857053"/>
            <a:ext cx="7543800" cy="277234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82F1C9-5C43-6646-842A-0C3D5AAD19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D8815E8-798F-BB43-8860-99B8F4CE20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7200" y="-304800"/>
            <a:ext cx="9982200" cy="7791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6241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83AEC-1CE9-A94D-9227-924FF15C9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762000"/>
          </a:xfrm>
        </p:spPr>
        <p:txBody>
          <a:bodyPr/>
          <a:lstStyle/>
          <a:p>
            <a:r>
              <a:rPr lang="en-US" dirty="0">
                <a:hlinkClick r:id="rId2"/>
              </a:rPr>
              <a:t>09 Neural Networks</a:t>
            </a:r>
            <a:endParaRPr lang="en-US" dirty="0"/>
          </a:p>
        </p:txBody>
      </p:sp>
      <p:pic>
        <p:nvPicPr>
          <p:cNvPr id="8" name="Picture 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695CD6FE-A9B4-2A45-8845-5E4A855BFA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1119942"/>
            <a:ext cx="9144000" cy="5738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489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0E030-A5B4-6944-8F14-3451F1A91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dirty="0"/>
              <a:t>Neural Network Architectures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63B8A-CB46-1043-8DC5-9BD91E57A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24000"/>
            <a:ext cx="7772400" cy="4800600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/>
              <a:t>Current focus on large networks with different “architectures” suited for different kinds of tasks</a:t>
            </a:r>
          </a:p>
          <a:p>
            <a:pPr marL="347663" indent="-222250"/>
            <a:r>
              <a:rPr lang="en-US" sz="3200" dirty="0"/>
              <a:t>Feedforward Neural Network</a:t>
            </a:r>
          </a:p>
          <a:p>
            <a:pPr marL="347663" indent="-222250"/>
            <a:r>
              <a:rPr lang="en-US" sz="3200" dirty="0"/>
              <a:t>CNN: Convolutional Neural Network</a:t>
            </a:r>
          </a:p>
          <a:p>
            <a:pPr marL="347663" indent="-222250"/>
            <a:r>
              <a:rPr lang="en-US" sz="3200" dirty="0"/>
              <a:t>RNN: Recurrent Neural Network</a:t>
            </a:r>
          </a:p>
          <a:p>
            <a:pPr marL="347663" indent="-222250"/>
            <a:r>
              <a:rPr lang="en-US" sz="3200" dirty="0"/>
              <a:t>LSTM: Long Short Term Memory</a:t>
            </a:r>
          </a:p>
          <a:p>
            <a:pPr marL="347663" indent="-222250"/>
            <a:r>
              <a:rPr lang="en-US" sz="3200" dirty="0"/>
              <a:t>GAN: Generative Adversarial Network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7188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86569" y="1143000"/>
            <a:ext cx="8170862" cy="2212975"/>
          </a:xfrm>
          <a:ln/>
        </p:spPr>
        <p:txBody>
          <a:bodyPr/>
          <a:lstStyle/>
          <a:p>
            <a:pPr>
              <a:lnSpc>
                <a:spcPct val="95000"/>
              </a:lnSpc>
            </a:pPr>
            <a:r>
              <a:rPr lang="en-US" sz="3200" dirty="0"/>
              <a:t>Connections allowed from a node in layer </a:t>
            </a:r>
            <a:r>
              <a:rPr lang="en-US" sz="3200" i="1" dirty="0"/>
              <a:t>i</a:t>
            </a:r>
            <a:r>
              <a:rPr lang="en-US" sz="3200" dirty="0"/>
              <a:t> only to nodes in layer </a:t>
            </a:r>
            <a:r>
              <a:rPr lang="en-US" sz="3200" i="1" dirty="0"/>
              <a:t>i</a:t>
            </a:r>
            <a:r>
              <a:rPr lang="en-US" sz="3200" dirty="0"/>
              <a:t>+1</a:t>
            </a:r>
          </a:p>
          <a:p>
            <a:pPr marL="341313" lvl="1" indent="0">
              <a:lnSpc>
                <a:spcPct val="95000"/>
              </a:lnSpc>
              <a:buNone/>
            </a:pPr>
            <a:r>
              <a:rPr lang="en-US" sz="3200" dirty="0">
                <a:sym typeface="Symbol" charset="0"/>
              </a:rPr>
              <a:t>i.e., no cycles or loops</a:t>
            </a:r>
          </a:p>
          <a:p>
            <a:pPr>
              <a:lnSpc>
                <a:spcPct val="95000"/>
              </a:lnSpc>
            </a:pPr>
            <a:r>
              <a:rPr lang="en-US" sz="3200" dirty="0">
                <a:sym typeface="Symbol" charset="0"/>
              </a:rPr>
              <a:t>Simple, widely used architecture.</a:t>
            </a:r>
          </a:p>
        </p:txBody>
      </p:sp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5895402" y="3800475"/>
            <a:ext cx="3092449" cy="15696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25425" indent="-2254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marL="14288" indent="-14288"/>
            <a:r>
              <a:rPr lang="en-US" dirty="0">
                <a:latin typeface="Calibri Regular"/>
                <a:sym typeface="Symbol" charset="0"/>
              </a:rPr>
              <a:t>downstream nodes tend to successively abstract features from preceding layers</a:t>
            </a:r>
          </a:p>
        </p:txBody>
      </p:sp>
      <p:graphicFrame>
        <p:nvGraphicFramePr>
          <p:cNvPr id="81927" name="Object 7"/>
          <p:cNvGraphicFramePr>
            <a:graphicFrameLocks noGrp="1" noChangeAspect="1"/>
          </p:cNvGraphicFramePr>
          <p:nvPr>
            <p:ph sz="half" idx="2"/>
          </p:nvPr>
        </p:nvGraphicFramePr>
        <p:xfrm>
          <a:off x="447675" y="3355975"/>
          <a:ext cx="5451475" cy="296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Bitmap Image" r:id="rId3" imgW="4266667" imgH="2324424" progId="Paint.Picture">
                  <p:embed/>
                </p:oleObj>
              </mc:Choice>
              <mc:Fallback>
                <p:oleObj name="Bitmap Image" r:id="rId3" imgW="4266667" imgH="2324424" progId="Paint.Picture">
                  <p:embed/>
                  <p:pic>
                    <p:nvPicPr>
                      <p:cNvPr id="8192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3355975"/>
                        <a:ext cx="5451475" cy="296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31" name="Rectangle 11"/>
          <p:cNvSpPr>
            <a:spLocks noGrp="1" noChangeArrowheads="1"/>
          </p:cNvSpPr>
          <p:nvPr>
            <p:ph type="title"/>
          </p:nvPr>
        </p:nvSpPr>
        <p:spPr>
          <a:xfrm>
            <a:off x="752475" y="76200"/>
            <a:ext cx="7772400" cy="1150937"/>
          </a:xfrm>
          <a:noFill/>
          <a:ln/>
        </p:spPr>
        <p:txBody>
          <a:bodyPr/>
          <a:lstStyle/>
          <a:p>
            <a:r>
              <a:rPr lang="en-US" sz="4400" b="1" dirty="0">
                <a:hlinkClick r:id="rId5"/>
              </a:rPr>
              <a:t>Feedforward Neural Network </a:t>
            </a:r>
            <a:endParaRPr lang="en-US" sz="44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35FDF4-E094-B646-8A1F-85990241ED03}"/>
              </a:ext>
            </a:extLst>
          </p:cNvPr>
          <p:cNvSpPr txBox="1"/>
          <p:nvPr/>
        </p:nvSpPr>
        <p:spPr>
          <a:xfrm>
            <a:off x="1447800" y="6278612"/>
            <a:ext cx="5459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cap="small" dirty="0">
                <a:latin typeface="Calibri Regular"/>
              </a:rPr>
              <a:t>http://</a:t>
            </a:r>
            <a:r>
              <a:rPr lang="en-US" sz="2800" b="1" cap="small" dirty="0" err="1">
                <a:latin typeface="Calibri Regular"/>
              </a:rPr>
              <a:t>playground.tensorflow.org</a:t>
            </a:r>
            <a:r>
              <a:rPr lang="en-US" sz="2800" b="1" cap="small" dirty="0">
                <a:latin typeface="Calibri Regular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084874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2"/>
            <a:extLst>
              <a:ext uri="{FF2B5EF4-FFF2-40B4-BE49-F238E27FC236}">
                <a16:creationId xmlns:a16="http://schemas.microsoft.com/office/drawing/2014/main" id="{B7C3F408-FEC0-944F-914F-BC9BAAB396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57200" y="-226369"/>
            <a:ext cx="10134600" cy="77826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6349067"/>
            <a:ext cx="5459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cap="small" dirty="0">
                <a:latin typeface="Calibri Regular"/>
                <a:hlinkClick r:id="rId4"/>
              </a:rPr>
              <a:t>http://playground.tensorflow.org/</a:t>
            </a:r>
            <a:endParaRPr lang="en-US" sz="2800" b="1" cap="small" dirty="0">
              <a:latin typeface="Calibri Regular"/>
            </a:endParaRPr>
          </a:p>
        </p:txBody>
      </p:sp>
    </p:spTree>
    <p:extLst>
      <p:ext uri="{BB962C8B-B14F-4D97-AF65-F5344CB8AC3E}">
        <p14:creationId xmlns:p14="http://schemas.microsoft.com/office/powerpoint/2010/main" val="53560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EFC56-6B6E-9C43-BC4C-0518D74B6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52400"/>
            <a:ext cx="8458200" cy="1143000"/>
          </a:xfrm>
        </p:spPr>
        <p:txBody>
          <a:bodyPr/>
          <a:lstStyle/>
          <a:p>
            <a:r>
              <a:rPr lang="en-US" dirty="0">
                <a:hlinkClick r:id="rId2"/>
              </a:rPr>
              <a:t>CNN: Convolutional Neural Network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6103C6-3B07-3742-8261-06512570A8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442" y="3871156"/>
            <a:ext cx="7914958" cy="1828800"/>
          </a:xfrm>
        </p:spPr>
        <p:txBody>
          <a:bodyPr/>
          <a:lstStyle/>
          <a:p>
            <a:r>
              <a:rPr lang="en-US" dirty="0"/>
              <a:t>Good for image processing: classification, object recognition, automobile lane tracking, etc.</a:t>
            </a:r>
          </a:p>
          <a:p>
            <a:r>
              <a:rPr lang="en-US" dirty="0"/>
              <a:t>Classic demo: learn to recognize hand-written digits from </a:t>
            </a:r>
            <a:r>
              <a:rPr lang="en-US" dirty="0">
                <a:hlinkClick r:id="rId3"/>
              </a:rPr>
              <a:t>MNIST</a:t>
            </a:r>
            <a:r>
              <a:rPr lang="en-US" dirty="0"/>
              <a:t> data with 70K examples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CFBDD18-35C0-364B-95F5-74E87FF293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8400" y="5699956"/>
            <a:ext cx="4038600" cy="10033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676A62B-87C5-EF43-9EBC-BF598EEB44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1371600"/>
            <a:ext cx="703580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044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228600"/>
            <a:ext cx="8305800" cy="1143000"/>
          </a:xfrm>
        </p:spPr>
        <p:txBody>
          <a:bodyPr/>
          <a:lstStyle/>
          <a:p>
            <a:r>
              <a:rPr lang="en-US" dirty="0">
                <a:hlinkClick r:id="rId2"/>
              </a:rPr>
              <a:t>RNN: Recurrent Neural Networks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85800" y="1327371"/>
            <a:ext cx="7772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3200" dirty="0">
                <a:latin typeface="Calibri Regular"/>
              </a:rPr>
              <a:t>Good for learning over sequences of data, e.g., a sentence </a:t>
            </a:r>
            <a:r>
              <a:rPr lang="en-US" sz="3200" dirty="0" err="1">
                <a:latin typeface="Calibri Regular"/>
              </a:rPr>
              <a:t>orf</a:t>
            </a:r>
            <a:r>
              <a:rPr lang="en-US" sz="3200" dirty="0">
                <a:latin typeface="Calibri Regular"/>
              </a:rPr>
              <a:t> words</a:t>
            </a:r>
          </a:p>
          <a:p>
            <a:pPr marL="342900" indent="-342900">
              <a:buFont typeface="Arial"/>
              <a:buChar char="•"/>
            </a:pPr>
            <a:r>
              <a:rPr lang="en-US" sz="3200" dirty="0">
                <a:latin typeface="Calibri Regular"/>
              </a:rPr>
              <a:t>LSTM (Long Short Term Memory) a popular architecture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E5BCD6-6441-A44D-A542-D4BC5D1F1B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8950" y="3389474"/>
            <a:ext cx="5626100" cy="3365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AEB2CAC-5426-2E48-A54A-37C3A2CC7F60}"/>
              </a:ext>
            </a:extLst>
          </p:cNvPr>
          <p:cNvSpPr txBox="1"/>
          <p:nvPr/>
        </p:nvSpPr>
        <p:spPr>
          <a:xfrm>
            <a:off x="5853701" y="6293309"/>
            <a:ext cx="30626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gif from </a:t>
            </a:r>
            <a:r>
              <a:rPr lang="en-US" dirty="0">
                <a:hlinkClick r:id="rId4"/>
              </a:rPr>
              <a:t>Adam Geitgey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492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746D1-3521-2048-849A-EBCF1321B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45989"/>
            <a:ext cx="7772400" cy="1143000"/>
          </a:xfrm>
        </p:spPr>
        <p:txBody>
          <a:bodyPr/>
          <a:lstStyle/>
          <a:p>
            <a:r>
              <a:rPr lang="en-US" sz="4400" dirty="0"/>
              <a:t>Deep Learning Frameworks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E21C25-38EB-0D48-BFBC-10D2BE56C2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600200"/>
            <a:ext cx="8229600" cy="4953000"/>
          </a:xfrm>
        </p:spPr>
        <p:txBody>
          <a:bodyPr/>
          <a:lstStyle/>
          <a:p>
            <a:r>
              <a:rPr lang="en-US" sz="3200" dirty="0"/>
              <a:t>Popular open source deep learning frame-works use Python at top-level; C++ in backend</a:t>
            </a:r>
          </a:p>
          <a:p>
            <a:pPr lvl="1"/>
            <a:r>
              <a:rPr lang="en-US" sz="3200" dirty="0">
                <a:hlinkClick r:id="rId3"/>
              </a:rPr>
              <a:t>TensorFlow</a:t>
            </a:r>
            <a:r>
              <a:rPr lang="en-US" sz="3200" dirty="0"/>
              <a:t> (via Google)</a:t>
            </a:r>
          </a:p>
          <a:p>
            <a:pPr lvl="1"/>
            <a:r>
              <a:rPr lang="en-US" sz="3200" dirty="0">
                <a:hlinkClick r:id="rId4"/>
              </a:rPr>
              <a:t>PyTorch</a:t>
            </a:r>
            <a:r>
              <a:rPr lang="en-US" sz="3200" dirty="0"/>
              <a:t> (via Facebook)</a:t>
            </a:r>
          </a:p>
          <a:p>
            <a:pPr lvl="1"/>
            <a:r>
              <a:rPr lang="en-US" sz="3200" dirty="0">
                <a:hlinkClick r:id="rId5"/>
              </a:rPr>
              <a:t>MxNet</a:t>
            </a:r>
            <a:r>
              <a:rPr lang="en-US" sz="3200" dirty="0"/>
              <a:t> (Apache)</a:t>
            </a:r>
          </a:p>
          <a:p>
            <a:pPr lvl="1"/>
            <a:r>
              <a:rPr lang="en-US" sz="3200" dirty="0">
                <a:hlinkClick r:id="rId6"/>
              </a:rPr>
              <a:t>Caffe</a:t>
            </a:r>
            <a:r>
              <a:rPr lang="en-US" sz="3200" dirty="0"/>
              <a:t> (Berkeley) </a:t>
            </a:r>
          </a:p>
          <a:p>
            <a:r>
              <a:rPr lang="en-US" sz="3200" dirty="0">
                <a:hlinkClick r:id="rId7"/>
              </a:rPr>
              <a:t>Keras</a:t>
            </a:r>
            <a:r>
              <a:rPr lang="en-US" sz="3200" dirty="0"/>
              <a:t>: popular API works with the first two and  provides good support at architecture level</a:t>
            </a:r>
          </a:p>
        </p:txBody>
      </p:sp>
    </p:spTree>
    <p:extLst>
      <p:ext uri="{BB962C8B-B14F-4D97-AF65-F5344CB8AC3E}">
        <p14:creationId xmlns:p14="http://schemas.microsoft.com/office/powerpoint/2010/main" val="3143457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F1293-94A0-5743-B872-F07FE5D1C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Scikit</a:t>
            </a:r>
            <a:r>
              <a:rPr lang="en-US" dirty="0"/>
              <a:t>-learn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8A1E64-2B15-DF4D-8A8F-B90063EF08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We’ll look at using </a:t>
            </a:r>
            <a:r>
              <a:rPr lang="en-US" sz="3200" dirty="0" err="1"/>
              <a:t>sicikit-learn’s</a:t>
            </a:r>
            <a:r>
              <a:rPr lang="en-US" sz="3200" dirty="0"/>
              <a:t> feed forward model on the iris dataset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990523-C2C6-8047-9456-E22DE984DF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795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56D9A5-CA1E-C443-97BB-14532845FB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BBBCE4-E7DB-CD46-8205-F6EFD4B9F3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1000" y="-304800"/>
            <a:ext cx="9948643" cy="7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310692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Custom 35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0000FF"/>
      </a:folHlink>
    </a:clrScheme>
    <a:fontScheme name="Blank Presentation.po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Blank Presentation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12307</TotalTime>
  <Words>259</Words>
  <Application>Microsoft Macintosh PowerPoint</Application>
  <PresentationFormat>On-screen Show (4:3)</PresentationFormat>
  <Paragraphs>38</Paragraphs>
  <Slides>11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Regular</vt:lpstr>
      <vt:lpstr>Times New Roman</vt:lpstr>
      <vt:lpstr>Blank Presentation</vt:lpstr>
      <vt:lpstr>Bitmap Image</vt:lpstr>
      <vt:lpstr>Neural Networks for Machine Learning demonstrations</vt:lpstr>
      <vt:lpstr>Neural Network Architectures</vt:lpstr>
      <vt:lpstr>Feedforward Neural Network </vt:lpstr>
      <vt:lpstr>PowerPoint Presentation</vt:lpstr>
      <vt:lpstr>CNN: Convolutional Neural Network</vt:lpstr>
      <vt:lpstr>RNN: Recurrent Neural Networks</vt:lpstr>
      <vt:lpstr>Deep Learning Frameworks</vt:lpstr>
      <vt:lpstr>Scikit-learn</vt:lpstr>
      <vt:lpstr>PowerPoint Presentation</vt:lpstr>
      <vt:lpstr>PowerPoint Presentation</vt:lpstr>
      <vt:lpstr>09 Neural Networks</vt:lpstr>
    </vt:vector>
  </TitlesOfParts>
  <Manager/>
  <Company>UMBC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Machine Learning II: k-NN / Bayesian</dc:title>
  <dc:subject/>
  <dc:creator>COGITO</dc:creator>
  <cp:keywords/>
  <dc:description/>
  <cp:lastModifiedBy>Tim Finin</cp:lastModifiedBy>
  <cp:revision>540</cp:revision>
  <cp:lastPrinted>2012-12-05T20:53:30Z</cp:lastPrinted>
  <dcterms:created xsi:type="dcterms:W3CDTF">2009-12-09T21:37:40Z</dcterms:created>
  <dcterms:modified xsi:type="dcterms:W3CDTF">2021-05-04T17:18:28Z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2</vt:i4>
  </property>
  <property fmtid="{D5CDD505-2E9C-101B-9397-08002B2CF9AE}" pid="7" name="MailAddress">
    <vt:lpwstr>finin@umbc.edu</vt:lpwstr>
  </property>
  <property fmtid="{D5CDD505-2E9C-101B-9397-08002B2CF9AE}" pid="8" name="HomePage">
    <vt:lpwstr>http://umbc.edu/~finin</vt:lpwstr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false</vt:bool>
  </property>
  <property fmtid="{D5CDD505-2E9C-101B-9397-08002B2CF9AE}" pid="20" name="NavBtnPos">
    <vt:i4>1</vt:i4>
  </property>
  <property fmtid="{D5CDD505-2E9C-101B-9397-08002B2CF9AE}" pid="21" name="OutputDir">
    <vt:lpwstr>C:\Users\finin\teaching\AI\RN\</vt:lpwstr>
  </property>
</Properties>
</file>