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22"/>
  </p:notesMasterIdLst>
  <p:handoutMasterIdLst>
    <p:handoutMasterId r:id="rId23"/>
  </p:handoutMasterIdLst>
  <p:sldIdLst>
    <p:sldId id="257" r:id="rId2"/>
    <p:sldId id="330" r:id="rId3"/>
    <p:sldId id="331" r:id="rId4"/>
    <p:sldId id="332" r:id="rId5"/>
    <p:sldId id="336" r:id="rId6"/>
    <p:sldId id="345" r:id="rId7"/>
    <p:sldId id="333" r:id="rId8"/>
    <p:sldId id="334" r:id="rId9"/>
    <p:sldId id="324" r:id="rId10"/>
    <p:sldId id="335" r:id="rId11"/>
    <p:sldId id="326" r:id="rId12"/>
    <p:sldId id="320" r:id="rId13"/>
    <p:sldId id="337" r:id="rId14"/>
    <p:sldId id="338" r:id="rId15"/>
    <p:sldId id="339" r:id="rId16"/>
    <p:sldId id="340" r:id="rId17"/>
    <p:sldId id="341" r:id="rId18"/>
    <p:sldId id="342" r:id="rId19"/>
    <p:sldId id="343" r:id="rId20"/>
    <p:sldId id="344" r:id="rId21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FF0000"/>
    <a:srgbClr val="FF4D23"/>
    <a:srgbClr val="921C00"/>
    <a:srgbClr val="C425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3"/>
    <p:restoredTop sz="94901" autoAdjust="0"/>
  </p:normalViewPr>
  <p:slideViewPr>
    <p:cSldViewPr showGuides="1">
      <p:cViewPr varScale="1">
        <p:scale>
          <a:sx n="124" d="100"/>
          <a:sy n="124" d="100"/>
        </p:scale>
        <p:origin x="624" y="168"/>
      </p:cViewPr>
      <p:guideLst>
        <p:guide orient="horz" pos="4224"/>
        <p:guide pos="11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8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6595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pPr>
              <a:defRPr/>
            </a:pPr>
            <a:fld id="{900DFCDA-C582-9545-A593-34FD96970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75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2FD89E57-87F7-D54B-9561-EBC43040A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32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E6C6578-54FA-6E41-85AF-2BE2800A9FF7}" type="slidenum">
              <a:rPr lang="en-US" sz="1300"/>
              <a:pPr/>
              <a:t>1</a:t>
            </a:fld>
            <a:endParaRPr lang="en-US" sz="13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2886382-17DF-C540-8300-73B969E09852}" type="datetime1">
              <a:rPr lang="en-US"/>
              <a:pPr>
                <a:defRPr/>
              </a:pPr>
              <a:t>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074E94E-AD6F-1F4D-B985-10387DDB5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6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897D46C-216A-0F4D-9C57-16FF0856A673}" type="datetime1">
              <a:rPr lang="en-US"/>
              <a:pPr>
                <a:defRPr/>
              </a:pPr>
              <a:t>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7A17A68-56E1-784A-B8F0-949647887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40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6C9546A-16F8-0B4E-A7B0-BEA66A951BD6}" type="datetime1">
              <a:rPr lang="en-US"/>
              <a:pPr>
                <a:defRPr/>
              </a:pPr>
              <a:t>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CBF3E7D-BF4D-B84F-AFCF-9AE404208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6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41423BE-B57A-4248-B5D5-C0F6A420575B}" type="datetime1">
              <a:rPr lang="en-US"/>
              <a:pPr>
                <a:defRPr/>
              </a:pPr>
              <a:t>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6CC94FB-83FD-0A42-83B7-14CDED0C5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3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A5591A2-DE36-9847-A0DA-FD2D8780DA8C}" type="datetime1">
              <a:rPr lang="en-US"/>
              <a:pPr>
                <a:defRPr/>
              </a:pPr>
              <a:t>9/17/20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0584E62-13EB-F34D-ACDC-4F42279E6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64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217F212-EDAE-AF41-B3DD-1162CE03EA67}" type="datetime1">
              <a:rPr lang="en-US"/>
              <a:pPr>
                <a:defRPr/>
              </a:pPr>
              <a:t>9/17/20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F3E2A7F-42A2-1240-8150-FE74F3B5E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2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FC5BFB4-48CB-8E4A-B027-A769128FEA73}" type="datetime1">
              <a:rPr lang="en-US"/>
              <a:pPr>
                <a:defRPr/>
              </a:pPr>
              <a:t>9/17/20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9695276-6B2E-154E-AA16-CAA8E4927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5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3C7C9C8-4584-0F4B-845A-BD1EFF718406}" type="datetime1">
              <a:rPr lang="en-US"/>
              <a:pPr>
                <a:defRPr/>
              </a:pPr>
              <a:t>9/17/20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6B11A64-DBD9-F547-B454-417AA3643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1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D09C457-F102-B94E-8BE5-3BEB3796F666}" type="datetime1">
              <a:rPr lang="en-US"/>
              <a:pPr>
                <a:defRPr/>
              </a:pPr>
              <a:t>9/17/20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608058F-C1E1-9B4F-B18A-6A57BAFE5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7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38BFFAB-A291-0A46-923D-0EB88F19FF36}" type="datetime1">
              <a:rPr lang="en-US"/>
              <a:pPr>
                <a:defRPr/>
              </a:pPr>
              <a:t>9/17/20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DF57E83-5806-C94A-A825-D7FC6E8AD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3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76B4DF6-F105-064A-8059-91E9FCDBF739}" type="datetime1">
              <a:rPr lang="en-US"/>
              <a:pPr>
                <a:defRPr/>
              </a:pPr>
              <a:t>9/17/20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D1CDFA6-1E39-7D4C-BCD1-1949A05ED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4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en.wikipedia.org/wiki/Repl.i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realpython.com/installing-python/" TargetMode="External"/><Relationship Id="rId2" Type="http://schemas.openxmlformats.org/officeDocument/2006/relationships/hyperlink" Target="https://www.python.org/downloads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macs" TargetMode="External"/><Relationship Id="rId7" Type="http://schemas.openxmlformats.org/officeDocument/2006/relationships/hyperlink" Target="https://realpython.com/python-ides-code-editors-guide/" TargetMode="External"/><Relationship Id="rId2" Type="http://schemas.openxmlformats.org/officeDocument/2006/relationships/hyperlink" Target="https://en.wikipedia.org/wiki/Read%E2%80%93eval%E2%80%93print_loo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jetbrains.com/pycharm/" TargetMode="External"/><Relationship Id="rId5" Type="http://schemas.openxmlformats.org/officeDocument/2006/relationships/hyperlink" Target="https://docs.python.org/3/library/idle.html" TargetMode="External"/><Relationship Id="rId4" Type="http://schemas.openxmlformats.org/officeDocument/2006/relationships/hyperlink" Target="https://wiki.python.org/moin/IntegratedDevelopmentEnvironments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ypi.org/" TargetMode="External"/><Relationship Id="rId2" Type="http://schemas.openxmlformats.org/officeDocument/2006/relationships/hyperlink" Target="https://packaging.python.org/tutorials/installing-package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5340" y="1295401"/>
            <a:ext cx="7513320" cy="4190999"/>
          </a:xfrm>
        </p:spPr>
        <p:txBody>
          <a:bodyPr/>
          <a:lstStyle/>
          <a:p>
            <a:pPr eaLnBrk="1" hangingPunct="1">
              <a:defRPr/>
            </a:pPr>
            <a:r>
              <a:rPr lang="en-US" sz="96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Python</a:t>
            </a:r>
            <a:br>
              <a:rPr lang="en-US" sz="96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54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here, there, and everywhere</a:t>
            </a:r>
            <a:endParaRPr lang="en-US" sz="6600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026" name="Picture 2" descr="GitHub - python/cpython: The Python programming language">
            <a:extLst>
              <a:ext uri="{FF2B5EF4-FFF2-40B4-BE49-F238E27FC236}">
                <a16:creationId xmlns:a16="http://schemas.microsoft.com/office/drawing/2014/main" id="{2CAB349C-852C-3F4F-92A9-0E6D5AA791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6EC0B2F8-58FE-404A-AC46-E4FF978F4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3804" y="-381000"/>
            <a:ext cx="10151607" cy="78527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A85BB91-A500-B94C-8768-2A05A04B2A22}"/>
              </a:ext>
            </a:extLst>
          </p:cNvPr>
          <p:cNvSpPr/>
          <p:nvPr/>
        </p:nvSpPr>
        <p:spPr>
          <a:xfrm>
            <a:off x="6477000" y="4800600"/>
            <a:ext cx="2209800" cy="1295400"/>
          </a:xfrm>
          <a:prstGeom prst="rect">
            <a:avLst/>
          </a:prstGeom>
          <a:solidFill>
            <a:srgbClr val="FF0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Scroll down to see more info &amp; documentation</a:t>
            </a:r>
          </a:p>
        </p:txBody>
      </p:sp>
      <p:sp>
        <p:nvSpPr>
          <p:cNvPr id="9" name="Rectangular Callout 8">
            <a:extLst>
              <a:ext uri="{FF2B5EF4-FFF2-40B4-BE49-F238E27FC236}">
                <a16:creationId xmlns:a16="http://schemas.microsoft.com/office/drawing/2014/main" id="{36487527-E219-8141-9300-61EB24B9DB4E}"/>
              </a:ext>
            </a:extLst>
          </p:cNvPr>
          <p:cNvSpPr/>
          <p:nvPr/>
        </p:nvSpPr>
        <p:spPr>
          <a:xfrm>
            <a:off x="5181600" y="2286000"/>
            <a:ext cx="1524000" cy="838200"/>
          </a:xfrm>
          <a:prstGeom prst="wedgeRectCallout">
            <a:avLst>
              <a:gd name="adj1" fmla="val -107846"/>
              <a:gd name="adj2" fmla="val 10757"/>
            </a:avLst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/>
              <a:t>Type this to install</a:t>
            </a:r>
          </a:p>
        </p:txBody>
      </p:sp>
    </p:spTree>
    <p:extLst>
      <p:ext uri="{BB962C8B-B14F-4D97-AF65-F5344CB8AC3E}">
        <p14:creationId xmlns:p14="http://schemas.microsoft.com/office/powerpoint/2010/main" val="89673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Working on </a:t>
            </a:r>
            <a:r>
              <a:rPr lang="en-US" dirty="0" err="1">
                <a:latin typeface="Calibri" charset="0"/>
                <a:ea typeface="ＭＳ Ｐゴシック" charset="0"/>
                <a:cs typeface="ＭＳ Ｐゴシック" charset="0"/>
              </a:rPr>
              <a:t>gl</a:t>
            </a:r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257800"/>
          </a:xfrm>
        </p:spPr>
        <p:txBody>
          <a:bodyPr/>
          <a:lstStyle/>
          <a:p>
            <a:pPr marL="285750" indent="-285750">
              <a:lnSpc>
                <a:spcPct val="110000"/>
              </a:lnSpc>
              <a:defRPr/>
            </a:pPr>
            <a:r>
              <a:rPr lang="en-US" dirty="0"/>
              <a:t>On </a:t>
            </a:r>
            <a:r>
              <a:rPr lang="en-US" dirty="0" err="1"/>
              <a:t>gl</a:t>
            </a:r>
            <a:r>
              <a:rPr lang="en-US" dirty="0"/>
              <a:t>, you tell Python to look in the directory we’ve set up for AIMA python code</a:t>
            </a:r>
          </a:p>
          <a:p>
            <a:pPr marL="285750" indent="-285750">
              <a:lnSpc>
                <a:spcPct val="110000"/>
              </a:lnSpc>
              <a:defRPr/>
            </a:pPr>
            <a:r>
              <a:rPr lang="en-US" dirty="0"/>
              <a:t>Or set up your own directory (e.g., ~/</a:t>
            </a:r>
            <a:r>
              <a:rPr lang="en-US" dirty="0" err="1"/>
              <a:t>mypy</a:t>
            </a:r>
            <a:r>
              <a:rPr lang="en-US" dirty="0"/>
              <a:t>) in which you install new packages</a:t>
            </a:r>
          </a:p>
          <a:p>
            <a:pPr marL="285750" indent="-285750">
              <a:lnSpc>
                <a:spcPct val="110000"/>
              </a:lnSpc>
              <a:defRPr/>
            </a:pPr>
            <a:r>
              <a:rPr lang="en-US" dirty="0">
                <a:sym typeface="Wingdings"/>
              </a:rPr>
              <a:t>For</a:t>
            </a:r>
            <a:r>
              <a:rPr lang="en-US" sz="3200" dirty="0">
                <a:sym typeface="Wingdings"/>
              </a:rPr>
              <a:t> either, you </a:t>
            </a:r>
            <a:r>
              <a:rPr lang="en-US" dirty="0">
                <a:sym typeface="Wingdings"/>
              </a:rPr>
              <a:t>must</a:t>
            </a:r>
            <a:r>
              <a:rPr lang="en-US" sz="3200" dirty="0">
                <a:sym typeface="Wingdings"/>
              </a:rPr>
              <a:t> first add appropriate directories to your PYTHONPATH environment variable</a:t>
            </a:r>
          </a:p>
          <a:p>
            <a:pPr marL="685800" lvl="1">
              <a:lnSpc>
                <a:spcPct val="110000"/>
              </a:lnSpc>
              <a:defRPr/>
            </a:pPr>
            <a:r>
              <a:rPr lang="en-US" sz="2800" dirty="0">
                <a:sym typeface="Wingdings"/>
              </a:rPr>
              <a:t>Do this by modifying your shell initialization file (e.g., ~/.</a:t>
            </a:r>
            <a:r>
              <a:rPr lang="en-US" sz="2800" dirty="0" err="1">
                <a:sym typeface="Wingdings"/>
              </a:rPr>
              <a:t>cshrc</a:t>
            </a:r>
            <a:r>
              <a:rPr lang="en-US" sz="2800" dirty="0">
                <a:sym typeface="Wingdings"/>
              </a:rPr>
              <a:t> or ~/.</a:t>
            </a:r>
            <a:r>
              <a:rPr lang="en-US" sz="2800" dirty="0" err="1">
                <a:sym typeface="Wingdings"/>
              </a:rPr>
              <a:t>bashrc</a:t>
            </a:r>
            <a:r>
              <a:rPr lang="en-US" sz="2800" dirty="0">
                <a:sym typeface="Wingdings"/>
              </a:rPr>
              <a:t>)</a:t>
            </a:r>
          </a:p>
          <a:p>
            <a:pPr marL="57150" indent="0">
              <a:lnSpc>
                <a:spcPct val="110000"/>
              </a:lnSpc>
              <a:buFont typeface="Arial" charset="0"/>
              <a:buNone/>
              <a:defRPr/>
            </a:pPr>
            <a:endParaRPr lang="en-US" dirty="0"/>
          </a:p>
          <a:p>
            <a:pPr lvl="1">
              <a:lnSpc>
                <a:spcPct val="110000"/>
              </a:lnSpc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4294683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Python and PYTHONPATH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257800"/>
          </a:xfrm>
        </p:spPr>
        <p:txBody>
          <a:bodyPr/>
          <a:lstStyle/>
          <a:p>
            <a:pPr marL="279400" indent="-279400">
              <a:defRPr/>
            </a:pPr>
            <a:r>
              <a:rPr lang="en-US" sz="2800" dirty="0">
                <a:sym typeface="Wingdings"/>
              </a:rPr>
              <a:t>Python’s import command looks for modules to load in a list of places</a:t>
            </a:r>
          </a:p>
          <a:p>
            <a:pPr marL="279400" indent="-279400">
              <a:defRPr/>
            </a:pPr>
            <a:r>
              <a:rPr lang="en-US" sz="2800" dirty="0" err="1">
                <a:sym typeface="Wingdings"/>
              </a:rPr>
              <a:t>sys.path</a:t>
            </a:r>
            <a:r>
              <a:rPr lang="en-US" sz="2800" dirty="0">
                <a:sym typeface="Wingdings"/>
              </a:rPr>
              <a:t> is the list, with </a:t>
            </a:r>
            <a:r>
              <a:rPr lang="en-US" sz="2800" dirty="0">
                <a:latin typeface="Courier"/>
                <a:cs typeface="Courier"/>
                <a:sym typeface="Wingdings"/>
              </a:rPr>
              <a:t>‘‘ </a:t>
            </a:r>
            <a:r>
              <a:rPr lang="en-US" sz="2800" dirty="0">
                <a:sym typeface="Wingdings"/>
              </a:rPr>
              <a:t>as the current directory</a:t>
            </a:r>
          </a:p>
          <a:p>
            <a:pPr marL="688975" lvl="1" indent="0">
              <a:buNone/>
              <a:defRPr/>
            </a:pPr>
            <a:r>
              <a:rPr lang="en-US" sz="2000" dirty="0">
                <a:latin typeface="Courier"/>
                <a:cs typeface="Courier"/>
                <a:sym typeface="Wingdings"/>
              </a:rPr>
              <a:t>&gt;&gt;&gt; import sys</a:t>
            </a:r>
          </a:p>
          <a:p>
            <a:pPr marL="688975" lvl="1" indent="0">
              <a:buNone/>
              <a:defRPr/>
            </a:pPr>
            <a:r>
              <a:rPr lang="en-US" sz="2000" dirty="0">
                <a:latin typeface="Courier"/>
                <a:cs typeface="Courier"/>
                <a:sym typeface="Wingdings"/>
              </a:rPr>
              <a:t>&gt;&gt;&gt; </a:t>
            </a:r>
            <a:r>
              <a:rPr lang="en-US" sz="2000" dirty="0" err="1">
                <a:latin typeface="Courier"/>
                <a:cs typeface="Courier"/>
                <a:sym typeface="Wingdings"/>
              </a:rPr>
              <a:t>sys.path</a:t>
            </a:r>
            <a:endParaRPr lang="en-US" sz="2000" dirty="0">
              <a:latin typeface="Courier"/>
              <a:cs typeface="Courier"/>
              <a:sym typeface="Wingdings"/>
            </a:endParaRPr>
          </a:p>
          <a:p>
            <a:pPr marL="688975" lvl="1" indent="0">
              <a:buNone/>
              <a:defRPr/>
            </a:pPr>
            <a:r>
              <a:rPr lang="en-US" sz="2000" dirty="0">
                <a:latin typeface="Courier"/>
                <a:cs typeface="Courier"/>
                <a:sym typeface="Wingdings"/>
              </a:rPr>
              <a:t>[‘ ‘, </a:t>
            </a:r>
            <a:r>
              <a:rPr lang="en-US" sz="2000" dirty="0">
                <a:latin typeface="Courier"/>
                <a:cs typeface="Courier"/>
              </a:rPr>
              <a:t>'/</a:t>
            </a:r>
            <a:r>
              <a:rPr lang="en-US" sz="2000" dirty="0" err="1">
                <a:latin typeface="Courier"/>
                <a:cs typeface="Courier"/>
              </a:rPr>
              <a:t>usr</a:t>
            </a:r>
            <a:r>
              <a:rPr lang="en-US" sz="2000" dirty="0">
                <a:latin typeface="Courier"/>
                <a:cs typeface="Courier"/>
              </a:rPr>
              <a:t>/lib64/python26.zip', </a:t>
            </a:r>
            <a:r>
              <a:rPr lang="is-IS" sz="2000" dirty="0">
                <a:latin typeface="Courier"/>
                <a:cs typeface="Courier"/>
              </a:rPr>
              <a:t>…]</a:t>
            </a:r>
          </a:p>
          <a:p>
            <a:pPr marL="344488" indent="-344488">
              <a:defRPr/>
            </a:pPr>
            <a:r>
              <a:rPr lang="en-US" sz="2800" dirty="0">
                <a:cs typeface="Courier"/>
                <a:sym typeface="Wingdings"/>
              </a:rPr>
              <a:t>On Unix, when python starts, it prepends directories on your PYTHONPATH environment variable</a:t>
            </a:r>
          </a:p>
          <a:p>
            <a:pPr marL="344488" indent="-344488">
              <a:defRPr/>
            </a:pPr>
            <a:r>
              <a:rPr lang="en-US" sz="2800" dirty="0">
                <a:cs typeface="Courier"/>
                <a:sym typeface="Wingdings"/>
              </a:rPr>
              <a:t>Add new directories for python to search by setting PYTHONPATH in the </a:t>
            </a:r>
            <a:r>
              <a:rPr lang="en-US" sz="2800" dirty="0" err="1">
                <a:cs typeface="Courier"/>
                <a:sym typeface="Wingdings"/>
              </a:rPr>
              <a:t>init</a:t>
            </a:r>
            <a:r>
              <a:rPr lang="en-US" sz="2800" dirty="0">
                <a:cs typeface="Courier"/>
                <a:sym typeface="Wingdings"/>
              </a:rPr>
              <a:t> file used by your shell</a:t>
            </a:r>
          </a:p>
          <a:p>
            <a:pPr marL="344488" indent="-344488">
              <a:defRPr/>
            </a:pPr>
            <a:r>
              <a:rPr lang="en-US" sz="2800" dirty="0">
                <a:cs typeface="Courier"/>
                <a:sym typeface="Wingdings"/>
              </a:rPr>
              <a:t>The Unix command </a:t>
            </a:r>
            <a:r>
              <a:rPr lang="en-US" sz="2800" i="1" dirty="0">
                <a:cs typeface="Courier"/>
                <a:sym typeface="Wingdings"/>
              </a:rPr>
              <a:t>echo $SHELL</a:t>
            </a:r>
            <a:r>
              <a:rPr lang="en-US" sz="2800" dirty="0">
                <a:cs typeface="Courier"/>
                <a:sym typeface="Wingdings"/>
              </a:rPr>
              <a:t> shows what shell you are using</a:t>
            </a:r>
            <a:endParaRPr lang="en-US" sz="2800" i="1" dirty="0">
              <a:cs typeface="Courier"/>
              <a:sym typeface="Wingdings"/>
            </a:endParaRPr>
          </a:p>
          <a:p>
            <a:pPr marL="400050" lvl="1" indent="0">
              <a:buNone/>
              <a:defRPr/>
            </a:pPr>
            <a:endParaRPr lang="en-US" sz="2400" dirty="0">
              <a:sym typeface="Wingdings"/>
            </a:endParaRPr>
          </a:p>
          <a:p>
            <a:pPr marL="279400" indent="-279400">
              <a:defRPr/>
            </a:pPr>
            <a:endParaRPr lang="en-US" sz="2800" dirty="0">
              <a:sym typeface="Wingding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849D3-8004-8C45-9991-5C6E940D1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virtualenv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B51757-2285-204E-9516-4AD9BF927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1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54914-45A9-744C-A8A6-84BBEB708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E48C4-346C-DB42-844E-80AB02B74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956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89C60B-D005-0A4A-95E8-CEC62F31B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your own computer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F4B824-5C20-5742-82BD-0A5FBF896E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40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271DF-171F-6949-954B-2B8A60305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notebook server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7C40D8-0935-6640-B99D-7D0455BAA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67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6F479-7763-514B-B0CE-7B513DCA7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Binder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94E9F-2ED0-EF49-9A7A-573BCEC516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650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17FFE-4177-9A4D-9004-225DCF48B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Google </a:t>
            </a:r>
            <a:r>
              <a:rPr lang="en-US" dirty="0" err="1"/>
              <a:t>Colab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1BF50-0751-C34A-A368-54397E2BF9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97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41D6B-93ED-E249-B857-5087E0F31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repl.it</a:t>
            </a:r>
            <a:endParaRPr lang="en-US" dirty="0"/>
          </a:p>
        </p:txBody>
      </p:sp>
      <p:pic>
        <p:nvPicPr>
          <p:cNvPr id="5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82E8148F-698A-1A43-9988-8B98D61270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0727" y="1828800"/>
            <a:ext cx="7136073" cy="5520060"/>
          </a:xfrm>
        </p:spPr>
      </p:pic>
    </p:spTree>
    <p:extLst>
      <p:ext uri="{BB962C8B-B14F-4D97-AF65-F5344CB8AC3E}">
        <p14:creationId xmlns:p14="http://schemas.microsoft.com/office/powerpoint/2010/main" val="1678533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DA65C-5ABF-C640-A3A9-216AA6E83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should you run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82D1A-7E6C-794C-B240-21A2A0C17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10200"/>
          </a:xfrm>
        </p:spPr>
        <p:txBody>
          <a:bodyPr/>
          <a:lstStyle/>
          <a:p>
            <a:r>
              <a:rPr lang="en-US" dirty="0"/>
              <a:t>It’s best to install it on your own computer</a:t>
            </a:r>
          </a:p>
          <a:p>
            <a:pPr lvl="1"/>
            <a:r>
              <a:rPr lang="en-US" dirty="0"/>
              <a:t>You’ll have more control, can run </a:t>
            </a:r>
            <a:r>
              <a:rPr lang="en-US" dirty="0" err="1"/>
              <a:t>Jupyter</a:t>
            </a:r>
            <a:r>
              <a:rPr lang="en-US" dirty="0"/>
              <a:t> notebooks and learn more about it</a:t>
            </a:r>
          </a:p>
          <a:p>
            <a:r>
              <a:rPr lang="en-US" dirty="0"/>
              <a:t>You can also run it on UMBC’s </a:t>
            </a:r>
            <a:r>
              <a:rPr lang="en-US" dirty="0" err="1"/>
              <a:t>gl</a:t>
            </a:r>
            <a:r>
              <a:rPr lang="en-US" dirty="0"/>
              <a:t> </a:t>
            </a:r>
            <a:r>
              <a:rPr lang="en-US" dirty="0" err="1"/>
              <a:t>unix</a:t>
            </a:r>
            <a:r>
              <a:rPr lang="en-US" dirty="0"/>
              <a:t> system</a:t>
            </a:r>
          </a:p>
          <a:p>
            <a:pPr lvl="1"/>
            <a:r>
              <a:rPr lang="en-US" dirty="0"/>
              <a:t>Installing new packages and modules as needed</a:t>
            </a:r>
          </a:p>
          <a:p>
            <a:r>
              <a:rPr lang="en-US" dirty="0"/>
              <a:t>You can also use remote notebook servers</a:t>
            </a:r>
          </a:p>
          <a:p>
            <a:pPr lvl="1"/>
            <a:r>
              <a:rPr lang="en-US" dirty="0"/>
              <a:t>At UMBC, Google </a:t>
            </a:r>
            <a:r>
              <a:rPr lang="en-US" dirty="0" err="1"/>
              <a:t>Colab</a:t>
            </a:r>
            <a:r>
              <a:rPr lang="en-US" dirty="0"/>
              <a:t>, Binder, …</a:t>
            </a:r>
          </a:p>
          <a:p>
            <a:r>
              <a:rPr lang="en-US" dirty="0"/>
              <a:t>And use other remote options</a:t>
            </a:r>
          </a:p>
          <a:p>
            <a:pPr lvl="1"/>
            <a:r>
              <a:rPr lang="en-US" dirty="0"/>
              <a:t>Like </a:t>
            </a:r>
            <a:r>
              <a:rPr lang="en-US" dirty="0" err="1"/>
              <a:t>Repl.it</a:t>
            </a:r>
            <a:endParaRPr lang="en-US" dirty="0"/>
          </a:p>
          <a:p>
            <a:r>
              <a:rPr lang="en-US" dirty="0"/>
              <a:t>We’ll give some details here</a:t>
            </a:r>
          </a:p>
        </p:txBody>
      </p:sp>
    </p:spTree>
    <p:extLst>
      <p:ext uri="{BB962C8B-B14F-4D97-AF65-F5344CB8AC3E}">
        <p14:creationId xmlns:p14="http://schemas.microsoft.com/office/powerpoint/2010/main" val="14450694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A5CE30-976C-CC4A-B2FD-5BACFB8A4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repl.it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A0313-8189-D948-B48C-A573AB447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I’m unfamiliar with this, but it looks interesting</a:t>
            </a:r>
          </a:p>
          <a:p>
            <a:r>
              <a:rPr lang="en-US" dirty="0">
                <a:hlinkClick r:id="rId2"/>
              </a:rPr>
              <a:t>Web-based IDE startup</a:t>
            </a:r>
            <a:r>
              <a:rPr lang="en-US" dirty="0"/>
              <a:t> for 60+ languages</a:t>
            </a:r>
          </a:p>
          <a:p>
            <a:r>
              <a:rPr lang="en-US" dirty="0"/>
              <a:t>Including Python</a:t>
            </a:r>
          </a:p>
          <a:p>
            <a:r>
              <a:rPr lang="en-US" dirty="0"/>
              <a:t>Free for public and</a:t>
            </a:r>
            <a:br>
              <a:rPr lang="en-US" dirty="0"/>
            </a:br>
            <a:r>
              <a:rPr lang="en-US" dirty="0"/>
              <a:t>limited use</a:t>
            </a:r>
          </a:p>
          <a:p>
            <a:r>
              <a:rPr lang="en-US" dirty="0"/>
              <a:t>Good for trying</a:t>
            </a:r>
            <a:br>
              <a:rPr lang="en-US" dirty="0"/>
            </a:br>
            <a:r>
              <a:rPr lang="en-US" dirty="0"/>
              <a:t>new languages?</a:t>
            </a:r>
          </a:p>
          <a:p>
            <a:r>
              <a:rPr lang="en-US" dirty="0"/>
              <a:t>Supports teams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Content Placeholder 4" descr="A screenshot of a computer&#10;&#10;Description automatically generated">
            <a:extLst>
              <a:ext uri="{FF2B5EF4-FFF2-40B4-BE49-F238E27FC236}">
                <a16:creationId xmlns:a16="http://schemas.microsoft.com/office/drawing/2014/main" id="{A542A27C-10E7-FD46-916D-1C4FA6C11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810000" y="2895600"/>
            <a:ext cx="5565689" cy="43053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2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E9E82-3C4D-6C48-8972-3A8513854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Python 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9D408-B0AB-3D45-A784-3AA9D6844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257800"/>
          </a:xfrm>
        </p:spPr>
        <p:txBody>
          <a:bodyPr/>
          <a:lstStyle/>
          <a:p>
            <a:r>
              <a:rPr lang="en-US" dirty="0"/>
              <a:t>Assuming you have a computer running Unix, OS X, or Windows install the newest version of Python (e.g., 3.8) from </a:t>
            </a:r>
            <a:r>
              <a:rPr lang="en-US" dirty="0">
                <a:hlinkClick r:id="rId2"/>
              </a:rPr>
              <a:t>python.org </a:t>
            </a:r>
            <a:endParaRPr lang="en-US" dirty="0"/>
          </a:p>
          <a:p>
            <a:r>
              <a:rPr lang="en-US" dirty="0"/>
              <a:t>You can install it on iOS and Android, too</a:t>
            </a:r>
          </a:p>
          <a:p>
            <a:r>
              <a:rPr lang="en-US" dirty="0"/>
              <a:t>Here’s a </a:t>
            </a:r>
            <a:r>
              <a:rPr lang="en-US" dirty="0">
                <a:hlinkClick r:id="rId3"/>
              </a:rPr>
              <a:t>tutorial</a:t>
            </a:r>
            <a:r>
              <a:rPr lang="en-US" dirty="0"/>
              <a:t> if you need help</a:t>
            </a:r>
          </a:p>
          <a:p>
            <a:r>
              <a:rPr lang="en-US" dirty="0"/>
              <a:t>Running it on your own computer makes it easier to install packages, IDEs, and use notebooks</a:t>
            </a:r>
          </a:p>
          <a:p>
            <a:r>
              <a:rPr lang="en-US" dirty="0"/>
              <a:t>And will give you more experience</a:t>
            </a:r>
          </a:p>
        </p:txBody>
      </p:sp>
    </p:spTree>
    <p:extLst>
      <p:ext uri="{BB962C8B-B14F-4D97-AF65-F5344CB8AC3E}">
        <p14:creationId xmlns:p14="http://schemas.microsoft.com/office/powerpoint/2010/main" val="3682839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067CB-6198-DD45-B9D9-E03F58F6C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 or not?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853E97-F914-6440-9EDB-E625A47D3E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/>
          <a:lstStyle/>
          <a:p>
            <a:r>
              <a:rPr lang="en-US" dirty="0"/>
              <a:t>Python’s an interpreted language so it comes with a </a:t>
            </a:r>
            <a:r>
              <a:rPr lang="en-US" dirty="0">
                <a:hlinkClick r:id="rId2"/>
              </a:rPr>
              <a:t>read-eval-print-loop</a:t>
            </a:r>
            <a:r>
              <a:rPr lang="en-US" dirty="0"/>
              <a:t> environment</a:t>
            </a:r>
          </a:p>
          <a:p>
            <a:r>
              <a:rPr lang="en-US" dirty="0"/>
              <a:t>I’ll admit to mostly using </a:t>
            </a:r>
            <a:r>
              <a:rPr lang="en-US" dirty="0">
                <a:hlinkClick r:id="rId3"/>
              </a:rPr>
              <a:t>emacs</a:t>
            </a:r>
            <a:r>
              <a:rPr lang="en-US" dirty="0"/>
              <a:t> to edit code in one window and the Python REPL in another</a:t>
            </a:r>
          </a:p>
          <a:p>
            <a:pPr lvl="1"/>
            <a:r>
              <a:rPr lang="en-US" sz="3000" dirty="0"/>
              <a:t>Emacs comes with a python-mode that’s invoked when you edit a file ending in .</a:t>
            </a:r>
            <a:r>
              <a:rPr lang="en-US" sz="3000" dirty="0" err="1"/>
              <a:t>py</a:t>
            </a:r>
            <a:endParaRPr lang="en-US" sz="3000" dirty="0"/>
          </a:p>
          <a:p>
            <a:r>
              <a:rPr lang="en-US" dirty="0"/>
              <a:t>But you may prefer a </a:t>
            </a:r>
            <a:r>
              <a:rPr lang="en-US" dirty="0">
                <a:hlinkClick r:id="rId4"/>
              </a:rPr>
              <a:t>Python IDE</a:t>
            </a:r>
            <a:endParaRPr lang="en-US" dirty="0"/>
          </a:p>
          <a:p>
            <a:pPr lvl="1"/>
            <a:r>
              <a:rPr lang="en-US" sz="3000" dirty="0"/>
              <a:t>Python comes with a simple one, </a:t>
            </a:r>
            <a:r>
              <a:rPr lang="en-US" sz="3000" dirty="0">
                <a:hlinkClick r:id="rId5"/>
              </a:rPr>
              <a:t>IDLE</a:t>
            </a:r>
            <a:endParaRPr lang="en-US" sz="3000" dirty="0"/>
          </a:p>
          <a:p>
            <a:pPr lvl="1"/>
            <a:r>
              <a:rPr lang="en-US" sz="3000" dirty="0">
                <a:hlinkClick r:id="rId6"/>
              </a:rPr>
              <a:t>PyCharm</a:t>
            </a:r>
            <a:r>
              <a:rPr lang="en-US" sz="3000" dirty="0"/>
              <a:t> is very popular and good</a:t>
            </a:r>
          </a:p>
          <a:p>
            <a:r>
              <a:rPr lang="en-US" sz="3400" dirty="0"/>
              <a:t>Here’s a </a:t>
            </a:r>
            <a:r>
              <a:rPr lang="en-US" sz="3400" dirty="0">
                <a:hlinkClick r:id="rId7"/>
              </a:rPr>
              <a:t>guide</a:t>
            </a:r>
            <a:r>
              <a:rPr lang="en-US" sz="3400" dirty="0"/>
              <a:t> to Python editors and IDEs</a:t>
            </a:r>
          </a:p>
        </p:txBody>
      </p:sp>
    </p:spTree>
    <p:extLst>
      <p:ext uri="{BB962C8B-B14F-4D97-AF65-F5344CB8AC3E}">
        <p14:creationId xmlns:p14="http://schemas.microsoft.com/office/powerpoint/2010/main" val="3894339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50F24-7E09-3446-A58B-CE337CAAB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Loading code into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FC042A-9BE5-8F49-8EFC-6E38C0765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/>
          <a:lstStyle/>
          <a:p>
            <a:r>
              <a:rPr lang="en-US" dirty="0"/>
              <a:t>Load file </a:t>
            </a:r>
            <a:r>
              <a:rPr lang="en-US" dirty="0" err="1"/>
              <a:t>foo.py</a:t>
            </a:r>
            <a:r>
              <a:rPr lang="en-US" dirty="0"/>
              <a:t> from the current directory</a:t>
            </a:r>
          </a:p>
          <a:p>
            <a:pPr marL="457200" lvl="1" indent="0">
              <a:buNone/>
            </a:pPr>
            <a:r>
              <a:rPr lang="en-US" sz="2400" dirty="0"/>
              <a:t>&gt;&gt;&gt; import foo</a:t>
            </a:r>
          </a:p>
          <a:p>
            <a:pPr marL="293688" indent="-236538"/>
            <a:r>
              <a:rPr lang="en-US" dirty="0"/>
              <a:t>Each expression in the file is evaluated, but the value is not printed (i.e., it’s a read-eval loop)</a:t>
            </a:r>
          </a:p>
          <a:p>
            <a:pPr marL="293688" indent="-236538"/>
            <a:r>
              <a:rPr lang="en-US" dirty="0"/>
              <a:t>Python will also search directories in the environment variable PYTHONPATH</a:t>
            </a:r>
          </a:p>
          <a:p>
            <a:pPr marL="457200" lvl="1" indent="0">
              <a:buNone/>
            </a:pPr>
            <a:r>
              <a:rPr lang="en-US" sz="2000" dirty="0"/>
              <a:t>~&gt; echo $PYTHONPATH</a:t>
            </a:r>
          </a:p>
          <a:p>
            <a:pPr marL="457200" lvl="1" indent="0">
              <a:buNone/>
            </a:pPr>
            <a:r>
              <a:rPr lang="en-US" sz="2000" dirty="0"/>
              <a:t>/</a:t>
            </a:r>
            <a:r>
              <a:rPr lang="en-US" sz="2000" dirty="0" err="1"/>
              <a:t>afs</a:t>
            </a:r>
            <a:r>
              <a:rPr lang="en-US" sz="2000" dirty="0"/>
              <a:t>/</a:t>
            </a:r>
            <a:r>
              <a:rPr lang="en-US" sz="2000" dirty="0" err="1"/>
              <a:t>umbc.edu</a:t>
            </a:r>
            <a:r>
              <a:rPr lang="en-US" sz="2000" dirty="0"/>
              <a:t>/users/f/</a:t>
            </a:r>
            <a:r>
              <a:rPr lang="en-US" sz="2000" dirty="0" err="1"/>
              <a:t>i</a:t>
            </a:r>
            <a:r>
              <a:rPr lang="en-US" sz="2000" dirty="0"/>
              <a:t>/</a:t>
            </a:r>
            <a:r>
              <a:rPr lang="en-US" sz="2000" dirty="0" err="1"/>
              <a:t>finin</a:t>
            </a:r>
            <a:r>
              <a:rPr lang="en-US" sz="2000" dirty="0"/>
              <a:t>/pub/ai/</a:t>
            </a:r>
            <a:r>
              <a:rPr lang="en-US" sz="2000" dirty="0" err="1"/>
              <a:t>aima</a:t>
            </a:r>
            <a:r>
              <a:rPr lang="en-US" sz="2000" dirty="0"/>
              <a:t>-python: /</a:t>
            </a:r>
            <a:r>
              <a:rPr lang="en-US" sz="2000" dirty="0" err="1"/>
              <a:t>afs</a:t>
            </a:r>
            <a:r>
              <a:rPr lang="en-US" sz="2000" dirty="0"/>
              <a:t>/</a:t>
            </a:r>
            <a:r>
              <a:rPr lang="en-US" sz="2000" dirty="0" err="1"/>
              <a:t>umbc.edu</a:t>
            </a:r>
            <a:r>
              <a:rPr lang="en-US" sz="2000" dirty="0"/>
              <a:t>/users/f/</a:t>
            </a:r>
            <a:r>
              <a:rPr lang="en-US" sz="2000" dirty="0" err="1"/>
              <a:t>i</a:t>
            </a:r>
            <a:r>
              <a:rPr lang="en-US" sz="2000" dirty="0"/>
              <a:t>/</a:t>
            </a:r>
            <a:r>
              <a:rPr lang="en-US" sz="2000" dirty="0" err="1"/>
              <a:t>finin</a:t>
            </a:r>
            <a:r>
              <a:rPr lang="en-US" sz="2000" dirty="0"/>
              <a:t>/pub/ai/:</a:t>
            </a:r>
          </a:p>
          <a:p>
            <a:pPr marL="352425" indent="-295275"/>
            <a:r>
              <a:rPr lang="en-US" sz="2800" dirty="0"/>
              <a:t>And load installed </a:t>
            </a:r>
            <a:r>
              <a:rPr lang="en-US" sz="2800" b="1" dirty="0"/>
              <a:t>packages</a:t>
            </a:r>
            <a:r>
              <a:rPr lang="en-US" sz="2800" dirty="0"/>
              <a:t>, which can be  simple or complex with sub-packages</a:t>
            </a:r>
          </a:p>
          <a:p>
            <a:pPr marL="457200" lvl="1" indent="0">
              <a:buNone/>
            </a:pPr>
            <a:r>
              <a:rPr lang="en-US" sz="2400" dirty="0"/>
              <a:t>&gt;&gt;&gt; import </a:t>
            </a:r>
            <a:r>
              <a:rPr lang="en-US" sz="2400" dirty="0" err="1"/>
              <a:t>tensorflow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825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5E8C9-0EF7-0B4E-B7CC-1893A5FC9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4495800" cy="990600"/>
          </a:xfrm>
        </p:spPr>
        <p:txBody>
          <a:bodyPr/>
          <a:lstStyle/>
          <a:p>
            <a:pPr algn="l"/>
            <a:r>
              <a:rPr lang="en-US" dirty="0"/>
              <a:t>Import variations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129D8-5B61-894B-9C44-338081B71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305800" cy="5257800"/>
          </a:xfrm>
        </p:spPr>
        <p:txBody>
          <a:bodyPr/>
          <a:lstStyle/>
          <a:p>
            <a:r>
              <a:rPr lang="en-US" dirty="0"/>
              <a:t>How you import effects how</a:t>
            </a:r>
            <a:br>
              <a:rPr lang="en-US" dirty="0"/>
            </a:br>
            <a:r>
              <a:rPr lang="en-US" dirty="0"/>
              <a:t>you access its named functions and variables</a:t>
            </a:r>
          </a:p>
          <a:p>
            <a:pPr lvl="1"/>
            <a:r>
              <a:rPr lang="en-US" sz="2400" dirty="0"/>
              <a:t>import example</a:t>
            </a:r>
            <a:br>
              <a:rPr lang="en-US" sz="2400" dirty="0"/>
            </a:b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example.hello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sz="2400" dirty="0"/>
              <a:t>import example as ex</a:t>
            </a:r>
            <a:br>
              <a:rPr lang="en-US" sz="2400" dirty="0"/>
            </a:b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ex.hello</a:t>
            </a: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2400" dirty="0"/>
          </a:p>
          <a:p>
            <a:pPr lvl="1"/>
            <a:r>
              <a:rPr lang="en-US" sz="2400" dirty="0"/>
              <a:t>from example import hello</a:t>
            </a:r>
            <a:br>
              <a:rPr lang="en-US" sz="2400" dirty="0"/>
            </a:br>
            <a:r>
              <a:rPr lang="en-US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hello()</a:t>
            </a:r>
            <a:endParaRPr lang="en-US" sz="2400" dirty="0"/>
          </a:p>
          <a:p>
            <a:pPr lvl="1"/>
            <a:r>
              <a:rPr lang="en-US" sz="2400" dirty="0"/>
              <a:t>from foo import *</a:t>
            </a:r>
            <a:br>
              <a:rPr lang="en-US" sz="2400"/>
            </a:br>
            <a:r>
              <a:rPr lang="en-US" sz="2400">
                <a:latin typeface="Courier New" panose="02070309020205020404" pitchFamily="49" charset="0"/>
                <a:cs typeface="Courier New" panose="02070309020205020404" pitchFamily="49" charset="0"/>
              </a:rPr>
              <a:t>hello()</a:t>
            </a:r>
            <a:endParaRPr lang="en-US" sz="2400" dirty="0"/>
          </a:p>
          <a:p>
            <a:r>
              <a:rPr lang="en-US" dirty="0"/>
              <a:t>Python only imports a file once, subsequent imports do nothing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4C1E40-DBB6-A74A-B2D5-E449E55DE0FD}"/>
              </a:ext>
            </a:extLst>
          </p:cNvPr>
          <p:cNvSpPr txBox="1"/>
          <p:nvPr/>
        </p:nvSpPr>
        <p:spPr>
          <a:xfrm>
            <a:off x="6110325" y="381000"/>
            <a:ext cx="2694969" cy="12926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name = "Bob"</a:t>
            </a:r>
          </a:p>
          <a:p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def hello():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print("hello, I'm", name)</a:t>
            </a:r>
          </a:p>
          <a:p>
            <a:endParaRPr lang="en-US" sz="9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def bye():</a:t>
            </a:r>
          </a:p>
          <a:p>
            <a:r>
              <a:rPr lang="en-US" sz="1200" dirty="0">
                <a:latin typeface="Courier New" panose="02070309020205020404" pitchFamily="49" charset="0"/>
                <a:cs typeface="Courier New" panose="02070309020205020404" pitchFamily="49" charset="0"/>
              </a:rPr>
              <a:t>    print("goodbye")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3656DE-3851-DA4E-94EB-FB94BC4B582C}"/>
              </a:ext>
            </a:extLst>
          </p:cNvPr>
          <p:cNvSpPr txBox="1"/>
          <p:nvPr/>
        </p:nvSpPr>
        <p:spPr>
          <a:xfrm>
            <a:off x="6110324" y="52720"/>
            <a:ext cx="25764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File: </a:t>
            </a:r>
            <a:r>
              <a:rPr lang="en-US" sz="1600" b="1" dirty="0" err="1"/>
              <a:t>example.py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75505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F3902-0E94-F14C-B57E-22B72ABD5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Installing software packages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EBAF2-80EC-014D-B86A-F504A9035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37" y="1882878"/>
            <a:ext cx="8162163" cy="4517922"/>
          </a:xfrm>
        </p:spPr>
        <p:txBody>
          <a:bodyPr/>
          <a:lstStyle/>
          <a:p>
            <a:r>
              <a:rPr lang="en-US" dirty="0"/>
              <a:t>Python’s got a huge user base and is </a:t>
            </a:r>
            <a:br>
              <a:rPr lang="en-US" dirty="0"/>
            </a:br>
            <a:r>
              <a:rPr lang="en-US" dirty="0"/>
              <a:t>the most popular language for AI today</a:t>
            </a:r>
          </a:p>
          <a:p>
            <a:pPr lvl="1"/>
            <a:r>
              <a:rPr lang="en-US" dirty="0"/>
              <a:t>So there are many great SW packages to install</a:t>
            </a:r>
          </a:p>
          <a:p>
            <a:r>
              <a:rPr lang="en-US" dirty="0"/>
              <a:t>Your Python probably came with </a:t>
            </a:r>
            <a:r>
              <a:rPr lang="en-US" dirty="0">
                <a:hlinkClick r:id="rId2"/>
              </a:rPr>
              <a:t>pip</a:t>
            </a:r>
            <a:r>
              <a:rPr lang="en-US" dirty="0"/>
              <a:t>, the standard python package install program</a:t>
            </a:r>
          </a:p>
          <a:p>
            <a:r>
              <a:rPr lang="en-US" dirty="0"/>
              <a:t>Search for packages on </a:t>
            </a:r>
            <a:r>
              <a:rPr lang="en-US" dirty="0">
                <a:hlinkClick r:id="rId3"/>
              </a:rPr>
              <a:t>pypi.org</a:t>
            </a:r>
            <a:r>
              <a:rPr lang="en-US" dirty="0"/>
              <a:t> and install/update them with the pip command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AutoShape 2" descr="PyPI">
            <a:extLst>
              <a:ext uri="{FF2B5EF4-FFF2-40B4-BE49-F238E27FC236}">
                <a16:creationId xmlns:a16="http://schemas.microsoft.com/office/drawing/2014/main" id="{23C8D119-559D-6D46-AA58-8A00162D30E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30268" y="3276600"/>
            <a:ext cx="294132" cy="29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Image">
            <a:extLst>
              <a:ext uri="{FF2B5EF4-FFF2-40B4-BE49-F238E27FC236}">
                <a16:creationId xmlns:a16="http://schemas.microsoft.com/office/drawing/2014/main" id="{20CCF93A-334E-6347-94EB-F86336396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826" y="125361"/>
            <a:ext cx="1828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626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8F818041-3E18-434B-99C2-3048073C0B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33400" y="-310663"/>
            <a:ext cx="10287000" cy="7957433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6DD99CEC-38BA-4D4F-9273-04BF4BB507A4}"/>
              </a:ext>
            </a:extLst>
          </p:cNvPr>
          <p:cNvSpPr/>
          <p:nvPr/>
        </p:nvSpPr>
        <p:spPr>
          <a:xfrm>
            <a:off x="3467100" y="46892"/>
            <a:ext cx="22098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A5957E9-2FF5-494A-A31E-91D3CA072AE9}"/>
              </a:ext>
            </a:extLst>
          </p:cNvPr>
          <p:cNvSpPr/>
          <p:nvPr/>
        </p:nvSpPr>
        <p:spPr>
          <a:xfrm>
            <a:off x="1066800" y="5638800"/>
            <a:ext cx="22098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5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/>
          <a:lstStyle/>
          <a:p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Using pip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/>
          <a:lstStyle/>
          <a:p>
            <a:pPr marL="285750" indent="-285750">
              <a:lnSpc>
                <a:spcPct val="110000"/>
              </a:lnSpc>
              <a:defRPr/>
            </a:pPr>
            <a:r>
              <a:rPr lang="en-US" dirty="0"/>
              <a:t>For HW3 you’ll need the python package python-constraint</a:t>
            </a:r>
          </a:p>
          <a:p>
            <a:pPr marL="285750" indent="-285750">
              <a:lnSpc>
                <a:spcPct val="110000"/>
              </a:lnSpc>
              <a:defRPr/>
            </a:pPr>
            <a:r>
              <a:rPr lang="en-US" dirty="0"/>
              <a:t>Install it on your own Linux or Mac system</a:t>
            </a:r>
          </a:p>
          <a:p>
            <a:pPr marL="457200" lvl="1" indent="0">
              <a:lnSpc>
                <a:spcPct val="110000"/>
              </a:lnSpc>
              <a:buNone/>
              <a:defRPr/>
            </a:pPr>
            <a:r>
              <a:rPr lang="en-US" sz="3200" b="1" dirty="0"/>
              <a:t>pip install python-constraint</a:t>
            </a:r>
          </a:p>
          <a:p>
            <a:pPr marL="352425" indent="-341313">
              <a:lnSpc>
                <a:spcPct val="110000"/>
              </a:lnSpc>
              <a:defRPr/>
            </a:pPr>
            <a:r>
              <a:rPr lang="en-US" sz="3600" dirty="0"/>
              <a:t>If your acct is not an admin:</a:t>
            </a:r>
          </a:p>
          <a:p>
            <a:pPr marL="411162" lvl="1" indent="0">
              <a:lnSpc>
                <a:spcPct val="110000"/>
              </a:lnSpc>
              <a:buNone/>
              <a:defRPr/>
            </a:pPr>
            <a:r>
              <a:rPr lang="en-US" sz="3200" b="1" dirty="0" err="1"/>
              <a:t>sudo</a:t>
            </a:r>
            <a:r>
              <a:rPr lang="en-US" sz="3200" b="1" dirty="0"/>
              <a:t> pip install python-constraint</a:t>
            </a:r>
            <a:endParaRPr lang="en-US" sz="3200" dirty="0"/>
          </a:p>
          <a:p>
            <a:pPr marL="222250" indent="-222250">
              <a:lnSpc>
                <a:spcPct val="110000"/>
              </a:lnSpc>
              <a:defRPr/>
            </a:pPr>
            <a:r>
              <a:rPr lang="en-US" dirty="0"/>
              <a:t>Install without </a:t>
            </a:r>
            <a:r>
              <a:rPr lang="en-US" dirty="0" err="1"/>
              <a:t>sudo</a:t>
            </a:r>
            <a:r>
              <a:rPr lang="en-US" dirty="0"/>
              <a:t> privileges  (e.g., on </a:t>
            </a:r>
            <a:r>
              <a:rPr lang="en-US" dirty="0" err="1"/>
              <a:t>gl</a:t>
            </a:r>
            <a:r>
              <a:rPr lang="en-US" dirty="0"/>
              <a:t>)</a:t>
            </a:r>
          </a:p>
          <a:p>
            <a:pPr marL="457200" lvl="1" indent="0">
              <a:lnSpc>
                <a:spcPct val="110000"/>
              </a:lnSpc>
              <a:buNone/>
              <a:defRPr/>
            </a:pPr>
            <a:r>
              <a:rPr lang="en-US" sz="3200" b="1" dirty="0"/>
              <a:t>pip install python-constraint --user </a:t>
            </a:r>
          </a:p>
          <a:p>
            <a:pPr marL="400050" lvl="1" indent="0">
              <a:lnSpc>
                <a:spcPct val="110000"/>
              </a:lnSpc>
              <a:buNone/>
              <a:defRPr/>
            </a:pPr>
            <a:endParaRPr lang="en-US" sz="3200" dirty="0">
              <a:sym typeface="Wingdings"/>
            </a:endParaRPr>
          </a:p>
          <a:p>
            <a:pPr marL="57150" indent="0">
              <a:lnSpc>
                <a:spcPct val="110000"/>
              </a:lnSpc>
              <a:buFont typeface="Arial" charset="0"/>
              <a:buNone/>
              <a:defRPr/>
            </a:pPr>
            <a:endParaRPr lang="en-US" dirty="0"/>
          </a:p>
          <a:p>
            <a:pPr lvl="1">
              <a:lnSpc>
                <a:spcPct val="110000"/>
              </a:lnSpc>
              <a:defRPr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282491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22807</TotalTime>
  <Words>776</Words>
  <Application>Microsoft Macintosh PowerPoint</Application>
  <PresentationFormat>On-screen Show (4:3)</PresentationFormat>
  <Paragraphs>95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Courier</vt:lpstr>
      <vt:lpstr>Courier New</vt:lpstr>
      <vt:lpstr>Times New Roman</vt:lpstr>
      <vt:lpstr>Office Theme</vt:lpstr>
      <vt:lpstr>Python here, there, and everywhere</vt:lpstr>
      <vt:lpstr>Where should you run Python</vt:lpstr>
      <vt:lpstr>Installing Python 3</vt:lpstr>
      <vt:lpstr>IDE or not?</vt:lpstr>
      <vt:lpstr>Loading code into Python</vt:lpstr>
      <vt:lpstr>Import variations</vt:lpstr>
      <vt:lpstr>Installing software packages</vt:lpstr>
      <vt:lpstr>PowerPoint Presentation</vt:lpstr>
      <vt:lpstr>Using pip</vt:lpstr>
      <vt:lpstr>PowerPoint Presentation</vt:lpstr>
      <vt:lpstr>Working on gl</vt:lpstr>
      <vt:lpstr>Python and PYTHONPATH</vt:lpstr>
      <vt:lpstr>virtualenv</vt:lpstr>
      <vt:lpstr>Notebooks</vt:lpstr>
      <vt:lpstr>On your own computer</vt:lpstr>
      <vt:lpstr>Using a notebook server</vt:lpstr>
      <vt:lpstr>Using Binder</vt:lpstr>
      <vt:lpstr>Using Google Colab</vt:lpstr>
      <vt:lpstr>Using repl.it</vt:lpstr>
      <vt:lpstr>Using repl.it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Lisp / Intelligent Agents</dc:title>
  <dc:subject>471 Class #2, Fall 2004</dc:subject>
  <dc:creator>COGITO</dc:creator>
  <cp:lastModifiedBy>Tim Finin</cp:lastModifiedBy>
  <cp:revision>265</cp:revision>
  <cp:lastPrinted>2009-09-21T21:09:25Z</cp:lastPrinted>
  <dcterms:created xsi:type="dcterms:W3CDTF">2009-09-18T23:34:15Z</dcterms:created>
  <dcterms:modified xsi:type="dcterms:W3CDTF">2020-09-17T16:38:41Z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</vt:lpwstr>
  </property>
</Properties>
</file>