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79" r:id="rId4"/>
    <p:sldId id="281" r:id="rId5"/>
    <p:sldId id="286" r:id="rId6"/>
    <p:sldId id="280" r:id="rId7"/>
    <p:sldId id="288" r:id="rId8"/>
    <p:sldId id="295" r:id="rId9"/>
    <p:sldId id="287" r:id="rId10"/>
    <p:sldId id="289" r:id="rId11"/>
    <p:sldId id="294" r:id="rId12"/>
    <p:sldId id="296" r:id="rId13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36"/>
    <p:restoredTop sz="91429"/>
  </p:normalViewPr>
  <p:slideViewPr>
    <p:cSldViewPr showGuides="1">
      <p:cViewPr varScale="1">
        <p:scale>
          <a:sx n="60" d="100"/>
          <a:sy n="60" d="100"/>
        </p:scale>
        <p:origin x="168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Demo: MNIST CNN</a:t>
            </a:r>
          </a:p>
          <a:p>
            <a:r>
              <a:rPr lang="en-US" sz="1200" dirty="0"/>
              <a:t>Demo: RNN sentiment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5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en.wikipedia.org/wiki/Feedforward_neural_network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NIST_database" TargetMode="External"/><Relationship Id="rId2" Type="http://schemas.openxmlformats.org/officeDocument/2006/relationships/hyperlink" Target="https://en.wikipedia.org/wiki/Convolutional_neural_net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en.wikipedia.org/wiki/Recurrent_neural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ageitgey/machine-learning-is-fun-80ea3ec3c47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7" Type="http://schemas.openxmlformats.org/officeDocument/2006/relationships/hyperlink" Target="https://keras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ffe_(software)" TargetMode="External"/><Relationship Id="rId5" Type="http://schemas.openxmlformats.org/officeDocument/2006/relationships/hyperlink" Target="https://en.wikipedia.org/wiki/Apache_MXNet" TargetMode="External"/><Relationship Id="rId4" Type="http://schemas.openxmlformats.org/officeDocument/2006/relationships/hyperlink" Target="https://pytorch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nerKasch/applied_deep_lear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992"/>
            <a:ext cx="9144000" cy="3356007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800" dirty="0">
                <a:ea typeface="ＭＳ Ｐゴシック" charset="0"/>
                <a:cs typeface="ＭＳ Ｐゴシック" charset="0"/>
              </a:rPr>
              <a:t>demonstrations</a:t>
            </a:r>
            <a:endParaRPr lang="en-US" sz="6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8570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6D9A5-CA1E-C443-97BB-14532845F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BBCE4-E7DB-CD46-8205-F6EFD4B9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304800"/>
            <a:ext cx="9948643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F1C9-5C43-6646-842A-0C3D5AAD1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815E8-798F-BB43-8860-99B8F4CE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304800"/>
            <a:ext cx="9982200" cy="77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3AEC-1CE9-A94D-9227-924FF15C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6B94C58-07F0-1643-B028-6C14D5D7D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30" y="719086"/>
            <a:ext cx="9187060" cy="59865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6F2F-7DDA-3540-B2E2-6DCB1A0B2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8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E030-A5B4-6944-8F14-3451F1A9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3B8A-CB46-1043-8DC5-9BD91E57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Current focus on large networks with different “architectures” suited for different kinds of tasks</a:t>
            </a:r>
          </a:p>
          <a:p>
            <a:pPr marL="347663" indent="-222250"/>
            <a:r>
              <a:rPr lang="en-US" sz="3200" dirty="0"/>
              <a:t>Feedforward Neural Network</a:t>
            </a:r>
          </a:p>
          <a:p>
            <a:pPr marL="347663" indent="-222250"/>
            <a:r>
              <a:rPr lang="en-US" sz="3200" dirty="0"/>
              <a:t>CNN: Convolutional Neural Network</a:t>
            </a:r>
          </a:p>
          <a:p>
            <a:pPr marL="347663" indent="-222250"/>
            <a:r>
              <a:rPr lang="en-US" sz="3200" dirty="0"/>
              <a:t>RNN: Recurrent Neural Network</a:t>
            </a:r>
          </a:p>
          <a:p>
            <a:pPr marL="347663" indent="-222250"/>
            <a:r>
              <a:rPr lang="en-US" sz="3200" dirty="0"/>
              <a:t>LSTM: Long Short Term Memory</a:t>
            </a:r>
          </a:p>
          <a:p>
            <a:pPr marL="347663" indent="-222250"/>
            <a:r>
              <a:rPr lang="en-US" sz="3200" dirty="0"/>
              <a:t>GAN: Generative Adversarial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6569" y="1143000"/>
            <a:ext cx="8170862" cy="2212975"/>
          </a:xfrm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200" dirty="0"/>
              <a:t>Connections allowed from a node in layer </a:t>
            </a:r>
            <a:r>
              <a:rPr lang="en-US" sz="3200" i="1" dirty="0"/>
              <a:t>i</a:t>
            </a:r>
            <a:r>
              <a:rPr lang="en-US" sz="3200" dirty="0"/>
              <a:t> only to nodes in layer </a:t>
            </a:r>
            <a:r>
              <a:rPr lang="en-US" sz="3200" i="1" dirty="0"/>
              <a:t>i</a:t>
            </a:r>
            <a:r>
              <a:rPr lang="en-US" sz="3200" dirty="0"/>
              <a:t>+1</a:t>
            </a:r>
          </a:p>
          <a:p>
            <a:pPr marL="341313" lvl="1" indent="0">
              <a:lnSpc>
                <a:spcPct val="95000"/>
              </a:lnSpc>
              <a:buNone/>
            </a:pPr>
            <a:r>
              <a:rPr lang="en-US" sz="3200" dirty="0">
                <a:sym typeface="Symbol" charset="0"/>
              </a:rPr>
              <a:t>i.e., no cycles or loops</a:t>
            </a:r>
          </a:p>
          <a:p>
            <a:pPr>
              <a:lnSpc>
                <a:spcPct val="95000"/>
              </a:lnSpc>
            </a:pPr>
            <a:r>
              <a:rPr lang="en-US" sz="3200" dirty="0">
                <a:sym typeface="Symbol" charset="0"/>
              </a:rPr>
              <a:t>Simple, widely used architecture.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895402" y="3800475"/>
            <a:ext cx="3092449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4288" indent="-14288"/>
            <a:r>
              <a:rPr lang="en-US" dirty="0">
                <a:latin typeface="Calibri Regular"/>
                <a:sym typeface="Symbol" charset="0"/>
              </a:rPr>
              <a:t>downstream nodes tend to successively abstract features from preceding layers</a:t>
            </a:r>
          </a:p>
        </p:txBody>
      </p:sp>
      <p:graphicFrame>
        <p:nvGraphicFramePr>
          <p:cNvPr id="8192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47675" y="3355975"/>
          <a:ext cx="54514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4266667" imgH="2324424" progId="Paint.Picture">
                  <p:embed/>
                </p:oleObj>
              </mc:Choice>
              <mc:Fallback>
                <p:oleObj name="Bitmap Image" r:id="rId3" imgW="4266667" imgH="2324424" progId="Paint.Picture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355975"/>
                        <a:ext cx="545147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752475" y="76200"/>
            <a:ext cx="7772400" cy="1150937"/>
          </a:xfrm>
          <a:noFill/>
          <a:ln/>
        </p:spPr>
        <p:txBody>
          <a:bodyPr/>
          <a:lstStyle/>
          <a:p>
            <a:r>
              <a:rPr lang="en-US" sz="4400" b="1" dirty="0">
                <a:hlinkClick r:id="rId5"/>
              </a:rPr>
              <a:t>Feedforward Neural Network 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5FDF4-E094-B646-8A1F-85990241ED03}"/>
              </a:ext>
            </a:extLst>
          </p:cNvPr>
          <p:cNvSpPr txBox="1"/>
          <p:nvPr/>
        </p:nvSpPr>
        <p:spPr>
          <a:xfrm>
            <a:off x="1447800" y="6278612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</a:rPr>
              <a:t>http://</a:t>
            </a:r>
            <a:r>
              <a:rPr lang="en-US" sz="2800" b="1" cap="small" dirty="0" err="1">
                <a:latin typeface="Calibri Regular"/>
              </a:rPr>
              <a:t>playground.tensorflow.org</a:t>
            </a:r>
            <a:r>
              <a:rPr lang="en-US" sz="2800" b="1" cap="small" dirty="0">
                <a:latin typeface="Calibri Regular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8487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226369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356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C56-6B6E-9C43-BC4C-0518D74B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CNN: Convolutional Neural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03C6-3B07-3742-8261-06512570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42" y="3871156"/>
            <a:ext cx="7914958" cy="1828800"/>
          </a:xfrm>
        </p:spPr>
        <p:txBody>
          <a:bodyPr/>
          <a:lstStyle/>
          <a:p>
            <a:r>
              <a:rPr lang="en-US" dirty="0"/>
              <a:t>Good for image processing: classification, object recognition, automobile lane tracking, etc.</a:t>
            </a:r>
          </a:p>
          <a:p>
            <a:r>
              <a:rPr lang="en-US" dirty="0"/>
              <a:t>Classic demo: learn to recognize hand-written digits from </a:t>
            </a:r>
            <a:r>
              <a:rPr lang="en-US" dirty="0">
                <a:hlinkClick r:id="rId3"/>
              </a:rPr>
              <a:t>MNIST</a:t>
            </a:r>
            <a:r>
              <a:rPr lang="en-US" dirty="0"/>
              <a:t> data with 70K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BDD18-35C0-364B-95F5-74E87FF2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699956"/>
            <a:ext cx="4038600" cy="100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6A62B-87C5-EF43-9EBC-BF598EEB4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371600"/>
            <a:ext cx="7035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RNN: Recurrent Neural Networks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327371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 Regular"/>
              </a:rPr>
              <a:t>Good for learning over sequences of data, e.g., a sentence </a:t>
            </a:r>
            <a:r>
              <a:rPr lang="en-US" sz="3200" dirty="0" err="1">
                <a:latin typeface="Calibri Regular"/>
              </a:rPr>
              <a:t>orf</a:t>
            </a:r>
            <a:r>
              <a:rPr lang="en-US" sz="3200" dirty="0">
                <a:latin typeface="Calibri Regular"/>
              </a:rPr>
              <a:t> words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 Regular"/>
              </a:rPr>
              <a:t>LSTM (Long Short Term Memory) a popular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5BCD6-6441-A44D-A542-D4BC5D1F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3389474"/>
            <a:ext cx="5626100" cy="336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EB2CAC-5426-2E48-A54A-37C3A2CC7F60}"/>
              </a:ext>
            </a:extLst>
          </p:cNvPr>
          <p:cNvSpPr txBox="1"/>
          <p:nvPr/>
        </p:nvSpPr>
        <p:spPr>
          <a:xfrm>
            <a:off x="5853701" y="6293309"/>
            <a:ext cx="306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gif from </a:t>
            </a:r>
            <a:r>
              <a:rPr lang="en-US" dirty="0">
                <a:hlinkClick r:id="rId4"/>
              </a:rPr>
              <a:t>Adam Geitgey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9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46D1-3521-2048-849A-EBCF1321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989"/>
            <a:ext cx="7772400" cy="1143000"/>
          </a:xfrm>
        </p:spPr>
        <p:txBody>
          <a:bodyPr/>
          <a:lstStyle/>
          <a:p>
            <a:r>
              <a:rPr lang="en-US" sz="4400" dirty="0"/>
              <a:t>Deep Learning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1C25-38EB-0D48-BFBC-10D2BE56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953000"/>
          </a:xfrm>
        </p:spPr>
        <p:txBody>
          <a:bodyPr/>
          <a:lstStyle/>
          <a:p>
            <a:r>
              <a:rPr lang="en-US" sz="3200" dirty="0"/>
              <a:t>Popular open source deep learning frame-works use Python at top-level; C++ in backend</a:t>
            </a:r>
          </a:p>
          <a:p>
            <a:pPr lvl="1"/>
            <a:r>
              <a:rPr lang="en-US" sz="3200" dirty="0">
                <a:hlinkClick r:id="rId3"/>
              </a:rPr>
              <a:t>TensorFlow</a:t>
            </a:r>
            <a:r>
              <a:rPr lang="en-US" sz="3200" dirty="0"/>
              <a:t> (via Google)</a:t>
            </a:r>
          </a:p>
          <a:p>
            <a:pPr lvl="1"/>
            <a:r>
              <a:rPr lang="en-US" sz="3200" dirty="0">
                <a:hlinkClick r:id="rId4"/>
              </a:rPr>
              <a:t>PyTorch</a:t>
            </a:r>
            <a:r>
              <a:rPr lang="en-US" sz="3200" dirty="0"/>
              <a:t> (via Facebook)</a:t>
            </a:r>
          </a:p>
          <a:p>
            <a:pPr lvl="1"/>
            <a:r>
              <a:rPr lang="en-US" sz="3200" dirty="0">
                <a:hlinkClick r:id="rId5"/>
              </a:rPr>
              <a:t>MxNet</a:t>
            </a:r>
            <a:r>
              <a:rPr lang="en-US" sz="3200" dirty="0"/>
              <a:t> (Apache)</a:t>
            </a:r>
          </a:p>
          <a:p>
            <a:pPr lvl="1"/>
            <a:r>
              <a:rPr lang="en-US" sz="3200" dirty="0">
                <a:hlinkClick r:id="rId6"/>
              </a:rPr>
              <a:t>Caffe</a:t>
            </a:r>
            <a:r>
              <a:rPr lang="en-US" sz="3200" dirty="0"/>
              <a:t> (Berkeley) </a:t>
            </a:r>
          </a:p>
          <a:p>
            <a:r>
              <a:rPr lang="en-US" sz="3200" dirty="0">
                <a:hlinkClick r:id="rId7"/>
              </a:rPr>
              <a:t>Keras</a:t>
            </a:r>
            <a:r>
              <a:rPr lang="en-US" sz="3200" dirty="0"/>
              <a:t>: popular API works with the first two and  provides good support at architecture level</a:t>
            </a:r>
          </a:p>
        </p:txBody>
      </p:sp>
    </p:spTree>
    <p:extLst>
      <p:ext uri="{BB962C8B-B14F-4D97-AF65-F5344CB8AC3E}">
        <p14:creationId xmlns:p14="http://schemas.microsoft.com/office/powerpoint/2010/main" val="314345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1293-94A0-5743-B872-F07FE5D1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-learn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A1E64-2B15-DF4D-8A8F-B90063EF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look at using </a:t>
            </a:r>
            <a:r>
              <a:rPr lang="en-US" sz="3200" dirty="0" err="1"/>
              <a:t>sicikit-learn’s</a:t>
            </a:r>
            <a:r>
              <a:rPr lang="en-US" sz="3200" dirty="0"/>
              <a:t> feed forward model on the iris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90523-C2C6-8047-9456-E22DE984D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1E36408-350D-4646-A58E-37A48CF44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1" y="-228600"/>
            <a:ext cx="9922831" cy="7620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2CEAFA-0F24-6E47-A992-149A519AAEE6}"/>
              </a:ext>
            </a:extLst>
          </p:cNvPr>
          <p:cNvSpPr txBox="1"/>
          <p:nvPr/>
        </p:nvSpPr>
        <p:spPr>
          <a:xfrm>
            <a:off x="228599" y="1371600"/>
            <a:ext cx="8686801" cy="523220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</a:t>
            </a:r>
            <a:r>
              <a:rPr lang="en-US" sz="2800" dirty="0" err="1">
                <a:hlinkClick r:id="rId3"/>
              </a:rPr>
              <a:t>github.com</a:t>
            </a:r>
            <a:r>
              <a:rPr lang="en-US" sz="2800" dirty="0">
                <a:hlinkClick r:id="rId3"/>
              </a:rPr>
              <a:t>/</a:t>
            </a:r>
            <a:r>
              <a:rPr lang="en-US" sz="2800" dirty="0" err="1">
                <a:hlinkClick r:id="rId3"/>
              </a:rPr>
              <a:t>MinerKasch</a:t>
            </a:r>
            <a:r>
              <a:rPr lang="en-US" sz="2800" dirty="0">
                <a:hlinkClick r:id="rId3"/>
              </a:rPr>
              <a:t>/</a:t>
            </a:r>
            <a:r>
              <a:rPr lang="en-US" sz="2800" dirty="0" err="1">
                <a:hlinkClick r:id="rId3"/>
              </a:rPr>
              <a:t>applied_deep_learning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9343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12268</TotalTime>
  <Words>271</Words>
  <Application>Microsoft Macintosh PowerPoint</Application>
  <PresentationFormat>On-screen Show (4:3)</PresentationFormat>
  <Paragraphs>40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Regular</vt:lpstr>
      <vt:lpstr>Times New Roman</vt:lpstr>
      <vt:lpstr>Blank Presentation</vt:lpstr>
      <vt:lpstr>Bitmap Image</vt:lpstr>
      <vt:lpstr>Neural Networks for Machine Learning demonstrations</vt:lpstr>
      <vt:lpstr>Neural Network Architectures</vt:lpstr>
      <vt:lpstr>Feedforward Neural Network </vt:lpstr>
      <vt:lpstr>PowerPoint Presentation</vt:lpstr>
      <vt:lpstr>CNN: Convolutional Neural Network</vt:lpstr>
      <vt:lpstr>RNN: Recurrent Neural Networks</vt:lpstr>
      <vt:lpstr>Deep Learning Frameworks</vt:lpstr>
      <vt:lpstr>Scikit-learn</vt:lpstr>
      <vt:lpstr>PowerPoint Presentation</vt:lpstr>
      <vt:lpstr>PowerPoint Presentation</vt:lpstr>
      <vt:lpstr>PowerPoint Presentation</vt:lpstr>
      <vt:lpstr>PowerPoint Presentation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538</cp:revision>
  <cp:lastPrinted>2012-12-05T20:53:30Z</cp:lastPrinted>
  <dcterms:created xsi:type="dcterms:W3CDTF">2009-12-09T21:37:40Z</dcterms:created>
  <dcterms:modified xsi:type="dcterms:W3CDTF">2020-05-07T19:52:34Z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