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81" r:id="rId4"/>
    <p:sldId id="296" r:id="rId5"/>
    <p:sldId id="297" r:id="rId6"/>
    <p:sldId id="305" r:id="rId7"/>
    <p:sldId id="306" r:id="rId8"/>
    <p:sldId id="303" r:id="rId9"/>
    <p:sldId id="298" r:id="rId10"/>
    <p:sldId id="299" r:id="rId11"/>
    <p:sldId id="300" r:id="rId12"/>
    <p:sldId id="304" r:id="rId13"/>
    <p:sldId id="301" r:id="rId14"/>
    <p:sldId id="302" r:id="rId15"/>
    <p:sldId id="308" r:id="rId16"/>
    <p:sldId id="307" r:id="rId17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0"/>
    <p:restoredTop sz="95716"/>
  </p:normalViewPr>
  <p:slideViewPr>
    <p:cSldViewPr showGuides="1">
      <p:cViewPr>
        <p:scale>
          <a:sx n="99" d="100"/>
          <a:sy n="99" d="100"/>
        </p:scale>
        <p:origin x="1008" y="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en.wikipedia.org/wiki/Hyperparameter_(machine_learning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earning_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owardsdatascience.com/adam-optimization-algorithm-1cdc9b12724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ifier_(neural_networks)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hyperlink" Target="https://en.wikipedia.org/wiki/Regularization_(mathematics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s://en.wikipedia.org/wiki/Dropout_(neural_networks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parameter_optimization#Grid_search" TargetMode="External"/><Relationship Id="rId2" Type="http://schemas.openxmlformats.org/officeDocument/2006/relationships/hyperlink" Target="https://en.wikipedia.org/wiki/Hyperparameter_optimiz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cikit-learn.org/stable/modules/grid_searc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en.wikipedia.org/wiki/Multilayer_percept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google.com/machine-learning/crash-course/introduction-to-neural-networks/playground-exercises" TargetMode="External"/><Relationship Id="rId5" Type="http://schemas.openxmlformats.org/officeDocument/2006/relationships/hyperlink" Target="https://github.com/tensorflow/playground" TargetMode="External"/><Relationship Id="rId4" Type="http://schemas.openxmlformats.org/officeDocument/2006/relationships/hyperlink" Target="http://playground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ai.org/machine-learning-glossary-and-terms/epo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429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400" dirty="0" err="1">
                <a:ea typeface="ＭＳ Ｐゴシック" charset="0"/>
                <a:cs typeface="ＭＳ Ｐゴシック" charset="0"/>
              </a:rPr>
              <a:t>tensorflow</a:t>
            </a:r>
            <a:r>
              <a:rPr lang="en-US" sz="4400">
                <a:ea typeface="ＭＳ Ｐゴシック" charset="0"/>
                <a:cs typeface="ＭＳ Ｐゴシック" charset="0"/>
              </a:rPr>
              <a:t>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808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6A-A9C7-D546-9031-6618782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764"/>
            <a:ext cx="7772400" cy="1143000"/>
          </a:xfrm>
        </p:spPr>
        <p:txBody>
          <a:bodyPr/>
          <a:lstStyle/>
          <a:p>
            <a:r>
              <a:rPr lang="en-US">
                <a:hlinkClick r:id="rId2"/>
              </a:rPr>
              <a:t>Hyperparameters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6175-1196-A749-8F8E-4C5E46A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34"/>
            <a:ext cx="7772400" cy="4814965"/>
          </a:xfrm>
        </p:spPr>
        <p:txBody>
          <a:bodyPr/>
          <a:lstStyle/>
          <a:p>
            <a:r>
              <a:rPr lang="en-US" sz="3200"/>
              <a:t>Parameters whose values are set</a:t>
            </a:r>
            <a:br>
              <a:rPr lang="en-US" sz="3200"/>
            </a:br>
            <a:r>
              <a:rPr lang="en-US" sz="3200"/>
              <a:t>before the learning process begins</a:t>
            </a:r>
          </a:p>
          <a:p>
            <a:r>
              <a:rPr lang="en-US" sz="3200"/>
              <a:t>Basic neural network hyperparameters</a:t>
            </a:r>
          </a:p>
          <a:p>
            <a:pPr lvl="1"/>
            <a:r>
              <a:rPr lang="en-US" sz="3200"/>
              <a:t>Learning rate  (e.g., 0.03)</a:t>
            </a:r>
          </a:p>
          <a:p>
            <a:pPr lvl="1"/>
            <a:r>
              <a:rPr lang="en-US" sz="3200"/>
              <a:t>Activation function (e.g., </a:t>
            </a:r>
            <a:r>
              <a:rPr lang="en-US" sz="3200" err="1"/>
              <a:t>ReLU</a:t>
            </a:r>
            <a:r>
              <a:rPr lang="en-US" sz="3200"/>
              <a:t>)</a:t>
            </a:r>
          </a:p>
          <a:p>
            <a:pPr lvl="1"/>
            <a:r>
              <a:rPr lang="en-US" sz="3200"/>
              <a:t>Regularization (e.g., L2)</a:t>
            </a:r>
          </a:p>
          <a:p>
            <a:pPr lvl="1"/>
            <a:r>
              <a:rPr lang="en-US" sz="3200"/>
              <a:t>Regularization rate (e.g., 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CD6F-D6C8-474D-A84D-616DF23FB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74CE1-F824-084B-ACEE-30CA4BA4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97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400">
                <a:hlinkClick r:id="rId2"/>
              </a:rPr>
              <a:t>Learning rate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752600"/>
            <a:ext cx="9004300" cy="5105400"/>
          </a:xfrm>
        </p:spPr>
        <p:txBody>
          <a:bodyPr/>
          <a:lstStyle/>
          <a:p>
            <a:r>
              <a:rPr lang="en-US" sz="3200">
                <a:hlinkClick r:id="rId3"/>
              </a:rPr>
              <a:t>Gradient descent</a:t>
            </a:r>
            <a:r>
              <a:rPr lang="en-US" sz="3200"/>
              <a:t> used in</a:t>
            </a:r>
            <a:br>
              <a:rPr lang="en-US" sz="3200"/>
            </a:br>
            <a:r>
              <a:rPr lang="en-US" sz="3200"/>
              <a:t>backpropagation to adjust</a:t>
            </a:r>
            <a:br>
              <a:rPr lang="en-US" sz="3200"/>
            </a:br>
            <a:r>
              <a:rPr lang="en-US" sz="3200"/>
              <a:t>weights to minimize the loss function</a:t>
            </a:r>
          </a:p>
          <a:p>
            <a:r>
              <a:rPr lang="en-US" sz="3200"/>
              <a:t>Learning rate determines how much weights are adjusted each time</a:t>
            </a:r>
          </a:p>
          <a:p>
            <a:r>
              <a:rPr lang="en-US" sz="3200"/>
              <a:t>If too high, we may miss some or most minima</a:t>
            </a:r>
          </a:p>
          <a:p>
            <a:pPr lvl="1"/>
            <a:r>
              <a:rPr lang="en-US" sz="2800"/>
              <a:t>Result: erratic performance or never achieving a low loss</a:t>
            </a:r>
          </a:p>
          <a:p>
            <a:r>
              <a:rPr lang="en-US" sz="3200"/>
              <a:t>If too low, learning will take longer than</a:t>
            </a:r>
            <a:br>
              <a:rPr lang="en-US" sz="3200"/>
            </a:br>
            <a:r>
              <a:rPr lang="en-US" sz="3200"/>
              <a:t>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0C00-5516-7F46-8DF2-34571F5E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209550"/>
            <a:ext cx="3213100" cy="2628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9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AF69-4012-4B4C-8865-2B1634C3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3F75-BFE0-A94E-B221-4B62EED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r>
              <a:rPr lang="en-US" sz="3200" dirty="0"/>
              <a:t>Iterative process used in ML to find local minimum in our loss function measuring errors</a:t>
            </a:r>
          </a:p>
          <a:p>
            <a:r>
              <a:rPr lang="en-US" sz="3200" dirty="0"/>
              <a:t>Moves in direction of</a:t>
            </a:r>
            <a:br>
              <a:rPr lang="en-US" sz="3200" dirty="0"/>
            </a:br>
            <a:r>
              <a:rPr lang="en-US" sz="3200" dirty="0"/>
              <a:t>steepest descent</a:t>
            </a:r>
          </a:p>
          <a:p>
            <a:r>
              <a:rPr lang="en-US" sz="3200" dirty="0"/>
              <a:t>Step size decreases as</a:t>
            </a:r>
            <a:br>
              <a:rPr lang="en-US" sz="3200" dirty="0"/>
            </a:br>
            <a:r>
              <a:rPr lang="en-US" sz="3200" dirty="0"/>
              <a:t>steepness lessens to</a:t>
            </a:r>
            <a:br>
              <a:rPr lang="en-US" sz="3200" dirty="0"/>
            </a:br>
            <a:r>
              <a:rPr lang="en-US" sz="3200" dirty="0"/>
              <a:t>avoid missing minima</a:t>
            </a:r>
          </a:p>
          <a:p>
            <a:r>
              <a:rPr lang="en-US" sz="3200" dirty="0"/>
              <a:t>Custom variants for</a:t>
            </a:r>
            <a:br>
              <a:rPr lang="en-US" sz="3200" dirty="0"/>
            </a:br>
            <a:r>
              <a:rPr lang="en-US" sz="3200" dirty="0"/>
              <a:t>NNs include </a:t>
            </a:r>
            <a:r>
              <a:rPr lang="en-US" sz="3200" dirty="0" err="1">
                <a:hlinkClick r:id="rId2"/>
              </a:rPr>
              <a:t>adam</a:t>
            </a:r>
            <a:br>
              <a:rPr lang="en-US" sz="3200" dirty="0">
                <a:hlinkClick r:id="rId2"/>
              </a:rPr>
            </a:br>
            <a:r>
              <a:rPr lang="en-US" sz="3200" dirty="0">
                <a:hlinkClick r:id="rId2"/>
              </a:rPr>
              <a:t>optimization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3A29-620B-0045-9F75-EEADD2672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BE51B-3C5A-7D44-9B15-9309E7BB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819400"/>
            <a:ext cx="4013200" cy="3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301409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Activation Function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00" y="1606550"/>
            <a:ext cx="6324600" cy="4946650"/>
          </a:xfrm>
        </p:spPr>
        <p:txBody>
          <a:bodyPr/>
          <a:lstStyle/>
          <a:p>
            <a:r>
              <a:rPr lang="en-US" sz="3200"/>
              <a:t>Determines a node’s output given its inputs</a:t>
            </a:r>
          </a:p>
          <a:p>
            <a:r>
              <a:rPr lang="en-US" sz="3200"/>
              <a:t>The </a:t>
            </a:r>
            <a:r>
              <a:rPr lang="en-US" sz="3200" err="1"/>
              <a:t>ReLu</a:t>
            </a:r>
            <a:r>
              <a:rPr lang="en-US" sz="3200"/>
              <a:t> (</a:t>
            </a:r>
            <a:r>
              <a:rPr lang="en-US" sz="3200">
                <a:hlinkClick r:id="rId3"/>
              </a:rPr>
              <a:t>rectified linear unit</a:t>
            </a:r>
            <a:r>
              <a:rPr lang="en-US" sz="3200"/>
              <a:t>) is simple and a good choice for most networks</a:t>
            </a:r>
          </a:p>
          <a:p>
            <a:r>
              <a:rPr lang="en-US" sz="3200"/>
              <a:t>Returns zero for negative</a:t>
            </a:r>
            <a:br>
              <a:rPr lang="en-US" sz="3200"/>
            </a:br>
            <a:r>
              <a:rPr lang="en-US" sz="3200"/>
              <a:t>values and its input for</a:t>
            </a:r>
            <a:br>
              <a:rPr lang="en-US" sz="3200"/>
            </a:br>
            <a:r>
              <a:rPr lang="en-US" sz="3200"/>
              <a:t>positive ones</a:t>
            </a:r>
          </a:p>
          <a:p>
            <a:pPr lvl="1"/>
            <a:r>
              <a:rPr lang="en-US" sz="3200"/>
              <a:t>f(x) = max(0,x)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F99B-0212-D04D-B17A-69E1D437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52400"/>
            <a:ext cx="1943100" cy="2908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8574D-0522-874A-B042-82CAB35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34" y="4205068"/>
            <a:ext cx="3691261" cy="25005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Regularization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953000"/>
          </a:xfrm>
        </p:spPr>
        <p:txBody>
          <a:bodyPr/>
          <a:lstStyle/>
          <a:p>
            <a:r>
              <a:rPr lang="en-US" sz="3200"/>
              <a:t>Parameter to control </a:t>
            </a:r>
            <a:r>
              <a:rPr lang="en-US" sz="3200">
                <a:hlinkClick r:id="rId3"/>
              </a:rPr>
              <a:t>overfitting</a:t>
            </a:r>
            <a:r>
              <a:rPr lang="en-US" sz="3200"/>
              <a:t>, </a:t>
            </a:r>
            <a:br>
              <a:rPr lang="en-US" sz="3200"/>
            </a:br>
            <a:r>
              <a:rPr lang="en-US" sz="3200"/>
              <a:t>i.e. when the model does well on training data but poorly on new, unseen data</a:t>
            </a:r>
          </a:p>
          <a:p>
            <a:r>
              <a:rPr lang="en-US" sz="3200"/>
              <a:t>L2 regularization is the most common</a:t>
            </a:r>
          </a:p>
          <a:p>
            <a:r>
              <a:rPr lang="en-US" sz="3200"/>
              <a:t>Using </a:t>
            </a:r>
            <a:r>
              <a:rPr lang="en-US" sz="3200">
                <a:hlinkClick r:id="rId4"/>
              </a:rPr>
              <a:t>dropout</a:t>
            </a:r>
            <a:r>
              <a:rPr lang="en-US" sz="3200"/>
              <a:t> is another common way of controlling overfitting in neural networks</a:t>
            </a:r>
          </a:p>
          <a:p>
            <a:pPr lvl="1"/>
            <a:r>
              <a:rPr lang="en-US" sz="3200"/>
              <a:t>At each training stage, some hidden nodes temporarily removed (dropped out)</a:t>
            </a:r>
          </a:p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2342-7627-5A41-942B-1A6EE78B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81200" cy="1981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52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D35-B3AE-D941-ABCF-F2E2E932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354667"/>
          </a:xfrm>
        </p:spPr>
        <p:txBody>
          <a:bodyPr/>
          <a:lstStyle/>
          <a:p>
            <a:pPr algn="l"/>
            <a:r>
              <a:rPr lang="en-US" sz="4400" dirty="0">
                <a:hlinkClick r:id="rId2"/>
              </a:rPr>
              <a:t>Hyperparameter optimization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D397-D12E-B440-B34A-0C7C238E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 dirty="0"/>
              <a:t>How do we find the best settings for these hyperparameters? </a:t>
            </a:r>
          </a:p>
          <a:p>
            <a:r>
              <a:rPr lang="en-US" sz="3200" dirty="0"/>
              <a:t>Experimentation </a:t>
            </a:r>
          </a:p>
          <a:p>
            <a:pPr lvl="1"/>
            <a:r>
              <a:rPr lang="en-US" sz="2800" dirty="0"/>
              <a:t>Experiment with a range of different settings (e.g., for learning rate) via multiple runs</a:t>
            </a:r>
          </a:p>
          <a:p>
            <a:pPr lvl="1"/>
            <a:r>
              <a:rPr lang="en-US" sz="2800" dirty="0"/>
              <a:t>Use a </a:t>
            </a:r>
            <a:r>
              <a:rPr lang="en-US" sz="2800" dirty="0">
                <a:hlinkClick r:id="rId3"/>
              </a:rPr>
              <a:t>grid search </a:t>
            </a:r>
            <a:r>
              <a:rPr lang="en-US" sz="2800" dirty="0"/>
              <a:t>tool, e.g., </a:t>
            </a:r>
            <a:r>
              <a:rPr lang="en-US" sz="2800" dirty="0">
                <a:hlinkClick r:id="rId4"/>
              </a:rPr>
              <a:t>scikit learn’s</a:t>
            </a:r>
            <a:endParaRPr lang="en-US" sz="2800" dirty="0"/>
          </a:p>
          <a:p>
            <a:r>
              <a:rPr lang="en-US" sz="3200" dirty="0"/>
              <a:t>Experience</a:t>
            </a:r>
          </a:p>
          <a:p>
            <a:pPr lvl="1"/>
            <a:r>
              <a:rPr lang="en-US" sz="2800" dirty="0"/>
              <a:t>Similar problems with similar data will probably benefit from similar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5271-5B4C-694B-B468-4307DBAB5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Parameter Optimization Loop Start – KNIME Hub">
            <a:extLst>
              <a:ext uri="{FF2B5EF4-FFF2-40B4-BE49-F238E27FC236}">
                <a16:creationId xmlns:a16="http://schemas.microsoft.com/office/drawing/2014/main" id="{1D1F4CEB-57CF-1845-AB4C-4C512AE3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7367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0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39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A33-A86E-5148-972B-2BAD35E0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TensorFlow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241-EDB5-6F4B-B69C-52FFDA99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71600"/>
            <a:ext cx="7772400" cy="5486400"/>
          </a:xfrm>
        </p:spPr>
        <p:txBody>
          <a:bodyPr/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20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app demonstrating many basic neural network concepts (e.g.,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MLP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Doesn’t use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TensorFlow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software, but a lightweight </a:t>
            </a:r>
            <a:r>
              <a:rPr lang="en-US" sz="3200" err="1"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library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Runs in a Web browser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http://playground.tensorflow.org/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Code also available on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Try the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playground exercises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in Google’s machine learning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8C1F-291C-694C-9AA6-EAAA7333F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A96E-D454-8A4E-BFF3-E7766DB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04800"/>
            <a:ext cx="5554133" cy="1143000"/>
          </a:xfrm>
        </p:spPr>
        <p:txBody>
          <a:bodyPr/>
          <a:lstStyle/>
          <a:p>
            <a:r>
              <a:rPr lang="en-US" sz="440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FE1-C194-794C-B188-0738F5F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7772400" cy="4876800"/>
          </a:xfrm>
        </p:spPr>
        <p:txBody>
          <a:bodyPr/>
          <a:lstStyle/>
          <a:p>
            <a:r>
              <a:rPr lang="en-US" sz="3200"/>
              <a:t>Six datasets, each with 500 (</a:t>
            </a:r>
            <a:r>
              <a:rPr lang="en-US" sz="3200" err="1"/>
              <a:t>x,y</a:t>
            </a:r>
            <a:r>
              <a:rPr lang="en-US" sz="3200"/>
              <a:t>) </a:t>
            </a:r>
            <a:br>
              <a:rPr lang="en-US" sz="3200"/>
            </a:br>
            <a:r>
              <a:rPr lang="en-US" sz="3200"/>
              <a:t>points on a plane where x and y</a:t>
            </a:r>
            <a:br>
              <a:rPr lang="en-US" sz="3200"/>
            </a:br>
            <a:r>
              <a:rPr lang="en-US" sz="3200"/>
              <a:t>between -5 and +5</a:t>
            </a:r>
          </a:p>
          <a:p>
            <a:r>
              <a:rPr lang="en-US" sz="3200"/>
              <a:t>Points have </a:t>
            </a:r>
            <a:r>
              <a:rPr lang="en-US" sz="3200" i="1"/>
              <a:t>labels</a:t>
            </a:r>
            <a:r>
              <a:rPr lang="en-US" sz="3200"/>
              <a:t> of positive (orange) or negative (blue)</a:t>
            </a:r>
          </a:p>
          <a:p>
            <a:r>
              <a:rPr lang="en-US" sz="3200"/>
              <a:t>Two possible machine learning </a:t>
            </a:r>
            <a:r>
              <a:rPr lang="en-US" sz="3200" i="1"/>
              <a:t>tasks</a:t>
            </a:r>
            <a:r>
              <a:rPr lang="en-US" sz="3200"/>
              <a:t>:</a:t>
            </a:r>
          </a:p>
          <a:p>
            <a:pPr lvl="1"/>
            <a:r>
              <a:rPr lang="en-US" sz="2800"/>
              <a:t>Classification: Predict class of test points</a:t>
            </a:r>
          </a:p>
          <a:p>
            <a:pPr lvl="1"/>
            <a:r>
              <a:rPr lang="en-US" sz="2800"/>
              <a:t>Regression: find function to separate classes</a:t>
            </a:r>
          </a:p>
          <a:p>
            <a:r>
              <a:rPr lang="en-US" sz="3200" i="1"/>
              <a:t>Evaluation</a:t>
            </a:r>
            <a:r>
              <a:rPr lang="en-US" sz="3200"/>
              <a:t>: split dataset into training and test, e.g., 70% training, 30% test</a:t>
            </a:r>
            <a:endParaRPr lang="en-US" sz="2800"/>
          </a:p>
          <a:p>
            <a:pPr lvl="1"/>
            <a:endParaRPr lang="en-US" sz="2800"/>
          </a:p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8A7B-B3F6-E44D-9C10-CF9930F7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FA316E4-6095-444E-AE41-3AB3E508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8165"/>
            <a:ext cx="2774950" cy="2684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089"/>
            <a:ext cx="7772400" cy="1143000"/>
          </a:xfrm>
        </p:spPr>
        <p:txBody>
          <a:bodyPr/>
          <a:lstStyle/>
          <a:p>
            <a:pPr algn="l"/>
            <a:r>
              <a:rPr lang="en-US"/>
              <a:t>Available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143"/>
            <a:ext cx="6324600" cy="4821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aseline="-25000"/>
              <a:t>	</a:t>
            </a:r>
            <a:r>
              <a:rPr lang="en-US" sz="3200"/>
              <a:t>Point’s x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	</a:t>
            </a:r>
            <a:r>
              <a:rPr lang="en-US" sz="3200"/>
              <a:t>Point’s y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x value squared</a:t>
            </a:r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y value squared</a:t>
            </a:r>
            <a:endParaRPr lang="en-US" sz="3200" baseline="30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 	</a:t>
            </a:r>
            <a:r>
              <a:rPr lang="en-US" sz="3200"/>
              <a:t>Product of point’s x &amp; y values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1</a:t>
            </a:r>
            <a:r>
              <a:rPr lang="en-US" sz="3200" b="1"/>
              <a:t>) </a:t>
            </a:r>
            <a:r>
              <a:rPr lang="en-US" sz="3200"/>
              <a:t>Sine of point’s x value</a:t>
            </a:r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2</a:t>
            </a:r>
            <a:r>
              <a:rPr lang="en-US" sz="3200" b="1"/>
              <a:t>) </a:t>
            </a:r>
            <a:r>
              <a:rPr lang="en-US" sz="3200"/>
              <a:t>Sine of point’s y value</a:t>
            </a:r>
          </a:p>
          <a:p>
            <a:pPr marL="0" indent="0">
              <a:buNone/>
            </a:pPr>
            <a:endParaRPr lang="en-US" sz="3200" baseline="30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2737-0D16-1B41-BFD5-9B2F74EA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15" y="316089"/>
            <a:ext cx="1603185" cy="6019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2B15-62A9-D843-873F-FD1E6BD5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Designing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B348-1FAE-4B4C-9C0C-0C304031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sz="3200"/>
              <a:t>Simple feed forward NNs have a few choices</a:t>
            </a:r>
          </a:p>
          <a:p>
            <a:pPr marL="460375" lvl="1" indent="-230188"/>
            <a:r>
              <a:rPr lang="en-US" sz="2800"/>
              <a:t>What input features to use</a:t>
            </a:r>
          </a:p>
          <a:p>
            <a:pPr marL="460375" lvl="1" indent="-230188"/>
            <a:r>
              <a:rPr lang="en-US" sz="2800"/>
              <a:t>How many hidden layers to have</a:t>
            </a:r>
          </a:p>
          <a:p>
            <a:pPr marL="692150" lvl="2" indent="-231775">
              <a:tabLst>
                <a:tab pos="962025" algn="l"/>
              </a:tabLst>
            </a:pPr>
            <a:r>
              <a:rPr lang="en-US" sz="2600"/>
              <a:t>How many neurons are in each layer</a:t>
            </a:r>
          </a:p>
          <a:p>
            <a:pPr marL="692150" lvl="2" indent="-231775">
              <a:tabLst>
                <a:tab pos="962025" algn="l"/>
              </a:tabLst>
            </a:pPr>
            <a:r>
              <a:rPr lang="en-US" sz="2600"/>
              <a:t>How each layer is connected to ones before &amp; after </a:t>
            </a:r>
            <a:endParaRPr lang="en-US" sz="3200"/>
          </a:p>
          <a:p>
            <a:r>
              <a:rPr lang="en-US" sz="3200"/>
              <a:t>Complex NNs have more choices</a:t>
            </a:r>
          </a:p>
          <a:p>
            <a:pPr marL="460375" lvl="1" indent="-230188"/>
            <a:r>
              <a:rPr lang="en-US" sz="2800"/>
              <a:t>E.g., CNNs, RNNs, etc.</a:t>
            </a:r>
          </a:p>
          <a:p>
            <a:r>
              <a:rPr lang="en-US" sz="3200"/>
              <a:t>High-level interfaces (</a:t>
            </a:r>
            <a:r>
              <a:rPr lang="en-US" sz="3200" err="1"/>
              <a:t>Keras</a:t>
            </a:r>
            <a:r>
              <a:rPr lang="en-US" sz="3200"/>
              <a:t>, TensorFlow, </a:t>
            </a:r>
            <a:r>
              <a:rPr lang="en-US" sz="3200" err="1"/>
              <a:t>PyTorch</a:t>
            </a:r>
            <a:r>
              <a:rPr lang="en-US" sz="3200"/>
              <a:t>, …) try to make this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3BCC-470D-9B4E-B2D4-9B86A30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57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011A-AF7F-D34A-AC4A-675CC42B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54667"/>
          </a:xfrm>
        </p:spPr>
        <p:txBody>
          <a:bodyPr/>
          <a:lstStyle/>
          <a:p>
            <a:r>
              <a:rPr lang="en-US" dirty="0"/>
              <a:t>Training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69F3-4C6C-D947-9A8E-3763E739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/>
              <a:t>Neural networks are used for </a:t>
            </a:r>
            <a:r>
              <a:rPr lang="en-US" sz="3200" b="1"/>
              <a:t>supervised</a:t>
            </a:r>
            <a:r>
              <a:rPr lang="en-US" sz="3200"/>
              <a:t> machine learning and need to be trained</a:t>
            </a:r>
          </a:p>
          <a:p>
            <a:r>
              <a:rPr lang="en-US" sz="3200"/>
              <a:t>The training process is broken done in a series of </a:t>
            </a:r>
            <a:r>
              <a:rPr lang="en-US" sz="3200" b="1" i="1">
                <a:hlinkClick r:id="rId2"/>
              </a:rPr>
              <a:t>epochs</a:t>
            </a:r>
            <a:endParaRPr lang="en-US" sz="3200" b="1" i="1"/>
          </a:p>
          <a:p>
            <a:pPr marL="339725" lvl="1" indent="0">
              <a:buNone/>
            </a:pPr>
            <a:r>
              <a:rPr lang="en-US" sz="2800"/>
              <a:t>In each epoch, all of the training data is run through the system to adjust the NN parameters</a:t>
            </a:r>
          </a:p>
          <a:p>
            <a:r>
              <a:rPr lang="en-US" sz="3200"/>
              <a:t>Process ends after a fixed # of epochs or when error rate flattens or starts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42DC-8680-B74E-AE54-CA771E49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23" y="152399"/>
            <a:ext cx="2609850" cy="2011133"/>
          </a:xfrm>
        </p:spPr>
        <p:txBody>
          <a:bodyPr/>
          <a:lstStyle/>
          <a:p>
            <a:pPr algn="r"/>
            <a:r>
              <a:rPr lang="en-US" sz="4800"/>
              <a:t>Typical</a:t>
            </a:r>
            <a:br>
              <a:rPr lang="en-US" sz="4800"/>
            </a:br>
            <a:r>
              <a:rPr lang="en-US" sz="4800"/>
              <a:t>Training</a:t>
            </a:r>
            <a:br>
              <a:rPr lang="en-US" sz="4800"/>
            </a:br>
            <a:r>
              <a:rPr lang="en-US" sz="4800"/>
              <a:t>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1777"/>
            <a:ext cx="8420100" cy="4103511"/>
          </a:xfrm>
        </p:spPr>
        <p:txBody>
          <a:bodyPr/>
          <a:lstStyle/>
          <a:p>
            <a:r>
              <a:rPr lang="en-US" sz="3200"/>
              <a:t>Divide training data into batches of</a:t>
            </a:r>
            <a:br>
              <a:rPr lang="en-US" sz="3200"/>
            </a:br>
            <a:r>
              <a:rPr lang="en-US" sz="3200"/>
              <a:t>instances (e.g., batch size = 10)</a:t>
            </a:r>
          </a:p>
          <a:p>
            <a:r>
              <a:rPr lang="en-US" sz="3200"/>
              <a:t>For each epoch:</a:t>
            </a:r>
          </a:p>
          <a:p>
            <a:pPr marL="403225" lvl="1" indent="-104775"/>
            <a:r>
              <a:rPr lang="en-US" sz="2800"/>
              <a:t>For each batch:</a:t>
            </a:r>
          </a:p>
          <a:p>
            <a:pPr marL="742950" lvl="2" indent="-280988"/>
            <a:r>
              <a:rPr lang="en-US" sz="2600"/>
              <a:t>Instances run through network, noting difference between predicted and actual value</a:t>
            </a:r>
          </a:p>
          <a:p>
            <a:pPr marL="742950" lvl="2" indent="-280988"/>
            <a:r>
              <a:rPr lang="en-US" sz="2600"/>
              <a:t>Backpropagation used to adjust connection weights</a:t>
            </a:r>
          </a:p>
          <a:p>
            <a:pPr marL="522288" lvl="1" indent="-223838"/>
            <a:r>
              <a:rPr lang="en-US" sz="2800"/>
              <a:t>Stop when training loss flatten out</a:t>
            </a:r>
          </a:p>
          <a:p>
            <a:r>
              <a:rPr lang="en-US" sz="3400"/>
              <a:t>If test loss is high, then try</a:t>
            </a:r>
          </a:p>
          <a:p>
            <a:pPr lvl="1"/>
            <a:r>
              <a:rPr lang="en-US" sz="2800"/>
              <a:t>Adding additional hidden layers</a:t>
            </a:r>
          </a:p>
          <a:p>
            <a:pPr lvl="1"/>
            <a:r>
              <a:rPr lang="en-US" sz="2800"/>
              <a:t>Adding more features to inputs</a:t>
            </a:r>
          </a:p>
          <a:p>
            <a:pPr lvl="1"/>
            <a:r>
              <a:rPr lang="en-US" sz="2800"/>
              <a:t>Adjusting hyperparameters (e.g., learning rate)</a:t>
            </a:r>
          </a:p>
          <a:p>
            <a:pPr lvl="1"/>
            <a:r>
              <a:rPr lang="en-US" sz="2800"/>
              <a:t>Get more training data</a:t>
            </a:r>
          </a:p>
          <a:p>
            <a:pPr lvl="1"/>
            <a:endParaRPr lang="en-US" sz="3000"/>
          </a:p>
          <a:p>
            <a:pPr lvl="1"/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8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12524</TotalTime>
  <Words>772</Words>
  <Application>Microsoft Macintosh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Regular</vt:lpstr>
      <vt:lpstr>Times New Roman</vt:lpstr>
      <vt:lpstr>Blank Presentation</vt:lpstr>
      <vt:lpstr>Neural Networks for Machine Learning tensorflow playground</vt:lpstr>
      <vt:lpstr>TensorFlow Playground</vt:lpstr>
      <vt:lpstr>PowerPoint Presentation</vt:lpstr>
      <vt:lpstr>Datasets</vt:lpstr>
      <vt:lpstr>Available Input features</vt:lpstr>
      <vt:lpstr>Designing a neural network</vt:lpstr>
      <vt:lpstr>PowerPoint Presentation</vt:lpstr>
      <vt:lpstr>Training a Neural Network</vt:lpstr>
      <vt:lpstr>Typical Training Flow</vt:lpstr>
      <vt:lpstr>Hyperparameters</vt:lpstr>
      <vt:lpstr>Learning rate</vt:lpstr>
      <vt:lpstr>Gradient Descent</vt:lpstr>
      <vt:lpstr>Activation Function</vt:lpstr>
      <vt:lpstr>Regularization</vt:lpstr>
      <vt:lpstr>Hyperparameter optimization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561</cp:revision>
  <cp:lastPrinted>2019-05-03T18:46:33Z</cp:lastPrinted>
  <dcterms:created xsi:type="dcterms:W3CDTF">2009-12-09T21:37:40Z</dcterms:created>
  <dcterms:modified xsi:type="dcterms:W3CDTF">2020-12-03T03:34:35Z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