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0" r:id="rId3"/>
    <p:sldId id="302" r:id="rId4"/>
    <p:sldId id="258" r:id="rId5"/>
    <p:sldId id="260" r:id="rId6"/>
    <p:sldId id="282" r:id="rId7"/>
    <p:sldId id="283" r:id="rId8"/>
    <p:sldId id="301" r:id="rId9"/>
    <p:sldId id="303" r:id="rId10"/>
    <p:sldId id="262" r:id="rId11"/>
    <p:sldId id="291" r:id="rId12"/>
    <p:sldId id="263" r:id="rId13"/>
    <p:sldId id="267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285" r:id="rId22"/>
    <p:sldId id="279" r:id="rId23"/>
    <p:sldId id="281" r:id="rId24"/>
    <p:sldId id="286" r:id="rId25"/>
    <p:sldId id="280" r:id="rId26"/>
    <p:sldId id="311" r:id="rId27"/>
    <p:sldId id="312" r:id="rId28"/>
    <p:sldId id="288" r:id="rId29"/>
    <p:sldId id="313" r:id="rId30"/>
    <p:sldId id="296" r:id="rId31"/>
    <p:sldId id="297" r:id="rId32"/>
    <p:sldId id="299" r:id="rId33"/>
    <p:sldId id="290" r:id="rId34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2"/>
    <p:restoredTop sz="92521"/>
  </p:normalViewPr>
  <p:slideViewPr>
    <p:cSldViewPr showGuides="1">
      <p:cViewPr varScale="1">
        <p:scale>
          <a:sx n="31" d="100"/>
          <a:sy n="31" d="100"/>
        </p:scale>
        <p:origin x="184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9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3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Perceptrons_(book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naturebp.pdf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D" TargetMode="External"/><Relationship Id="rId2" Type="http://schemas.openxmlformats.org/officeDocument/2006/relationships/hyperlink" Target="https://en.wikipedia.org/wiki/Graphics_processing_un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learnin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hive.io/en/popular-networks/vgg16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rative_adversarial_networ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er_(machine_learning_model)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GPT-3" TargetMode="External"/><Relationship Id="rId4" Type="http://schemas.openxmlformats.org/officeDocument/2006/relationships/hyperlink" Target="https://en.wikipedia.org/wiki/BERT_(language_model)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omparison_of_deep-learning_software" TargetMode="External"/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umbc.edu/preview_course_nopop.php?catoid=15&amp;coid=44919" TargetMode="External"/><Relationship Id="rId7" Type="http://schemas.openxmlformats.org/officeDocument/2006/relationships/hyperlink" Target="https://github.com/MinerKasch/applied_deep_learn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google.com/machine-learning/crash-course/" TargetMode="External"/><Relationship Id="rId5" Type="http://schemas.openxmlformats.org/officeDocument/2006/relationships/hyperlink" Target="https://keras.io/" TargetMode="External"/><Relationship Id="rId4" Type="http://schemas.openxmlformats.org/officeDocument/2006/relationships/hyperlink" Target="https://scikit-learn.org/stable/modules/neural_networks_supervised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ceptron#Learning_algorith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dient_descen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0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History and Concepts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pPr algn="l"/>
            <a:r>
              <a:rPr lang="en-US" dirty="0"/>
              <a:t>Setback in mid 60s – late 70s</a:t>
            </a:r>
            <a:endParaRPr lang="en-US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357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hlinkClick r:id="rId2"/>
              </a:rPr>
              <a:t>Perceptrons</a:t>
            </a:r>
            <a:r>
              <a:rPr lang="en-US" sz="3200" dirty="0"/>
              <a:t>, Minsky and </a:t>
            </a:r>
            <a:r>
              <a:rPr lang="en-US" sz="3200" dirty="0" err="1"/>
              <a:t>Papert</a:t>
            </a:r>
            <a:r>
              <a:rPr lang="en-US" sz="3200" dirty="0"/>
              <a:t>, 1969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Described serious problems with</a:t>
            </a:r>
            <a:br>
              <a:rPr lang="en-US" sz="3200" dirty="0"/>
            </a:br>
            <a:r>
              <a:rPr lang="en-US" sz="3200" dirty="0"/>
              <a:t>perceptron model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Single-layer </a:t>
            </a:r>
            <a:r>
              <a:rPr lang="en-US" sz="2400" dirty="0" err="1"/>
              <a:t>perceptrons</a:t>
            </a:r>
            <a:r>
              <a:rPr lang="en-US" sz="2400" dirty="0"/>
              <a:t> cannot represent (learn) simple functions that are not linearly separable, such as XOR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Multi-layers of non-linear units may have greater power but there is no learning rule for such nets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Scaling problem: connection weights may grow infinitely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First two problems overcame by latter effort in 80s, but  scaling problem persists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Death of Rosenblatt (1964)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AI focused on programming intelligent systems on </a:t>
            </a:r>
            <a:r>
              <a:rPr lang="en-US" sz="3200" dirty="0" err="1"/>
              <a:t>tradional</a:t>
            </a:r>
            <a:r>
              <a:rPr lang="en-US" sz="3200" dirty="0"/>
              <a:t> von Neuman computers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63E68-F64C-404C-BD0E-A9C25A21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9394"/>
            <a:ext cx="1556309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6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9" y="1542081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Consider Boolean operators (and, or, </a:t>
            </a:r>
            <a:r>
              <a:rPr lang="en-US" sz="3200" dirty="0" err="1"/>
              <a:t>xor</a:t>
            </a:r>
            <a:r>
              <a:rPr lang="en-US" sz="3200" dirty="0"/>
              <a:t>) with four possible inputs: 00 01 10 11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19400"/>
            <a:ext cx="7740877" cy="2717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C6094-464A-FF43-A10E-9C518D3B6343}"/>
              </a:ext>
            </a:extLst>
          </p:cNvPr>
          <p:cNvSpPr txBox="1">
            <a:spLocks/>
          </p:cNvSpPr>
          <p:nvPr/>
        </p:nvSpPr>
        <p:spPr bwMode="auto">
          <a:xfrm>
            <a:off x="806677" y="5658603"/>
            <a:ext cx="769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/>
              <a:t>Training examples are not linearly separable for one case: </a:t>
            </a:r>
            <a:r>
              <a:rPr lang="en-US" sz="3200" i="1" kern="0"/>
              <a:t>sum=1 iff x1 xor x2 </a:t>
            </a:r>
            <a:endParaRPr lang="en-US" sz="3200" i="1" kern="0" dirty="0"/>
          </a:p>
        </p:txBody>
      </p:sp>
    </p:spTree>
    <p:extLst>
      <p:ext uri="{BB962C8B-B14F-4D97-AF65-F5344CB8AC3E}">
        <p14:creationId xmlns:p14="http://schemas.microsoft.com/office/powerpoint/2010/main" val="380714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800100"/>
          </a:xfrm>
        </p:spPr>
        <p:txBody>
          <a:bodyPr/>
          <a:lstStyle/>
          <a:p>
            <a:r>
              <a:rPr lang="en-US" dirty="0"/>
              <a:t>Renewed enthusiasm 80s</a:t>
            </a:r>
            <a:r>
              <a:rPr lang="en-US" b="1" dirty="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126" y="1271155"/>
            <a:ext cx="8499249" cy="529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/>
              <a:t>Use multi-layer perceptron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>
                <a:hlinkClick r:id="rId2"/>
              </a:rPr>
              <a:t>Backpropagation</a:t>
            </a:r>
            <a:r>
              <a:rPr lang="en-US" sz="3000" dirty="0"/>
              <a:t> for multi-layer feed forward nets, with non-linear, differentiable node functions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 err="1"/>
              <a:t>Rumelhart</a:t>
            </a:r>
            <a:r>
              <a:rPr lang="en-US" sz="2600" dirty="0"/>
              <a:t>, Hinton, Williams, </a:t>
            </a:r>
            <a:r>
              <a:rPr lang="en-US" sz="2600" dirty="0">
                <a:hlinkClick r:id="rId3"/>
              </a:rPr>
              <a:t>Learning representations by back-propagating errors</a:t>
            </a:r>
            <a:r>
              <a:rPr lang="en-US" sz="2600" dirty="0"/>
              <a:t>, Nature, 1986. 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/>
              <a:t>Other ideas: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Thermodynamic models (Hopfield net, Boltzmann machine …) 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Applications to character recognition, speech recognition, text-to-speech, etc.</a:t>
            </a:r>
          </a:p>
        </p:txBody>
      </p:sp>
    </p:spTree>
    <p:extLst>
      <p:ext uri="{BB962C8B-B14F-4D97-AF65-F5344CB8AC3E}">
        <p14:creationId xmlns:p14="http://schemas.microsoft.com/office/powerpoint/2010/main" val="340861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functions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(why?)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FFCA-4005-6F4A-8183-4E1DCF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CFB6-D11C-7448-8D90-4FBEB52F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D48B-EFD3-E44C-9CFF-AF94A5561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2466" name="Picture 2" descr="Feed Forward Neural Network">
            <a:extLst>
              <a:ext uri="{FF2B5EF4-FFF2-40B4-BE49-F238E27FC236}">
                <a16:creationId xmlns:a16="http://schemas.microsoft.com/office/drawing/2014/main" id="{8AC67EFB-E486-6541-AFBE-E238D99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BE9-0E46-684B-BE58-6881B29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458B-6EE5-5B4F-8F0E-83EACF4C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53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4E22-7D2A-7F45-9E18-FA22CB274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3490" name="Picture 2" descr="Backpropagation">
            <a:extLst>
              <a:ext uri="{FF2B5EF4-FFF2-40B4-BE49-F238E27FC236}">
                <a16:creationId xmlns:a16="http://schemas.microsoft.com/office/drawing/2014/main" id="{D33EF8E0-612D-0446-B65F-6954989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5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2F85-C01C-AF41-AF90-16421096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2564"/>
            <a:ext cx="7772400" cy="1143000"/>
          </a:xfrm>
        </p:spPr>
        <p:txBody>
          <a:bodyPr/>
          <a:lstStyle/>
          <a:p>
            <a:r>
              <a:rPr lang="en-US" sz="4400" dirty="0"/>
              <a:t>But problems remain…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0F76-3A98-D44E-8F17-A47CEE7C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081155"/>
          </a:xfrm>
        </p:spPr>
        <p:txBody>
          <a:bodyPr/>
          <a:lstStyle/>
          <a:p>
            <a:r>
              <a:rPr lang="en-US" sz="3200" dirty="0"/>
              <a:t>It’s often the case that solving a problem just reveals a new one that needs solving</a:t>
            </a:r>
          </a:p>
          <a:p>
            <a:r>
              <a:rPr lang="en-US" sz="3200" dirty="0"/>
              <a:t>For a large MLPs, backpropagation takes forever to converge!</a:t>
            </a:r>
          </a:p>
          <a:p>
            <a:r>
              <a:rPr lang="en-US" sz="3200" dirty="0"/>
              <a:t>Two issues:</a:t>
            </a:r>
          </a:p>
          <a:p>
            <a:pPr lvl="1"/>
            <a:r>
              <a:rPr lang="en-US" sz="2800" dirty="0"/>
              <a:t>Not enough compute power to train the model</a:t>
            </a:r>
          </a:p>
          <a:p>
            <a:pPr lvl="1"/>
            <a:r>
              <a:rPr lang="en-US" sz="2800" dirty="0"/>
              <a:t>Not enough labeled data to train the neural net</a:t>
            </a:r>
          </a:p>
          <a:p>
            <a:r>
              <a:rPr lang="en-US" sz="3200" dirty="0"/>
              <a:t>SVMs dominate, since they converge to global optimum in O(n^2)</a:t>
            </a:r>
          </a:p>
          <a:p>
            <a:pPr marL="339725" lvl="1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7655D-FBAC-6240-BF61-82A2263E7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27C7-EBAC-3F4F-906C-240722E0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8655"/>
            <a:ext cx="8305800" cy="1143000"/>
          </a:xfrm>
        </p:spPr>
        <p:txBody>
          <a:bodyPr/>
          <a:lstStyle/>
          <a:p>
            <a:pPr algn="l"/>
            <a:r>
              <a:rPr lang="en-US" sz="4400" dirty="0"/>
              <a:t>GPUs solve compute</a:t>
            </a:r>
            <a:br>
              <a:rPr lang="en-US" sz="4400" dirty="0"/>
            </a:br>
            <a:r>
              <a:rPr lang="en-US" sz="4400" dirty="0"/>
              <a:t>power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82AF-1A49-5A48-A513-5226095E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8800"/>
            <a:ext cx="8686800" cy="4800600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GPUs</a:t>
            </a:r>
            <a:r>
              <a:rPr lang="en-US" sz="3200" dirty="0"/>
              <a:t> (Graphical Processing</a:t>
            </a:r>
            <a:br>
              <a:rPr lang="en-US" sz="3200" dirty="0"/>
            </a:br>
            <a:r>
              <a:rPr lang="en-US" sz="3200" dirty="0"/>
              <a:t>Units) became popular in</a:t>
            </a:r>
            <a:br>
              <a:rPr lang="en-US" sz="3200" dirty="0"/>
            </a:br>
            <a:r>
              <a:rPr lang="en-US" sz="3200" dirty="0"/>
              <a:t>the 1990s to handle computing needed for better computer graphics</a:t>
            </a:r>
          </a:p>
          <a:p>
            <a:r>
              <a:rPr lang="en-US" sz="3200" dirty="0"/>
              <a:t>GPUs are </a:t>
            </a:r>
            <a:r>
              <a:rPr lang="en-US" sz="3200" dirty="0">
                <a:hlinkClick r:id="rId3"/>
              </a:rPr>
              <a:t>SIMD</a:t>
            </a:r>
            <a:r>
              <a:rPr lang="en-US" sz="3200" dirty="0"/>
              <a:t> (single instruction, multiple data) processors</a:t>
            </a:r>
          </a:p>
          <a:p>
            <a:r>
              <a:rPr lang="en-US" sz="3200" dirty="0"/>
              <a:t>Cheap, fast, and easy to program</a:t>
            </a:r>
          </a:p>
          <a:p>
            <a:r>
              <a:rPr lang="en-US" sz="3200" dirty="0"/>
              <a:t>GPUs can do matrix multiplication vary fast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EAC4-2A94-DA4C-A5C9-8588AFA13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Google Shape;212;p36">
            <a:extLst>
              <a:ext uri="{FF2B5EF4-FFF2-40B4-BE49-F238E27FC236}">
                <a16:creationId xmlns:a16="http://schemas.microsoft.com/office/drawing/2014/main" id="{F4427916-BF92-C94C-B137-2221A49856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988" y="165389"/>
            <a:ext cx="3880812" cy="21829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4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D345-EE00-2744-8FE1-6758B16B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266700"/>
            <a:ext cx="4398819" cy="1143000"/>
          </a:xfrm>
        </p:spPr>
        <p:txBody>
          <a:bodyPr/>
          <a:lstStyle/>
          <a:p>
            <a:pPr algn="l"/>
            <a:r>
              <a:rPr lang="en-US" dirty="0"/>
              <a:t>Need lots of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75AA-15C1-D04F-89C3-DD8BF39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3" y="1409700"/>
            <a:ext cx="7772400" cy="4114800"/>
          </a:xfrm>
        </p:spPr>
        <p:txBody>
          <a:bodyPr/>
          <a:lstStyle/>
          <a:p>
            <a:r>
              <a:rPr lang="en-US" sz="3200" dirty="0"/>
              <a:t>2000s introduced big</a:t>
            </a:r>
            <a:br>
              <a:rPr lang="en-US" sz="3200" dirty="0"/>
            </a:br>
            <a:r>
              <a:rPr lang="en-US" sz="3200" dirty="0"/>
              <a:t>data</a:t>
            </a:r>
          </a:p>
          <a:p>
            <a:r>
              <a:rPr lang="en-US" sz="3200" dirty="0"/>
              <a:t>Cheaper storage</a:t>
            </a:r>
          </a:p>
          <a:p>
            <a:r>
              <a:rPr lang="en-US" sz="3200" dirty="0"/>
              <a:t>Parallel processing</a:t>
            </a:r>
            <a:br>
              <a:rPr lang="en-US" sz="3200" dirty="0"/>
            </a:br>
            <a:r>
              <a:rPr lang="en-US" sz="3200" dirty="0"/>
              <a:t>(e.g., MapReduce, Hadoop, Spark)</a:t>
            </a:r>
          </a:p>
          <a:p>
            <a:r>
              <a:rPr lang="en-US" sz="3200" dirty="0"/>
              <a:t>Data sharing via the Web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CD1C-EDAB-BA4D-B788-438699203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767A1F1-256A-8C46-9A72-70AD1739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37" y="245918"/>
            <a:ext cx="4419600" cy="33147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5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C5A-8F49-694F-8790-DDAF9D7A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400" dirty="0"/>
              <a:t>New problems are surfaced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1E40-683A-B84D-95E1-AA5915C5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800600"/>
          </a:xfrm>
        </p:spPr>
        <p:txBody>
          <a:bodyPr/>
          <a:lstStyle/>
          <a:p>
            <a:pPr marL="293688" indent="-293688"/>
            <a:r>
              <a:rPr lang="en" sz="3200" dirty="0"/>
              <a:t>2010s was a decade of domain applications</a:t>
            </a:r>
          </a:p>
          <a:p>
            <a:pPr marL="293688" indent="-293688"/>
            <a:r>
              <a:rPr lang="en" sz="3200" dirty="0"/>
              <a:t>These came with new problems, e.g.,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Images are too high dimensional!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Variable-length problems cause gradient problems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data is rarely labeled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Neural nets are uninterpretable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complex models required days or weeks</a:t>
            </a:r>
          </a:p>
          <a:p>
            <a:pPr marL="293688" indent="-2794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 dirty="0"/>
              <a:t>This led to many new “deep learning” neural network models</a:t>
            </a:r>
          </a:p>
          <a:p>
            <a:pPr marL="0" indent="-109538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114D-D83F-3A4B-A701-AB61D3228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0426-E7DA-BA4C-96B1-490D962B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59" y="284136"/>
            <a:ext cx="7772400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7D1B-EE08-7C4E-A567-799097C8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41" y="1423262"/>
            <a:ext cx="7772400" cy="5105400"/>
          </a:xfrm>
        </p:spPr>
        <p:txBody>
          <a:bodyPr/>
          <a:lstStyle/>
          <a:p>
            <a:r>
              <a:rPr lang="en-US" sz="3200" dirty="0"/>
              <a:t>The neural network computing model has a long history</a:t>
            </a:r>
          </a:p>
          <a:p>
            <a:r>
              <a:rPr lang="en-US" sz="3200" dirty="0"/>
              <a:t>Evolved over 75 years to solve its inherent problems, becoming </a:t>
            </a:r>
            <a:r>
              <a:rPr lang="en-US" sz="3200" dirty="0" err="1"/>
              <a:t>thje</a:t>
            </a:r>
            <a:r>
              <a:rPr lang="en-US" sz="3200" dirty="0"/>
              <a:t> dominant model for machine learning in the 2010s</a:t>
            </a:r>
          </a:p>
          <a:p>
            <a:r>
              <a:rPr lang="en-US" sz="3200" dirty="0"/>
              <a:t>Neural network models typically give better results than all earlier ML models</a:t>
            </a:r>
          </a:p>
          <a:p>
            <a:r>
              <a:rPr lang="en-US" sz="3200" dirty="0"/>
              <a:t>But they are expensive to train and apply</a:t>
            </a:r>
          </a:p>
          <a:p>
            <a:r>
              <a:rPr lang="en-US" sz="3200" dirty="0"/>
              <a:t>The field is still evolving rapidly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3B4BA-AC8F-1C46-AAAB-2DADA1CD7B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The architecture of VGG-16 model. To represent different depth levels,... |  Download Scientific Diagram">
            <a:extLst>
              <a:ext uri="{FF2B5EF4-FFF2-40B4-BE49-F238E27FC236}">
                <a16:creationId xmlns:a16="http://schemas.microsoft.com/office/drawing/2014/main" id="{CC1CF72B-F2E8-3D4F-9B5E-49210E2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79470"/>
            <a:ext cx="7543800" cy="3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DA310-4524-5C47-8D39-EF812DAE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Deep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FA7-69AF-2D41-A5CC-9A7AA24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2715492"/>
          </a:xfrm>
        </p:spPr>
        <p:txBody>
          <a:bodyPr/>
          <a:lstStyle/>
          <a:p>
            <a:r>
              <a:rPr lang="en-US" sz="3200" dirty="0"/>
              <a:t>Deep learning refers to models going beyond simple feed-forward multi-level perceptron</a:t>
            </a:r>
          </a:p>
          <a:p>
            <a:pPr lvl="1"/>
            <a:r>
              <a:rPr lang="en-US" sz="2800" dirty="0"/>
              <a:t>Though it was used in a ML context as early as 1986</a:t>
            </a:r>
          </a:p>
          <a:p>
            <a:r>
              <a:rPr lang="en-US" sz="3200" dirty="0"/>
              <a:t> “deep” refers to the models having many layers (e.g., 10-20) that do different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F2119-27E5-9642-BBFD-4C327E61C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F9F9-E5FA-7149-844E-EE8AEC5C7E98}"/>
              </a:ext>
            </a:extLst>
          </p:cNvPr>
          <p:cNvSpPr txBox="1"/>
          <p:nvPr/>
        </p:nvSpPr>
        <p:spPr>
          <a:xfrm>
            <a:off x="228600" y="6322367"/>
            <a:ext cx="601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VGG16 CNN model </a:t>
            </a:r>
            <a:r>
              <a:rPr lang="en-US" dirty="0"/>
              <a:t>for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216361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Convolutional Neural Network</a:t>
            </a:r>
          </a:p>
          <a:p>
            <a:pPr marL="347663" indent="-222250"/>
            <a:r>
              <a:rPr lang="en-US" sz="3200" dirty="0"/>
              <a:t>RNN: Recurrent Neural Network</a:t>
            </a:r>
          </a:p>
          <a:p>
            <a:pPr marL="347663" indent="-222250"/>
            <a:r>
              <a:rPr lang="en-US" sz="3200" dirty="0"/>
              <a:t>LSTM: Long Short Term Memory</a:t>
            </a:r>
          </a:p>
          <a:p>
            <a:pPr marL="347663" indent="-222250"/>
            <a:r>
              <a:rPr lang="en-US" sz="3200" dirty="0"/>
              <a:t>GAN: Generative Adversarial Network</a:t>
            </a:r>
          </a:p>
          <a:p>
            <a:pPr marL="347663" indent="-222250"/>
            <a:r>
              <a:rPr lang="en-US" sz="3200" dirty="0"/>
              <a:t>Transformers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895402" y="3800475"/>
            <a:ext cx="3092449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604825"/>
              </p:ext>
            </p:extLst>
          </p:nvPr>
        </p:nvGraphicFramePr>
        <p:xfrm>
          <a:off x="447675" y="33559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1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3559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76200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FDF4-E094-B646-8A1F-85990241ED03}"/>
              </a:ext>
            </a:extLst>
          </p:cNvPr>
          <p:cNvSpPr txBox="1"/>
          <p:nvPr/>
        </p:nvSpPr>
        <p:spPr>
          <a:xfrm>
            <a:off x="1447800" y="6278612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871156"/>
            <a:ext cx="7914958" cy="1828800"/>
          </a:xfrm>
        </p:spPr>
        <p:txBody>
          <a:bodyPr/>
          <a:lstStyle/>
          <a:p>
            <a:r>
              <a:rPr lang="en-US" dirty="0"/>
              <a:t>Good for image processing: classification, object recognition, automobile lane tracking, etc.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716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</a:t>
            </a:r>
            <a:r>
              <a:rPr lang="en-US" sz="3200" dirty="0" err="1">
                <a:latin typeface="Calibri Regular"/>
              </a:rPr>
              <a:t>orf</a:t>
            </a:r>
            <a:r>
              <a:rPr lang="en-US" sz="3200" dirty="0">
                <a:latin typeface="Calibri Regular"/>
              </a:rPr>
              <a:t> words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A0F2-44C9-8E40-ACDD-F3078D5B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5464"/>
            <a:ext cx="8534400" cy="1143000"/>
          </a:xfrm>
        </p:spPr>
        <p:txBody>
          <a:bodyPr/>
          <a:lstStyle/>
          <a:p>
            <a:r>
              <a:rPr lang="en-US" dirty="0"/>
              <a:t>GAN: </a:t>
            </a:r>
            <a:r>
              <a:rPr lang="en-US" dirty="0">
                <a:hlinkClick r:id="rId2"/>
              </a:rPr>
              <a:t>Generative Adversarial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DF16-01CB-FF43-B54F-91ABE5C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800600"/>
          </a:xfrm>
        </p:spPr>
        <p:txBody>
          <a:bodyPr/>
          <a:lstStyle/>
          <a:p>
            <a:r>
              <a:rPr lang="en-US" sz="3200" dirty="0"/>
              <a:t>System of two neural networks competing against each other in a zero-sum game framework.</a:t>
            </a:r>
          </a:p>
          <a:p>
            <a:r>
              <a:rPr lang="en-US" sz="3200" dirty="0"/>
              <a:t>Provides a kind of unsupervised learning that improves the network</a:t>
            </a:r>
          </a:p>
          <a:p>
            <a:r>
              <a:rPr lang="en-US" sz="3200" dirty="0"/>
              <a:t>Introduced by Ian Goodfellow et al. in 2014</a:t>
            </a:r>
          </a:p>
          <a:p>
            <a:r>
              <a:rPr lang="en-US" sz="3200" dirty="0"/>
              <a:t>Can learn to draw samples from a model that is similar to data that we give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84C36-B548-EF48-B1C1-BBB71199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9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Use Transformer Neural Nets: New in Wolfram Language 12">
            <a:extLst>
              <a:ext uri="{FF2B5EF4-FFF2-40B4-BE49-F238E27FC236}">
                <a16:creationId xmlns:a16="http://schemas.microsoft.com/office/drawing/2014/main" id="{7B89F127-E5AC-6F44-8EF0-5F4E1CF8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219200"/>
            <a:ext cx="3352800" cy="48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89895-43D6-3B43-BE08-84224B0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2695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C752-4394-174F-AED5-91E97001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2190"/>
            <a:ext cx="7772400" cy="4876800"/>
          </a:xfrm>
        </p:spPr>
        <p:txBody>
          <a:bodyPr/>
          <a:lstStyle/>
          <a:p>
            <a:r>
              <a:rPr lang="en-US" sz="2800" dirty="0"/>
              <a:t>Introduced in 2017</a:t>
            </a:r>
          </a:p>
          <a:p>
            <a:r>
              <a:rPr lang="en-US" sz="2800" dirty="0"/>
              <a:t>Used primarily for natural language</a:t>
            </a:r>
            <a:br>
              <a:rPr lang="en-US" sz="2800" dirty="0"/>
            </a:br>
            <a:r>
              <a:rPr lang="en-US" sz="2800" dirty="0"/>
              <a:t>processing tasks</a:t>
            </a:r>
          </a:p>
          <a:p>
            <a:r>
              <a:rPr lang="en-US" sz="2800" dirty="0"/>
              <a:t>NLP applications ”transform” an</a:t>
            </a:r>
            <a:br>
              <a:rPr lang="en-US" sz="2800" dirty="0"/>
            </a:br>
            <a:r>
              <a:rPr lang="en-US" sz="2800" dirty="0"/>
              <a:t>input text into an output text</a:t>
            </a:r>
          </a:p>
          <a:p>
            <a:pPr lvl="1"/>
            <a:r>
              <a:rPr lang="en-US" sz="2400" dirty="0"/>
              <a:t>E.g., translation, text summarization,</a:t>
            </a:r>
            <a:br>
              <a:rPr lang="en-US" sz="2400" dirty="0"/>
            </a:br>
            <a:r>
              <a:rPr lang="en-US" sz="2400" dirty="0"/>
              <a:t>question answering</a:t>
            </a:r>
          </a:p>
          <a:p>
            <a:r>
              <a:rPr lang="en-US" sz="2800" dirty="0"/>
              <a:t>Uses encoder-decoder architecture</a:t>
            </a:r>
          </a:p>
          <a:p>
            <a:r>
              <a:rPr lang="en-US" sz="2800" dirty="0"/>
              <a:t>Popular </a:t>
            </a:r>
            <a:r>
              <a:rPr lang="en-US" sz="2800" dirty="0" err="1"/>
              <a:t>pretrainted</a:t>
            </a:r>
            <a:r>
              <a:rPr lang="en-US" sz="2800" dirty="0"/>
              <a:t> models available,</a:t>
            </a:r>
            <a:br>
              <a:rPr lang="en-US" sz="2800" dirty="0"/>
            </a:br>
            <a:r>
              <a:rPr lang="en-US" sz="2800" dirty="0"/>
              <a:t>e.g. </a:t>
            </a:r>
            <a:r>
              <a:rPr lang="en-US" sz="2800" dirty="0">
                <a:hlinkClick r:id="rId4"/>
              </a:rPr>
              <a:t>BERT</a:t>
            </a:r>
            <a:r>
              <a:rPr lang="en-US" sz="2800" dirty="0"/>
              <a:t> and </a:t>
            </a:r>
            <a:r>
              <a:rPr lang="en-US" sz="2800" dirty="0">
                <a:hlinkClick r:id="rId5"/>
              </a:rPr>
              <a:t>GPT</a:t>
            </a:r>
            <a:r>
              <a:rPr lang="en-US" sz="2800" dirty="0"/>
              <a:t> </a:t>
            </a:r>
          </a:p>
          <a:p>
            <a:pPr marL="339725"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764C-4837-EC4F-AC54-38033257F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7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4953000"/>
          </a:xfrm>
        </p:spPr>
        <p:txBody>
          <a:bodyPr/>
          <a:lstStyle/>
          <a:p>
            <a:r>
              <a:rPr lang="en-US" sz="3200" dirty="0"/>
              <a:t>Popular open-source deep learning frame-works use Python at top-level; C++ in backend</a:t>
            </a:r>
          </a:p>
          <a:p>
            <a:pPr lvl="1"/>
            <a:r>
              <a:rPr lang="en-US" sz="2800" dirty="0">
                <a:hlinkClick r:id="rId3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4"/>
              </a:rPr>
              <a:t>PyTorch</a:t>
            </a:r>
            <a:r>
              <a:rPr lang="en-US" sz="2800" dirty="0"/>
              <a:t> (via Facebook)</a:t>
            </a:r>
          </a:p>
          <a:p>
            <a:pPr lvl="1"/>
            <a:r>
              <a:rPr lang="en-US" sz="2800" dirty="0">
                <a:hlinkClick r:id="rId5"/>
              </a:rPr>
              <a:t>MxNet</a:t>
            </a:r>
            <a:r>
              <a:rPr lang="en-US" sz="2800" dirty="0"/>
              <a:t> (Apache)</a:t>
            </a:r>
          </a:p>
          <a:p>
            <a:pPr lvl="1"/>
            <a:r>
              <a:rPr lang="en-US" sz="2800" dirty="0">
                <a:hlinkClick r:id="rId6"/>
              </a:rPr>
              <a:t>Caffe</a:t>
            </a:r>
            <a:r>
              <a:rPr lang="en-US" sz="2800" dirty="0"/>
              <a:t> (Berkeley) </a:t>
            </a:r>
          </a:p>
          <a:p>
            <a:r>
              <a:rPr lang="en-US" sz="3200" dirty="0">
                <a:hlinkClick r:id="rId7"/>
              </a:rPr>
              <a:t>Keras</a:t>
            </a:r>
            <a:r>
              <a:rPr lang="en-US" sz="3200" dirty="0"/>
              <a:t>: popular API works with TensorFlow, provides good support at architecture level</a:t>
            </a:r>
          </a:p>
          <a:p>
            <a:r>
              <a:rPr lang="en-US" sz="3200" dirty="0"/>
              <a:t>See </a:t>
            </a:r>
            <a:r>
              <a:rPr lang="en-US" sz="3200" dirty="0">
                <a:hlinkClick r:id="rId8"/>
              </a:rPr>
              <a:t>Comparison of deep-learning software</a:t>
            </a:r>
            <a:r>
              <a:rPr lang="en-US" sz="3200" dirty="0"/>
              <a:t> for more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303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D95-0D1B-4147-9C0D-3AD59C2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DAB5-A7BA-704E-8162-F9EB021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524000"/>
            <a:ext cx="7772400" cy="4876800"/>
          </a:xfrm>
        </p:spPr>
        <p:txBody>
          <a:bodyPr/>
          <a:lstStyle/>
          <a:p>
            <a:r>
              <a:rPr lang="en-US" sz="3200" dirty="0"/>
              <a:t>“Deep learning for humans”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</a:t>
            </a:r>
            <a:r>
              <a:rPr lang="en-US" sz="3200" dirty="0" err="1"/>
              <a:t>npw</a:t>
            </a:r>
            <a:r>
              <a:rPr lang="en-US" sz="3200" dirty="0"/>
              <a:t> (v2.4) only supports </a:t>
            </a:r>
            <a:r>
              <a:rPr lang="en-US" sz="3200" dirty="0" err="1"/>
              <a:t>TensorFLow</a:t>
            </a:r>
            <a:endParaRPr lang="en-US" sz="3200" dirty="0"/>
          </a:p>
          <a:p>
            <a:r>
              <a:rPr lang="en-US" sz="3200" dirty="0"/>
              <a:t>Supports CNNs and RNNs and common utility </a:t>
            </a:r>
            <a:r>
              <a:rPr lang="en-US" sz="3200" dirty="0" err="1"/>
              <a:t>layerslike</a:t>
            </a:r>
            <a:r>
              <a:rPr lang="en-US" sz="3200" dirty="0"/>
              <a:t> dropout, batch normalization and pooling</a:t>
            </a:r>
          </a:p>
          <a:p>
            <a:r>
              <a:rPr lang="en-US" sz="3200" dirty="0"/>
              <a:t>Coding neural networks used to be a LOT harder: </a:t>
            </a:r>
            <a:r>
              <a:rPr lang="en-US" sz="3200" dirty="0" err="1"/>
              <a:t>Keras</a:t>
            </a:r>
            <a:r>
              <a:rPr lang="en-US" sz="3200" dirty="0"/>
              <a:t> makes it easy and accessible!</a:t>
            </a:r>
          </a:p>
          <a:p>
            <a:r>
              <a:rPr lang="en-US" sz="3200" dirty="0"/>
              <a:t>Documentation: </a:t>
            </a:r>
            <a:r>
              <a:rPr lang="en-US" sz="3200" dirty="0">
                <a:hlinkClick r:id="rId3"/>
              </a:rPr>
              <a:t>https://keras.io/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4BAF-7BA8-7942-BE82-C1AEA3BEE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0418" name="Picture 2" descr="Keras - Wikipedia">
            <a:extLst>
              <a:ext uri="{FF2B5EF4-FFF2-40B4-BE49-F238E27FC236}">
                <a16:creationId xmlns:a16="http://schemas.microsoft.com/office/drawing/2014/main" id="{FE286723-8350-614F-B307-94A9DC6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4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2ED79-3E7E-B54A-A21F-A5B778131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0418" name="Picture 2" descr="Image for post">
            <a:extLst>
              <a:ext uri="{FF2B5EF4-FFF2-40B4-BE49-F238E27FC236}">
                <a16:creationId xmlns:a16="http://schemas.microsoft.com/office/drawing/2014/main" id="{0DDAAFA9-8615-C742-B0DC-EEEE92FF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1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59992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Fine Tuning 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2720"/>
            <a:ext cx="8077200" cy="4953000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 with a new one</a:t>
            </a:r>
          </a:p>
          <a:p>
            <a:pPr lvl="1"/>
            <a:r>
              <a:rPr lang="en-US" sz="2600" dirty="0"/>
              <a:t>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 to classify pix of 15 common pets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65C-6A02-244C-84BE-54ADA816E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9394" name="Picture 2" descr="Transfering knowledge through finetuning — The Straight Dope 0.1  documentation">
            <a:extLst>
              <a:ext uri="{FF2B5EF4-FFF2-40B4-BE49-F238E27FC236}">
                <a16:creationId xmlns:a16="http://schemas.microsoft.com/office/drawing/2014/main" id="{862A8B7E-3F5D-0640-8161-094E019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99" y="146448"/>
            <a:ext cx="2777401" cy="1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/>
          <a:lstStyle/>
          <a:p>
            <a:r>
              <a:rPr lang="en-US" sz="3200" dirty="0"/>
              <a:t>Quick intro to neural networks &amp;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Take UMBC’s </a:t>
            </a:r>
            <a:r>
              <a:rPr lang="en-US" sz="2800" dirty="0">
                <a:hlinkClick r:id="rId3"/>
              </a:rPr>
              <a:t>CMSC 478 </a:t>
            </a:r>
            <a:r>
              <a:rPr lang="en-US" sz="2800" dirty="0"/>
              <a:t>machine learning class</a:t>
            </a:r>
          </a:p>
          <a:p>
            <a:pPr lvl="1"/>
            <a:r>
              <a:rPr lang="en-US" sz="2800" dirty="0"/>
              <a:t>Try scikit-</a:t>
            </a:r>
            <a:r>
              <a:rPr lang="en-US" sz="2800" dirty="0" err="1"/>
              <a:t>learn’s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</a:t>
            </a:r>
            <a:r>
              <a:rPr lang="en-US" sz="2800" dirty="0" err="1"/>
              <a:t>Keras</a:t>
            </a:r>
            <a:r>
              <a:rPr lang="en-US" sz="2800" dirty="0"/>
              <a:t> as : </a:t>
            </a:r>
            <a:r>
              <a:rPr lang="en-US" sz="2800" dirty="0">
                <a:hlinkClick r:id="rId5"/>
              </a:rPr>
              <a:t>https://keras.io/</a:t>
            </a:r>
            <a:endParaRPr lang="en-US" sz="2800" dirty="0"/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6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Try Miner/</a:t>
            </a:r>
            <a:r>
              <a:rPr lang="en-US" sz="2800" dirty="0" err="1"/>
              <a:t>Kasch</a:t>
            </a:r>
            <a:r>
              <a:rPr lang="en-US" sz="2800" dirty="0"/>
              <a:t> tutorial on </a:t>
            </a:r>
            <a:r>
              <a:rPr lang="en-US" sz="2800" dirty="0">
                <a:hlinkClick r:id="rId7"/>
              </a:rPr>
              <a:t>applied deep learning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257536"/>
            <a:ext cx="7772400" cy="2438400"/>
          </a:xfrm>
        </p:spPr>
        <p:txBody>
          <a:bodyPr/>
          <a:lstStyle/>
          <a:p>
            <a:pPr algn="l"/>
            <a:r>
              <a:rPr lang="en-US" sz="4400" b="1" dirty="0"/>
              <a:t>How do</a:t>
            </a:r>
            <a:br>
              <a:rPr lang="en-US" sz="4400" b="1" dirty="0"/>
            </a:br>
            <a:r>
              <a:rPr lang="en-US" sz="4400" b="1" dirty="0"/>
              <a:t>animal brains</a:t>
            </a:r>
            <a:br>
              <a:rPr lang="en-US" sz="4400" b="1" dirty="0"/>
            </a:br>
            <a:r>
              <a:rPr lang="en-US" sz="4400" b="1" dirty="0"/>
              <a:t>work?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33832097-8B58-234D-A722-57EFEB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953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584B-05CE-A94D-B5BD-B5C202BFD182}"/>
              </a:ext>
            </a:extLst>
          </p:cNvPr>
          <p:cNvSpPr txBox="1"/>
          <p:nvPr/>
        </p:nvSpPr>
        <p:spPr>
          <a:xfrm>
            <a:off x="4038600" y="27432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and myelinated axon, with signal flow from inputs at dendrites to outputs at axon terminals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4495800" cy="1295400"/>
          </a:xfrm>
        </p:spPr>
        <p:txBody>
          <a:bodyPr/>
          <a:lstStyle/>
          <a:p>
            <a:pPr algn="l"/>
            <a:r>
              <a:rPr lang="en-US" sz="4400" dirty="0"/>
              <a:t>McCulloch &amp; Pitts</a:t>
            </a:r>
            <a:endParaRPr lang="en-US" sz="4400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87335"/>
            <a:ext cx="7810500" cy="4762500"/>
          </a:xfrm>
        </p:spPr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dirty="0"/>
              <a:t>First mathematical model of biological neurons, </a:t>
            </a:r>
            <a:r>
              <a:rPr lang="en-US" sz="3200" b="1" dirty="0"/>
              <a:t>1943</a:t>
            </a:r>
          </a:p>
          <a:p>
            <a:r>
              <a:rPr lang="en-US" sz="3200" dirty="0"/>
              <a:t>All Boolean operations can be implemented by these neuron-like nodes</a:t>
            </a:r>
          </a:p>
          <a:p>
            <a:r>
              <a:rPr lang="en-US" sz="3200" dirty="0"/>
              <a:t>Competitor to Von Neumann model for general purpose computing device </a:t>
            </a:r>
          </a:p>
          <a:p>
            <a:r>
              <a:rPr lang="en-US" sz="3200" dirty="0"/>
              <a:t>Origin of automata theory</a:t>
            </a:r>
          </a:p>
        </p:txBody>
      </p:sp>
      <p:pic>
        <p:nvPicPr>
          <p:cNvPr id="3074" name="Picture 2" descr="2.3.1 The McCulloch-Pitts Model of Neuron">
            <a:extLst>
              <a:ext uri="{FF2B5EF4-FFF2-40B4-BE49-F238E27FC236}">
                <a16:creationId xmlns:a16="http://schemas.microsoft.com/office/drawing/2014/main" id="{AE022C76-6679-CB40-9583-E636DA78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04800"/>
            <a:ext cx="3632200" cy="16245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22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133350" y="3733800"/>
            <a:ext cx="885825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Model still used today!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an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connections, weights, and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</a:t>
            </a:r>
            <a:r>
              <a:rPr lang="en-US" dirty="0">
                <a:hlinkClick r:id="rId2"/>
              </a:rPr>
              <a:t>Activation Functions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811" y="2590800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544108" y="5193196"/>
            <a:ext cx="8066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0072-6A68-0E48-B65C-B925995C5600}"/>
              </a:ext>
            </a:extLst>
          </p:cNvPr>
          <p:cNvSpPr txBox="1"/>
          <p:nvPr/>
        </p:nvSpPr>
        <p:spPr>
          <a:xfrm>
            <a:off x="533811" y="1542711"/>
            <a:ext cx="806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defines the output of that node given an input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334962"/>
            <a:ext cx="9144000" cy="533400"/>
          </a:xfrm>
        </p:spPr>
        <p:txBody>
          <a:bodyPr/>
          <a:lstStyle/>
          <a:p>
            <a:pPr algn="l"/>
            <a:r>
              <a:rPr lang="en-US" dirty="0"/>
              <a:t>Rosenblatt’s </a:t>
            </a:r>
            <a:r>
              <a:rPr lang="en-US" dirty="0">
                <a:hlinkClick r:id="rId3"/>
              </a:rPr>
              <a:t>perceptron</a:t>
            </a:r>
            <a:r>
              <a:rPr lang="en-US" dirty="0"/>
              <a:t> (1958-60)</a:t>
            </a:r>
            <a:endParaRPr lang="en-US" b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339" y="1043793"/>
            <a:ext cx="4876800" cy="2080407"/>
          </a:xfrm>
        </p:spPr>
        <p:txBody>
          <a:bodyPr/>
          <a:lstStyle/>
          <a:p>
            <a:pPr marL="290513" indent="-274638"/>
            <a:r>
              <a:rPr lang="en-US" sz="2800" dirty="0"/>
              <a:t>Single layer network of nodes </a:t>
            </a:r>
          </a:p>
          <a:p>
            <a:pPr marL="290513" indent="-274638"/>
            <a:r>
              <a:rPr lang="en-US" sz="2800" dirty="0"/>
              <a:t>Real valued weights +/-</a:t>
            </a:r>
          </a:p>
          <a:p>
            <a:pPr marL="290513" indent="-274638"/>
            <a:r>
              <a:rPr lang="en-US" sz="2800" dirty="0"/>
              <a:t>Supervised learning using a simple learning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19CC8-3D1C-0447-B8C4-89CA55E2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09" y="1143000"/>
            <a:ext cx="3822699" cy="4778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86AEA-2213-9548-A6E9-47D8B757E5B7}"/>
              </a:ext>
            </a:extLst>
          </p:cNvPr>
          <p:cNvSpPr txBox="1"/>
          <p:nvPr/>
        </p:nvSpPr>
        <p:spPr>
          <a:xfrm>
            <a:off x="5100609" y="6059269"/>
            <a:ext cx="391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Mark 1 perceptron computer,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Cornell Aeronautical Lab, 1960</a:t>
            </a:r>
            <a:endParaRPr lang="en-US" sz="1800" dirty="0"/>
          </a:p>
        </p:txBody>
      </p:sp>
      <p:pic>
        <p:nvPicPr>
          <p:cNvPr id="61442" name="Picture 2" descr="Image for post">
            <a:extLst>
              <a:ext uri="{FF2B5EF4-FFF2-40B4-BE49-F238E27FC236}">
                <a16:creationId xmlns:a16="http://schemas.microsoft.com/office/drawing/2014/main" id="{E3DCA123-71EF-E849-BBA7-8B151A5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3048001"/>
            <a:ext cx="4724400" cy="1676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D7552C-F663-B44D-9407-FC02B760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24" y="4724400"/>
            <a:ext cx="4876800" cy="5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39713" indent="-223838"/>
            <a:r>
              <a:rPr lang="en-US" sz="2800" kern="0" dirty="0"/>
              <a:t>Essentially a linear classifier</a:t>
            </a:r>
          </a:p>
          <a:p>
            <a:pPr marL="239713" indent="-223838"/>
            <a:r>
              <a:rPr lang="en-US" sz="2800" dirty="0" err="1"/>
              <a:t>Widrow</a:t>
            </a:r>
            <a:r>
              <a:rPr lang="en-US" sz="2800" dirty="0"/>
              <a:t> &amp; Hoff (1960-62) added better learning rule using </a:t>
            </a:r>
            <a:r>
              <a:rPr lang="en-US" sz="2800" dirty="0">
                <a:hlinkClick r:id="rId6"/>
              </a:rPr>
              <a:t>gradient descent </a:t>
            </a:r>
            <a:endParaRPr lang="en-US" sz="2800" dirty="0"/>
          </a:p>
          <a:p>
            <a:pPr marL="9525"/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3814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6" y="4534498"/>
            <a:ext cx="8278467" cy="2044700"/>
          </a:xfrm>
        </p:spPr>
        <p:txBody>
          <a:bodyPr/>
          <a:lstStyle/>
          <a:p>
            <a:r>
              <a:rPr lang="en-US" sz="3200" dirty="0"/>
              <a:t>See the full 1958 NYT article above </a:t>
            </a:r>
            <a:r>
              <a:rPr lang="en-US" sz="3200" dirty="0">
                <a:hlinkClick r:id="rId3"/>
              </a:rPr>
              <a:t>here</a:t>
            </a:r>
            <a:endParaRPr lang="en-US" sz="3200" dirty="0"/>
          </a:p>
          <a:p>
            <a:r>
              <a:rPr lang="en-US" sz="3200" dirty="0"/>
              <a:t>Rosenblatt: it can </a:t>
            </a:r>
            <a:r>
              <a:rPr lang="en-US" sz="3200" b="1" dirty="0"/>
              <a:t>learn</a:t>
            </a:r>
            <a:r>
              <a:rPr lang="en-US" sz="3200" dirty="0"/>
              <a:t> to compute functions by learning weights on inputs from examples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303" y="1325594"/>
            <a:ext cx="6041334" cy="24165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82" y="1324156"/>
            <a:ext cx="2461563" cy="24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5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14098</TotalTime>
  <Words>1492</Words>
  <Application>Microsoft Macintosh PowerPoint</Application>
  <PresentationFormat>On-screen Show (4:3)</PresentationFormat>
  <Paragraphs>203</Paragraphs>
  <Slides>33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Regular</vt:lpstr>
      <vt:lpstr>Times New Roman</vt:lpstr>
      <vt:lpstr>Blank Presentation</vt:lpstr>
      <vt:lpstr>Bitmap Image</vt:lpstr>
      <vt:lpstr>Neural Networks for Machine Learning History and Concepts</vt:lpstr>
      <vt:lpstr>Overview</vt:lpstr>
      <vt:lpstr>PowerPoint Presentation</vt:lpstr>
      <vt:lpstr>How do animal brains work?</vt:lpstr>
      <vt:lpstr>McCulloch &amp; Pitts</vt:lpstr>
      <vt:lpstr>Artificial neural network</vt:lpstr>
      <vt:lpstr>Common Activation Functions</vt:lpstr>
      <vt:lpstr>Rosenblatt’s perceptron (1958-60)</vt:lpstr>
      <vt:lpstr>Single Layer Perceptron</vt:lpstr>
      <vt:lpstr>Setback in mid 60s – late 70s</vt:lpstr>
      <vt:lpstr>Not with a perceptron </vt:lpstr>
      <vt:lpstr>Renewed enthusiasm 80s </vt:lpstr>
      <vt:lpstr>MLP: Multilayer Perceptron</vt:lpstr>
      <vt:lpstr>PowerPoint Presentation</vt:lpstr>
      <vt:lpstr>PowerPoint Presentation</vt:lpstr>
      <vt:lpstr>But problems remain…</vt:lpstr>
      <vt:lpstr>GPUs solve compute power problem</vt:lpstr>
      <vt:lpstr>Need lots of data!</vt:lpstr>
      <vt:lpstr>New problems are surfaced</vt:lpstr>
      <vt:lpstr>Deep Learning</vt:lpstr>
      <vt:lpstr>Neural Network Architectures</vt:lpstr>
      <vt:lpstr>Feedforward Neural Network </vt:lpstr>
      <vt:lpstr>PowerPoint Presentation</vt:lpstr>
      <vt:lpstr>CNN: Convolutional Neural Network</vt:lpstr>
      <vt:lpstr>RNN: Recurrent Neural Networks</vt:lpstr>
      <vt:lpstr>GAN: Generative Adversarial Network</vt:lpstr>
      <vt:lpstr>Transformer</vt:lpstr>
      <vt:lpstr>Deep Learning Frameworks</vt:lpstr>
      <vt:lpstr>Keras</vt:lpstr>
      <vt:lpstr>Good at Transfer Learning</vt:lpstr>
      <vt:lpstr>Good at Transfer Learning</vt:lpstr>
      <vt:lpstr>Fine Tuning a NN Model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586</cp:revision>
  <cp:lastPrinted>2012-12-05T20:53:30Z</cp:lastPrinted>
  <dcterms:created xsi:type="dcterms:W3CDTF">2009-12-09T21:37:40Z</dcterms:created>
  <dcterms:modified xsi:type="dcterms:W3CDTF">2020-12-03T17:40:56Z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