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handoutMasterIdLst>
    <p:handoutMasterId r:id="rId53"/>
  </p:handoutMasterIdLst>
  <p:sldIdLst>
    <p:sldId id="422" r:id="rId2"/>
    <p:sldId id="363" r:id="rId3"/>
    <p:sldId id="473" r:id="rId4"/>
    <p:sldId id="423" r:id="rId5"/>
    <p:sldId id="432" r:id="rId6"/>
    <p:sldId id="424" r:id="rId7"/>
    <p:sldId id="425" r:id="rId8"/>
    <p:sldId id="476" r:id="rId9"/>
    <p:sldId id="472" r:id="rId10"/>
    <p:sldId id="474" r:id="rId11"/>
    <p:sldId id="426" r:id="rId12"/>
    <p:sldId id="427" r:id="rId13"/>
    <p:sldId id="436" r:id="rId14"/>
    <p:sldId id="471" r:id="rId15"/>
    <p:sldId id="485" r:id="rId16"/>
    <p:sldId id="433" r:id="rId17"/>
    <p:sldId id="469" r:id="rId18"/>
    <p:sldId id="461" r:id="rId19"/>
    <p:sldId id="457" r:id="rId20"/>
    <p:sldId id="462" r:id="rId21"/>
    <p:sldId id="435" r:id="rId22"/>
    <p:sldId id="429" r:id="rId23"/>
    <p:sldId id="430" r:id="rId24"/>
    <p:sldId id="464" r:id="rId25"/>
    <p:sldId id="437" r:id="rId26"/>
    <p:sldId id="438" r:id="rId27"/>
    <p:sldId id="463" r:id="rId28"/>
    <p:sldId id="439" r:id="rId29"/>
    <p:sldId id="441" r:id="rId30"/>
    <p:sldId id="442" r:id="rId31"/>
    <p:sldId id="443" r:id="rId32"/>
    <p:sldId id="445" r:id="rId33"/>
    <p:sldId id="444" r:id="rId34"/>
    <p:sldId id="446" r:id="rId35"/>
    <p:sldId id="447" r:id="rId36"/>
    <p:sldId id="448" r:id="rId37"/>
    <p:sldId id="478" r:id="rId38"/>
    <p:sldId id="449" r:id="rId39"/>
    <p:sldId id="450" r:id="rId40"/>
    <p:sldId id="451" r:id="rId41"/>
    <p:sldId id="452" r:id="rId42"/>
    <p:sldId id="455" r:id="rId43"/>
    <p:sldId id="465" r:id="rId44"/>
    <p:sldId id="466" r:id="rId45"/>
    <p:sldId id="467" r:id="rId46"/>
    <p:sldId id="480" r:id="rId47"/>
    <p:sldId id="483" r:id="rId48"/>
    <p:sldId id="481" r:id="rId49"/>
    <p:sldId id="482" r:id="rId50"/>
    <p:sldId id="484" r:id="rId51"/>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60"/>
    <p:restoredTop sz="86612"/>
  </p:normalViewPr>
  <p:slideViewPr>
    <p:cSldViewPr showGuides="1">
      <p:cViewPr varScale="1">
        <p:scale>
          <a:sx n="139" d="100"/>
          <a:sy n="139" d="100"/>
        </p:scale>
        <p:origin x="1296" y="168"/>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16</a:t>
            </a:fld>
            <a:endParaRPr lang="en-US" dirty="0"/>
          </a:p>
        </p:txBody>
      </p:sp>
    </p:spTree>
    <p:extLst>
      <p:ext uri="{BB962C8B-B14F-4D97-AF65-F5344CB8AC3E}">
        <p14:creationId xmlns:p14="http://schemas.microsoft.com/office/powerpoint/2010/main" val="420744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17</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22</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23</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24</a:t>
            </a:fld>
            <a:endParaRPr lang="en-US" dirty="0"/>
          </a:p>
        </p:txBody>
      </p:sp>
    </p:spTree>
    <p:extLst>
      <p:ext uri="{BB962C8B-B14F-4D97-AF65-F5344CB8AC3E}">
        <p14:creationId xmlns:p14="http://schemas.microsoft.com/office/powerpoint/2010/main" val="356584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27</a:t>
            </a:fld>
            <a:endParaRPr lang="en-US" dirty="0"/>
          </a:p>
        </p:txBody>
      </p:sp>
    </p:spTree>
    <p:extLst>
      <p:ext uri="{BB962C8B-B14F-4D97-AF65-F5344CB8AC3E}">
        <p14:creationId xmlns:p14="http://schemas.microsoft.com/office/powerpoint/2010/main" val="300983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33</a:t>
            </a:fld>
            <a:endParaRPr lang="en-US" dirty="0"/>
          </a:p>
        </p:txBody>
      </p:sp>
    </p:spTree>
    <p:extLst>
      <p:ext uri="{BB962C8B-B14F-4D97-AF65-F5344CB8AC3E}">
        <p14:creationId xmlns:p14="http://schemas.microsoft.com/office/powerpoint/2010/main" val="848502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41</a:t>
            </a:fld>
            <a:endParaRPr lang="en-US" dirty="0"/>
          </a:p>
        </p:txBody>
      </p:sp>
    </p:spTree>
    <p:extLst>
      <p:ext uri="{BB962C8B-B14F-4D97-AF65-F5344CB8AC3E}">
        <p14:creationId xmlns:p14="http://schemas.microsoft.com/office/powerpoint/2010/main" val="225867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42</a:t>
            </a:fld>
            <a:endParaRPr lang="en-US" dirty="0"/>
          </a:p>
        </p:txBody>
      </p:sp>
    </p:spTree>
    <p:extLst>
      <p:ext uri="{BB962C8B-B14F-4D97-AF65-F5344CB8AC3E}">
        <p14:creationId xmlns:p14="http://schemas.microsoft.com/office/powerpoint/2010/main" val="737456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46</a:t>
            </a:fld>
            <a:endParaRPr lang="en-US" dirty="0"/>
          </a:p>
        </p:txBody>
      </p:sp>
    </p:spTree>
    <p:extLst>
      <p:ext uri="{BB962C8B-B14F-4D97-AF65-F5344CB8AC3E}">
        <p14:creationId xmlns:p14="http://schemas.microsoft.com/office/powerpoint/2010/main" val="422198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4</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48</a:t>
            </a:fld>
            <a:endParaRPr lang="en-US" dirty="0"/>
          </a:p>
        </p:txBody>
      </p:sp>
    </p:spTree>
    <p:extLst>
      <p:ext uri="{BB962C8B-B14F-4D97-AF65-F5344CB8AC3E}">
        <p14:creationId xmlns:p14="http://schemas.microsoft.com/office/powerpoint/2010/main" val="3893334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50</a:t>
            </a:fld>
            <a:endParaRPr lang="en-US" dirty="0"/>
          </a:p>
        </p:txBody>
      </p:sp>
    </p:spTree>
    <p:extLst>
      <p:ext uri="{BB962C8B-B14F-4D97-AF65-F5344CB8AC3E}">
        <p14:creationId xmlns:p14="http://schemas.microsoft.com/office/powerpoint/2010/main" val="370733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a:t>
            </a:fld>
            <a:endParaRPr lang="en-US" dirty="0"/>
          </a:p>
        </p:txBody>
      </p:sp>
    </p:spTree>
    <p:extLst>
      <p:ext uri="{BB962C8B-B14F-4D97-AF65-F5344CB8AC3E}">
        <p14:creationId xmlns:p14="http://schemas.microsoft.com/office/powerpoint/2010/main" val="193635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6</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7</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10</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11</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12</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13</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colab.research.google.com/drive/1NpSV7Ww9WDAb8bfsnFej1s_inxAmlh9z"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endrogra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Yann_LeCun"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8.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wmf"/><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scikit-learn.org/0.15/auto_examples/cluster/plot_cluster_comparison.html"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bit.ly/471dbsca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1447800"/>
            <a:ext cx="7772400" cy="4495800"/>
          </a:xfrm>
        </p:spPr>
        <p:txBody>
          <a:bodyPr/>
          <a:lstStyle/>
          <a:p>
            <a:r>
              <a:rPr lang="en-US" sz="8000" dirty="0">
                <a:ea typeface="ＭＳ Ｐゴシック" charset="0"/>
                <a:cs typeface="ＭＳ Ｐゴシック" charset="0"/>
              </a:rPr>
              <a:t>Unsupervised Learning: Clustering</a:t>
            </a:r>
          </a:p>
        </p:txBody>
      </p:sp>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
        <p:nvSpPr>
          <p:cNvPr id="2" name="TextBox 1">
            <a:extLst>
              <a:ext uri="{FF2B5EF4-FFF2-40B4-BE49-F238E27FC236}">
                <a16:creationId xmlns:a16="http://schemas.microsoft.com/office/drawing/2014/main" id="{AE2A7822-AA97-0F4D-B3A1-3A8B058585B7}"/>
              </a:ext>
            </a:extLst>
          </p:cNvPr>
          <p:cNvSpPr txBox="1"/>
          <p:nvPr/>
        </p:nvSpPr>
        <p:spPr>
          <a:xfrm>
            <a:off x="8096562" y="228600"/>
            <a:ext cx="723275" cy="461665"/>
          </a:xfrm>
          <a:prstGeom prst="rect">
            <a:avLst/>
          </a:prstGeom>
          <a:noFill/>
        </p:spPr>
        <p:txBody>
          <a:bodyPr wrap="none" rtlCol="0">
            <a:spAutoFit/>
          </a:bodyPr>
          <a:lstStyle/>
          <a:p>
            <a:r>
              <a:rPr lang="en-US" dirty="0"/>
              <a:t>14.6</a:t>
            </a:r>
          </a:p>
        </p:txBody>
      </p:sp>
      <p:pic>
        <p:nvPicPr>
          <p:cNvPr id="4" name="Picture 3" descr="Scatter chart, qr code&#10;&#10;Description automatically generated">
            <a:extLst>
              <a:ext uri="{FF2B5EF4-FFF2-40B4-BE49-F238E27FC236}">
                <a16:creationId xmlns:a16="http://schemas.microsoft.com/office/drawing/2014/main" id="{FEE86E48-0A4A-A44E-9CF7-9FE092A4EB74}"/>
              </a:ext>
            </a:extLst>
          </p:cNvPr>
          <p:cNvPicPr>
            <a:picLocks noChangeAspect="1"/>
          </p:cNvPicPr>
          <p:nvPr/>
        </p:nvPicPr>
        <p:blipFill>
          <a:blip r:embed="rId3"/>
          <a:stretch>
            <a:fillRect/>
          </a:stretch>
        </p:blipFill>
        <p:spPr>
          <a:xfrm>
            <a:off x="152400" y="76200"/>
            <a:ext cx="2654300" cy="1816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156075"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latin typeface="Garamond" charset="0"/>
              </a:rPr>
              <a:t>Assign each point to the cluster of the closest centroid.</a:t>
            </a:r>
          </a:p>
          <a:p>
            <a:pPr marL="800100" lvl="1" indent="-280988">
              <a:buFontTx/>
              <a:buChar char="•"/>
              <a:defRPr/>
            </a:pPr>
            <a:r>
              <a:rPr lang="en-US" dirty="0">
                <a:solidFill>
                  <a:srgbClr val="7F7F7F"/>
                </a:solidFill>
                <a:latin typeface="Garamond" charset="0"/>
              </a:rPr>
              <a:t>Re-estimate the cluster centroids based on the data assigned to each</a:t>
            </a:r>
          </a:p>
          <a:p>
            <a:pPr marL="342900" indent="-280988">
              <a:buFontTx/>
              <a:buChar char="•"/>
              <a:defRPr/>
            </a:pPr>
            <a:r>
              <a:rPr lang="en-US" sz="2800" dirty="0">
                <a:solidFill>
                  <a:srgbClr val="7F7F7F"/>
                </a:solidFill>
                <a:latin typeface="Garamond" charset="0"/>
              </a:rPr>
              <a:t>Convergence: no point is assigned to a different cluster</a:t>
            </a:r>
          </a:p>
          <a:p>
            <a:pPr marL="800100" lvl="1" indent="-280988">
              <a:buFontTx/>
              <a:buChar char="•"/>
              <a:defRPr/>
            </a:pPr>
            <a:endParaRPr lang="en-US" dirty="0">
              <a:solidFill>
                <a:srgbClr val="7F7F7F"/>
              </a:solidFill>
              <a:latin typeface="Garamond" charset="0"/>
            </a:endParaRP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solidFill>
                  <a:srgbClr val="7F7F7F"/>
                </a:solidFill>
                <a:latin typeface="Garamond" charset="0"/>
              </a:rPr>
              <a:t>Assign each point to the cluster of the closest centroid</a:t>
            </a:r>
          </a:p>
          <a:p>
            <a:pPr marL="800100" lvl="1" indent="-280988">
              <a:buFontTx/>
              <a:buChar char="•"/>
              <a:defRPr/>
            </a:pPr>
            <a:r>
              <a:rPr lang="en-US" dirty="0">
                <a:latin typeface="Garamond" charset="0"/>
              </a:rPr>
              <a:t>Re-estimate the cluster centroids based on the data assigned to each</a:t>
            </a:r>
          </a:p>
          <a:p>
            <a:pPr marL="342900" indent="-280988">
              <a:buFontTx/>
              <a:buChar char="•"/>
              <a:defRPr/>
            </a:pPr>
            <a:r>
              <a:rPr lang="en-US" sz="2800" dirty="0">
                <a:solidFill>
                  <a:srgbClr val="7F7F7F"/>
                </a:solidFill>
                <a:latin typeface="Garamond" charset="0"/>
              </a:rPr>
              <a:t>Convergence: no point is assigned to a different cluster</a:t>
            </a:r>
          </a:p>
          <a:p>
            <a:pPr marL="61912">
              <a:defRPr/>
            </a:pPr>
            <a:endParaRPr lang="en-US" dirty="0">
              <a:solidFill>
                <a:srgbClr val="7F7F7F"/>
              </a:solidFill>
              <a:latin typeface="Garamond"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solidFill>
                  <a:schemeClr val="bg1">
                    <a:lumMod val="50000"/>
                  </a:schemeClr>
                </a:solidFill>
                <a:latin typeface="Garamond" charset="0"/>
              </a:rPr>
              <a:t>Loop until convergence</a:t>
            </a:r>
          </a:p>
          <a:p>
            <a:pPr marL="800100" lvl="1" indent="-280988">
              <a:buFontTx/>
              <a:buChar char="•"/>
              <a:defRPr/>
            </a:pPr>
            <a:r>
              <a:rPr lang="en-US" dirty="0">
                <a:solidFill>
                  <a:schemeClr val="bg1">
                    <a:lumMod val="50000"/>
                  </a:schemeClr>
                </a:solidFill>
                <a:latin typeface="Garamond" charset="0"/>
              </a:rPr>
              <a:t>Assign each point to the cluster of the closest centroid</a:t>
            </a:r>
          </a:p>
          <a:p>
            <a:pPr marL="800100" lvl="1" indent="-280988">
              <a:buFontTx/>
              <a:buChar char="•"/>
              <a:defRPr/>
            </a:pPr>
            <a:r>
              <a:rPr lang="en-US" dirty="0">
                <a:solidFill>
                  <a:schemeClr val="bg1">
                    <a:lumMod val="50000"/>
                  </a:schemeClr>
                </a:solidFill>
                <a:latin typeface="Garamond" charset="0"/>
              </a:rPr>
              <a:t>Re-estimate the cluster centroids based on the data assigned to each</a:t>
            </a:r>
          </a:p>
          <a:p>
            <a:pPr marL="342900" indent="-280988">
              <a:buFontTx/>
              <a:buChar char="•"/>
              <a:defRPr/>
            </a:pPr>
            <a:r>
              <a:rPr lang="en-US" dirty="0">
                <a:latin typeface="Garamond" charset="0"/>
              </a:rPr>
              <a:t>Convergence: no point is assigned to a different cluster</a:t>
            </a:r>
          </a:p>
          <a:p>
            <a:pPr marL="61912">
              <a:defRPr/>
            </a:pPr>
            <a:endParaRPr lang="en-US" dirty="0">
              <a:latin typeface="Garamond" charset="0"/>
            </a:endParaRPr>
          </a:p>
        </p:txBody>
      </p:sp>
    </p:spTree>
    <p:extLst>
      <p:ext uri="{BB962C8B-B14F-4D97-AF65-F5344CB8AC3E}">
        <p14:creationId xmlns:p14="http://schemas.microsoft.com/office/powerpoint/2010/main" val="379497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F021-FC86-8540-A05B-C6D1DB0B414C}"/>
              </a:ext>
            </a:extLst>
          </p:cNvPr>
          <p:cNvSpPr>
            <a:spLocks noGrp="1"/>
          </p:cNvSpPr>
          <p:nvPr>
            <p:ph type="title"/>
          </p:nvPr>
        </p:nvSpPr>
        <p:spPr>
          <a:xfrm>
            <a:off x="685800" y="304800"/>
            <a:ext cx="7772400" cy="1143000"/>
          </a:xfrm>
        </p:spPr>
        <p:txBody>
          <a:bodyPr/>
          <a:lstStyle/>
          <a:p>
            <a:r>
              <a:rPr lang="en-US" dirty="0"/>
              <a:t>Clustering the Iris Data</a:t>
            </a:r>
          </a:p>
        </p:txBody>
      </p:sp>
      <p:sp>
        <p:nvSpPr>
          <p:cNvPr id="3" name="Content Placeholder 2">
            <a:extLst>
              <a:ext uri="{FF2B5EF4-FFF2-40B4-BE49-F238E27FC236}">
                <a16:creationId xmlns:a16="http://schemas.microsoft.com/office/drawing/2014/main" id="{E49068AB-6325-234D-9955-77CA22A0BA95}"/>
              </a:ext>
            </a:extLst>
          </p:cNvPr>
          <p:cNvSpPr>
            <a:spLocks noGrp="1"/>
          </p:cNvSpPr>
          <p:nvPr>
            <p:ph idx="1"/>
          </p:nvPr>
        </p:nvSpPr>
        <p:spPr>
          <a:xfrm>
            <a:off x="685800" y="1752600"/>
            <a:ext cx="7772400" cy="4800600"/>
          </a:xfrm>
        </p:spPr>
        <p:txBody>
          <a:bodyPr/>
          <a:lstStyle/>
          <a:p>
            <a:r>
              <a:rPr lang="en-US" sz="3200" dirty="0"/>
              <a:t>Let’s try using unsupervised clustering on the Iris Data</a:t>
            </a:r>
          </a:p>
        </p:txBody>
      </p:sp>
    </p:spTree>
    <p:extLst>
      <p:ext uri="{BB962C8B-B14F-4D97-AF65-F5344CB8AC3E}">
        <p14:creationId xmlns:p14="http://schemas.microsoft.com/office/powerpoint/2010/main" val="175157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3048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ectangle 4">
            <a:extLst>
              <a:ext uri="{FF2B5EF4-FFF2-40B4-BE49-F238E27FC236}">
                <a16:creationId xmlns:a16="http://schemas.microsoft.com/office/drawing/2014/main" id="{27D30917-0D5A-8347-95B9-B828F5D06F3B}"/>
              </a:ext>
            </a:extLst>
          </p:cNvPr>
          <p:cNvSpPr/>
          <p:nvPr/>
        </p:nvSpPr>
        <p:spPr bwMode="auto">
          <a:xfrm>
            <a:off x="1066800" y="152400"/>
            <a:ext cx="990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a:extLst>
              <a:ext uri="{FF2B5EF4-FFF2-40B4-BE49-F238E27FC236}">
                <a16:creationId xmlns:a16="http://schemas.microsoft.com/office/drawing/2014/main" id="{135E87F3-3F52-C748-A140-998F39E8EC3B}"/>
              </a:ext>
            </a:extLst>
          </p:cNvPr>
          <p:cNvSpPr/>
          <p:nvPr/>
        </p:nvSpPr>
        <p:spPr bwMode="auto">
          <a:xfrm>
            <a:off x="685800" y="609600"/>
            <a:ext cx="1524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Perfect results, </a:t>
            </a:r>
            <a:r>
              <a:rPr lang="en-US" sz="2000" dirty="0">
                <a:solidFill>
                  <a:schemeClr val="bg1"/>
                </a:solidFill>
              </a:rPr>
              <a:t>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ounded Rectangular Callout 4">
            <a:extLst>
              <a:ext uri="{FF2B5EF4-FFF2-40B4-BE49-F238E27FC236}">
                <a16:creationId xmlns:a16="http://schemas.microsoft.com/office/drawing/2014/main" id="{9CD66143-3394-FE46-A87D-3A2F3B9FF8FC}"/>
              </a:ext>
            </a:extLst>
          </p:cNvPr>
          <p:cNvSpPr/>
          <p:nvPr/>
        </p:nvSpPr>
        <p:spPr bwMode="auto">
          <a:xfrm>
            <a:off x="1219200" y="4800600"/>
            <a:ext cx="2514600" cy="1752600"/>
          </a:xfrm>
          <a:prstGeom prst="wedgeRoundRectCallout">
            <a:avLst>
              <a:gd name="adj1" fmla="val 153266"/>
              <a:gd name="adj2" fmla="val -37988"/>
              <a:gd name="adj3" fmla="val 16667"/>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Getting results that are too good is usually a red flag</a:t>
            </a: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18</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19</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49E6B14D-B186-5B47-BE4F-10AE97CAAC56}"/>
              </a:ext>
            </a:extLst>
          </p:cNvPr>
          <p:cNvPicPr>
            <a:picLocks noChangeAspect="1"/>
          </p:cNvPicPr>
          <p:nvPr/>
        </p:nvPicPr>
        <p:blipFill>
          <a:blip r:embed="rId2"/>
          <a:stretch>
            <a:fillRect/>
          </a:stretch>
        </p:blipFill>
        <p:spPr bwMode="auto">
          <a:xfrm>
            <a:off x="18836"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Content Placeholder 6">
            <a:extLst>
              <a:ext uri="{FF2B5EF4-FFF2-40B4-BE49-F238E27FC236}">
                <a16:creationId xmlns:a16="http://schemas.microsoft.com/office/drawing/2014/main" id="{02E8F5B6-D113-6C4A-8547-D6B7D360F7FA}"/>
              </a:ext>
            </a:extLst>
          </p:cNvPr>
          <p:cNvPicPr>
            <a:picLocks noChangeAspect="1"/>
          </p:cNvPicPr>
          <p:nvPr/>
        </p:nvPicPr>
        <p:blipFill>
          <a:blip r:embed="rId2"/>
          <a:stretch>
            <a:fillRect/>
          </a:stretch>
        </p:blipFill>
        <p:spPr bwMode="auto">
          <a:xfrm>
            <a:off x="0"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Rectangle 1">
            <a:extLst>
              <a:ext uri="{FF2B5EF4-FFF2-40B4-BE49-F238E27FC236}">
                <a16:creationId xmlns:a16="http://schemas.microsoft.com/office/drawing/2014/main" id="{63893008-9EA8-DB47-820D-0730CE53C476}"/>
              </a:ext>
            </a:extLst>
          </p:cNvPr>
          <p:cNvSpPr/>
          <p:nvPr/>
        </p:nvSpPr>
        <p:spPr bwMode="auto">
          <a:xfrm>
            <a:off x="18836" y="1524000"/>
            <a:ext cx="3791164" cy="2438400"/>
          </a:xfrm>
          <a:prstGeom prst="rect">
            <a:avLst/>
          </a:pr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10679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152400"/>
            <a:ext cx="8229600" cy="1121661"/>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304800" y="1274762"/>
            <a:ext cx="8686800" cy="5430837"/>
          </a:xfrm>
        </p:spPr>
        <p:txBody>
          <a:bodyPr/>
          <a:lstStyle/>
          <a:p>
            <a:r>
              <a:rPr lang="en-US" sz="3200" dirty="0">
                <a:ea typeface="ＭＳ Ｐゴシック" charset="0"/>
                <a:cs typeface="ＭＳ Ｐゴシック" charset="0"/>
              </a:rPr>
              <a:t>Only works for numeric data (typically reals)</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b="1" dirty="0">
                <a:ea typeface="ＭＳ Ｐゴシック" charset="0"/>
              </a:rPr>
              <a:t>fix: </a:t>
            </a:r>
            <a:r>
              <a:rPr lang="en-US" sz="2800" dirty="0">
                <a:ea typeface="ＭＳ Ｐゴシック" charset="0"/>
              </a:rPr>
              <a:t>Do many runs, each with different initial centroids</a:t>
            </a:r>
          </a:p>
          <a:p>
            <a:pPr lvl="1"/>
            <a:r>
              <a:rPr lang="en-US" sz="2800" b="1" dirty="0">
                <a:ea typeface="ＭＳ Ｐゴシック" charset="0"/>
              </a:rPr>
              <a:t>fix: </a:t>
            </a:r>
            <a:r>
              <a:rPr lang="en-US" sz="2800" dirty="0">
                <a:ea typeface="ＭＳ Ｐゴシック" charset="0"/>
              </a:rPr>
              <a:t>Seed centroids with non-random method,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rPr>
              <a:t>Sensitive to outliers</a:t>
            </a:r>
            <a:endParaRPr lang="en-US" sz="2800" b="1" dirty="0">
              <a:ea typeface="ＭＳ Ｐゴシック" charset="0"/>
            </a:endParaRPr>
          </a:p>
          <a:p>
            <a:pPr lvl="1"/>
            <a:r>
              <a:rPr lang="en-US" sz="2800" b="1" dirty="0">
                <a:ea typeface="ＭＳ Ｐゴシック" charset="0"/>
              </a:rPr>
              <a:t>E.g.: find three </a:t>
            </a:r>
          </a:p>
          <a:p>
            <a:pPr lvl="1"/>
            <a:r>
              <a:rPr lang="en-US" sz="2800" b="1" dirty="0">
                <a:ea typeface="ＭＳ Ｐゴシック" charset="0"/>
              </a:rPr>
              <a:t>fix: </a:t>
            </a:r>
            <a:r>
              <a:rPr lang="en-US" sz="2800" dirty="0">
                <a:ea typeface="ＭＳ Ｐゴシック" charset="0"/>
              </a:rPr>
              <a:t>identify and remove outliers</a:t>
            </a:r>
            <a:endParaRPr lang="en-US" sz="3200" dirty="0">
              <a:ea typeface="ＭＳ Ｐゴシック" charset="0"/>
            </a:endParaRPr>
          </a:p>
          <a:p>
            <a:r>
              <a:rPr lang="en-US" sz="3200" dirty="0">
                <a:ea typeface="ＭＳ Ｐゴシック" charset="0"/>
                <a:cs typeface="ＭＳ Ｐゴシック" charset="0"/>
              </a:rPr>
              <a:t>Must manually choose k</a:t>
            </a:r>
          </a:p>
          <a:p>
            <a:pPr lvl="1"/>
            <a:r>
              <a:rPr lang="en-US" sz="2800" dirty="0">
                <a:ea typeface="ＭＳ Ｐゴシック" charset="0"/>
              </a:rPr>
              <a:t>Learn optimal k using some performance measure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8575"/>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a:t>
            </a:r>
          </a:p>
        </p:txBody>
      </p:sp>
      <p:grpSp>
        <p:nvGrpSpPr>
          <p:cNvPr id="31747" name="Group 4"/>
          <p:cNvGrpSpPr>
            <a:grpSpLocks/>
          </p:cNvGrpSpPr>
          <p:nvPr/>
        </p:nvGrpSpPr>
        <p:grpSpPr bwMode="auto">
          <a:xfrm>
            <a:off x="3679825" y="2060575"/>
            <a:ext cx="1619250" cy="1246188"/>
            <a:chOff x="2318" y="1359"/>
            <a:chExt cx="1020" cy="785"/>
          </a:xfrm>
          <a:effectLst>
            <a:glow rad="63500">
              <a:schemeClr val="accent2">
                <a:satMod val="175000"/>
                <a:alpha val="40000"/>
              </a:schemeClr>
            </a:glow>
            <a:outerShdw blurRad="50800" dist="38100" dir="2700000" algn="tl" rotWithShape="0">
              <a:prstClr val="black">
                <a:alpha val="40000"/>
              </a:prstClr>
            </a:outerShdw>
          </a:effectLst>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190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60575"/>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60575"/>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82875"/>
            <a:ext cx="568325"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3038475" y="1636713"/>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82875"/>
            <a:ext cx="568325" cy="1588"/>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91000"/>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81463"/>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pic>
        <p:nvPicPr>
          <p:cNvPr id="2" name="Picture 1">
            <a:extLst>
              <a:ext uri="{FF2B5EF4-FFF2-40B4-BE49-F238E27FC236}">
                <a16:creationId xmlns:a16="http://schemas.microsoft.com/office/drawing/2014/main" id="{43F618D3-6194-9245-81A9-70B3E4BC31AD}"/>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4CAE-1E9F-0049-AA3E-4BBD0A114B36}"/>
              </a:ext>
            </a:extLst>
          </p:cNvPr>
          <p:cNvSpPr>
            <a:spLocks noGrp="1"/>
          </p:cNvSpPr>
          <p:nvPr>
            <p:ph type="title"/>
          </p:nvPr>
        </p:nvSpPr>
        <p:spPr/>
        <p:txBody>
          <a:bodyPr/>
          <a:lstStyle/>
          <a:p>
            <a:r>
              <a:rPr lang="en-US" sz="4400" dirty="0"/>
              <a:t>(2) Hierarchical clustering</a:t>
            </a:r>
          </a:p>
        </p:txBody>
      </p:sp>
      <p:sp>
        <p:nvSpPr>
          <p:cNvPr id="3" name="Content Placeholder 2">
            <a:extLst>
              <a:ext uri="{FF2B5EF4-FFF2-40B4-BE49-F238E27FC236}">
                <a16:creationId xmlns:a16="http://schemas.microsoft.com/office/drawing/2014/main" id="{5EDA405F-0F06-8346-88D7-186AC4841E25}"/>
              </a:ext>
            </a:extLst>
          </p:cNvPr>
          <p:cNvSpPr>
            <a:spLocks noGrp="1"/>
          </p:cNvSpPr>
          <p:nvPr>
            <p:ph idx="1"/>
          </p:nvPr>
        </p:nvSpPr>
        <p:spPr>
          <a:xfrm>
            <a:off x="685800" y="1981200"/>
            <a:ext cx="7772400" cy="4572000"/>
          </a:xfrm>
        </p:spPr>
        <p:txBody>
          <a:bodyPr/>
          <a:lstStyle/>
          <a:p>
            <a:r>
              <a:rPr lang="en-US" sz="3200" b="1" dirty="0"/>
              <a:t>Agglomerative</a:t>
            </a:r>
          </a:p>
          <a:p>
            <a:pPr lvl="1"/>
            <a:r>
              <a:rPr lang="en-US" sz="3200" b="1" dirty="0"/>
              <a:t>Bottom-up </a:t>
            </a:r>
            <a:r>
              <a:rPr lang="en-US" sz="3200" dirty="0"/>
              <a:t>approach: elements start as individual clusters &amp; clusters are merged as one moves up the hierarchy</a:t>
            </a:r>
          </a:p>
          <a:p>
            <a:r>
              <a:rPr lang="en-US" sz="3200" b="1" dirty="0"/>
              <a:t>Divisive</a:t>
            </a:r>
          </a:p>
          <a:p>
            <a:pPr lvl="1"/>
            <a:r>
              <a:rPr lang="en-US" sz="3200" b="1" dirty="0"/>
              <a:t>Top-down </a:t>
            </a:r>
            <a:r>
              <a:rPr lang="en-US" sz="3200" dirty="0"/>
              <a:t>approach: elements start as a single cluster &amp; clusters are split as one moves down the hierarchy</a:t>
            </a:r>
          </a:p>
          <a:p>
            <a:endParaRPr lang="en-US" sz="3200" dirty="0"/>
          </a:p>
        </p:txBody>
      </p:sp>
      <p:sp>
        <p:nvSpPr>
          <p:cNvPr id="5" name="Down Arrow 4">
            <a:extLst>
              <a:ext uri="{FF2B5EF4-FFF2-40B4-BE49-F238E27FC236}">
                <a16:creationId xmlns:a16="http://schemas.microsoft.com/office/drawing/2014/main" id="{962BB6E0-1BFE-A742-94C4-33E4CA576A9D}"/>
              </a:ext>
            </a:extLst>
          </p:cNvPr>
          <p:cNvSpPr/>
          <p:nvPr/>
        </p:nvSpPr>
        <p:spPr bwMode="auto">
          <a:xfrm>
            <a:off x="8115300" y="46101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Down Arrow 5">
            <a:extLst>
              <a:ext uri="{FF2B5EF4-FFF2-40B4-BE49-F238E27FC236}">
                <a16:creationId xmlns:a16="http://schemas.microsoft.com/office/drawing/2014/main" id="{6E0F97CC-5AE2-F849-9265-52EE8FAF438F}"/>
              </a:ext>
            </a:extLst>
          </p:cNvPr>
          <p:cNvSpPr/>
          <p:nvPr/>
        </p:nvSpPr>
        <p:spPr bwMode="auto">
          <a:xfrm rot="10800000">
            <a:off x="8115300" y="26670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6756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57200"/>
            <a:ext cx="7467600" cy="762000"/>
          </a:xfrm>
        </p:spPr>
        <p:txBody>
          <a:bodyPr/>
          <a:lstStyle/>
          <a:p>
            <a:r>
              <a:rPr lang="en-US" dirty="0"/>
              <a:t>Hierarchical Clustering</a:t>
            </a:r>
          </a:p>
        </p:txBody>
      </p:sp>
      <p:sp>
        <p:nvSpPr>
          <p:cNvPr id="25604" name="Rectangle 4"/>
          <p:cNvSpPr>
            <a:spLocks noGrp="1" noChangeArrowheads="1"/>
          </p:cNvSpPr>
          <p:nvPr>
            <p:ph type="body" idx="1"/>
          </p:nvPr>
        </p:nvSpPr>
        <p:spPr>
          <a:xfrm>
            <a:off x="914400" y="1447800"/>
            <a:ext cx="7543800" cy="685800"/>
          </a:xfrm>
          <a:noFill/>
          <a:ln/>
        </p:spPr>
        <p:txBody>
          <a:bodyPr/>
          <a:lstStyle/>
          <a:p>
            <a:pPr algn="ctr">
              <a:buFont typeface="Wingdings" charset="2"/>
              <a:buNone/>
            </a:pPr>
            <a:r>
              <a:rPr lang="en-US" sz="3200" dirty="0"/>
              <a:t>Recursive partitioning/merging of a data set</a:t>
            </a:r>
          </a:p>
        </p:txBody>
      </p:sp>
      <p:sp>
        <p:nvSpPr>
          <p:cNvPr id="25605" name="Oval 5"/>
          <p:cNvSpPr>
            <a:spLocks noChangeArrowheads="1"/>
          </p:cNvSpPr>
          <p:nvPr/>
        </p:nvSpPr>
        <p:spPr bwMode="auto">
          <a:xfrm>
            <a:off x="2312987" y="4724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6" name="Oval 6"/>
          <p:cNvSpPr>
            <a:spLocks noChangeArrowheads="1"/>
          </p:cNvSpPr>
          <p:nvPr/>
        </p:nvSpPr>
        <p:spPr bwMode="auto">
          <a:xfrm>
            <a:off x="1017587" y="3962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7" name="Oval 7"/>
          <p:cNvSpPr>
            <a:spLocks noChangeArrowheads="1"/>
          </p:cNvSpPr>
          <p:nvPr/>
        </p:nvSpPr>
        <p:spPr bwMode="auto">
          <a:xfrm>
            <a:off x="3303587" y="38862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8" name="Oval 8"/>
          <p:cNvSpPr>
            <a:spLocks noChangeArrowheads="1"/>
          </p:cNvSpPr>
          <p:nvPr/>
        </p:nvSpPr>
        <p:spPr bwMode="auto">
          <a:xfrm>
            <a:off x="1246187" y="3581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9" name="Oval 9"/>
          <p:cNvSpPr>
            <a:spLocks noChangeArrowheads="1"/>
          </p:cNvSpPr>
          <p:nvPr/>
        </p:nvSpPr>
        <p:spPr bwMode="auto">
          <a:xfrm>
            <a:off x="3379787" y="32766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10" name="Oval 10"/>
          <p:cNvSpPr>
            <a:spLocks noChangeArrowheads="1"/>
          </p:cNvSpPr>
          <p:nvPr/>
        </p:nvSpPr>
        <p:spPr bwMode="auto">
          <a:xfrm>
            <a:off x="788987" y="2514600"/>
            <a:ext cx="3200400" cy="3048000"/>
          </a:xfrm>
          <a:prstGeom prst="ellipse">
            <a:avLst/>
          </a:prstGeom>
          <a:noFill/>
          <a:ln w="9525">
            <a:solidFill>
              <a:schemeClr val="tx1"/>
            </a:solidFill>
            <a:round/>
            <a:headEnd/>
            <a:tailEnd/>
          </a:ln>
          <a:effectLst/>
        </p:spPr>
        <p:txBody>
          <a:bodyPr wrap="none" anchor="ctr">
            <a:prstTxWarp prst="textNoShape">
              <a:avLst/>
            </a:prstTxWarp>
          </a:bodyPr>
          <a:lstStyle/>
          <a:p>
            <a:endParaRPr lang="en-US" dirty="0">
              <a:latin typeface="Calibri"/>
            </a:endParaRPr>
          </a:p>
        </p:txBody>
      </p:sp>
      <p:sp>
        <p:nvSpPr>
          <p:cNvPr id="25611" name="Line 11"/>
          <p:cNvSpPr>
            <a:spLocks noChangeShapeType="1"/>
          </p:cNvSpPr>
          <p:nvPr/>
        </p:nvSpPr>
        <p:spPr bwMode="auto">
          <a:xfrm>
            <a:off x="1322387" y="2895600"/>
            <a:ext cx="2438400" cy="1981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2" name="Line 12"/>
          <p:cNvSpPr>
            <a:spLocks noChangeShapeType="1"/>
          </p:cNvSpPr>
          <p:nvPr/>
        </p:nvSpPr>
        <p:spPr bwMode="auto">
          <a:xfrm flipH="1">
            <a:off x="1169987" y="3733800"/>
            <a:ext cx="1219200" cy="1219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3" name="Line 13"/>
          <p:cNvSpPr>
            <a:spLocks noChangeShapeType="1"/>
          </p:cNvSpPr>
          <p:nvPr/>
        </p:nvSpPr>
        <p:spPr bwMode="auto">
          <a:xfrm flipV="1">
            <a:off x="2541587" y="3429000"/>
            <a:ext cx="1295400" cy="457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4" name="Line 14"/>
          <p:cNvSpPr>
            <a:spLocks noChangeShapeType="1"/>
          </p:cNvSpPr>
          <p:nvPr/>
        </p:nvSpPr>
        <p:spPr bwMode="auto">
          <a:xfrm flipH="1" flipV="1">
            <a:off x="865187" y="3581400"/>
            <a:ext cx="990600" cy="6858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5" name="Text Box 15"/>
          <p:cNvSpPr txBox="1">
            <a:spLocks noChangeArrowheads="1"/>
          </p:cNvSpPr>
          <p:nvPr/>
        </p:nvSpPr>
        <p:spPr bwMode="auto">
          <a:xfrm>
            <a:off x="1382712" y="3486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1</a:t>
            </a:r>
          </a:p>
        </p:txBody>
      </p:sp>
      <p:sp>
        <p:nvSpPr>
          <p:cNvPr id="25616" name="Text Box 16"/>
          <p:cNvSpPr txBox="1">
            <a:spLocks noChangeArrowheads="1"/>
          </p:cNvSpPr>
          <p:nvPr/>
        </p:nvSpPr>
        <p:spPr bwMode="auto">
          <a:xfrm>
            <a:off x="1017587" y="4087813"/>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2</a:t>
            </a:r>
          </a:p>
        </p:txBody>
      </p:sp>
      <p:sp>
        <p:nvSpPr>
          <p:cNvPr id="25617" name="Text Box 17"/>
          <p:cNvSpPr txBox="1">
            <a:spLocks noChangeArrowheads="1"/>
          </p:cNvSpPr>
          <p:nvPr/>
        </p:nvSpPr>
        <p:spPr bwMode="auto">
          <a:xfrm>
            <a:off x="2449512" y="4629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3</a:t>
            </a:r>
          </a:p>
        </p:txBody>
      </p:sp>
      <p:sp>
        <p:nvSpPr>
          <p:cNvPr id="25618" name="Text Box 18"/>
          <p:cNvSpPr txBox="1">
            <a:spLocks noChangeArrowheads="1"/>
          </p:cNvSpPr>
          <p:nvPr/>
        </p:nvSpPr>
        <p:spPr bwMode="auto">
          <a:xfrm>
            <a:off x="3363912" y="39433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4</a:t>
            </a:r>
          </a:p>
        </p:txBody>
      </p:sp>
      <p:sp>
        <p:nvSpPr>
          <p:cNvPr id="25619" name="Text Box 19"/>
          <p:cNvSpPr txBox="1">
            <a:spLocks noChangeArrowheads="1"/>
          </p:cNvSpPr>
          <p:nvPr/>
        </p:nvSpPr>
        <p:spPr bwMode="auto">
          <a:xfrm>
            <a:off x="3135312" y="30289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5</a:t>
            </a:r>
          </a:p>
        </p:txBody>
      </p:sp>
      <p:grpSp>
        <p:nvGrpSpPr>
          <p:cNvPr id="2" name="Group 20"/>
          <p:cNvGrpSpPr>
            <a:grpSpLocks/>
          </p:cNvGrpSpPr>
          <p:nvPr/>
        </p:nvGrpSpPr>
        <p:grpSpPr bwMode="auto">
          <a:xfrm>
            <a:off x="4294187" y="2590800"/>
            <a:ext cx="4087813" cy="2927350"/>
            <a:chOff x="2880" y="1920"/>
            <a:chExt cx="2575" cy="1844"/>
          </a:xfrm>
        </p:grpSpPr>
        <p:sp>
          <p:nvSpPr>
            <p:cNvPr id="25621" name="Text Box 21"/>
            <p:cNvSpPr txBox="1">
              <a:spLocks noChangeArrowheads="1"/>
            </p:cNvSpPr>
            <p:nvPr/>
          </p:nvSpPr>
          <p:spPr bwMode="auto">
            <a:xfrm>
              <a:off x="2880" y="3552"/>
              <a:ext cx="1716" cy="212"/>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    1           2       3      4            5</a:t>
              </a:r>
            </a:p>
          </p:txBody>
        </p:sp>
        <p:grpSp>
          <p:nvGrpSpPr>
            <p:cNvPr id="3" name="Group 22"/>
            <p:cNvGrpSpPr>
              <a:grpSpLocks/>
            </p:cNvGrpSpPr>
            <p:nvPr/>
          </p:nvGrpSpPr>
          <p:grpSpPr bwMode="auto">
            <a:xfrm>
              <a:off x="3082" y="1920"/>
              <a:ext cx="2373" cy="1632"/>
              <a:chOff x="3082" y="1920"/>
              <a:chExt cx="2373" cy="1632"/>
            </a:xfrm>
          </p:grpSpPr>
          <p:sp>
            <p:nvSpPr>
              <p:cNvPr id="25623" name="Line 23"/>
              <p:cNvSpPr>
                <a:spLocks noChangeShapeType="1"/>
              </p:cNvSpPr>
              <p:nvPr/>
            </p:nvSpPr>
            <p:spPr bwMode="auto">
              <a:xfrm>
                <a:off x="3562" y="2028"/>
                <a:ext cx="67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4" name="Line 24"/>
              <p:cNvSpPr>
                <a:spLocks noChangeShapeType="1"/>
              </p:cNvSpPr>
              <p:nvPr/>
            </p:nvSpPr>
            <p:spPr bwMode="auto">
              <a:xfrm>
                <a:off x="3562" y="2028"/>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5" name="Line 25"/>
              <p:cNvSpPr>
                <a:spLocks noChangeShapeType="1"/>
              </p:cNvSpPr>
              <p:nvPr/>
            </p:nvSpPr>
            <p:spPr bwMode="auto">
              <a:xfrm>
                <a:off x="4234" y="2028"/>
                <a:ext cx="0" cy="672"/>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6" name="Line 26"/>
              <p:cNvSpPr>
                <a:spLocks noChangeShapeType="1"/>
              </p:cNvSpPr>
              <p:nvPr/>
            </p:nvSpPr>
            <p:spPr bwMode="auto">
              <a:xfrm>
                <a:off x="3322" y="2364"/>
                <a:ext cx="480"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7" name="Line 27"/>
              <p:cNvSpPr>
                <a:spLocks noChangeShapeType="1"/>
              </p:cNvSpPr>
              <p:nvPr/>
            </p:nvSpPr>
            <p:spPr bwMode="auto">
              <a:xfrm>
                <a:off x="3322" y="2364"/>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8" name="Line 28"/>
              <p:cNvSpPr>
                <a:spLocks noChangeShapeType="1"/>
              </p:cNvSpPr>
              <p:nvPr/>
            </p:nvSpPr>
            <p:spPr bwMode="auto">
              <a:xfrm>
                <a:off x="4042" y="2700"/>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9" name="Line 29"/>
              <p:cNvSpPr>
                <a:spLocks noChangeShapeType="1"/>
              </p:cNvSpPr>
              <p:nvPr/>
            </p:nvSpPr>
            <p:spPr bwMode="auto">
              <a:xfrm>
                <a:off x="3082" y="3132"/>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0" name="Line 30"/>
              <p:cNvSpPr>
                <a:spLocks noChangeShapeType="1"/>
              </p:cNvSpPr>
              <p:nvPr/>
            </p:nvSpPr>
            <p:spPr bwMode="auto">
              <a:xfrm>
                <a:off x="3514"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1" name="Line 31"/>
              <p:cNvSpPr>
                <a:spLocks noChangeShapeType="1"/>
              </p:cNvSpPr>
              <p:nvPr/>
            </p:nvSpPr>
            <p:spPr bwMode="auto">
              <a:xfrm>
                <a:off x="3082"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2" name="Line 32"/>
              <p:cNvSpPr>
                <a:spLocks noChangeShapeType="1"/>
              </p:cNvSpPr>
              <p:nvPr/>
            </p:nvSpPr>
            <p:spPr bwMode="auto">
              <a:xfrm>
                <a:off x="3802" y="2364"/>
                <a:ext cx="0" cy="1104"/>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3" name="Line 33"/>
              <p:cNvSpPr>
                <a:spLocks noChangeShapeType="1"/>
              </p:cNvSpPr>
              <p:nvPr/>
            </p:nvSpPr>
            <p:spPr bwMode="auto">
              <a:xfrm>
                <a:off x="4042"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4" name="Line 34"/>
              <p:cNvSpPr>
                <a:spLocks noChangeShapeType="1"/>
              </p:cNvSpPr>
              <p:nvPr/>
            </p:nvSpPr>
            <p:spPr bwMode="auto">
              <a:xfrm>
                <a:off x="4474"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grpSp>
            <p:nvGrpSpPr>
              <p:cNvPr id="4" name="Group 35"/>
              <p:cNvGrpSpPr>
                <a:grpSpLocks/>
              </p:cNvGrpSpPr>
              <p:nvPr/>
            </p:nvGrpSpPr>
            <p:grpSpPr bwMode="auto">
              <a:xfrm>
                <a:off x="4704" y="1920"/>
                <a:ext cx="751" cy="1632"/>
                <a:chOff x="4800" y="1920"/>
                <a:chExt cx="751" cy="1632"/>
              </a:xfrm>
            </p:grpSpPr>
            <p:sp>
              <p:nvSpPr>
                <p:cNvPr id="25636" name="Text Box 36"/>
                <p:cNvSpPr txBox="1">
                  <a:spLocks noChangeArrowheads="1"/>
                </p:cNvSpPr>
                <p:nvPr/>
              </p:nvSpPr>
              <p:spPr bwMode="auto">
                <a:xfrm>
                  <a:off x="4800" y="192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1-</a:t>
                  </a:r>
                  <a:r>
                    <a:rPr lang="en-US" sz="1400" dirty="0">
                      <a:latin typeface="Calibri"/>
                    </a:rPr>
                    <a:t>clustering</a:t>
                  </a:r>
                  <a:endParaRPr lang="en-US" sz="1400" dirty="0">
                    <a:latin typeface="Symbol" charset="2"/>
                  </a:endParaRPr>
                </a:p>
              </p:txBody>
            </p:sp>
            <p:sp>
              <p:nvSpPr>
                <p:cNvPr id="25637" name="Text Box 37"/>
                <p:cNvSpPr txBox="1">
                  <a:spLocks noChangeArrowheads="1"/>
                </p:cNvSpPr>
                <p:nvPr/>
              </p:nvSpPr>
              <p:spPr bwMode="auto">
                <a:xfrm>
                  <a:off x="4800" y="2304"/>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2-</a:t>
                  </a:r>
                  <a:r>
                    <a:rPr lang="en-US" sz="1400" dirty="0">
                      <a:latin typeface="Calibri"/>
                    </a:rPr>
                    <a:t>clustering</a:t>
                  </a:r>
                  <a:endParaRPr lang="en-US" sz="1400" dirty="0">
                    <a:latin typeface="Symbol" charset="2"/>
                  </a:endParaRPr>
                </a:p>
              </p:txBody>
            </p:sp>
            <p:sp>
              <p:nvSpPr>
                <p:cNvPr id="25638" name="Text Box 38"/>
                <p:cNvSpPr txBox="1">
                  <a:spLocks noChangeArrowheads="1"/>
                </p:cNvSpPr>
                <p:nvPr/>
              </p:nvSpPr>
              <p:spPr bwMode="auto">
                <a:xfrm>
                  <a:off x="4800" y="2640"/>
                  <a:ext cx="751"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3-</a:t>
                  </a:r>
                  <a:r>
                    <a:rPr lang="en-US" sz="1400" dirty="0">
                      <a:latin typeface="Calibri"/>
                    </a:rPr>
                    <a:t>clustering</a:t>
                  </a:r>
                  <a:endParaRPr lang="en-US" sz="1400" dirty="0">
                    <a:latin typeface="Symbol" charset="2"/>
                  </a:endParaRPr>
                </a:p>
              </p:txBody>
            </p:sp>
            <p:sp>
              <p:nvSpPr>
                <p:cNvPr id="25639" name="Text Box 39"/>
                <p:cNvSpPr txBox="1">
                  <a:spLocks noChangeArrowheads="1"/>
                </p:cNvSpPr>
                <p:nvPr/>
              </p:nvSpPr>
              <p:spPr bwMode="auto">
                <a:xfrm>
                  <a:off x="4800" y="3072"/>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4-</a:t>
                  </a:r>
                  <a:r>
                    <a:rPr lang="en-US" sz="1400" dirty="0">
                      <a:latin typeface="Calibri"/>
                    </a:rPr>
                    <a:t>clustering</a:t>
                  </a:r>
                  <a:endParaRPr lang="en-US" sz="1400" dirty="0">
                    <a:latin typeface="Symbol" charset="2"/>
                  </a:endParaRPr>
                </a:p>
              </p:txBody>
            </p:sp>
            <p:sp>
              <p:nvSpPr>
                <p:cNvPr id="25640" name="Text Box 40"/>
                <p:cNvSpPr txBox="1">
                  <a:spLocks noChangeArrowheads="1"/>
                </p:cNvSpPr>
                <p:nvPr/>
              </p:nvSpPr>
              <p:spPr bwMode="auto">
                <a:xfrm>
                  <a:off x="4800" y="336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5-</a:t>
                  </a:r>
                  <a:r>
                    <a:rPr lang="en-US" sz="1400" dirty="0">
                      <a:latin typeface="Calibri"/>
                    </a:rPr>
                    <a:t>clustering</a:t>
                  </a:r>
                  <a:endParaRPr lang="en-US" sz="1400" dirty="0">
                    <a:latin typeface="Symbol" charset="2"/>
                  </a:endParaRPr>
                </a:p>
              </p:txBody>
            </p:sp>
          </p:grpSp>
        </p:grpSp>
      </p:grpSp>
    </p:spTree>
    <p:extLst>
      <p:ext uri="{BB962C8B-B14F-4D97-AF65-F5344CB8AC3E}">
        <p14:creationId xmlns:p14="http://schemas.microsoft.com/office/powerpoint/2010/main" val="3340219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24407" y="1752600"/>
            <a:ext cx="4841127" cy="4495800"/>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endParaRPr lang="en-US" altLang="zh-CN" sz="1600" dirty="0">
              <a:latin typeface="Calibri" panose="020F0502020204030204" pitchFamily="34" charset="0"/>
              <a:ea typeface="SimSun" pitchFamily="2" charset="-122"/>
              <a:cs typeface="Calibri" panose="020F0502020204030204" pitchFamily="34" charset="0"/>
            </a:endParaRP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cxnSpLocks/>
            <a:stCxn id="51216" idx="6"/>
          </p:cNvCxnSpPr>
          <p:nvPr/>
        </p:nvCxnSpPr>
        <p:spPr bwMode="auto">
          <a:xfrm flipH="1" flipV="1">
            <a:off x="5867400" y="455295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3" name="TextBox 2">
            <a:extLst>
              <a:ext uri="{FF2B5EF4-FFF2-40B4-BE49-F238E27FC236}">
                <a16:creationId xmlns:a16="http://schemas.microsoft.com/office/drawing/2014/main" id="{3CB489B1-E1B0-514C-954B-2454A25C82DF}"/>
              </a:ext>
            </a:extLst>
          </p:cNvPr>
          <p:cNvSpPr txBox="1"/>
          <p:nvPr/>
        </p:nvSpPr>
        <p:spPr>
          <a:xfrm>
            <a:off x="4648200" y="6248400"/>
            <a:ext cx="4267199" cy="461665"/>
          </a:xfrm>
          <a:prstGeom prst="rect">
            <a:avLst/>
          </a:prstGeom>
          <a:noFill/>
        </p:spPr>
        <p:txBody>
          <a:bodyPr wrap="square" rtlCol="0">
            <a:spAutoFit/>
          </a:bodyPr>
          <a:lstStyle/>
          <a:p>
            <a:pPr algn="ctr"/>
            <a:r>
              <a:rPr lang="en-US" dirty="0"/>
              <a:t>Nine items</a:t>
            </a:r>
          </a:p>
        </p:txBody>
      </p:sp>
    </p:spTree>
    <p:extLst>
      <p:ext uri="{BB962C8B-B14F-4D97-AF65-F5344CB8AC3E}">
        <p14:creationId xmlns:p14="http://schemas.microsoft.com/office/powerpoint/2010/main" val="30803345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752600"/>
            <a:ext cx="4841127"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Get a K-clustering by looking at </a:t>
            </a:r>
            <a:r>
              <a:rPr lang="en-US" altLang="zh-CN" sz="2800" b="1" dirty="0">
                <a:latin typeface="Calibri" panose="020F0502020204030204" pitchFamily="34" charset="0"/>
                <a:ea typeface="SimSun" pitchFamily="2" charset="-122"/>
                <a:cs typeface="Calibri" panose="020F0502020204030204" pitchFamily="34" charset="0"/>
              </a:rPr>
              <a:t>connected</a:t>
            </a:r>
            <a:r>
              <a:rPr lang="en-US" altLang="zh-CN" sz="28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Often binary </a:t>
            </a:r>
            <a:r>
              <a:rPr lang="en-US" altLang="zh-CN" sz="2800" dirty="0" err="1">
                <a:latin typeface="Calibri" panose="020F0502020204030204" pitchFamily="34" charset="0"/>
                <a:ea typeface="SimSun" pitchFamily="2" charset="-122"/>
                <a:cs typeface="Calibri" panose="020F0502020204030204" pitchFamily="34" charset="0"/>
              </a:rPr>
              <a:t>dendograms</a:t>
            </a:r>
            <a:r>
              <a:rPr lang="en-US" altLang="zh-CN" sz="2800" dirty="0">
                <a:latin typeface="Calibri" panose="020F0502020204030204" pitchFamily="34" charset="0"/>
                <a:ea typeface="SimSun" pitchFamily="2" charset="-122"/>
                <a:cs typeface="Calibri" panose="020F0502020204030204" pitchFamily="34" charset="0"/>
              </a:rPr>
              <a:t>, but n-</a:t>
            </a:r>
            <a:r>
              <a:rPr lang="en-US" altLang="zh-CN" sz="2800" dirty="0" err="1">
                <a:latin typeface="Calibri" panose="020F0502020204030204" pitchFamily="34" charset="0"/>
                <a:ea typeface="SimSun" pitchFamily="2" charset="-122"/>
                <a:cs typeface="Calibri" panose="020F0502020204030204" pitchFamily="34" charset="0"/>
              </a:rPr>
              <a:t>ary</a:t>
            </a:r>
            <a:r>
              <a:rPr lang="en-US" altLang="zh-CN" sz="2800" dirty="0">
                <a:latin typeface="Calibri" panose="020F0502020204030204" pitchFamily="34" charset="0"/>
                <a:ea typeface="SimSun" pitchFamily="2" charset="-122"/>
                <a:cs typeface="Calibri" panose="020F0502020204030204" pitchFamily="34" charset="0"/>
              </a:rPr>
              <a:t> ones easy to obtain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3"/>
              </a:rPr>
              <a:t>Dendogram</a:t>
            </a:r>
            <a:endParaRPr lang="en-US" sz="4400" b="1" dirty="0">
              <a:solidFill>
                <a:schemeClr val="tx2"/>
              </a:solidFill>
              <a:latin typeface="Calibri"/>
              <a:ea typeface="Calibri"/>
              <a:cs typeface="Calibri"/>
            </a:endParaRPr>
          </a:p>
        </p:txBody>
      </p:sp>
      <p:grpSp>
        <p:nvGrpSpPr>
          <p:cNvPr id="2" name="Group 1">
            <a:extLst>
              <a:ext uri="{FF2B5EF4-FFF2-40B4-BE49-F238E27FC236}">
                <a16:creationId xmlns:a16="http://schemas.microsoft.com/office/drawing/2014/main" id="{7889A8EF-44AC-9542-8732-9D46A215F068}"/>
              </a:ext>
            </a:extLst>
          </p:cNvPr>
          <p:cNvGrpSpPr/>
          <p:nvPr/>
        </p:nvGrpSpPr>
        <p:grpSpPr>
          <a:xfrm>
            <a:off x="4648200" y="1600200"/>
            <a:ext cx="4343400" cy="4495800"/>
            <a:chOff x="4648200" y="1600200"/>
            <a:chExt cx="4343400" cy="4495800"/>
          </a:xfrm>
        </p:grpSpPr>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53000" y="3962400"/>
              <a:ext cx="3886200" cy="0"/>
            </a:xfrm>
            <a:prstGeom prst="line">
              <a:avLst/>
            </a:prstGeom>
            <a:noFill/>
            <a:ln w="38100">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72200" y="5486400"/>
              <a:ext cx="12954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8" name="Oval 48"/>
            <p:cNvSpPr>
              <a:spLocks noChangeArrowheads="1"/>
            </p:cNvSpPr>
            <p:nvPr/>
          </p:nvSpPr>
          <p:spPr bwMode="auto">
            <a:xfrm>
              <a:off x="7620000" y="5486400"/>
              <a:ext cx="3810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9" name="Oval 49"/>
            <p:cNvSpPr>
              <a:spLocks noChangeArrowheads="1"/>
            </p:cNvSpPr>
            <p:nvPr/>
          </p:nvSpPr>
          <p:spPr bwMode="auto">
            <a:xfrm>
              <a:off x="8153400" y="5486400"/>
              <a:ext cx="8382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grp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Four clusters </a:t>
            </a:r>
          </a:p>
        </p:txBody>
      </p:sp>
    </p:spTree>
    <p:extLst>
      <p:ext uri="{BB962C8B-B14F-4D97-AF65-F5344CB8AC3E}">
        <p14:creationId xmlns:p14="http://schemas.microsoft.com/office/powerpoint/2010/main" val="25778398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5"/>
            <a:ext cx="8153400" cy="1143000"/>
          </a:xfrm>
        </p:spPr>
        <p:txBody>
          <a:bodyPr/>
          <a:lstStyle/>
          <a:p>
            <a:r>
              <a:rPr lang="en-US" sz="4400" dirty="0"/>
              <a:t>Hierarchical clustering advantages</a:t>
            </a:r>
          </a:p>
        </p:txBody>
      </p:sp>
      <p:sp>
        <p:nvSpPr>
          <p:cNvPr id="3" name="Content Placeholder 2"/>
          <p:cNvSpPr>
            <a:spLocks noGrp="1"/>
          </p:cNvSpPr>
          <p:nvPr>
            <p:ph idx="1"/>
          </p:nvPr>
        </p:nvSpPr>
        <p:spPr>
          <a:xfrm>
            <a:off x="914400" y="1781174"/>
            <a:ext cx="7543800" cy="4848225"/>
          </a:xfrm>
        </p:spPr>
        <p:txBody>
          <a:bodyPr/>
          <a:lstStyle/>
          <a:p>
            <a:r>
              <a:rPr lang="en-US" sz="3200" dirty="0"/>
              <a:t>Need not specify number of clusters</a:t>
            </a:r>
          </a:p>
          <a:p>
            <a:r>
              <a:rPr lang="en-US" sz="3200" dirty="0"/>
              <a:t>Good for data visualization</a:t>
            </a:r>
          </a:p>
          <a:p>
            <a:pPr marL="469900" lvl="1" indent="-285750"/>
            <a:r>
              <a:rPr lang="en-US" sz="3200" dirty="0"/>
              <a:t>See how data points interact at many levels</a:t>
            </a:r>
          </a:p>
          <a:p>
            <a:pPr marL="469900" lvl="1" indent="-285750"/>
            <a:r>
              <a:rPr lang="en-US" sz="3200" dirty="0"/>
              <a:t>Can view data at multiple granularity levels</a:t>
            </a:r>
          </a:p>
          <a:p>
            <a:pPr marL="469900" lvl="1" indent="-285750"/>
            <a:r>
              <a:rPr lang="en-US" sz="3200" dirty="0"/>
              <a:t>Understand how all points interact</a:t>
            </a:r>
          </a:p>
          <a:p>
            <a:r>
              <a:rPr lang="en-US" sz="3200" dirty="0"/>
              <a:t>Specifies all of the K </a:t>
            </a:r>
            <a:r>
              <a:rPr lang="en-US" sz="3200" dirty="0" err="1"/>
              <a:t>clusterings</a:t>
            </a:r>
            <a:r>
              <a:rPr lang="en-US" sz="3200" dirty="0"/>
              <a:t>/partitions</a:t>
            </a:r>
          </a:p>
        </p:txBody>
      </p:sp>
    </p:spTree>
    <p:extLst>
      <p:ext uri="{BB962C8B-B14F-4D97-AF65-F5344CB8AC3E}">
        <p14:creationId xmlns:p14="http://schemas.microsoft.com/office/powerpoint/2010/main" val="147305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hierarchical clustering</a:t>
            </a:r>
          </a:p>
        </p:txBody>
      </p:sp>
      <p:sp>
        <p:nvSpPr>
          <p:cNvPr id="3" name="Content Placeholder 2"/>
          <p:cNvSpPr>
            <a:spLocks noGrp="1"/>
          </p:cNvSpPr>
          <p:nvPr>
            <p:ph idx="1"/>
          </p:nvPr>
        </p:nvSpPr>
        <p:spPr>
          <a:xfrm>
            <a:off x="609600" y="1295400"/>
            <a:ext cx="8077200" cy="5562600"/>
          </a:xfrm>
        </p:spPr>
        <p:txBody>
          <a:bodyPr/>
          <a:lstStyle/>
          <a:p>
            <a:r>
              <a:rPr lang="en-US" sz="2800" dirty="0"/>
              <a:t>Top-down technique to find best partitioning of data, generally exponential in time</a:t>
            </a:r>
          </a:p>
          <a:p>
            <a:r>
              <a:rPr lang="en-US" sz="2800" dirty="0"/>
              <a:t>Common approach:</a:t>
            </a:r>
          </a:p>
          <a:p>
            <a:pPr lvl="1"/>
            <a:r>
              <a:rPr lang="en-US" sz="2800" dirty="0"/>
              <a:t>Let </a:t>
            </a:r>
            <a:r>
              <a:rPr lang="en-US" sz="2800" b="1" dirty="0"/>
              <a:t>C</a:t>
            </a:r>
            <a:r>
              <a:rPr lang="en-US" sz="2800" dirty="0"/>
              <a:t> be a set of clusters</a:t>
            </a:r>
          </a:p>
          <a:p>
            <a:pPr lvl="1"/>
            <a:r>
              <a:rPr lang="en-US" sz="2800" dirty="0"/>
              <a:t>Initialize </a:t>
            </a:r>
            <a:r>
              <a:rPr lang="en-US" sz="2800" b="1" dirty="0"/>
              <a:t>C</a:t>
            </a:r>
            <a:r>
              <a:rPr lang="en-US" sz="2800" dirty="0"/>
              <a:t> to be a one-clustering of data</a:t>
            </a:r>
          </a:p>
          <a:p>
            <a:pPr lvl="1"/>
            <a:r>
              <a:rPr lang="en-US" sz="2800" dirty="0"/>
              <a:t>While there exists a cluster </a:t>
            </a:r>
            <a:r>
              <a:rPr lang="en-US" sz="2800" i="1" dirty="0" err="1"/>
              <a:t>c</a:t>
            </a:r>
            <a:r>
              <a:rPr lang="en-US" sz="2800" dirty="0"/>
              <a:t> in </a:t>
            </a:r>
            <a:r>
              <a:rPr lang="en-US" sz="2800" b="1" dirty="0"/>
              <a:t>C</a:t>
            </a:r>
            <a:endParaRPr lang="en-US" sz="2800" dirty="0"/>
          </a:p>
          <a:p>
            <a:pPr lvl="2"/>
            <a:r>
              <a:rPr lang="en-US" sz="2800" dirty="0"/>
              <a:t>remove </a:t>
            </a:r>
            <a:r>
              <a:rPr lang="en-US" sz="2800" i="1" dirty="0" err="1"/>
              <a:t>c</a:t>
            </a:r>
            <a:r>
              <a:rPr lang="en-US" sz="2800" dirty="0"/>
              <a:t> from </a:t>
            </a:r>
            <a:r>
              <a:rPr lang="en-US" sz="2800" b="1" dirty="0"/>
              <a:t>C</a:t>
            </a:r>
            <a:endParaRPr lang="en-US" sz="2800" dirty="0"/>
          </a:p>
          <a:p>
            <a:pPr lvl="2"/>
            <a:r>
              <a:rPr lang="en-US" sz="2800" dirty="0"/>
              <a:t>partition </a:t>
            </a:r>
            <a:r>
              <a:rPr lang="en-US" sz="2800" i="1" dirty="0"/>
              <a:t>c</a:t>
            </a:r>
            <a:r>
              <a:rPr lang="en-US" sz="2800" dirty="0"/>
              <a:t> into 2 clusters (</a:t>
            </a:r>
            <a:r>
              <a:rPr lang="en-US" sz="2800" i="1" dirty="0"/>
              <a:t>c</a:t>
            </a:r>
            <a:r>
              <a:rPr lang="en-US" sz="2800" i="1" baseline="-25000" dirty="0"/>
              <a:t>1</a:t>
            </a:r>
            <a:r>
              <a:rPr lang="en-US" sz="2800" dirty="0"/>
              <a:t> and </a:t>
            </a:r>
            <a:r>
              <a:rPr lang="en-US" sz="2800" i="1" dirty="0"/>
              <a:t>c</a:t>
            </a:r>
            <a:r>
              <a:rPr lang="en-US" sz="2800" i="1" baseline="-25000" dirty="0"/>
              <a:t>2</a:t>
            </a:r>
            <a:r>
              <a:rPr lang="en-US" sz="2800" i="1" dirty="0"/>
              <a:t> ) </a:t>
            </a:r>
            <a:r>
              <a:rPr lang="en-US" sz="2800" dirty="0"/>
              <a:t>using a flat clustering algorithm (e.g., k-means)</a:t>
            </a:r>
          </a:p>
          <a:p>
            <a:pPr lvl="2"/>
            <a:r>
              <a:rPr lang="en-US" sz="2800" dirty="0"/>
              <a:t>Add to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t>
            </a:r>
            <a:r>
              <a:rPr lang="en-US" sz="2800" b="1" dirty="0"/>
              <a:t>C</a:t>
            </a:r>
          </a:p>
          <a:p>
            <a:r>
              <a:rPr lang="en-US" sz="2800" dirty="0"/>
              <a:t>Bisecting </a:t>
            </a:r>
            <a:r>
              <a:rPr lang="en-US" sz="2800" dirty="0" err="1"/>
              <a:t>k</a:t>
            </a:r>
            <a:r>
              <a:rPr lang="en-US" sz="2800" dirty="0"/>
              <a:t>-means</a:t>
            </a:r>
          </a:p>
        </p:txBody>
      </p:sp>
      <p:sp>
        <p:nvSpPr>
          <p:cNvPr id="7" name="Down Arrow 6">
            <a:extLst>
              <a:ext uri="{FF2B5EF4-FFF2-40B4-BE49-F238E27FC236}">
                <a16:creationId xmlns:a16="http://schemas.microsoft.com/office/drawing/2014/main" id="{E706D414-A472-3E49-A82C-4E7EC187FE10}"/>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09582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1845" y="0"/>
            <a:ext cx="7772400" cy="1143000"/>
          </a:xfrm>
        </p:spPr>
        <p:txBody>
          <a:bodyPr/>
          <a:lstStyle/>
          <a:p>
            <a:pPr algn="l"/>
            <a:r>
              <a:rPr lang="en-US" sz="3600" dirty="0"/>
              <a:t>Yann </a:t>
            </a:r>
            <a:r>
              <a:rPr lang="en-US" sz="3600" dirty="0" err="1"/>
              <a:t>LeCun</a:t>
            </a:r>
            <a:r>
              <a:rPr lang="en-US" sz="36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229262" y="762000"/>
            <a:ext cx="8533738" cy="2479243"/>
          </a:xfrm>
        </p:spPr>
        <p:txBody>
          <a:bodyPr/>
          <a:lstStyle/>
          <a:p>
            <a:pPr marL="0" indent="0">
              <a:buNone/>
            </a:pPr>
            <a:r>
              <a:rPr lang="en-US" sz="2000" dirty="0"/>
              <a:t>“Most of human and animal learning is </a:t>
            </a:r>
            <a:r>
              <a:rPr lang="en-US" sz="2000" i="1" dirty="0"/>
              <a:t>unsupervised learning</a:t>
            </a:r>
            <a:r>
              <a:rPr lang="en-US" sz="2000" dirty="0"/>
              <a:t>. If</a:t>
            </a:r>
            <a:br>
              <a:rPr lang="en-US" sz="2000" dirty="0"/>
            </a:br>
            <a:r>
              <a:rPr lang="en-US" sz="2000" dirty="0"/>
              <a:t>intelligence was a cake, unsupervised learning would be the cake,</a:t>
            </a:r>
            <a:br>
              <a:rPr lang="en-US" sz="2000" dirty="0"/>
            </a:br>
            <a:r>
              <a:rPr lang="en-US" sz="2000" i="1" dirty="0"/>
              <a:t>supervised learning </a:t>
            </a:r>
            <a:r>
              <a:rPr lang="en-US" sz="2000" dirty="0"/>
              <a:t>would be the icing on the cake, and </a:t>
            </a:r>
            <a:r>
              <a:rPr lang="en-US" sz="2000" i="1" dirty="0"/>
              <a:t>reinforcement learning </a:t>
            </a:r>
            <a:r>
              <a:rPr lang="en-US" sz="2000" dirty="0"/>
              <a:t>would be the cherry on the cake. … We know how to make the icing and the cherry, but we don't know how to make the cake. We need to solve the unsupervised learning problem before we can even think of getting to true AI.”</a:t>
            </a:r>
            <a:r>
              <a:rPr lang="en-US" sz="2000" b="1" dirty="0">
                <a:solidFill>
                  <a:srgbClr val="FF0000"/>
                </a:solidFill>
              </a:rPr>
              <a:t>*</a:t>
            </a:r>
          </a:p>
          <a:p>
            <a:pPr marL="0" indent="0" algn="r">
              <a:buNone/>
            </a:pPr>
            <a:r>
              <a:rPr lang="en-US" sz="2700" dirty="0"/>
              <a:t>--</a:t>
            </a:r>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2"/>
          <a:stretch>
            <a:fillRect/>
          </a:stretch>
        </p:blipFill>
        <p:spPr>
          <a:xfrm>
            <a:off x="7696200" y="762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229262" y="6412468"/>
            <a:ext cx="8649963" cy="369332"/>
          </a:xfrm>
          <a:prstGeom prst="rect">
            <a:avLst/>
          </a:prstGeom>
          <a:noFill/>
        </p:spPr>
        <p:txBody>
          <a:bodyPr wrap="square" rtlCol="0">
            <a:spAutoFit/>
          </a:bodyPr>
          <a:lstStyle/>
          <a:p>
            <a:r>
              <a:rPr lang="en-US" sz="1800" b="1" i="1" dirty="0">
                <a:solidFill>
                  <a:srgbClr val="FF0000"/>
                </a:solidFill>
                <a:latin typeface="Calibri" panose="020F0502020204030204" pitchFamily="34" charset="0"/>
                <a:cs typeface="Calibri" panose="020F0502020204030204" pitchFamily="34" charset="0"/>
              </a:rPr>
              <a:t>*</a:t>
            </a:r>
            <a:r>
              <a:rPr lang="en-US" sz="1800" i="1" dirty="0">
                <a:latin typeface="Calibri" panose="020F0502020204030204" pitchFamily="34" charset="0"/>
                <a:cs typeface="Calibri" panose="020F0502020204030204" pitchFamily="34" charset="0"/>
              </a:rPr>
              <a:t> </a:t>
            </a:r>
            <a:r>
              <a:rPr lang="en-US" sz="1800" dirty="0">
                <a:hlinkClick r:id="rId3"/>
              </a:rPr>
              <a:t>Yann LeCun</a:t>
            </a:r>
            <a:r>
              <a:rPr lang="en-US" sz="1800" dirty="0"/>
              <a:t> (</a:t>
            </a:r>
            <a:r>
              <a:rPr lang="en-US" sz="1800" i="1" dirty="0">
                <a:latin typeface="Calibri" panose="020F0502020204030204" pitchFamily="34" charset="0"/>
                <a:cs typeface="Calibri" panose="020F0502020204030204" pitchFamily="34" charset="0"/>
              </a:rPr>
              <a:t>Head of Facebook AI, NYU CS Prof.) </a:t>
            </a:r>
            <a:r>
              <a:rPr lang="en-US" sz="1800" dirty="0"/>
              <a:t>on AlphaGo’s success and AI, 2016</a:t>
            </a:r>
          </a:p>
        </p:txBody>
      </p:sp>
      <p:pic>
        <p:nvPicPr>
          <p:cNvPr id="6" name="Picture 5" descr="Diagram&#10;&#10;Description automatically generated">
            <a:extLst>
              <a:ext uri="{FF2B5EF4-FFF2-40B4-BE49-F238E27FC236}">
                <a16:creationId xmlns:a16="http://schemas.microsoft.com/office/drawing/2014/main" id="{F61D6083-1F57-2D4E-8E50-08932078007D}"/>
              </a:ext>
            </a:extLst>
          </p:cNvPr>
          <p:cNvPicPr>
            <a:picLocks noChangeAspect="1"/>
          </p:cNvPicPr>
          <p:nvPr/>
        </p:nvPicPr>
        <p:blipFill>
          <a:blip r:embed="rId4"/>
          <a:stretch>
            <a:fillRect/>
          </a:stretch>
        </p:blipFill>
        <p:spPr>
          <a:xfrm>
            <a:off x="1981200" y="2819400"/>
            <a:ext cx="5181600" cy="3373632"/>
          </a:xfrm>
          <a:prstGeom prst="rect">
            <a:avLst/>
          </a:prstGeom>
        </p:spPr>
      </p:pic>
    </p:spTree>
    <p:extLst>
      <p:ext uri="{BB962C8B-B14F-4D97-AF65-F5344CB8AC3E}">
        <p14:creationId xmlns:p14="http://schemas.microsoft.com/office/powerpoint/2010/main" val="295631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Down Arrow 17">
            <a:extLst>
              <a:ext uri="{FF2B5EF4-FFF2-40B4-BE49-F238E27FC236}">
                <a16:creationId xmlns:a16="http://schemas.microsoft.com/office/drawing/2014/main" id="{0B41C3C6-4A1E-7549-B262-7D9A873A6FD3}"/>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238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838200" y="1676400"/>
            <a:ext cx="5715000" cy="4038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TextBox 19">
            <a:extLst>
              <a:ext uri="{FF2B5EF4-FFF2-40B4-BE49-F238E27FC236}">
                <a16:creationId xmlns:a16="http://schemas.microsoft.com/office/drawing/2014/main" id="{AB9BF05A-E952-0D40-92C8-D32FA7EEFA9C}"/>
              </a:ext>
            </a:extLst>
          </p:cNvPr>
          <p:cNvSpPr txBox="1"/>
          <p:nvPr/>
        </p:nvSpPr>
        <p:spPr>
          <a:xfrm>
            <a:off x="6227433" y="5552182"/>
            <a:ext cx="2590800" cy="1077218"/>
          </a:xfrm>
          <a:prstGeom prst="rect">
            <a:avLst/>
          </a:prstGeom>
          <a:noFill/>
        </p:spPr>
        <p:txBody>
          <a:bodyPr wrap="square" rtlCol="0">
            <a:spAutoFit/>
          </a:bodyPr>
          <a:lstStyle/>
          <a:p>
            <a:r>
              <a:rPr lang="en-US" sz="3200" dirty="0">
                <a:latin typeface="Calibri"/>
              </a:rPr>
              <a:t>start with one cluster</a:t>
            </a:r>
          </a:p>
        </p:txBody>
      </p:sp>
      <p:sp>
        <p:nvSpPr>
          <p:cNvPr id="21" name="Down Arrow 20">
            <a:extLst>
              <a:ext uri="{FF2B5EF4-FFF2-40B4-BE49-F238E27FC236}">
                <a16:creationId xmlns:a16="http://schemas.microsoft.com/office/drawing/2014/main" id="{E599796A-0CCC-8B48-B630-5C795DE9047C}"/>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12927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id="{56493E47-3F92-F040-AF44-37B77DF443E4}"/>
              </a:ext>
            </a:extLst>
          </p:cNvPr>
          <p:cNvSpPr txBox="1"/>
          <p:nvPr/>
        </p:nvSpPr>
        <p:spPr>
          <a:xfrm>
            <a:off x="4419600" y="5253097"/>
            <a:ext cx="4648200" cy="1569660"/>
          </a:xfrm>
          <a:prstGeom prst="rect">
            <a:avLst/>
          </a:prstGeom>
          <a:noFill/>
        </p:spPr>
        <p:txBody>
          <a:bodyPr wrap="square" rtlCol="0">
            <a:spAutoFit/>
          </a:bodyPr>
          <a:lstStyle/>
          <a:p>
            <a:pPr algn="r"/>
            <a:r>
              <a:rPr lang="en-US" sz="3200" dirty="0">
                <a:latin typeface="Calibri"/>
              </a:rPr>
              <a:t>use flat clustering to</a:t>
            </a:r>
            <a:br>
              <a:rPr lang="en-US" sz="3200" dirty="0">
                <a:latin typeface="Calibri"/>
              </a:rPr>
            </a:br>
            <a:r>
              <a:rPr lang="en-US" sz="3200" dirty="0">
                <a:latin typeface="Calibri"/>
              </a:rPr>
              <a:t>split into two clusters (e.g., using K-means with k=2)</a:t>
            </a:r>
          </a:p>
        </p:txBody>
      </p:sp>
      <p:sp>
        <p:nvSpPr>
          <p:cNvPr id="20" name="Down Arrow 19">
            <a:extLst>
              <a:ext uri="{FF2B5EF4-FFF2-40B4-BE49-F238E27FC236}">
                <a16:creationId xmlns:a16="http://schemas.microsoft.com/office/drawing/2014/main" id="{E69D863F-5BDE-4E41-879F-19AA9D330A4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5421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1447800" y="1905000"/>
            <a:ext cx="2286000" cy="35052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Oval 19"/>
          <p:cNvSpPr/>
          <p:nvPr/>
        </p:nvSpPr>
        <p:spPr bwMode="auto">
          <a:xfrm>
            <a:off x="3886200" y="2057400"/>
            <a:ext cx="2057400" cy="3276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1" name="Down Arrow 20">
            <a:extLst>
              <a:ext uri="{FF2B5EF4-FFF2-40B4-BE49-F238E27FC236}">
                <a16:creationId xmlns:a16="http://schemas.microsoft.com/office/drawing/2014/main" id="{B39162AE-6DA5-9541-BEDB-A5B27DF7327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9131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95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F1245650-C602-604E-BE8D-3E6362192AFE}"/>
              </a:ext>
            </a:extLst>
          </p:cNvPr>
          <p:cNvSpPr txBox="1"/>
          <p:nvPr/>
        </p:nvSpPr>
        <p:spPr>
          <a:xfrm>
            <a:off x="6477000" y="5135940"/>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5" name="Down Arrow 24">
            <a:extLst>
              <a:ext uri="{FF2B5EF4-FFF2-40B4-BE49-F238E27FC236}">
                <a16:creationId xmlns:a16="http://schemas.microsoft.com/office/drawing/2014/main" id="{48C041B6-572B-DE46-BD41-92AD25F21CBE}"/>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7678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1" name="TextBox 20"/>
          <p:cNvSpPr txBox="1"/>
          <p:nvPr/>
        </p:nvSpPr>
        <p:spPr>
          <a:xfrm>
            <a:off x="4953000" y="1600200"/>
            <a:ext cx="3216145" cy="461665"/>
          </a:xfrm>
          <a:prstGeom prst="rect">
            <a:avLst/>
          </a:prstGeom>
          <a:noFill/>
        </p:spPr>
        <p:txBody>
          <a:bodyPr wrap="none" rtlCol="0">
            <a:spAutoFit/>
          </a:bodyPr>
          <a:lstStyle/>
          <a:p>
            <a:r>
              <a:rPr lang="en-US" dirty="0">
                <a:solidFill>
                  <a:srgbClr val="0000FF"/>
                </a:solidFill>
                <a:latin typeface="Calibri"/>
              </a:rPr>
              <a:t>split using flat clustering</a:t>
            </a:r>
          </a:p>
        </p:txBody>
      </p: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BDF576CB-7876-DC41-BA20-78D8FAAC9779}"/>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6" name="Down Arrow 25">
            <a:extLst>
              <a:ext uri="{FF2B5EF4-FFF2-40B4-BE49-F238E27FC236}">
                <a16:creationId xmlns:a16="http://schemas.microsoft.com/office/drawing/2014/main" id="{B4AEEF25-78D2-B44C-97A5-0936C679A956}"/>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3921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Divisive clustering</a:t>
            </a:r>
          </a:p>
        </p:txBody>
      </p:sp>
      <p:sp>
        <p:nvSpPr>
          <p:cNvPr id="4" name="Oval 3"/>
          <p:cNvSpPr/>
          <p:nvPr/>
        </p:nvSpPr>
        <p:spPr bwMode="auto">
          <a:xfrm>
            <a:off x="2209800" y="2286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14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895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3962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002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099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19500"/>
            <a:ext cx="3124200" cy="381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5" name="Straight Connector 24"/>
          <p:cNvCxnSpPr/>
          <p:nvPr/>
        </p:nvCxnSpPr>
        <p:spPr bwMode="auto">
          <a:xfrm flipV="1">
            <a:off x="4114800" y="2590800"/>
            <a:ext cx="2057400" cy="16764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6" name="Straight Connector 25"/>
          <p:cNvCxnSpPr/>
          <p:nvPr/>
        </p:nvCxnSpPr>
        <p:spPr bwMode="auto">
          <a:xfrm rot="5400000">
            <a:off x="2057400" y="4572000"/>
            <a:ext cx="1905000" cy="76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8" name="Straight Connector 27"/>
          <p:cNvCxnSpPr/>
          <p:nvPr/>
        </p:nvCxnSpPr>
        <p:spPr bwMode="auto">
          <a:xfrm rot="5400000">
            <a:off x="1752600" y="3886199"/>
            <a:ext cx="1371601" cy="1219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a:off x="3048000" y="4343400"/>
            <a:ext cx="12192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5" name="Straight Connector 34"/>
          <p:cNvCxnSpPr/>
          <p:nvPr/>
        </p:nvCxnSpPr>
        <p:spPr bwMode="auto">
          <a:xfrm rot="5400000" flipH="1" flipV="1">
            <a:off x="1562100" y="2324100"/>
            <a:ext cx="1981200" cy="6858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8" name="Straight Connector 37"/>
          <p:cNvCxnSpPr/>
          <p:nvPr/>
        </p:nvCxnSpPr>
        <p:spPr bwMode="auto">
          <a:xfrm rot="10800000">
            <a:off x="1447800" y="23622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0" name="Straight Connector 39"/>
          <p:cNvCxnSpPr/>
          <p:nvPr/>
        </p:nvCxnSpPr>
        <p:spPr bwMode="auto">
          <a:xfrm rot="16200000" flipH="1">
            <a:off x="2247900" y="29337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2" name="Straight Connector 41"/>
          <p:cNvCxnSpPr/>
          <p:nvPr/>
        </p:nvCxnSpPr>
        <p:spPr bwMode="auto">
          <a:xfrm flipV="1">
            <a:off x="2743200" y="2667000"/>
            <a:ext cx="9144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4" name="Straight Connector 43"/>
          <p:cNvCxnSpPr/>
          <p:nvPr/>
        </p:nvCxnSpPr>
        <p:spPr bwMode="auto">
          <a:xfrm rot="5400000" flipH="1" flipV="1">
            <a:off x="3505200" y="2667000"/>
            <a:ext cx="2286000" cy="457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6" name="Straight Connector 45"/>
          <p:cNvCxnSpPr/>
          <p:nvPr/>
        </p:nvCxnSpPr>
        <p:spPr bwMode="auto">
          <a:xfrm>
            <a:off x="4648200" y="2819400"/>
            <a:ext cx="990600" cy="2286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8" name="Straight Connector 47"/>
          <p:cNvCxnSpPr/>
          <p:nvPr/>
        </p:nvCxnSpPr>
        <p:spPr bwMode="auto">
          <a:xfrm rot="10800000">
            <a:off x="3581400" y="2362200"/>
            <a:ext cx="1066800" cy="457200"/>
          </a:xfrm>
          <a:prstGeom prst="line">
            <a:avLst/>
          </a:prstGeom>
          <a:noFill/>
          <a:ln w="38100" cap="flat" cmpd="sng" algn="ctr">
            <a:solidFill>
              <a:schemeClr val="tx1"/>
            </a:solidFill>
            <a:prstDash val="solid"/>
            <a:miter lim="800000"/>
            <a:headEnd type="none" w="med" len="med"/>
            <a:tailEnd type="none" w="med" len="med"/>
          </a:ln>
          <a:effectLst/>
        </p:spPr>
      </p:cxnSp>
      <p:sp>
        <p:nvSpPr>
          <p:cNvPr id="31" name="TextBox 30">
            <a:extLst>
              <a:ext uri="{FF2B5EF4-FFF2-40B4-BE49-F238E27FC236}">
                <a16:creationId xmlns:a16="http://schemas.microsoft.com/office/drawing/2014/main" id="{302725AB-2F52-8641-8EEC-6A13BD723B28}"/>
              </a:ext>
            </a:extLst>
          </p:cNvPr>
          <p:cNvSpPr txBox="1"/>
          <p:nvPr/>
        </p:nvSpPr>
        <p:spPr>
          <a:xfrm>
            <a:off x="5867400" y="5212140"/>
            <a:ext cx="3112367" cy="1569660"/>
          </a:xfrm>
          <a:prstGeom prst="rect">
            <a:avLst/>
          </a:prstGeom>
          <a:noFill/>
        </p:spPr>
        <p:txBody>
          <a:bodyPr wrap="square" rtlCol="0">
            <a:spAutoFit/>
          </a:bodyPr>
          <a:lstStyle/>
          <a:p>
            <a:r>
              <a:rPr lang="en-US" sz="3200" dirty="0">
                <a:latin typeface="Calibri"/>
              </a:rPr>
              <a:t>Stop when clusters reach some constraint</a:t>
            </a:r>
          </a:p>
        </p:txBody>
      </p:sp>
      <p:sp>
        <p:nvSpPr>
          <p:cNvPr id="32" name="Down Arrow 31">
            <a:extLst>
              <a:ext uri="{FF2B5EF4-FFF2-40B4-BE49-F238E27FC236}">
                <a16:creationId xmlns:a16="http://schemas.microsoft.com/office/drawing/2014/main" id="{69399ABE-54DD-6240-AB70-4F9048E09F93}"/>
              </a:ext>
            </a:extLst>
          </p:cNvPr>
          <p:cNvSpPr/>
          <p:nvPr/>
        </p:nvSpPr>
        <p:spPr bwMode="auto">
          <a:xfrm>
            <a:off x="8229600" y="1524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895976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15740F-1E62-4C4D-A524-41EC89CF040F}"/>
              </a:ext>
            </a:extLst>
          </p:cNvPr>
          <p:cNvSpPr>
            <a:spLocks noGrp="1"/>
          </p:cNvSpPr>
          <p:nvPr>
            <p:ph type="sldNum" sz="quarter" idx="10"/>
          </p:nvPr>
        </p:nvSpPr>
        <p:spPr/>
        <p:txBody>
          <a:bodyPr/>
          <a:lstStyle/>
          <a:p>
            <a:pPr>
              <a:defRPr/>
            </a:pPr>
            <a:fld id="{D2FF8EBC-C417-3E45-9E3B-DC2307D3C11F}" type="slidenum">
              <a:rPr lang="en-US" smtClean="0"/>
              <a:pPr>
                <a:defRPr/>
              </a:pPr>
              <a:t>37</a:t>
            </a:fld>
            <a:endParaRPr lang="en-US"/>
          </a:p>
        </p:txBody>
      </p:sp>
      <p:pic>
        <p:nvPicPr>
          <p:cNvPr id="4" name="Picture 3" descr="A screenshot of a cell phone&#10;&#10;Description automatically generated">
            <a:extLst>
              <a:ext uri="{FF2B5EF4-FFF2-40B4-BE49-F238E27FC236}">
                <a16:creationId xmlns:a16="http://schemas.microsoft.com/office/drawing/2014/main" id="{46E79EDB-9F4A-674F-BF5D-289A0F12E89C}"/>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333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416169"/>
            <a:ext cx="8458200" cy="990600"/>
          </a:xfrm>
        </p:spPr>
        <p:txBody>
          <a:bodyPr/>
          <a:lstStyle/>
          <a:p>
            <a:pPr eaLnBrk="1" hangingPunct="1"/>
            <a:r>
              <a:rPr lang="en-US" sz="3600" dirty="0"/>
              <a:t>Hierarchical Agglomerative Clustering</a:t>
            </a:r>
          </a:p>
        </p:txBody>
      </p:sp>
      <p:sp>
        <p:nvSpPr>
          <p:cNvPr id="52227" name="Rectangle 3"/>
          <p:cNvSpPr>
            <a:spLocks noGrp="1" noChangeArrowheads="1"/>
          </p:cNvSpPr>
          <p:nvPr>
            <p:ph type="body" idx="1"/>
          </p:nvPr>
        </p:nvSpPr>
        <p:spPr>
          <a:xfrm>
            <a:off x="381000" y="1524000"/>
            <a:ext cx="8458200" cy="5181600"/>
          </a:xfrm>
        </p:spPr>
        <p:txBody>
          <a:bodyPr/>
          <a:lstStyle/>
          <a:p>
            <a:r>
              <a:rPr lang="en-US" sz="3200" dirty="0"/>
              <a:t>Let </a:t>
            </a:r>
            <a:r>
              <a:rPr lang="en-US" sz="3200" b="1" dirty="0"/>
              <a:t>C</a:t>
            </a:r>
            <a:r>
              <a:rPr lang="en-US" sz="3200" dirty="0"/>
              <a:t> be a set of clusters</a:t>
            </a:r>
          </a:p>
          <a:p>
            <a:r>
              <a:rPr lang="en-US" sz="3200" dirty="0"/>
              <a:t>Initialize </a:t>
            </a:r>
            <a:r>
              <a:rPr lang="en-US" sz="3200" b="1" dirty="0"/>
              <a:t>C</a:t>
            </a:r>
            <a:r>
              <a:rPr lang="en-US" sz="3200" dirty="0"/>
              <a:t> to all points/docs as separate clusters</a:t>
            </a:r>
          </a:p>
          <a:p>
            <a:r>
              <a:rPr lang="en-US" sz="3200" dirty="0"/>
              <a:t>While </a:t>
            </a:r>
            <a:r>
              <a:rPr lang="en-US" sz="3200" b="1" dirty="0"/>
              <a:t>C</a:t>
            </a:r>
            <a:r>
              <a:rPr lang="en-US" sz="3200" dirty="0"/>
              <a:t> contains more than one cluster</a:t>
            </a:r>
          </a:p>
          <a:p>
            <a:pPr lvl="1"/>
            <a:r>
              <a:rPr lang="en-US" sz="2800" dirty="0"/>
              <a:t>find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in </a:t>
            </a:r>
            <a:r>
              <a:rPr lang="en-US" sz="2800" b="1" dirty="0"/>
              <a:t>C</a:t>
            </a:r>
            <a:r>
              <a:rPr lang="en-US" sz="2800" dirty="0"/>
              <a:t> that are </a:t>
            </a:r>
            <a:r>
              <a:rPr lang="en-US" sz="2800" b="1" dirty="0"/>
              <a:t>closest together</a:t>
            </a:r>
          </a:p>
          <a:p>
            <a:pPr lvl="1"/>
            <a:r>
              <a:rPr lang="en-US" sz="2800" dirty="0"/>
              <a:t>remove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from </a:t>
            </a:r>
            <a:r>
              <a:rPr lang="en-US" sz="2800" b="1" dirty="0"/>
              <a:t>C</a:t>
            </a:r>
            <a:endParaRPr lang="en-US" sz="2800" dirty="0"/>
          </a:p>
          <a:p>
            <a:pPr lvl="1"/>
            <a:r>
              <a:rPr lang="en-US" sz="2800" dirty="0"/>
              <a:t>merge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and add resulting cluster to </a:t>
            </a:r>
            <a:r>
              <a:rPr lang="en-US" sz="2800" b="1" dirty="0"/>
              <a:t>C</a:t>
            </a:r>
            <a:endParaRPr lang="en-US" sz="4400" dirty="0"/>
          </a:p>
          <a:p>
            <a:pPr eaLnBrk="1" hangingPunct="1"/>
            <a:r>
              <a:rPr lang="en-US" sz="3200" dirty="0"/>
              <a:t>Merging history forms a binary tree or hierarchy</a:t>
            </a:r>
          </a:p>
          <a:p>
            <a:pPr eaLnBrk="1" hangingPunct="1"/>
            <a:r>
              <a:rPr lang="en-US" sz="3200" b="1" dirty="0"/>
              <a:t>Q: How to measure distance between clusters?</a:t>
            </a:r>
          </a:p>
        </p:txBody>
      </p:sp>
      <p:sp>
        <p:nvSpPr>
          <p:cNvPr id="5" name="Down Arrow 4">
            <a:extLst>
              <a:ext uri="{FF2B5EF4-FFF2-40B4-BE49-F238E27FC236}">
                <a16:creationId xmlns:a16="http://schemas.microsoft.com/office/drawing/2014/main" id="{F3E3DBC7-C4CB-4B4D-864D-82C1DBFA7DE3}"/>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740681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Single-link: </a:t>
            </a:r>
            <a:r>
              <a:rPr lang="en-US" sz="3200" dirty="0">
                <a:ea typeface="ＭＳ Ｐゴシック" charset="-128"/>
                <a:sym typeface="Symbol" charset="2"/>
              </a:rPr>
              <a:t>Similarity of the </a:t>
            </a:r>
            <a:r>
              <a:rPr lang="en-US" sz="3200" i="1" dirty="0">
                <a:ea typeface="ＭＳ Ｐゴシック" charset="-128"/>
                <a:sym typeface="Symbol" charset="2"/>
              </a:rPr>
              <a:t>most</a:t>
            </a:r>
            <a:r>
              <a:rPr lang="en-US" sz="3200" dirty="0">
                <a:ea typeface="ＭＳ Ｐゴシック" charset="-128"/>
                <a:sym typeface="Symbol" charset="2"/>
              </a:rPr>
              <a:t> similar (single-link)</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5602" name="Object 2"/>
          <p:cNvGraphicFramePr>
            <a:graphicFrameLocks noChangeAspect="1"/>
          </p:cNvGraphicFramePr>
          <p:nvPr/>
        </p:nvGraphicFramePr>
        <p:xfrm>
          <a:off x="2971800" y="5943600"/>
          <a:ext cx="2430463" cy="649288"/>
        </p:xfrm>
        <a:graphic>
          <a:graphicData uri="http://schemas.openxmlformats.org/presentationml/2006/ole">
            <mc:AlternateContent xmlns:mc="http://schemas.openxmlformats.org/markup-compatibility/2006">
              <mc:Choice xmlns:v="urn:schemas-microsoft-com:vml" Requires="v">
                <p:oleObj spid="_x0000_s1073"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9436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Down Arrow 14">
            <a:extLst>
              <a:ext uri="{FF2B5EF4-FFF2-40B4-BE49-F238E27FC236}">
                <a16:creationId xmlns:a16="http://schemas.microsoft.com/office/drawing/2014/main" id="{B9D4D816-3CD5-1B4A-AED2-DEA729E81FA5}"/>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extBox 1">
            <a:extLst>
              <a:ext uri="{FF2B5EF4-FFF2-40B4-BE49-F238E27FC236}">
                <a16:creationId xmlns:a16="http://schemas.microsoft.com/office/drawing/2014/main" id="{9E69DA7E-1549-7A43-A6A6-3806917EB699}"/>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=SINGLE </a:t>
            </a:r>
          </a:p>
        </p:txBody>
      </p:sp>
    </p:spTree>
    <p:extLst>
      <p:ext uri="{BB962C8B-B14F-4D97-AF65-F5344CB8AC3E}">
        <p14:creationId xmlns:p14="http://schemas.microsoft.com/office/powerpoint/2010/main" val="771862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But, 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676400"/>
            <a:ext cx="7772400" cy="1219200"/>
          </a:xfrm>
        </p:spPr>
        <p:txBody>
          <a:bodyPr/>
          <a:lstStyle/>
          <a:p>
            <a:pPr marL="0" indent="0" eaLnBrk="1" hangingPunct="1">
              <a:buNone/>
            </a:pPr>
            <a:r>
              <a:rPr lang="en-US" sz="3200" b="1" dirty="0">
                <a:sym typeface="Symbol" charset="2"/>
              </a:rPr>
              <a:t>Complete-link:  </a:t>
            </a:r>
            <a:r>
              <a:rPr lang="en-US" sz="3200" dirty="0">
                <a:ea typeface="ＭＳ Ｐゴシック" charset="-128"/>
                <a:sym typeface="Symbol" charset="2"/>
              </a:rPr>
              <a:t>Similarity of the “furthest” points, the </a:t>
            </a:r>
            <a:r>
              <a:rPr lang="en-US" sz="3200" i="1" dirty="0">
                <a:ea typeface="ＭＳ Ｐゴシック" charset="-128"/>
                <a:sym typeface="Symbol" charset="2"/>
              </a:rPr>
              <a:t>least</a:t>
            </a:r>
            <a:r>
              <a:rPr lang="en-US" sz="3200" dirty="0">
                <a:ea typeface="ＭＳ Ｐゴシック" charset="-128"/>
                <a:sym typeface="Symbol" charset="2"/>
              </a:rPr>
              <a:t> similar</a:t>
            </a:r>
            <a:endParaRPr lang="en-US" sz="3200" dirty="0">
              <a:ea typeface="ＭＳ Ｐゴシック" charset="-128"/>
            </a:endParaRP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endCxn id="11" idx="2"/>
          </p:cNvCxnSpPr>
          <p:nvPr/>
        </p:nvCxnSpPr>
        <p:spPr bwMode="auto">
          <a:xfrm flipV="1">
            <a:off x="2057400" y="4229100"/>
            <a:ext cx="4495800" cy="8001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5042" name="Object 2"/>
          <p:cNvGraphicFramePr>
            <a:graphicFrameLocks noChangeAspect="1"/>
          </p:cNvGraphicFramePr>
          <p:nvPr/>
        </p:nvGraphicFramePr>
        <p:xfrm>
          <a:off x="2971800" y="2819400"/>
          <a:ext cx="2430463" cy="649288"/>
        </p:xfrm>
        <a:graphic>
          <a:graphicData uri="http://schemas.openxmlformats.org/presentationml/2006/ole">
            <mc:AlternateContent xmlns:mc="http://schemas.openxmlformats.org/markup-compatibility/2006">
              <mc:Choice xmlns:v="urn:schemas-microsoft-com:vml" Requires="v">
                <p:oleObj spid="_x0000_s2096"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Down Arrow 16">
            <a:extLst>
              <a:ext uri="{FF2B5EF4-FFF2-40B4-BE49-F238E27FC236}">
                <a16:creationId xmlns:a16="http://schemas.microsoft.com/office/drawing/2014/main" id="{212F728A-7957-C843-BEEA-942988E4AA17}"/>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TextBox 17">
            <a:extLst>
              <a:ext uri="{FF2B5EF4-FFF2-40B4-BE49-F238E27FC236}">
                <a16:creationId xmlns:a16="http://schemas.microsoft.com/office/drawing/2014/main" id="{611C9DD9-6355-C548-B0D2-44252364771D}"/>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=COMPLETE </a:t>
            </a:r>
          </a:p>
        </p:txBody>
      </p:sp>
    </p:spTree>
    <p:extLst>
      <p:ext uri="{BB962C8B-B14F-4D97-AF65-F5344CB8AC3E}">
        <p14:creationId xmlns:p14="http://schemas.microsoft.com/office/powerpoint/2010/main" val="805031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600" b="1" dirty="0"/>
              <a:t>Centroid: </a:t>
            </a:r>
            <a:r>
              <a:rPr lang="en-US" sz="3600" dirty="0">
                <a:ea typeface="ＭＳ Ｐゴシック" charset="-128"/>
                <a:sym typeface="Symbol" charset="2"/>
              </a:rPr>
              <a:t>Clusters whose centroids (centers of gravity) are the most similar</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nvGrpSpPr>
          <p:cNvPr id="19" name="Group 18"/>
          <p:cNvGrpSpPr/>
          <p:nvPr/>
        </p:nvGrpSpPr>
        <p:grpSpPr>
          <a:xfrm>
            <a:off x="2362200" y="4343400"/>
            <a:ext cx="3733800" cy="533400"/>
            <a:chOff x="2362200" y="4343400"/>
            <a:chExt cx="3733800" cy="533400"/>
          </a:xfrm>
        </p:grpSpPr>
        <p:cxnSp>
          <p:nvCxnSpPr>
            <p:cNvPr id="16" name="Straight Connector 15"/>
            <p:cNvCxnSpPr>
              <a:endCxn id="17" idx="2"/>
            </p:cNvCxnSpPr>
            <p:nvPr/>
          </p:nvCxnSpPr>
          <p:spPr bwMode="auto">
            <a:xfrm flipV="1">
              <a:off x="2590800" y="4457700"/>
              <a:ext cx="3276600" cy="266700"/>
            </a:xfrm>
            <a:prstGeom prst="line">
              <a:avLst/>
            </a:prstGeom>
            <a:noFill/>
            <a:ln w="38100" cap="flat" cmpd="sng" algn="ctr">
              <a:solidFill>
                <a:srgbClr val="FF0000"/>
              </a:solidFill>
              <a:prstDash val="solid"/>
              <a:miter lim="800000"/>
              <a:headEnd type="none" w="med" len="med"/>
              <a:tailEnd type="none" w="med" len="med"/>
            </a:ln>
            <a:effectLst/>
          </p:spPr>
        </p:cxnSp>
        <p:sp>
          <p:nvSpPr>
            <p:cNvPr id="15" name="Oval 14"/>
            <p:cNvSpPr/>
            <p:nvPr/>
          </p:nvSpPr>
          <p:spPr bwMode="auto">
            <a:xfrm>
              <a:off x="2362200" y="46482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5867400" y="43434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graphicFrame>
        <p:nvGraphicFramePr>
          <p:cNvPr id="217090" name="Object 2"/>
          <p:cNvGraphicFramePr>
            <a:graphicFrameLocks noChangeAspect="1"/>
          </p:cNvGraphicFramePr>
          <p:nvPr/>
        </p:nvGraphicFramePr>
        <p:xfrm>
          <a:off x="3200400" y="6096000"/>
          <a:ext cx="1981200" cy="685800"/>
        </p:xfrm>
        <a:graphic>
          <a:graphicData uri="http://schemas.openxmlformats.org/presentationml/2006/ole">
            <mc:AlternateContent xmlns:mc="http://schemas.openxmlformats.org/markup-compatibility/2006">
              <mc:Choice xmlns:v="urn:schemas-microsoft-com:vml" Requires="v">
                <p:oleObj spid="_x0000_s3123" name="Equation" r:id="rId4" imgW="660240" imgH="228600" progId="Equation.3">
                  <p:embed/>
                </p:oleObj>
              </mc:Choice>
              <mc:Fallback>
                <p:oleObj name="Equation" r:id="rId4" imgW="660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0"/>
                        <a:ext cx="19812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Down Arrow 17">
            <a:extLst>
              <a:ext uri="{FF2B5EF4-FFF2-40B4-BE49-F238E27FC236}">
                <a16:creationId xmlns:a16="http://schemas.microsoft.com/office/drawing/2014/main" id="{A75AA494-EF36-A34E-89D7-31B1EA4D7186}"/>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B5B3182-D40A-0D47-AA4B-DCBBF976D02A}"/>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=CENTROID </a:t>
            </a:r>
          </a:p>
        </p:txBody>
      </p:sp>
    </p:spTree>
    <p:extLst>
      <p:ext uri="{BB962C8B-B14F-4D97-AF65-F5344CB8AC3E}">
        <p14:creationId xmlns:p14="http://schemas.microsoft.com/office/powerpoint/2010/main" val="4187287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Average-link: </a:t>
            </a:r>
            <a:r>
              <a:rPr lang="en-US" sz="3200" dirty="0">
                <a:ea typeface="ＭＳ Ｐゴシック" charset="-128"/>
                <a:sym typeface="Symbol" charset="2"/>
              </a:rPr>
              <a:t>Average similarity between all pairs of elements</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5" name="Straight Connector 14"/>
          <p:cNvCxnSpPr>
            <a:stCxn id="7" idx="5"/>
            <a:endCxn id="9" idx="2"/>
          </p:cNvCxnSpPr>
          <p:nvPr/>
        </p:nvCxnSpPr>
        <p:spPr bwMode="auto">
          <a:xfrm rot="16200000" flipH="1">
            <a:off x="4062272" y="3490772"/>
            <a:ext cx="452578" cy="25480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19" name="Straight Connector 18"/>
          <p:cNvCxnSpPr>
            <a:endCxn id="11" idx="2"/>
          </p:cNvCxnSpPr>
          <p:nvPr/>
        </p:nvCxnSpPr>
        <p:spPr bwMode="auto">
          <a:xfrm flipV="1">
            <a:off x="3048000" y="4229100"/>
            <a:ext cx="3505200" cy="26670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1" name="Straight Connector 20"/>
          <p:cNvCxnSpPr>
            <a:endCxn id="9" idx="3"/>
          </p:cNvCxnSpPr>
          <p:nvPr/>
        </p:nvCxnSpPr>
        <p:spPr bwMode="auto">
          <a:xfrm flipV="1">
            <a:off x="3124200" y="5071922"/>
            <a:ext cx="2471878" cy="1096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23" name="Straight Connector 22"/>
          <p:cNvCxnSpPr>
            <a:stCxn id="5" idx="6"/>
            <a:endCxn id="9" idx="3"/>
          </p:cNvCxnSpPr>
          <p:nvPr/>
        </p:nvCxnSpPr>
        <p:spPr bwMode="auto">
          <a:xfrm>
            <a:off x="2057400" y="5067300"/>
            <a:ext cx="3538678" cy="4622"/>
          </a:xfrm>
          <a:prstGeom prst="line">
            <a:avLst/>
          </a:prstGeom>
          <a:noFill/>
          <a:ln w="38100" cap="flat" cmpd="sng" algn="ctr">
            <a:solidFill>
              <a:srgbClr val="FF0000"/>
            </a:solidFill>
            <a:prstDash val="solid"/>
            <a:miter lim="800000"/>
            <a:headEnd type="none" w="med" len="med"/>
            <a:tailEnd type="none" w="med" len="med"/>
          </a:ln>
          <a:effectLst/>
        </p:spPr>
      </p:cxnSp>
      <p:cxnSp>
        <p:nvCxnSpPr>
          <p:cNvPr id="25" name="Straight Connector 24"/>
          <p:cNvCxnSpPr>
            <a:stCxn id="4" idx="5"/>
          </p:cNvCxnSpPr>
          <p:nvPr/>
        </p:nvCxnSpPr>
        <p:spPr bwMode="auto">
          <a:xfrm rot="16200000" flipH="1">
            <a:off x="3490772" y="2919272"/>
            <a:ext cx="757378" cy="33862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30" name="Straight Connector 29"/>
          <p:cNvCxnSpPr>
            <a:stCxn id="5" idx="7"/>
            <a:endCxn id="11" idx="3"/>
          </p:cNvCxnSpPr>
          <p:nvPr/>
        </p:nvCxnSpPr>
        <p:spPr bwMode="auto">
          <a:xfrm rot="5400000" flipH="1" flipV="1">
            <a:off x="3967022" y="2366822"/>
            <a:ext cx="676556" cy="4562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3" name="Straight Connector 32"/>
          <p:cNvCxnSpPr>
            <a:stCxn id="5" idx="7"/>
            <a:endCxn id="10" idx="3"/>
          </p:cNvCxnSpPr>
          <p:nvPr/>
        </p:nvCxnSpPr>
        <p:spPr bwMode="auto">
          <a:xfrm rot="5400000" flipH="1" flipV="1">
            <a:off x="3357422" y="2900222"/>
            <a:ext cx="752756" cy="3419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6" name="Straight Connector 35"/>
          <p:cNvCxnSpPr>
            <a:stCxn id="4" idx="7"/>
            <a:endCxn id="10" idx="1"/>
          </p:cNvCxnSpPr>
          <p:nvPr/>
        </p:nvCxnSpPr>
        <p:spPr bwMode="auto">
          <a:xfrm rot="5400000" flipH="1" flipV="1">
            <a:off x="3810000" y="2438400"/>
            <a:ext cx="1588" cy="32673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9" name="Straight Connector 38"/>
          <p:cNvCxnSpPr>
            <a:endCxn id="11" idx="1"/>
          </p:cNvCxnSpPr>
          <p:nvPr/>
        </p:nvCxnSpPr>
        <p:spPr bwMode="auto">
          <a:xfrm flipV="1">
            <a:off x="2219044" y="4148278"/>
            <a:ext cx="4367634" cy="42722"/>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8114" name="Object 2"/>
          <p:cNvGraphicFramePr>
            <a:graphicFrameLocks noChangeAspect="1"/>
          </p:cNvGraphicFramePr>
          <p:nvPr/>
        </p:nvGraphicFramePr>
        <p:xfrm>
          <a:off x="2743200" y="6000750"/>
          <a:ext cx="2971800" cy="857250"/>
        </p:xfrm>
        <a:graphic>
          <a:graphicData uri="http://schemas.openxmlformats.org/presentationml/2006/ole">
            <mc:AlternateContent xmlns:mc="http://schemas.openxmlformats.org/markup-compatibility/2006">
              <mc:Choice xmlns:v="urn:schemas-microsoft-com:vml" Requires="v">
                <p:oleObj spid="_x0000_s6195" name="Equation" r:id="rId4" imgW="1143000" imgH="330120" progId="Equation.3">
                  <p:embed/>
                </p:oleObj>
              </mc:Choice>
              <mc:Fallback>
                <p:oleObj name="Equation" r:id="rId4" imgW="114300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00750"/>
                        <a:ext cx="2971800" cy="857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Down Arrow 23">
            <a:extLst>
              <a:ext uri="{FF2B5EF4-FFF2-40B4-BE49-F238E27FC236}">
                <a16:creationId xmlns:a16="http://schemas.microsoft.com/office/drawing/2014/main" id="{3EE68B02-0790-1D47-9B60-FD1DC520E168}"/>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86DA6B3F-C491-4542-89D9-D1D2EA128705}"/>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=AVERAGE </a:t>
            </a:r>
          </a:p>
        </p:txBody>
      </p:sp>
    </p:spTree>
    <p:extLst>
      <p:ext uri="{BB962C8B-B14F-4D97-AF65-F5344CB8AC3E}">
        <p14:creationId xmlns:p14="http://schemas.microsoft.com/office/powerpoint/2010/main" val="3512367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0A77D281-6CB1-B241-A829-CA381E81BD5C}"/>
              </a:ext>
            </a:extLst>
          </p:cNvPr>
          <p:cNvPicPr>
            <a:picLocks noGrp="1" noChangeAspect="1"/>
          </p:cNvPicPr>
          <p:nvPr>
            <p:ph idx="1"/>
          </p:nvPr>
        </p:nvPicPr>
        <p:blipFill>
          <a:blip r:embed="rId2"/>
          <a:stretch>
            <a:fillRect/>
          </a:stretch>
        </p:blipFill>
        <p:spPr>
          <a:xfrm>
            <a:off x="-457200" y="-304800"/>
            <a:ext cx="10033462" cy="7772400"/>
          </a:xfrm>
        </p:spPr>
      </p:pic>
      <p:sp>
        <p:nvSpPr>
          <p:cNvPr id="2" name="Title 1">
            <a:extLst>
              <a:ext uri="{FF2B5EF4-FFF2-40B4-BE49-F238E27FC236}">
                <a16:creationId xmlns:a16="http://schemas.microsoft.com/office/drawing/2014/main" id="{9F9E89DC-F1BB-1447-A53A-0E26CF7BE0AB}"/>
              </a:ext>
            </a:extLst>
          </p:cNvPr>
          <p:cNvSpPr>
            <a:spLocks noGrp="1"/>
          </p:cNvSpPr>
          <p:nvPr>
            <p:ph type="title"/>
          </p:nvPr>
        </p:nvSpPr>
        <p:spPr/>
        <p:txBody>
          <a:bodyPr/>
          <a:lstStyle/>
          <a:p>
            <a:endParaRPr lang="en-US" dirty="0"/>
          </a:p>
        </p:txBody>
      </p:sp>
      <p:sp>
        <p:nvSpPr>
          <p:cNvPr id="7" name="Rectangle 6">
            <a:extLst>
              <a:ext uri="{FF2B5EF4-FFF2-40B4-BE49-F238E27FC236}">
                <a16:creationId xmlns:a16="http://schemas.microsoft.com/office/drawing/2014/main" id="{1020632F-5F71-A74B-8F10-3C7A84EDC5D0}"/>
              </a:ext>
            </a:extLst>
          </p:cNvPr>
          <p:cNvSpPr/>
          <p:nvPr/>
        </p:nvSpPr>
        <p:spPr bwMode="auto">
          <a:xfrm>
            <a:off x="30480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Rectangle 7">
            <a:extLst>
              <a:ext uri="{FF2B5EF4-FFF2-40B4-BE49-F238E27FC236}">
                <a16:creationId xmlns:a16="http://schemas.microsoft.com/office/drawing/2014/main" id="{5A8477B9-E472-954F-9E18-86CBAF9B8C2F}"/>
              </a:ext>
            </a:extLst>
          </p:cNvPr>
          <p:cNvSpPr/>
          <p:nvPr/>
        </p:nvSpPr>
        <p:spPr bwMode="auto">
          <a:xfrm>
            <a:off x="5334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1BC94AD4-8580-FE41-9578-32A8961DDC22}"/>
              </a:ext>
            </a:extLst>
          </p:cNvPr>
          <p:cNvSpPr txBox="1"/>
          <p:nvPr/>
        </p:nvSpPr>
        <p:spPr>
          <a:xfrm>
            <a:off x="0" y="6248400"/>
            <a:ext cx="9143999" cy="523220"/>
          </a:xfrm>
          <a:prstGeom prst="rect">
            <a:avLst/>
          </a:prstGeom>
          <a:solidFill>
            <a:schemeClr val="tx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Defaut</a:t>
            </a:r>
            <a:r>
              <a:rPr lang="en-US" sz="2800" dirty="0">
                <a:solidFill>
                  <a:schemeClr val="bg1"/>
                </a:solidFill>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SINGLE</a:t>
            </a:r>
            <a:r>
              <a:rPr lang="en-US" sz="2800" dirty="0">
                <a:solidFill>
                  <a:schemeClr val="bg1"/>
                </a:solidFill>
                <a:latin typeface="Calibri" panose="020F0502020204030204" pitchFamily="34" charset="0"/>
                <a:cs typeface="Calibri" panose="020F0502020204030204" pitchFamily="34" charset="0"/>
              </a:rPr>
              <a:t> cluster distance gives poor results here</a:t>
            </a:r>
          </a:p>
        </p:txBody>
      </p:sp>
    </p:spTree>
    <p:extLst>
      <p:ext uri="{BB962C8B-B14F-4D97-AF65-F5344CB8AC3E}">
        <p14:creationId xmlns:p14="http://schemas.microsoft.com/office/powerpoint/2010/main" val="1243493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descr="A screenshot of a social media post&#10;&#10;Description automatically generated">
            <a:extLst>
              <a:ext uri="{FF2B5EF4-FFF2-40B4-BE49-F238E27FC236}">
                <a16:creationId xmlns:a16="http://schemas.microsoft.com/office/drawing/2014/main" id="{C474ABCB-B277-8742-9D3D-1C7426D2641B}"/>
              </a:ext>
            </a:extLst>
          </p:cNvPr>
          <p:cNvPicPr>
            <a:picLocks noChangeAspect="1"/>
          </p:cNvPicPr>
          <p:nvPr/>
        </p:nvPicPr>
        <p:blipFill>
          <a:blip r:embed="rId2"/>
          <a:stretch>
            <a:fillRect/>
          </a:stretch>
        </p:blipFill>
        <p:spPr bwMode="auto">
          <a:xfrm>
            <a:off x="-457200" y="-304800"/>
            <a:ext cx="10033462"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a:extLst>
              <a:ext uri="{FF2B5EF4-FFF2-40B4-BE49-F238E27FC236}">
                <a16:creationId xmlns:a16="http://schemas.microsoft.com/office/drawing/2014/main" id="{DC23C0D2-809A-4E4D-ABED-FBDF38321EBF}"/>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9A854134-5D7C-2745-86B3-2C5FB021E7D5}"/>
              </a:ext>
            </a:extLst>
          </p:cNvPr>
          <p:cNvSpPr/>
          <p:nvPr/>
        </p:nvSpPr>
        <p:spPr bwMode="auto">
          <a:xfrm>
            <a:off x="32004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a:extLst>
              <a:ext uri="{FF2B5EF4-FFF2-40B4-BE49-F238E27FC236}">
                <a16:creationId xmlns:a16="http://schemas.microsoft.com/office/drawing/2014/main" id="{96D3F41B-1E65-964C-BDC0-2140EB424EE1}"/>
              </a:ext>
            </a:extLst>
          </p:cNvPr>
          <p:cNvSpPr/>
          <p:nvPr/>
        </p:nvSpPr>
        <p:spPr bwMode="auto">
          <a:xfrm>
            <a:off x="6858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90D8359C-5C8F-AE41-953E-0A09CD2DD0E5}"/>
              </a:ext>
            </a:extLst>
          </p:cNvPr>
          <p:cNvSpPr txBox="1"/>
          <p:nvPr/>
        </p:nvSpPr>
        <p:spPr>
          <a:xfrm>
            <a:off x="0" y="6222274"/>
            <a:ext cx="9143999"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Using </a:t>
            </a:r>
            <a:r>
              <a:rPr lang="en-US" sz="2800" b="1" dirty="0">
                <a:solidFill>
                  <a:schemeClr val="bg1"/>
                </a:solidFill>
                <a:latin typeface="Calibri" panose="020F0502020204030204" pitchFamily="34" charset="0"/>
                <a:cs typeface="Calibri" panose="020F0502020204030204" pitchFamily="34" charset="0"/>
              </a:rPr>
              <a:t>AVERAGE</a:t>
            </a:r>
            <a:r>
              <a:rPr lang="en-US" sz="2800" dirty="0">
                <a:solidFill>
                  <a:schemeClr val="bg1"/>
                </a:solidFill>
                <a:latin typeface="Calibri" panose="020F0502020204030204" pitchFamily="34" charset="0"/>
                <a:cs typeface="Calibri" panose="020F0502020204030204" pitchFamily="34" charset="0"/>
              </a:rPr>
              <a:t> cluster distance measure improves results</a:t>
            </a:r>
          </a:p>
        </p:txBody>
      </p:sp>
    </p:spTree>
    <p:extLst>
      <p:ext uri="{BB962C8B-B14F-4D97-AF65-F5344CB8AC3E}">
        <p14:creationId xmlns:p14="http://schemas.microsoft.com/office/powerpoint/2010/main" val="1590208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80A8-529D-2149-86F1-606086DCFECB}"/>
              </a:ext>
            </a:extLst>
          </p:cNvPr>
          <p:cNvSpPr>
            <a:spLocks noGrp="1"/>
          </p:cNvSpPr>
          <p:nvPr>
            <p:ph type="title"/>
          </p:nvPr>
        </p:nvSpPr>
        <p:spPr/>
        <p:txBody>
          <a:bodyPr/>
          <a:lstStyle/>
          <a:p>
            <a:r>
              <a:rPr lang="en-US" dirty="0"/>
              <a:t>Knowing when to stop</a:t>
            </a:r>
          </a:p>
        </p:txBody>
      </p:sp>
      <p:sp>
        <p:nvSpPr>
          <p:cNvPr id="3" name="Content Placeholder 2">
            <a:extLst>
              <a:ext uri="{FF2B5EF4-FFF2-40B4-BE49-F238E27FC236}">
                <a16:creationId xmlns:a16="http://schemas.microsoft.com/office/drawing/2014/main" id="{5914EEF0-E412-574E-889D-12E3B8176CA1}"/>
              </a:ext>
            </a:extLst>
          </p:cNvPr>
          <p:cNvSpPr>
            <a:spLocks noGrp="1"/>
          </p:cNvSpPr>
          <p:nvPr>
            <p:ph idx="1"/>
          </p:nvPr>
        </p:nvSpPr>
        <p:spPr>
          <a:xfrm>
            <a:off x="685800" y="1752600"/>
            <a:ext cx="7772400" cy="4572000"/>
          </a:xfrm>
        </p:spPr>
        <p:txBody>
          <a:bodyPr/>
          <a:lstStyle/>
          <a:p>
            <a:r>
              <a:rPr lang="en-US" sz="3200" dirty="0"/>
              <a:t>General issue is knowing when to stop merging/splitting a cluster</a:t>
            </a:r>
          </a:p>
          <a:p>
            <a:r>
              <a:rPr lang="en-US" sz="3200" dirty="0"/>
              <a:t>We may have a problem specific desired range of clusters (e.g., 3-6)</a:t>
            </a:r>
          </a:p>
          <a:p>
            <a:r>
              <a:rPr lang="en-US" sz="3200" dirty="0"/>
              <a:t>There are some general metrics for assessing quality of a cluster</a:t>
            </a:r>
          </a:p>
          <a:p>
            <a:r>
              <a:rPr lang="en-US" sz="3200" dirty="0"/>
              <a:t>There are also domain specific heuristics for cluster quality</a:t>
            </a:r>
          </a:p>
        </p:txBody>
      </p:sp>
      <p:pic>
        <p:nvPicPr>
          <p:cNvPr id="4" name="Picture 3">
            <a:extLst>
              <a:ext uri="{FF2B5EF4-FFF2-40B4-BE49-F238E27FC236}">
                <a16:creationId xmlns:a16="http://schemas.microsoft.com/office/drawing/2014/main" id="{E1D2A008-E2A7-0A4B-A2B2-2DE0068BE0A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9328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685800" y="304800"/>
            <a:ext cx="7772400" cy="1143000"/>
          </a:xfrm>
        </p:spPr>
        <p:txBody>
          <a:bodyPr/>
          <a:lstStyle/>
          <a:p>
            <a:r>
              <a:rPr lang="en-US" dirty="0"/>
              <a:t>(3) DBSCAN Algorithm</a:t>
            </a:r>
          </a:p>
        </p:txBody>
      </p:sp>
      <p:sp>
        <p:nvSpPr>
          <p:cNvPr id="3" name="Content Placeholder 2">
            <a:extLst>
              <a:ext uri="{FF2B5EF4-FFF2-40B4-BE49-F238E27FC236}">
                <a16:creationId xmlns:a16="http://schemas.microsoft.com/office/drawing/2014/main" id="{A0CE8C3A-C473-5D4A-842D-51B367567559}"/>
              </a:ext>
            </a:extLst>
          </p:cNvPr>
          <p:cNvSpPr>
            <a:spLocks noGrp="1"/>
          </p:cNvSpPr>
          <p:nvPr>
            <p:ph idx="1"/>
          </p:nvPr>
        </p:nvSpPr>
        <p:spPr>
          <a:xfrm>
            <a:off x="609600" y="1295400"/>
            <a:ext cx="8001000" cy="5410200"/>
          </a:xfrm>
        </p:spPr>
        <p:txBody>
          <a:bodyPr/>
          <a:lstStyle/>
          <a:p>
            <a:r>
              <a:rPr lang="en-US" sz="3200" dirty="0"/>
              <a:t>Density-Based Spatial Clustering of Applica-</a:t>
            </a:r>
            <a:r>
              <a:rPr lang="en-US" sz="3200" dirty="0" err="1"/>
              <a:t>tions</a:t>
            </a:r>
            <a:r>
              <a:rPr lang="en-US" sz="3200" dirty="0"/>
              <a:t> with Noise</a:t>
            </a:r>
          </a:p>
          <a:p>
            <a:r>
              <a:rPr lang="en-US" sz="3200" dirty="0"/>
              <a:t>Clusters close points based on a distance and a minimum number of points</a:t>
            </a:r>
          </a:p>
          <a:p>
            <a:pPr lvl="1"/>
            <a:r>
              <a:rPr lang="en-US" sz="2400" dirty="0"/>
              <a:t>Key parameters: eps=maximum distance between two points; </a:t>
            </a:r>
            <a:r>
              <a:rPr lang="en-US" sz="2400" dirty="0" err="1"/>
              <a:t>minPoints</a:t>
            </a:r>
            <a:r>
              <a:rPr lang="en-US" sz="2400" dirty="0"/>
              <a:t>= minimal cluster size</a:t>
            </a:r>
          </a:p>
          <a:p>
            <a:r>
              <a:rPr lang="en-US" sz="3200" dirty="0"/>
              <a:t>Marks as outliers points in low-density regions</a:t>
            </a:r>
          </a:p>
          <a:p>
            <a:r>
              <a:rPr lang="en-US" sz="3200" dirty="0"/>
              <a:t>Needn’t specify number of clusters expected</a:t>
            </a:r>
          </a:p>
          <a:p>
            <a:r>
              <a:rPr lang="en-US" sz="3200" dirty="0"/>
              <a:t>Fast</a:t>
            </a:r>
          </a:p>
          <a:p>
            <a:endParaRPr lang="en-US" sz="3200" dirty="0"/>
          </a:p>
          <a:p>
            <a:endParaRPr lang="en-US" sz="3200" dirty="0"/>
          </a:p>
          <a:p>
            <a:pPr algn="ctr"/>
            <a:endParaRPr lang="en-US" sz="3200" dirty="0"/>
          </a:p>
        </p:txBody>
      </p:sp>
    </p:spTree>
    <p:extLst>
      <p:ext uri="{BB962C8B-B14F-4D97-AF65-F5344CB8AC3E}">
        <p14:creationId xmlns:p14="http://schemas.microsoft.com/office/powerpoint/2010/main" val="3103400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EAA91-9F2C-9341-BF2D-BC3C46F0685F}"/>
              </a:ext>
            </a:extLst>
          </p:cNvPr>
          <p:cNvSpPr>
            <a:spLocks noGrp="1"/>
          </p:cNvSpPr>
          <p:nvPr>
            <p:ph type="sldNum" sz="quarter" idx="10"/>
          </p:nvPr>
        </p:nvSpPr>
        <p:spPr/>
        <p:txBody>
          <a:bodyPr/>
          <a:lstStyle/>
          <a:p>
            <a:pPr>
              <a:defRPr/>
            </a:pPr>
            <a:fld id="{D2FF8EBC-C417-3E45-9E3B-DC2307D3C11F}" type="slidenum">
              <a:rPr lang="en-US" smtClean="0"/>
              <a:pPr>
                <a:defRPr/>
              </a:pPr>
              <a:t>47</a:t>
            </a:fld>
            <a:endParaRPr lang="en-US"/>
          </a:p>
        </p:txBody>
      </p:sp>
      <p:pic>
        <p:nvPicPr>
          <p:cNvPr id="4" name="Picture 3" descr="A picture containing bird&#10;&#10;Description automatically generated">
            <a:extLst>
              <a:ext uri="{FF2B5EF4-FFF2-40B4-BE49-F238E27FC236}">
                <a16:creationId xmlns:a16="http://schemas.microsoft.com/office/drawing/2014/main" id="{5FACDA46-B84E-9F4F-A390-ED445F6CD952}"/>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0411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304800" y="304800"/>
            <a:ext cx="8534400" cy="1143000"/>
          </a:xfrm>
        </p:spPr>
        <p:txBody>
          <a:bodyPr/>
          <a:lstStyle/>
          <a:p>
            <a:r>
              <a:rPr lang="en-US" dirty="0"/>
              <a:t>Comparing Clustering algorithms</a:t>
            </a:r>
          </a:p>
        </p:txBody>
      </p:sp>
      <p:pic>
        <p:nvPicPr>
          <p:cNvPr id="4" name="Picture 3">
            <a:extLst>
              <a:ext uri="{FF2B5EF4-FFF2-40B4-BE49-F238E27FC236}">
                <a16:creationId xmlns:a16="http://schemas.microsoft.com/office/drawing/2014/main" id="{087377A9-BBFC-DE43-B93B-0CB0DF8DC1DD}"/>
              </a:ext>
            </a:extLst>
          </p:cNvPr>
          <p:cNvPicPr>
            <a:picLocks noChangeAspect="1"/>
          </p:cNvPicPr>
          <p:nvPr/>
        </p:nvPicPr>
        <p:blipFill>
          <a:blip r:embed="rId3"/>
          <a:stretch>
            <a:fillRect/>
          </a:stretch>
        </p:blipFill>
        <p:spPr>
          <a:xfrm>
            <a:off x="127000" y="1447800"/>
            <a:ext cx="8890000" cy="4445000"/>
          </a:xfrm>
          <a:prstGeom prst="rect">
            <a:avLst/>
          </a:prstGeom>
        </p:spPr>
      </p:pic>
      <p:sp>
        <p:nvSpPr>
          <p:cNvPr id="5" name="TextBox 4">
            <a:extLst>
              <a:ext uri="{FF2B5EF4-FFF2-40B4-BE49-F238E27FC236}">
                <a16:creationId xmlns:a16="http://schemas.microsoft.com/office/drawing/2014/main" id="{B3374EA7-27BD-BB43-B1B6-88A22E26C40C}"/>
              </a:ext>
            </a:extLst>
          </p:cNvPr>
          <p:cNvSpPr txBox="1"/>
          <p:nvPr/>
        </p:nvSpPr>
        <p:spPr>
          <a:xfrm>
            <a:off x="1828800" y="6019800"/>
            <a:ext cx="5274201" cy="461665"/>
          </a:xfrm>
          <a:prstGeom prst="rect">
            <a:avLst/>
          </a:prstGeom>
          <a:noFill/>
        </p:spPr>
        <p:txBody>
          <a:bodyPr wrap="none" rtlCol="0">
            <a:spAutoFit/>
          </a:bodyPr>
          <a:lstStyle/>
          <a:p>
            <a:r>
              <a:rPr lang="en-US" dirty="0"/>
              <a:t> </a:t>
            </a:r>
            <a:r>
              <a:rPr lang="en-US" dirty="0">
                <a:hlinkClick r:id="rId4"/>
              </a:rPr>
              <a:t>Scikit Learn — Plot Cluster Comparison</a:t>
            </a:r>
            <a:endParaRPr lang="en-US" dirty="0"/>
          </a:p>
        </p:txBody>
      </p:sp>
      <p:sp>
        <p:nvSpPr>
          <p:cNvPr id="7" name="Content Placeholder 6">
            <a:extLst>
              <a:ext uri="{FF2B5EF4-FFF2-40B4-BE49-F238E27FC236}">
                <a16:creationId xmlns:a16="http://schemas.microsoft.com/office/drawing/2014/main" id="{ECB8E212-75BA-2344-BA06-3CB88DA3984D}"/>
              </a:ext>
            </a:extLst>
          </p:cNvPr>
          <p:cNvSpPr>
            <a:spLocks noGrp="1"/>
          </p:cNvSpPr>
          <p:nvPr>
            <p:ph idx="1"/>
          </p:nvPr>
        </p:nvSpPr>
        <p:spPr>
          <a:xfrm>
            <a:off x="9982200" y="1143000"/>
            <a:ext cx="3429000" cy="4572000"/>
          </a:xfrm>
        </p:spPr>
        <p:txBody>
          <a:bodyPr/>
          <a:lstStyle/>
          <a:p>
            <a:endParaRPr lang="en-US" dirty="0"/>
          </a:p>
        </p:txBody>
      </p:sp>
    </p:spTree>
    <p:extLst>
      <p:ext uri="{BB962C8B-B14F-4D97-AF65-F5344CB8AC3E}">
        <p14:creationId xmlns:p14="http://schemas.microsoft.com/office/powerpoint/2010/main" val="1329661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FEA8-B725-1546-9D68-4B9B9244176E}"/>
              </a:ext>
            </a:extLst>
          </p:cNvPr>
          <p:cNvSpPr>
            <a:spLocks noGrp="1"/>
          </p:cNvSpPr>
          <p:nvPr>
            <p:ph type="title"/>
          </p:nvPr>
        </p:nvSpPr>
        <p:spPr>
          <a:xfrm>
            <a:off x="685800" y="152400"/>
            <a:ext cx="7772400" cy="1143000"/>
          </a:xfrm>
        </p:spPr>
        <p:txBody>
          <a:bodyPr/>
          <a:lstStyle/>
          <a:p>
            <a:r>
              <a:rPr lang="en-US" dirty="0"/>
              <a:t>DBSCAN Example</a:t>
            </a:r>
          </a:p>
        </p:txBody>
      </p:sp>
      <p:pic>
        <p:nvPicPr>
          <p:cNvPr id="5" name="Content Placeholder 4">
            <a:extLst>
              <a:ext uri="{FF2B5EF4-FFF2-40B4-BE49-F238E27FC236}">
                <a16:creationId xmlns:a16="http://schemas.microsoft.com/office/drawing/2014/main" id="{AB54E173-37ED-7A45-A61F-52D7A43775DC}"/>
              </a:ext>
            </a:extLst>
          </p:cNvPr>
          <p:cNvPicPr>
            <a:picLocks noGrp="1" noChangeAspect="1"/>
          </p:cNvPicPr>
          <p:nvPr>
            <p:ph idx="1"/>
          </p:nvPr>
        </p:nvPicPr>
        <p:blipFill>
          <a:blip r:embed="rId2"/>
          <a:stretch>
            <a:fillRect/>
          </a:stretch>
        </p:blipFill>
        <p:spPr>
          <a:xfrm>
            <a:off x="914400" y="1219200"/>
            <a:ext cx="7315200" cy="4601847"/>
          </a:xfrm>
          <a:ln w="3175">
            <a:solidFill>
              <a:schemeClr val="tx1">
                <a:lumMod val="95000"/>
                <a:lumOff val="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F81F208-E7B7-3C43-A6BD-BF65FE6A3163}"/>
              </a:ext>
            </a:extLst>
          </p:cNvPr>
          <p:cNvSpPr txBox="1"/>
          <p:nvPr/>
        </p:nvSpPr>
        <p:spPr>
          <a:xfrm>
            <a:off x="838200" y="5874603"/>
            <a:ext cx="7620000" cy="892552"/>
          </a:xfrm>
          <a:prstGeom prst="rect">
            <a:avLst/>
          </a:prstGeom>
          <a:noFill/>
        </p:spPr>
        <p:txBody>
          <a:bodyPr wrap="square" rtlCol="0">
            <a:spAutoFit/>
          </a:bodyPr>
          <a:lstStyle/>
          <a:p>
            <a:r>
              <a:rPr lang="en-US" sz="2600" dirty="0">
                <a:latin typeface="Calibri" panose="020F0502020204030204" pitchFamily="34" charset="0"/>
                <a:cs typeface="Calibri" panose="020F0502020204030204" pitchFamily="34" charset="0"/>
              </a:rPr>
              <a:t>This gif (in ppt) shows how DBSCAN grows four clusters and identifies the remaining points as outliers </a:t>
            </a:r>
          </a:p>
        </p:txBody>
      </p:sp>
    </p:spTree>
    <p:extLst>
      <p:ext uri="{BB962C8B-B14F-4D97-AF65-F5344CB8AC3E}">
        <p14:creationId xmlns:p14="http://schemas.microsoft.com/office/powerpoint/2010/main" val="151065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spcBef>
                <a:spcPts val="300"/>
              </a:spcBef>
            </a:pPr>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three popular approaches</a:t>
            </a:r>
          </a:p>
          <a:p>
            <a:pPr marL="854075" lvl="1" indent="-514350">
              <a:spcBef>
                <a:spcPts val="300"/>
              </a:spcBef>
              <a:buFont typeface="+mj-lt"/>
              <a:buAutoNum type="arabicPeriod"/>
            </a:pPr>
            <a:r>
              <a:rPr lang="en-US" sz="2800" dirty="0"/>
              <a:t>Centroid-based clustering</a:t>
            </a:r>
          </a:p>
          <a:p>
            <a:pPr marL="854075" lvl="1" indent="-514350">
              <a:spcBef>
                <a:spcPts val="300"/>
              </a:spcBef>
              <a:buFont typeface="+mj-lt"/>
              <a:buAutoNum type="arabicPeriod"/>
            </a:pPr>
            <a:r>
              <a:rPr lang="en-US" sz="2800" dirty="0"/>
              <a:t>Hierarchical clustering</a:t>
            </a:r>
          </a:p>
          <a:p>
            <a:pPr marL="854075" lvl="1" indent="-514350">
              <a:spcBef>
                <a:spcPts val="300"/>
              </a:spcBef>
              <a:buFont typeface="+mj-lt"/>
              <a:buAutoNum type="arabicPeriod"/>
            </a:pPr>
            <a:r>
              <a:rPr lang="en-US" sz="2800" dirty="0"/>
              <a:t>DBSCAN </a:t>
            </a:r>
          </a:p>
          <a:p>
            <a:pPr lvl="1"/>
            <a:endParaRPr lang="en-US" sz="3200" dirty="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DBSCAN</a:t>
            </a:r>
            <a:br>
              <a:rPr lang="en-US" dirty="0"/>
            </a:br>
            <a:r>
              <a:rPr lang="en-US" dirty="0">
                <a:hlinkClick r:id="rId3"/>
              </a:rPr>
              <a:t>https://</a:t>
            </a:r>
            <a:r>
              <a:rPr lang="en-US" dirty="0" err="1">
                <a:hlinkClick r:id="rId3"/>
              </a:rPr>
              <a:t>bit.ly</a:t>
            </a:r>
            <a:r>
              <a:rPr lang="en-US" dirty="0">
                <a:hlinkClick r:id="rId3"/>
              </a:rPr>
              <a:t>/471dbscan</a:t>
            </a:r>
            <a:endParaRPr lang="en-US" dirty="0"/>
          </a:p>
        </p:txBody>
      </p:sp>
      <p:pic>
        <p:nvPicPr>
          <p:cNvPr id="4" name="Picture 3" descr="A screenshot of a cell phone&#10;&#10;Description automatically generated">
            <a:extLst>
              <a:ext uri="{FF2B5EF4-FFF2-40B4-BE49-F238E27FC236}">
                <a16:creationId xmlns:a16="http://schemas.microsoft.com/office/drawing/2014/main" id="{0B64C942-7B7B-004B-8C1D-A94594B9A58F}"/>
              </a:ext>
            </a:extLst>
          </p:cNvPr>
          <p:cNvPicPr>
            <a:picLocks noChangeAspect="1"/>
          </p:cNvPicPr>
          <p:nvPr/>
        </p:nvPicPr>
        <p:blipFill>
          <a:blip r:embed="rId4"/>
          <a:stretch>
            <a:fillRect/>
          </a:stretch>
        </p:blipFill>
        <p:spPr>
          <a:xfrm>
            <a:off x="114300" y="1447800"/>
            <a:ext cx="8915400" cy="5853545"/>
          </a:xfrm>
          <a:prstGeom prst="rect">
            <a:avLst/>
          </a:prstGeom>
        </p:spPr>
      </p:pic>
    </p:spTree>
    <p:extLst>
      <p:ext uri="{BB962C8B-B14F-4D97-AF65-F5344CB8AC3E}">
        <p14:creationId xmlns:p14="http://schemas.microsoft.com/office/powerpoint/2010/main" val="4235134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45826" y="1285388"/>
            <a:ext cx="2743201" cy="489364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Given a collection of points (</a:t>
            </a:r>
            <a:r>
              <a:rPr lang="en-US" dirty="0" err="1">
                <a:latin typeface="Calibri" panose="020F0502020204030204" pitchFamily="34" charset="0"/>
                <a:cs typeface="Calibri" panose="020F0502020204030204" pitchFamily="34" charset="0"/>
              </a:rPr>
              <a:t>x,y</a:t>
            </a:r>
            <a:r>
              <a:rPr lang="en-US" dirty="0">
                <a:latin typeface="Calibri" panose="020F0502020204030204" pitchFamily="34" charset="0"/>
                <a:cs typeface="Calibri" panose="020F0502020204030204" pitchFamily="34" charset="0"/>
              </a:rPr>
              <a:t>), group them into one or more clusters based on their distance from one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many clusters are there?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we find them</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9075" y="1411873"/>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re-assigned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BC67FBB9-5AAD-B144-A974-A3AA805BE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saturation sat="145000"/>
                    </a14:imgEffect>
                  </a14:imgLayer>
                </a14:imgProps>
              </a:ext>
            </a:extLst>
          </a:blip>
          <a:stretch>
            <a:fillRect/>
          </a:stretch>
        </p:blipFill>
        <p:spPr>
          <a:xfrm>
            <a:off x="171450" y="495300"/>
            <a:ext cx="8801100" cy="5867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13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a:xfrm>
            <a:off x="685800" y="376451"/>
            <a:ext cx="7772400" cy="1143000"/>
          </a:xfrm>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762000" y="1524000"/>
            <a:ext cx="78486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get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13596</TotalTime>
  <Words>1535</Words>
  <Application>Microsoft Macintosh PowerPoint</Application>
  <PresentationFormat>On-screen Show (4:3)</PresentationFormat>
  <Paragraphs>230</Paragraphs>
  <Slides>50</Slides>
  <Notes>21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0" baseType="lpstr">
      <vt:lpstr>.AppleSystemUIFont</vt:lpstr>
      <vt:lpstr>Arial</vt:lpstr>
      <vt:lpstr>Calibri</vt:lpstr>
      <vt:lpstr>Garamond</vt:lpstr>
      <vt:lpstr>Lucida Sans</vt:lpstr>
      <vt:lpstr>Symbol</vt:lpstr>
      <vt:lpstr>Times New Roman</vt:lpstr>
      <vt:lpstr>Wingdings</vt:lpstr>
      <vt:lpstr>Blank Presentation</vt:lpstr>
      <vt:lpstr>Equation</vt:lpstr>
      <vt:lpstr>Unsupervised Learning: Clustering</vt:lpstr>
      <vt:lpstr>PowerPoint Presentation</vt:lpstr>
      <vt:lpstr>Yann LeCun on Unsupervised Learning</vt:lpstr>
      <vt:lpstr>Unsupervised Learning</vt:lpstr>
      <vt:lpstr>Clustering algorithms</vt:lpstr>
      <vt:lpstr>Clustering Data</vt:lpstr>
      <vt:lpstr>(1) K-Means Clustering</vt:lpstr>
      <vt:lpstr>PowerPoint Presentation</vt:lpstr>
      <vt:lpstr>distance, centroids</vt:lpstr>
      <vt:lpstr>(1) K-Means Clustering</vt:lpstr>
      <vt:lpstr>K-Means Clustering</vt:lpstr>
      <vt:lpstr>K-Means Clustering</vt:lpstr>
      <vt:lpstr>K-Means Clustering</vt:lpstr>
      <vt:lpstr>Visualizing k-means: http://bit.ly/471kmean</vt:lpstr>
      <vt:lpstr>Clustering the Iris Data</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(2) Hierarchical clustering</vt:lpstr>
      <vt:lpstr>Hierarchical Clustering</vt:lpstr>
      <vt:lpstr>PowerPoint Presentation</vt:lpstr>
      <vt:lpstr>PowerPoint Presentation</vt:lpstr>
      <vt:lpstr>Hierarchical clustering advantages</vt:lpstr>
      <vt:lpstr>Divisive hierarchical clustering</vt:lpstr>
      <vt:lpstr>Divisive clustering</vt:lpstr>
      <vt:lpstr>Divisive clustering</vt:lpstr>
      <vt:lpstr>Divisive clustering</vt:lpstr>
      <vt:lpstr>Divisive clustering</vt:lpstr>
      <vt:lpstr>Divisive clustering</vt:lpstr>
      <vt:lpstr>Divisive clustering</vt:lpstr>
      <vt:lpstr>Divisive clustering</vt:lpstr>
      <vt:lpstr>PowerPoint Presentation</vt:lpstr>
      <vt:lpstr>Hierarchical Agglomerative Clustering</vt:lpstr>
      <vt:lpstr>Distance between clusters</vt:lpstr>
      <vt:lpstr>Distance between clusters</vt:lpstr>
      <vt:lpstr>Distance between clusters</vt:lpstr>
      <vt:lpstr>Distance between clusters</vt:lpstr>
      <vt:lpstr>PowerPoint Presentation</vt:lpstr>
      <vt:lpstr>PowerPoint Presentation</vt:lpstr>
      <vt:lpstr>Knowing when to stop</vt:lpstr>
      <vt:lpstr>(3) DBSCAN Algorithm</vt:lpstr>
      <vt:lpstr>PowerPoint Presentation</vt:lpstr>
      <vt:lpstr>Comparing Clustering algorithms</vt:lpstr>
      <vt:lpstr>DBSCAN Example</vt:lpstr>
      <vt:lpstr>Visualizing DBSCAN https://bit.ly/471dbscan</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538</cp:revision>
  <cp:lastPrinted>2019-05-01T18:25:36Z</cp:lastPrinted>
  <dcterms:created xsi:type="dcterms:W3CDTF">2009-12-09T21:37:40Z</dcterms:created>
  <dcterms:modified xsi:type="dcterms:W3CDTF">2020-11-24T17:25:45Z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