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51" r:id="rId15"/>
    <p:sldId id="359" r:id="rId16"/>
    <p:sldId id="342" r:id="rId17"/>
    <p:sldId id="353" r:id="rId18"/>
    <p:sldId id="352" r:id="rId19"/>
    <p:sldId id="345" r:id="rId20"/>
    <p:sldId id="354" r:id="rId21"/>
    <p:sldId id="346" r:id="rId22"/>
    <p:sldId id="348" r:id="rId23"/>
    <p:sldId id="358" r:id="rId24"/>
    <p:sldId id="347" r:id="rId25"/>
    <p:sldId id="349" r:id="rId26"/>
    <p:sldId id="355" r:id="rId27"/>
    <p:sldId id="357" r:id="rId28"/>
    <p:sldId id="356" r:id="rId29"/>
    <p:sldId id="339" r:id="rId3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3"/>
    <p:restoredTop sz="96724" autoAdjust="0"/>
  </p:normalViewPr>
  <p:slideViewPr>
    <p:cSldViewPr showGuides="1">
      <p:cViewPr varScale="1">
        <p:scale>
          <a:sx n="114" d="100"/>
          <a:sy n="114" d="100"/>
        </p:scale>
        <p:origin x="1024" y="176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UCI Machine Learning Repository maintains 370</a:t>
            </a:r>
            <a:r>
              <a:rPr lang="en-US" baseline="0" dirty="0"/>
              <a:t> (as of 2017-05-01)</a:t>
            </a:r>
            <a:r>
              <a:rPr lang="en-US" dirty="0"/>
              <a:t> data sets as a service to the machine learning community.</a:t>
            </a:r>
          </a:p>
          <a:p>
            <a:endParaRPr lang="en-US" dirty="0"/>
          </a:p>
          <a:p>
            <a:r>
              <a:rPr lang="en-US" dirty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Sharks bear their young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aikato.ac.nz/ml/wek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aikato.ac.nz/ml/wek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MBC-CMSC-671-F20/code/tree/master/ML" TargetMode="External"/><Relationship Id="rId7" Type="http://schemas.openxmlformats.org/officeDocument/2006/relationships/hyperlink" Target="https://raw.githubusercontent.com/UMBC-CMSC-671-F20/code/master/ML/restaurant_predict.arff" TargetMode="External"/><Relationship Id="rId2" Type="http://schemas.openxmlformats.org/officeDocument/2006/relationships/hyperlink" Target="https://github.com/UMBC-CMSC-671-F20/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w.githubusercontent.com/UMBC-CMSC-671-F20/code/master/ML/restaurant_test.arff" TargetMode="External"/><Relationship Id="rId5" Type="http://schemas.openxmlformats.org/officeDocument/2006/relationships/hyperlink" Target="https://raw.githubusercontent.com/UMBC-CMSC-671-F20/code/master/ML/restaurant.arff" TargetMode="External"/><Relationship Id="rId4" Type="http://schemas.openxmlformats.org/officeDocument/2006/relationships/hyperlink" Target="https://raw.githubusercontent.com/UMBC-CMSC-671-F20/code/master/ML/restaurant.cs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py.org/" TargetMode="External"/><Relationship Id="rId7" Type="http://schemas.openxmlformats.org/officeDocument/2006/relationships/image" Target="../media/image1.tiff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ris_flower_data_set" TargetMode="Externa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www.scipy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iris67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hyperlink" Target="http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Z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Decision Trees in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AIMA, WEKA, 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and SCIKIT-LEARN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5C1C-2B41-D14D-AF85-461E1AFF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47515"/>
            <a:ext cx="3208973" cy="2139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E3178-BAA6-6646-B2C3-C6DDCF651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318000"/>
            <a:ext cx="1619250" cy="2094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43400"/>
            <a:ext cx="3707718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936E2-0380-9F4D-8DD8-A797342779A3}"/>
              </a:ext>
            </a:extLst>
          </p:cNvPr>
          <p:cNvSpPr txBox="1"/>
          <p:nvPr/>
        </p:nvSpPr>
        <p:spPr>
          <a:xfrm>
            <a:off x="6548418" y="7396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14_2_dt_examples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Open-source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  <a:hlinkClick r:id="rId2"/>
              </a:rPr>
              <a:t>http://www.cs.waikato.ac.nz/ml/weka/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Implements many classifiers &amp;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Uses common data representation format; easy to try different ML algorithms and compare results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tools and evaluation methods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Three modes of operation: GUI, command line,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12" y="76200"/>
            <a:ext cx="199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Simplified data for predicting heart disease with just six variables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Comments begin with a % allowed at the top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{no,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{present,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</a:rPr>
              <a:t>...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7064" y="16535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age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numeric attribute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2259077"/>
            <a:ext cx="386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sex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nominal attribute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894876" y="1915180"/>
            <a:ext cx="1862188" cy="396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  <a:stCxn id="9" idx="1"/>
          </p:cNvCxnSpPr>
          <p:nvPr/>
        </p:nvCxnSpPr>
        <p:spPr bwMode="auto">
          <a:xfrm flipH="1">
            <a:off x="3606230" y="2520687"/>
            <a:ext cx="1346770" cy="15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05540" y="4890143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Training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>
                <a:latin typeface="Calibri"/>
                <a:cs typeface="Calibri"/>
              </a:rPr>
              <a:t>ARFF = Attribute-Relation File Format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829BC-A131-964C-ACBF-027DFBAD82C1}"/>
              </a:ext>
            </a:extLst>
          </p:cNvPr>
          <p:cNvSpPr txBox="1"/>
          <p:nvPr/>
        </p:nvSpPr>
        <p:spPr>
          <a:xfrm>
            <a:off x="5553623" y="3427765"/>
            <a:ext cx="342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class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target variable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0B8F6-56D8-FC49-9DA3-4877B6F9660E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>
            <a:off x="4419601" y="3689375"/>
            <a:ext cx="1134022" cy="21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E00F3-F4E4-0443-98B5-7A343B29CE3D}"/>
              </a:ext>
            </a:extLst>
          </p:cNvPr>
          <p:cNvCxnSpPr/>
          <p:nvPr/>
        </p:nvCxnSpPr>
        <p:spPr bwMode="auto">
          <a:xfrm>
            <a:off x="4953000" y="44958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83BCCE-4948-D643-A620-E5A3A27F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5143"/>
            <a:ext cx="8077200" cy="578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ED3A6-7F1B-7643-BA99-8A0FE5DDB26E}"/>
              </a:ext>
            </a:extLst>
          </p:cNvPr>
          <p:cNvSpPr txBox="1"/>
          <p:nvPr/>
        </p:nvSpPr>
        <p:spPr>
          <a:xfrm>
            <a:off x="1395489" y="6135469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cs.waikato.ac.nz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/ml/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31E-4212-4942-891A-3079165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Install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A74-CED4-934C-9737-6B3CA84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200" dirty="0"/>
              <a:t>Download and install </a:t>
            </a:r>
            <a:r>
              <a:rPr lang="en-US" sz="3200" dirty="0">
                <a:hlinkClick r:id="rId2"/>
              </a:rPr>
              <a:t>Weka</a:t>
            </a:r>
            <a:endParaRPr lang="en-US" sz="3200" dirty="0"/>
          </a:p>
          <a:p>
            <a:r>
              <a:rPr lang="en-US" sz="3200" dirty="0"/>
              <a:t>cd to your </a:t>
            </a:r>
            <a:r>
              <a:rPr lang="en-US" sz="3200" dirty="0" err="1"/>
              <a:t>weka</a:t>
            </a:r>
            <a:r>
              <a:rPr lang="en-US" sz="3200" dirty="0"/>
              <a:t> directory</a:t>
            </a:r>
          </a:p>
          <a:p>
            <a:r>
              <a:rPr lang="en-US" sz="3200" dirty="0"/>
              <a:t>Invoke the GUI interface or call components from the command line</a:t>
            </a:r>
          </a:p>
          <a:p>
            <a:pPr lvl="1"/>
            <a:r>
              <a:rPr lang="en-US" sz="2800" dirty="0"/>
              <a:t>You may want to set environment variables (e.g., CLASSPATH) or aliases (e.g., </a:t>
            </a:r>
            <a:r>
              <a:rPr lang="en-US" sz="2800" dirty="0" err="1"/>
              <a:t>weka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9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D877-62B6-EA43-9A33-E1C5C4A1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23900"/>
          </a:xfrm>
        </p:spPr>
        <p:txBody>
          <a:bodyPr/>
          <a:lstStyle/>
          <a:p>
            <a:r>
              <a:rPr lang="en-US" dirty="0"/>
              <a:t>Getting your data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B2AB-B0BF-FA41-9D47-2A4B9516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7531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200" dirty="0"/>
              <a:t>Our class </a:t>
            </a:r>
            <a:r>
              <a:rPr lang="en-US" sz="3200" dirty="0">
                <a:hlinkClick r:id="rId2"/>
              </a:rPr>
              <a:t>code repo</a:t>
            </a:r>
            <a:r>
              <a:rPr lang="en-US" sz="3200" dirty="0"/>
              <a:t>’s </a:t>
            </a:r>
            <a:r>
              <a:rPr lang="en-US" sz="3200" dirty="0">
                <a:hlinkClick r:id="rId3"/>
              </a:rPr>
              <a:t>ML</a:t>
            </a:r>
            <a:r>
              <a:rPr lang="en-US" sz="3200" dirty="0"/>
              <a:t> directory has several data files for the restaurant example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 err="1">
                <a:hlinkClick r:id="rId4"/>
              </a:rPr>
              <a:t>restaurant.csv</a:t>
            </a:r>
            <a:r>
              <a:rPr lang="en-US" sz="2400" b="1" dirty="0"/>
              <a:t>: </a:t>
            </a:r>
            <a:r>
              <a:rPr lang="en-US" sz="2400" dirty="0"/>
              <a:t>original data in simple text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 err="1">
                <a:hlinkClick r:id="rId5"/>
              </a:rPr>
              <a:t>restaurant.arff</a:t>
            </a:r>
            <a:r>
              <a:rPr lang="en-US" sz="2400" b="1" dirty="0"/>
              <a:t>: </a:t>
            </a:r>
            <a:r>
              <a:rPr lang="en-US" sz="2400" dirty="0"/>
              <a:t>data put in Weka’s </a:t>
            </a:r>
            <a:r>
              <a:rPr lang="en-US" sz="2400" b="1" dirty="0" err="1"/>
              <a:t>arff</a:t>
            </a:r>
            <a:r>
              <a:rPr lang="en-US" sz="2400" dirty="0"/>
              <a:t>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6"/>
              </a:rPr>
              <a:t>restaurant_test.arff</a:t>
            </a:r>
            <a:r>
              <a:rPr lang="en-US" sz="2400" b="1" dirty="0"/>
              <a:t>: </a:t>
            </a:r>
            <a:r>
              <a:rPr lang="en-US" sz="2400" dirty="0"/>
              <a:t>more data for test/evaluation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 err="1">
                <a:hlinkClick r:id="rId7"/>
              </a:rPr>
              <a:t>restaurant_predict.arff</a:t>
            </a:r>
            <a:r>
              <a:rPr lang="en-US" sz="2400" b="1" dirty="0"/>
              <a:t>:</a:t>
            </a:r>
            <a:r>
              <a:rPr lang="en-US" sz="2400" dirty="0"/>
              <a:t> new data we want predictions for using a saved model</a:t>
            </a:r>
            <a:endParaRPr lang="en-US" sz="2400" b="1" dirty="0"/>
          </a:p>
          <a:p>
            <a:r>
              <a:rPr lang="en-US" sz="3200" dirty="0"/>
              <a:t>#1 is the raw training data we’re given</a:t>
            </a:r>
          </a:p>
          <a:p>
            <a:r>
              <a:rPr lang="en-US" sz="3200" dirty="0"/>
              <a:t>We’ll train and save a model with #2</a:t>
            </a:r>
          </a:p>
          <a:p>
            <a:r>
              <a:rPr lang="en-US" sz="3200" dirty="0"/>
              <a:t>Test it with #3</a:t>
            </a:r>
          </a:p>
          <a:p>
            <a:r>
              <a:rPr lang="en-US" sz="3200" dirty="0"/>
              <a:t>Predict target on new data with #4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30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Open Weka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395A-BB86-5241-A680-4ED33E81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133600"/>
            <a:ext cx="5652654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B578-5ACB-B04D-9F68-8ECA1FDF319C}"/>
              </a:ext>
            </a:extLst>
          </p:cNvPr>
          <p:cNvSpPr txBox="1"/>
          <p:nvPr/>
        </p:nvSpPr>
        <p:spPr>
          <a:xfrm>
            <a:off x="4927600" y="2438400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cd /Applications/</a:t>
            </a:r>
            <a:r>
              <a:rPr lang="en-US" sz="3000" dirty="0" err="1"/>
              <a:t>weka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java -jar </a:t>
            </a:r>
            <a:r>
              <a:rPr lang="en-US" sz="3000" dirty="0" err="1"/>
              <a:t>weka.jar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Apps optimized for different tasks</a:t>
            </a:r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Start with Explorer</a:t>
            </a:r>
          </a:p>
        </p:txBody>
      </p:sp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Explorer Interface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Starts with Data Preprocessing; open file to load data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174"/>
            <a:ext cx="9144000" cy="606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91584-B1B9-FE4C-BDB2-831D77015A12}"/>
              </a:ext>
            </a:extLst>
          </p:cNvPr>
          <p:cNvSpPr/>
          <p:nvPr/>
        </p:nvSpPr>
        <p:spPr bwMode="auto">
          <a:xfrm>
            <a:off x="381000" y="1447800"/>
            <a:ext cx="12192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l"/>
            <a:r>
              <a:rPr lang="en-US" sz="4400" dirty="0"/>
              <a:t>Load </a:t>
            </a:r>
            <a:r>
              <a:rPr lang="en-US" sz="4400" dirty="0" err="1"/>
              <a:t>restaurant.arff</a:t>
            </a:r>
            <a:r>
              <a:rPr lang="en-US" sz="4400" dirty="0"/>
              <a:t> training data</a:t>
            </a:r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86FFE-AC7F-FE43-99DF-A3A054D5C8E8}"/>
              </a:ext>
            </a:extLst>
          </p:cNvPr>
          <p:cNvSpPr/>
          <p:nvPr/>
        </p:nvSpPr>
        <p:spPr bwMode="auto">
          <a:xfrm>
            <a:off x="1905000" y="333487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370 data 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sz="4400" dirty="0"/>
              <a:t>We can inspect/remove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A58B9-F669-2240-8D06-285A6208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66800"/>
            <a:ext cx="8896350" cy="6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152400"/>
            <a:ext cx="9076266" cy="1143000"/>
          </a:xfrm>
        </p:spPr>
        <p:txBody>
          <a:bodyPr/>
          <a:lstStyle/>
          <a:p>
            <a:r>
              <a:rPr lang="en-US" sz="4400" dirty="0"/>
              <a:t>Select: classify &gt; choose &gt; trees &gt; J48</a:t>
            </a:r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78B-655A-2F4F-B8DC-6128E9678B0F}"/>
              </a:ext>
            </a:extLst>
          </p:cNvPr>
          <p:cNvSpPr/>
          <p:nvPr/>
        </p:nvSpPr>
        <p:spPr bwMode="auto">
          <a:xfrm>
            <a:off x="1066800" y="1676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0BEE-A5F6-1147-828C-A5048A4CD018}"/>
              </a:ext>
            </a:extLst>
          </p:cNvPr>
          <p:cNvSpPr/>
          <p:nvPr/>
        </p:nvSpPr>
        <p:spPr bwMode="auto">
          <a:xfrm>
            <a:off x="1066800" y="39079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Adjust parameters</a:t>
            </a:r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137"/>
            <a:ext cx="9144000" cy="6063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0562E-6126-4A49-8129-7707F860DC97}"/>
              </a:ext>
            </a:extLst>
          </p:cNvPr>
          <p:cNvSpPr/>
          <p:nvPr/>
        </p:nvSpPr>
        <p:spPr bwMode="auto">
          <a:xfrm>
            <a:off x="1066800" y="1851537"/>
            <a:ext cx="1219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8D160F-5A0E-AF4C-B498-1062E599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79500"/>
            <a:ext cx="3368613" cy="5562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79A84-F318-FF4E-8943-7A589AB38293}"/>
              </a:ext>
            </a:extLst>
          </p:cNvPr>
          <p:cNvSpPr/>
          <p:nvPr/>
        </p:nvSpPr>
        <p:spPr bwMode="auto">
          <a:xfrm>
            <a:off x="5943599" y="38481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4B491-47C5-C947-96C8-2451787F93BF}"/>
              </a:ext>
            </a:extLst>
          </p:cNvPr>
          <p:cNvSpPr/>
          <p:nvPr/>
        </p:nvSpPr>
        <p:spPr bwMode="auto">
          <a:xfrm>
            <a:off x="5943599" y="28956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73E4-CCB1-0E49-9CDA-7769AD40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Select the testing procedure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E45682-CE71-4C46-A3D9-B916CCB1C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7" y="1143000"/>
            <a:ext cx="7626927" cy="5908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24DDC-CB7B-224C-B6A6-0EF60BE340FA}"/>
              </a:ext>
            </a:extLst>
          </p:cNvPr>
          <p:cNvSpPr/>
          <p:nvPr/>
        </p:nvSpPr>
        <p:spPr bwMode="auto">
          <a:xfrm>
            <a:off x="381000" y="2362200"/>
            <a:ext cx="1752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1C0FEC-C849-034D-A7EC-4B566937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54" y="941008"/>
            <a:ext cx="4902055" cy="4975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A9101E-AC35-5249-AD71-F4C8853C9AF5}"/>
              </a:ext>
            </a:extLst>
          </p:cNvPr>
          <p:cNvSpPr/>
          <p:nvPr/>
        </p:nvSpPr>
        <p:spPr bwMode="auto">
          <a:xfrm>
            <a:off x="5029200" y="1729616"/>
            <a:ext cx="723828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1D989-C618-944D-B69B-DC907D6A5DCF}"/>
              </a:ext>
            </a:extLst>
          </p:cNvPr>
          <p:cNvSpPr/>
          <p:nvPr/>
        </p:nvSpPr>
        <p:spPr bwMode="auto">
          <a:xfrm>
            <a:off x="4597400" y="3646108"/>
            <a:ext cx="12954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6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4400" dirty="0"/>
              <a:t>See training results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0F315D-CEAD-F140-A37E-0AFAECFA2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394304"/>
            <a:ext cx="885305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07F65A-34BD-6540-AEDE-0AD814BFC8A4}"/>
              </a:ext>
            </a:extLst>
          </p:cNvPr>
          <p:cNvSpPr/>
          <p:nvPr/>
        </p:nvSpPr>
        <p:spPr bwMode="auto">
          <a:xfrm>
            <a:off x="2819400" y="4572000"/>
            <a:ext cx="38862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68CFF-DF92-B040-BE6C-109A07695752}"/>
              </a:ext>
            </a:extLst>
          </p:cNvPr>
          <p:cNvSpPr/>
          <p:nvPr/>
        </p:nvSpPr>
        <p:spPr bwMode="auto">
          <a:xfrm>
            <a:off x="2794000" y="1828800"/>
            <a:ext cx="2616200" cy="1421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872"/>
            <a:ext cx="7772400" cy="1143000"/>
          </a:xfrm>
        </p:spPr>
        <p:txBody>
          <a:bodyPr/>
          <a:lstStyle/>
          <a:p>
            <a:r>
              <a:rPr lang="en-US" sz="4400" dirty="0"/>
              <a:t>Compare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(2.0)</a:t>
            </a:r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1509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029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nodes:11; leaves:7, max depth:4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ID3 tree: nodes:12; leaves:8, max depth:4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3A8A1-407B-6C40-8E32-9F15579B90BF}"/>
              </a:ext>
            </a:extLst>
          </p:cNvPr>
          <p:cNvSpPr txBox="1"/>
          <p:nvPr/>
        </p:nvSpPr>
        <p:spPr>
          <a:xfrm>
            <a:off x="1952532" y="6223356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two decision trees are equally good </a:t>
            </a:r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1843-6F65-E746-B843-FD57E25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048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scikit-learn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2D3C-756E-0247-A412-B229C2A9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47800"/>
            <a:ext cx="8244840" cy="5257800"/>
          </a:xfrm>
        </p:spPr>
        <p:txBody>
          <a:bodyPr/>
          <a:lstStyle/>
          <a:p>
            <a:r>
              <a:rPr lang="en-US" sz="3200" dirty="0"/>
              <a:t>Popular open source ML and data analysis tools for Python</a:t>
            </a:r>
          </a:p>
          <a:p>
            <a:r>
              <a:rPr lang="en-US" sz="3200" dirty="0"/>
              <a:t>Built on </a:t>
            </a:r>
            <a:r>
              <a:rPr lang="en-US" sz="3200" dirty="0">
                <a:hlinkClick r:id="rId3"/>
              </a:rPr>
              <a:t>NumPy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SciPy</a:t>
            </a:r>
            <a:r>
              <a:rPr lang="en-US" sz="3200" dirty="0"/>
              <a:t>,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for efficiency</a:t>
            </a:r>
          </a:p>
          <a:p>
            <a:r>
              <a:rPr lang="en-US" sz="3200" dirty="0"/>
              <a:t>However decision tree tools are a weak area</a:t>
            </a:r>
          </a:p>
          <a:p>
            <a:pPr lvl="1"/>
            <a:r>
              <a:rPr lang="en-US" sz="2800" dirty="0"/>
              <a:t>E.g., data features must be numeric, so working with restaurant example requires conversion</a:t>
            </a:r>
          </a:p>
          <a:p>
            <a:pPr lvl="1"/>
            <a:r>
              <a:rPr lang="en-US" sz="2800" dirty="0"/>
              <a:t>Perhaps because DTs not used for large problems</a:t>
            </a:r>
          </a:p>
          <a:p>
            <a:r>
              <a:rPr lang="en-US" sz="3200" dirty="0"/>
              <a:t>We’ll look at using it to learn a DT for the classic </a:t>
            </a:r>
            <a:r>
              <a:rPr lang="en-US" sz="3200" dirty="0">
                <a:hlinkClick r:id="rId6"/>
              </a:rPr>
              <a:t>iris flower dataset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9552-5AE5-124D-AC81-BD6CE1523A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9" t="19474" r="18421" b="13421"/>
          <a:stretch/>
        </p:blipFill>
        <p:spPr>
          <a:xfrm>
            <a:off x="7010400" y="152400"/>
            <a:ext cx="190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C809-A01A-0446-8863-D21D3CA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8" y="5441657"/>
            <a:ext cx="8113164" cy="1275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 samples from each of three species of Iris (</a:t>
            </a:r>
            <a:r>
              <a:rPr lang="en-US" dirty="0" err="1"/>
              <a:t>setosa</a:t>
            </a:r>
            <a:r>
              <a:rPr lang="en-US" dirty="0"/>
              <a:t>, virginica, versicolor) with four data features: length and width of the sepals and petals in centimeters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C200-1148-B34C-BA64-E4CCE73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239793"/>
            <a:ext cx="690489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C514E-498F-DD42-BAAA-214DA9D5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28" y="220980"/>
            <a:ext cx="4982172" cy="3886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2CC4E-D0D6-B34F-987B-56D1C5F4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26" y="-152400"/>
            <a:ext cx="4943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BEFC3-BDC2-DD41-8C11-50FFB7F9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42" y="9977"/>
            <a:ext cx="1981200" cy="1143000"/>
          </a:xfrm>
        </p:spPr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 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3301-BD9B-FA44-86FA-2195A29A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8" y="3926205"/>
            <a:ext cx="4744906" cy="2720340"/>
          </a:xfrm>
          <a:solidFill>
            <a:schemeClr val="bg1">
              <a:lumMod val="95000"/>
              <a:alpha val="84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 err="1"/>
              <a:t>sklearn</a:t>
            </a:r>
            <a:r>
              <a:rPr lang="en-US" sz="2000" dirty="0"/>
              <a:t> import tree, datasets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graphviz</a:t>
            </a:r>
            <a:r>
              <a:rPr lang="en-US" sz="2000" dirty="0"/>
              <a:t>, pickle</a:t>
            </a:r>
          </a:p>
          <a:p>
            <a:pPr marL="0" indent="0">
              <a:buNone/>
            </a:pPr>
            <a:r>
              <a:rPr lang="en-US" sz="2000" dirty="0"/>
              <a:t>iris = </a:t>
            </a:r>
            <a:r>
              <a:rPr lang="en-US" sz="2000" dirty="0" err="1"/>
              <a:t>datasets.load_iris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tree.DecisionTreeClassifier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clf.fit</a:t>
            </a:r>
            <a:r>
              <a:rPr lang="en-US" sz="2000" dirty="0"/>
              <a:t>(</a:t>
            </a:r>
            <a:r>
              <a:rPr lang="en-US" sz="2000" dirty="0" err="1"/>
              <a:t>iris.data</a:t>
            </a:r>
            <a:r>
              <a:rPr lang="en-US" sz="2000" dirty="0"/>
              <a:t>, </a:t>
            </a:r>
            <a:r>
              <a:rPr lang="en-US" sz="2000" dirty="0" err="1"/>
              <a:t>iris.target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pickle.dump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open(‘</a:t>
            </a:r>
            <a:r>
              <a:rPr lang="en-US" sz="2000" dirty="0" err="1"/>
              <a:t>iris.p</a:t>
            </a:r>
            <a:r>
              <a:rPr lang="en-US" sz="2000" dirty="0"/>
              <a:t>’, ‘</a:t>
            </a:r>
            <a:r>
              <a:rPr lang="en-US" sz="2000" dirty="0" err="1"/>
              <a:t>wb</a:t>
            </a:r>
            <a:r>
              <a:rPr lang="en-US" sz="2000" dirty="0"/>
              <a:t>’))</a:t>
            </a:r>
          </a:p>
          <a:p>
            <a:pPr marL="0" indent="0">
              <a:buNone/>
            </a:pPr>
            <a:r>
              <a:rPr lang="en-US" sz="2000" dirty="0" err="1"/>
              <a:t>tree.export_graphviz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</a:t>
            </a:r>
            <a:r>
              <a:rPr lang="en-US" sz="2000" dirty="0" err="1"/>
              <a:t>out_file</a:t>
            </a:r>
            <a:r>
              <a:rPr lang="en-US" sz="2000" dirty="0"/>
              <a:t>=“</a:t>
            </a:r>
            <a:r>
              <a:rPr lang="en-US" sz="2000" dirty="0" err="1"/>
              <a:t>iris.pdf</a:t>
            </a:r>
            <a:r>
              <a:rPr lang="en-US" sz="2000" dirty="0"/>
              <a:t>”)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DF11-09C3-2744-925F-3844E6670A4E}"/>
              </a:ext>
            </a:extLst>
          </p:cNvPr>
          <p:cNvSpPr txBox="1"/>
          <p:nvPr/>
        </p:nvSpPr>
        <p:spPr>
          <a:xfrm>
            <a:off x="152400" y="6324600"/>
            <a:ext cx="374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4"/>
              </a:rPr>
              <a:t>http://bit.ly/iris671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662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scikit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-learn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2485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Weka: good for experimenting with many ML algorithms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Other tools are more efficient &amp; scalable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popular and efficient suite of open-source machine-learning tools in Python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Uses NumPy, SciPy, matplotlib for efficiency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Preloaded into Google’s </a:t>
            </a:r>
            <a:r>
              <a:rPr lang="en-US" sz="3200" dirty="0" err="1">
                <a:ea typeface="ＭＳ Ｐゴシック" charset="0"/>
                <a:cs typeface="ＭＳ Ｐゴシック" charset="0"/>
                <a:hlinkClick r:id="rId3"/>
              </a:rPr>
              <a:t>Colaboratory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Custom apps for a specific ML algorithm are often preferred for speed or features</a:t>
            </a:r>
          </a:p>
          <a:p>
            <a:pPr lvl="1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62132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Zoo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7432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animal name: string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hair: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feathers: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eggs: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milk: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airborne: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aquatic: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predator: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toothed: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backbone: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breathes: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venomous: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fins: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legs: {0,2,4,5,6,8}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tail: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domestic: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 err="1"/>
              <a:t>catsize</a:t>
            </a:r>
            <a:r>
              <a:rPr lang="en-US" sz="1800" dirty="0"/>
              <a:t>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US" b="1" dirty="0">
                <a:latin typeface="Calibri"/>
              </a:rPr>
              <a:t>101 Instances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aardvark,1,0,0,1,0,0,1,1,1,1,0,0,4,0,0,1,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52E8-335E-5D4C-9D69-9A1D819EE4DE}"/>
              </a:ext>
            </a:extLst>
          </p:cNvPr>
          <p:cNvSpPr txBox="1"/>
          <p:nvPr/>
        </p:nvSpPr>
        <p:spPr>
          <a:xfrm>
            <a:off x="7543800" y="7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category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label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06D00-6406-EA4B-8417-5CFADC1ABB7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7696200" y="722531"/>
            <a:ext cx="363126" cy="9538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 err="1">
                <a:ea typeface="ＭＳ Ｐゴシック" charset="0"/>
                <a:cs typeface="ＭＳ Ｐゴシック" charset="0"/>
              </a:rPr>
              <a:t>aima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-python&gt; python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dt.train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(['shark',0,0,1,0,0,1,1,1,1,0,0,1,0,1,0,0]) #eggs=1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dt.predict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#eggs=0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'mammal</a:t>
            </a:r>
            <a:r>
              <a:rPr lang="ja-JP" altLang="en-US" sz="2500" dirty="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304800" y="16510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dt.dt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eggs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</a:t>
            </a:r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029200" y="2274838"/>
            <a:ext cx="342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After adding the shark example to the training data &amp; retraining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26652</TotalTime>
  <Words>1685</Words>
  <Application>Microsoft Macintosh PowerPoint</Application>
  <PresentationFormat>On-screen Show (4:3)</PresentationFormat>
  <Paragraphs>257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Blank Presentation</vt:lpstr>
      <vt:lpstr> Decision Trees in AIMA, WEKA,  and SCIKIT-LEARN</vt:lpstr>
      <vt:lpstr>http://archive.ics.uci.edu/ml</vt:lpstr>
      <vt:lpstr>PowerPoint Presentation</vt:lpstr>
      <vt:lpstr>Zoo training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Install Weka</vt:lpstr>
      <vt:lpstr>Getting your data ready</vt:lpstr>
      <vt:lpstr>Open Weka app</vt:lpstr>
      <vt:lpstr>Explorer Interface</vt:lpstr>
      <vt:lpstr>Starts with Data Preprocessing; open file to load data</vt:lpstr>
      <vt:lpstr>Load restaurant.arff training data</vt:lpstr>
      <vt:lpstr>We can inspect/remove features</vt:lpstr>
      <vt:lpstr>Select: classify &gt; choose &gt; trees &gt; J48</vt:lpstr>
      <vt:lpstr>Adjust parameters</vt:lpstr>
      <vt:lpstr>Select the testing procedure</vt:lpstr>
      <vt:lpstr>See training results</vt:lpstr>
      <vt:lpstr>Compare results</vt:lpstr>
      <vt:lpstr>scikit-learn</vt:lpstr>
      <vt:lpstr>PowerPoint Presentation</vt:lpstr>
      <vt:lpstr>Scikit DT</vt:lpstr>
      <vt:lpstr>Weka vs. scikit-learn vs. …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499</cp:revision>
  <cp:lastPrinted>2018-04-30T19:41:01Z</cp:lastPrinted>
  <dcterms:created xsi:type="dcterms:W3CDTF">2009-11-25T19:59:32Z</dcterms:created>
  <dcterms:modified xsi:type="dcterms:W3CDTF">2020-11-12T17:30:35Z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