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1"/>
  </p:notesMasterIdLst>
  <p:handoutMasterIdLst>
    <p:handoutMasterId r:id="rId12"/>
  </p:handoutMasterIdLst>
  <p:sldIdLst>
    <p:sldId id="476" r:id="rId2"/>
    <p:sldId id="491" r:id="rId3"/>
    <p:sldId id="495" r:id="rId4"/>
    <p:sldId id="492" r:id="rId5"/>
    <p:sldId id="503" r:id="rId6"/>
    <p:sldId id="508" r:id="rId7"/>
    <p:sldId id="506" r:id="rId8"/>
    <p:sldId id="507" r:id="rId9"/>
    <p:sldId id="370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23"/>
    <p:restoredTop sz="91497"/>
  </p:normalViewPr>
  <p:slideViewPr>
    <p:cSldViewPr showGuides="1">
      <p:cViewPr>
        <p:scale>
          <a:sx n="109" d="100"/>
          <a:sy n="109" d="100"/>
        </p:scale>
        <p:origin x="1168" y="25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B4E9CA-25BB-BC44-B92C-E26923A0C260}" type="slidenum">
              <a:rPr lang="en-US" sz="1200">
                <a:latin typeface="Tahoma" charset="0"/>
              </a:rPr>
              <a:pPr eaLnBrk="1" hangingPunct="1"/>
              <a:t>2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17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4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5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6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91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lanning_Domain_Definition_Language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ttp://www.icaps-conference.org/index.php/Main/Competitions" TargetMode="External"/><Relationship Id="rId5" Type="http://schemas.openxmlformats.org/officeDocument/2006/relationships/hyperlink" Target="https://planning.wiki/ref/pddl" TargetMode="External"/><Relationship Id="rId4" Type="http://schemas.openxmlformats.org/officeDocument/2006/relationships/hyperlink" Target="https://www.csee.umbc.edu/courses/671/fall12/hw/hw6/pddl1.2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ai.cs.uni-saarland.de/hoffmann/ff.html" TargetMode="External"/><Relationship Id="rId2" Type="http://schemas.openxmlformats.org/officeDocument/2006/relationships/hyperlink" Target="https://github.com/ai-planni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PDDL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010400" cy="1143000"/>
          </a:xfrm>
        </p:spPr>
        <p:txBody>
          <a:bodyPr/>
          <a:lstStyle/>
          <a:p>
            <a:pPr algn="l"/>
            <a:r>
              <a:rPr lang="en-GB" sz="4400" dirty="0">
                <a:latin typeface="Calibri"/>
                <a:ea typeface="ＭＳ Ｐゴシック" charset="0"/>
                <a:cs typeface="Calibri"/>
              </a:rPr>
              <a:t>PDDL</a:t>
            </a:r>
            <a:endParaRPr lang="en-US" sz="4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GB" sz="3200" b="1" dirty="0">
                <a:latin typeface="Calibri"/>
                <a:ea typeface="ＭＳ Ｐゴシック" charset="0"/>
                <a:cs typeface="Calibri"/>
                <a:hlinkClick r:id="rId3"/>
              </a:rPr>
              <a:t>Planning Domain Description Language</a:t>
            </a:r>
            <a:endParaRPr lang="en-GB" sz="3200" b="1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Based on STRIPS with various extensions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ea typeface="ＭＳ Ｐゴシック" charset="0"/>
                <a:cs typeface="Calibri"/>
              </a:rPr>
              <a:t>First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defined by Drew McDermott (Yale) </a:t>
            </a:r>
            <a:r>
              <a:rPr lang="en-GB" sz="3200" dirty="0">
                <a:ea typeface="ＭＳ Ｐゴシック" charset="0"/>
                <a:cs typeface="Calibri"/>
              </a:rPr>
              <a:t>et al.</a:t>
            </a:r>
          </a:p>
          <a:p>
            <a:pPr lvl="1"/>
            <a:r>
              <a:rPr lang="en-GB" sz="2800" dirty="0">
                <a:latin typeface="Calibri"/>
                <a:ea typeface="ＭＳ Ｐゴシック" charset="0"/>
                <a:cs typeface="Calibri"/>
              </a:rPr>
              <a:t>Classic spec: </a:t>
            </a:r>
            <a:r>
              <a:rPr lang="en-GB" sz="2800" dirty="0">
                <a:latin typeface="Calibri"/>
                <a:ea typeface="ＭＳ Ｐゴシック" charset="0"/>
                <a:cs typeface="Calibri"/>
                <a:hlinkClick r:id="rId4"/>
              </a:rPr>
              <a:t>PDDL 1.2</a:t>
            </a:r>
            <a:r>
              <a:rPr lang="en-GB" sz="2800" dirty="0">
                <a:latin typeface="Calibri"/>
                <a:ea typeface="ＭＳ Ｐゴシック" charset="0"/>
                <a:cs typeface="Calibri"/>
              </a:rPr>
              <a:t>; good </a:t>
            </a:r>
            <a:r>
              <a:rPr lang="en-GB" sz="2800" dirty="0">
                <a:latin typeface="Calibri"/>
                <a:ea typeface="ＭＳ Ｐゴシック" charset="0"/>
                <a:cs typeface="Calibri"/>
                <a:hlinkClick r:id="rId5"/>
              </a:rPr>
              <a:t>reference guide</a:t>
            </a:r>
            <a:endParaRPr lang="en-GB" sz="28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Used in biennial </a:t>
            </a:r>
            <a:r>
              <a:rPr lang="en-GB" sz="3200" dirty="0">
                <a:latin typeface="Calibri"/>
                <a:ea typeface="ＭＳ Ｐゴシック" charset="0"/>
                <a:cs typeface="Calibri"/>
                <a:hlinkClick r:id="rId6"/>
              </a:rPr>
              <a:t>International Planning Competition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(IPC) series (1998-2020)</a:t>
            </a:r>
          </a:p>
          <a:p>
            <a:r>
              <a:rPr lang="en-US" sz="3200" dirty="0">
                <a:latin typeface="Calibri"/>
                <a:ea typeface="ＭＳ Ｐゴシック" charset="0"/>
                <a:cs typeface="Calibri"/>
              </a:rPr>
              <a:t>Many planners use it as a standard input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8600"/>
            <a:ext cx="4038600" cy="13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PDDL Representation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19100" y="1219200"/>
            <a:ext cx="8305800" cy="5486400"/>
          </a:xfrm>
        </p:spPr>
        <p:txBody>
          <a:bodyPr/>
          <a:lstStyle/>
          <a:p>
            <a:r>
              <a:rPr lang="en-GB" sz="3200" dirty="0">
                <a:ea typeface="ＭＳ Ｐゴシック" charset="0"/>
                <a:cs typeface="Calibri"/>
              </a:rPr>
              <a:t>T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ask specified via two files: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US" sz="3200" b="1" dirty="0">
                <a:latin typeface="Calibri"/>
                <a:ea typeface="ＭＳ Ｐゴシック" charset="0"/>
                <a:cs typeface="Calibri"/>
              </a:rPr>
              <a:t>problem file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Both use a logic-oriented notation with Lisp syntax</a:t>
            </a:r>
            <a:endParaRPr lang="en-US" sz="28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ea typeface="ＭＳ Ｐゴシック" charset="0"/>
                <a:cs typeface="Calibri"/>
              </a:rPr>
              <a:t>defines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a domain </a:t>
            </a:r>
            <a:r>
              <a:rPr lang="en-GB" sz="3200" dirty="0">
                <a:ea typeface="ＭＳ Ｐゴシック" charset="0"/>
                <a:cs typeface="Calibri"/>
              </a:rPr>
              <a:t>via </a:t>
            </a:r>
            <a:r>
              <a:rPr lang="en-GB" sz="3200" i="1" dirty="0">
                <a:ea typeface="ＭＳ Ｐゴシック" charset="0"/>
                <a:cs typeface="Calibri"/>
              </a:rPr>
              <a:t>requirements</a:t>
            </a:r>
            <a:r>
              <a:rPr lang="en-GB" sz="3200" dirty="0">
                <a:ea typeface="ＭＳ Ｐゴシック" charset="0"/>
                <a:cs typeface="Calibri"/>
              </a:rPr>
              <a:t>,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GB" sz="3200" i="1" dirty="0">
                <a:latin typeface="Calibri"/>
                <a:ea typeface="ＭＳ Ｐゴシック" charset="0"/>
                <a:cs typeface="Calibri"/>
              </a:rPr>
              <a:t>predicates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, </a:t>
            </a:r>
            <a:r>
              <a:rPr lang="en-GB" sz="3200" i="1" dirty="0">
                <a:latin typeface="Calibri"/>
                <a:ea typeface="ＭＳ Ｐゴシック" charset="0"/>
                <a:cs typeface="Calibri"/>
              </a:rPr>
              <a:t>constants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, and </a:t>
            </a:r>
            <a:r>
              <a:rPr lang="en-GB" sz="3200" i="1" dirty="0">
                <a:latin typeface="Calibri"/>
                <a:ea typeface="ＭＳ Ｐゴシック" charset="0"/>
                <a:cs typeface="Calibri"/>
              </a:rPr>
              <a:t>actions</a:t>
            </a:r>
          </a:p>
          <a:p>
            <a:pPr lvl="1"/>
            <a:r>
              <a:rPr lang="en-GB" sz="2800" dirty="0">
                <a:latin typeface="Calibri"/>
                <a:ea typeface="ＭＳ Ｐゴシック" charset="0"/>
                <a:cs typeface="Calibri"/>
              </a:rPr>
              <a:t> U</a:t>
            </a:r>
            <a:r>
              <a:rPr lang="en-GB" sz="2800" dirty="0">
                <a:ea typeface="ＭＳ Ｐゴシック" charset="0"/>
                <a:cs typeface="Calibri"/>
              </a:rPr>
              <a:t>sed for many </a:t>
            </a:r>
            <a:r>
              <a:rPr lang="en-GB" sz="2800" dirty="0">
                <a:latin typeface="Calibri"/>
                <a:ea typeface="ＭＳ Ｐゴシック" charset="0"/>
                <a:cs typeface="Calibri"/>
              </a:rPr>
              <a:t>different problem files</a:t>
            </a:r>
          </a:p>
          <a:p>
            <a:r>
              <a:rPr lang="en-GB" sz="3200" b="1" dirty="0">
                <a:ea typeface="ＭＳ Ｐゴシック" charset="0"/>
                <a:cs typeface="Calibri"/>
              </a:rPr>
              <a:t>Problem file: </a:t>
            </a:r>
            <a:r>
              <a:rPr lang="en-GB" sz="3200" dirty="0">
                <a:ea typeface="ＭＳ Ｐゴシック" charset="0"/>
                <a:cs typeface="Calibri"/>
              </a:rPr>
              <a:t>defines problem by describing its </a:t>
            </a:r>
            <a:r>
              <a:rPr lang="en-GB" sz="3200" i="1" dirty="0">
                <a:ea typeface="ＭＳ Ｐゴシック" charset="0"/>
                <a:cs typeface="Calibri"/>
              </a:rPr>
              <a:t>domain</a:t>
            </a:r>
            <a:r>
              <a:rPr lang="en-GB" sz="3200" dirty="0">
                <a:ea typeface="ＭＳ Ｐゴシック" charset="0"/>
                <a:cs typeface="Calibri"/>
              </a:rPr>
              <a:t>, </a:t>
            </a:r>
            <a:r>
              <a:rPr lang="en-GB" sz="3200" i="1" dirty="0">
                <a:ea typeface="ＭＳ Ｐゴシック" charset="0"/>
                <a:cs typeface="Calibri"/>
              </a:rPr>
              <a:t>objects</a:t>
            </a:r>
            <a:r>
              <a:rPr lang="en-GB" sz="3200" dirty="0">
                <a:ea typeface="ＭＳ Ｐゴシック" charset="0"/>
                <a:cs typeface="Calibri"/>
              </a:rPr>
              <a:t>, </a:t>
            </a:r>
            <a:r>
              <a:rPr lang="en-GB" sz="3200" i="1" dirty="0">
                <a:ea typeface="ＭＳ Ｐゴシック" charset="0"/>
                <a:cs typeface="Calibri"/>
              </a:rPr>
              <a:t>initial state</a:t>
            </a:r>
            <a:r>
              <a:rPr lang="en-GB" sz="3200" dirty="0">
                <a:ea typeface="ＭＳ Ｐゴシック" charset="0"/>
                <a:cs typeface="Calibri"/>
              </a:rPr>
              <a:t> and </a:t>
            </a:r>
            <a:r>
              <a:rPr lang="en-US" sz="3200" i="1" dirty="0">
                <a:ea typeface="ＭＳ Ｐゴシック" charset="0"/>
                <a:cs typeface="Calibri"/>
              </a:rPr>
              <a:t>goal state</a:t>
            </a:r>
          </a:p>
          <a:p>
            <a:r>
              <a:rPr lang="en-US" sz="3200" b="1" dirty="0">
                <a:ea typeface="ＭＳ Ｐゴシック" charset="0"/>
                <a:cs typeface="Calibri"/>
              </a:rPr>
              <a:t>Planner: </a:t>
            </a:r>
            <a:r>
              <a:rPr lang="en-US" sz="3200" dirty="0">
                <a:ea typeface="ＭＳ Ｐゴシック" charset="0"/>
                <a:cs typeface="Calibri"/>
              </a:rPr>
              <a:t>takes a domain and a problem and produces a plan</a:t>
            </a:r>
            <a:endParaRPr lang="en-US" sz="3200" b="1" dirty="0"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866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Domain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domain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ea typeface="ＭＳ Ｐゴシック" charset="0"/>
                <a:cs typeface="Calibri"/>
              </a:rPr>
              <a:t>BW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:requirements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:strips)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:constants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red green blue yellow small large)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:predicates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(on ?x ?y) (on-table ?x) (color  ?x ?y)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(clear ?x))</a:t>
            </a:r>
          </a:p>
          <a:p>
            <a:pPr>
              <a:buFontTx/>
              <a:buNone/>
            </a:pPr>
            <a:r>
              <a:rPr lang="is-I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:action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pick-up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:parameters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(?obj1)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:precondition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(clear ?obj1) (on-table ?obj1)</a:t>
            </a:r>
            <a:br>
              <a:rPr lang="en-US" sz="2600" dirty="0">
                <a:latin typeface="Calibri"/>
                <a:ea typeface="ＭＳ Ｐゴシック" charset="0"/>
                <a:cs typeface="Calibri"/>
              </a:rPr>
            </a:b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         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:effect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(and (not (on-table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(clear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(holding ?obj1)))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more actions ...)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endParaRPr lang="en-US" sz="2600" dirty="0">
              <a:latin typeface="Calibri"/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endParaRPr lang="en-US" sz="2600" dirty="0"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800" dirty="0">
                <a:ea typeface="ＭＳ Ｐゴシック" charset="0"/>
                <a:cs typeface="Calibri"/>
              </a:rPr>
              <a:t>BW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8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(and (on A B)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                    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46482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36137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4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endParaRPr lang="en-US" sz="2600" dirty="0">
              <a:latin typeface="Calibri"/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endParaRPr lang="en-US" sz="2600" dirty="0"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800" dirty="0">
                <a:ea typeface="ＭＳ Ｐゴシック" charset="0"/>
                <a:cs typeface="Calibri"/>
              </a:rPr>
              <a:t>BW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8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(and (on A B)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                    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8D8A4CB-62A6-8B43-ACEA-4F195B233B17}"/>
              </a:ext>
            </a:extLst>
          </p:cNvPr>
          <p:cNvGrpSpPr/>
          <p:nvPr/>
        </p:nvGrpSpPr>
        <p:grpSpPr>
          <a:xfrm>
            <a:off x="5257800" y="1600200"/>
            <a:ext cx="2438400" cy="1905000"/>
            <a:chOff x="5257800" y="2971800"/>
            <a:chExt cx="2438400" cy="1905000"/>
          </a:xfrm>
        </p:grpSpPr>
        <p:sp>
          <p:nvSpPr>
            <p:cNvPr id="3" name="Rectangle 2"/>
            <p:cNvSpPr/>
            <p:nvPr/>
          </p:nvSpPr>
          <p:spPr bwMode="auto">
            <a:xfrm>
              <a:off x="55626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A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626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C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626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7818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7818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818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5257800" y="4648200"/>
              <a:ext cx="2438400" cy="228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6" name="Right Arrow 5"/>
            <p:cNvSpPr/>
            <p:nvPr/>
          </p:nvSpPr>
          <p:spPr bwMode="auto">
            <a:xfrm>
              <a:off x="6172200" y="3613773"/>
              <a:ext cx="533400" cy="484632"/>
            </a:xfrm>
            <a:prstGeom prst="rightArrow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BAF0A7B-3AA8-174F-9D95-04AA9F3CA333}"/>
              </a:ext>
            </a:extLst>
          </p:cNvPr>
          <p:cNvSpPr txBox="1"/>
          <p:nvPr/>
        </p:nvSpPr>
        <p:spPr>
          <a:xfrm>
            <a:off x="5334000" y="3657600"/>
            <a:ext cx="2362200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Begin plan</a:t>
            </a:r>
          </a:p>
          <a:p>
            <a:r>
              <a:rPr lang="en-US" sz="2400" dirty="0"/>
              <a:t>1 (</a:t>
            </a:r>
            <a:r>
              <a:rPr lang="en-US" sz="2400" dirty="0" err="1"/>
              <a:t>unstack</a:t>
            </a:r>
            <a:r>
              <a:rPr lang="en-US" sz="2400" dirty="0"/>
              <a:t> c b)</a:t>
            </a:r>
          </a:p>
          <a:p>
            <a:r>
              <a:rPr lang="en-US" sz="2400" dirty="0"/>
              <a:t>2 (put-down c)</a:t>
            </a:r>
          </a:p>
          <a:p>
            <a:r>
              <a:rPr lang="en-US" sz="2400" dirty="0"/>
              <a:t>3 (</a:t>
            </a:r>
            <a:r>
              <a:rPr lang="en-US" sz="2400" dirty="0" err="1"/>
              <a:t>unstack</a:t>
            </a:r>
            <a:r>
              <a:rPr lang="en-US" sz="2400" dirty="0"/>
              <a:t> b a)</a:t>
            </a:r>
          </a:p>
          <a:p>
            <a:r>
              <a:rPr lang="en-US" sz="2400" dirty="0"/>
              <a:t>4 (stack b c)</a:t>
            </a:r>
          </a:p>
          <a:p>
            <a:r>
              <a:rPr lang="en-US" sz="2400" dirty="0"/>
              <a:t>5 (pick-up a)</a:t>
            </a:r>
          </a:p>
          <a:p>
            <a:r>
              <a:rPr lang="en-US" sz="2400" dirty="0"/>
              <a:t>6 (stack a b)</a:t>
            </a:r>
          </a:p>
          <a:p>
            <a:r>
              <a:rPr lang="en-US" sz="2400" dirty="0"/>
              <a:t>End plan</a:t>
            </a:r>
          </a:p>
        </p:txBody>
      </p:sp>
    </p:spTree>
    <p:extLst>
      <p:ext uri="{BB962C8B-B14F-4D97-AF65-F5344CB8AC3E}">
        <p14:creationId xmlns:p14="http://schemas.microsoft.com/office/powerpoint/2010/main" val="2310550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9B4E-BA4D-0446-A93A-2F2D139E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52400"/>
            <a:ext cx="7772400" cy="1143000"/>
          </a:xfrm>
        </p:spPr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F60A406-7A50-6741-90D5-519E53BC7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6800"/>
            <a:ext cx="8447314" cy="604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423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26618-47A2-3F45-BD4E-A38FD0E0E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10415"/>
            <a:ext cx="7772400" cy="1143000"/>
          </a:xfrm>
        </p:spPr>
        <p:txBody>
          <a:bodyPr/>
          <a:lstStyle/>
          <a:p>
            <a:r>
              <a:rPr lang="en-US" dirty="0" err="1"/>
              <a:t>Planning.domains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E777F-408A-C347-B3D4-F72ECE6F1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697"/>
            <a:ext cx="7772400" cy="5062888"/>
          </a:xfrm>
        </p:spPr>
        <p:txBody>
          <a:bodyPr/>
          <a:lstStyle/>
          <a:p>
            <a:r>
              <a:rPr lang="en-US" sz="3200" dirty="0"/>
              <a:t>Open source environment for providing planning services using PDDL (</a:t>
            </a:r>
            <a:r>
              <a:rPr lang="en-US" sz="3200" dirty="0">
                <a:hlinkClick r:id="rId2"/>
              </a:rPr>
              <a:t>GitHub</a:t>
            </a:r>
            <a:r>
              <a:rPr lang="en-US" sz="3200" dirty="0"/>
              <a:t>)</a:t>
            </a:r>
          </a:p>
          <a:p>
            <a:r>
              <a:rPr lang="en-US" sz="3200" dirty="0"/>
              <a:t>Default planner is </a:t>
            </a:r>
            <a:r>
              <a:rPr lang="en-US" sz="3200" dirty="0">
                <a:hlinkClick r:id="rId3"/>
              </a:rPr>
              <a:t>ff</a:t>
            </a:r>
            <a:endParaRPr lang="en-US" sz="3200" dirty="0"/>
          </a:p>
          <a:p>
            <a:pPr lvl="1"/>
            <a:r>
              <a:rPr lang="en-US" sz="2800" dirty="0"/>
              <a:t>very successful forward-chaining heuristic search planner producing sequential plans</a:t>
            </a:r>
          </a:p>
          <a:p>
            <a:pPr lvl="1"/>
            <a:r>
              <a:rPr lang="en-US" sz="2800" dirty="0"/>
              <a:t>Can be configured to work with other planners</a:t>
            </a:r>
          </a:p>
          <a:p>
            <a:r>
              <a:rPr lang="en-US" sz="3200" dirty="0"/>
              <a:t>Use interactively or call via web-based API</a:t>
            </a:r>
          </a:p>
          <a:p>
            <a:r>
              <a:rPr lang="en-US" sz="3200" dirty="0"/>
              <a:t>Use for HW5 to extend blocks world domain </a:t>
            </a:r>
          </a:p>
        </p:txBody>
      </p:sp>
    </p:spTree>
    <p:extLst>
      <p:ext uri="{BB962C8B-B14F-4D97-AF65-F5344CB8AC3E}">
        <p14:creationId xmlns:p14="http://schemas.microsoft.com/office/powerpoint/2010/main" val="40353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0946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15113</TotalTime>
  <Words>490</Words>
  <Application>Microsoft Macintosh PowerPoint</Application>
  <PresentationFormat>On-screen Show (4:3)</PresentationFormat>
  <Paragraphs>87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Lucida Calligraphy</vt:lpstr>
      <vt:lpstr>Tahoma</vt:lpstr>
      <vt:lpstr>Times New Roman</vt:lpstr>
      <vt:lpstr>Blank Presentation</vt:lpstr>
      <vt:lpstr>PDDL</vt:lpstr>
      <vt:lpstr>PDDL</vt:lpstr>
      <vt:lpstr>PDDL Representation</vt:lpstr>
      <vt:lpstr>Blocks Word Domain File</vt:lpstr>
      <vt:lpstr>Blocks Word Problem File</vt:lpstr>
      <vt:lpstr>Blocks Word Problem File</vt:lpstr>
      <vt:lpstr>http://planning.domains/</vt:lpstr>
      <vt:lpstr>Planning.domains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328</cp:revision>
  <cp:lastPrinted>2009-11-16T21:50:54Z</cp:lastPrinted>
  <dcterms:created xsi:type="dcterms:W3CDTF">2009-11-18T21:57:46Z</dcterms:created>
  <dcterms:modified xsi:type="dcterms:W3CDTF">2020-04-07T19:15:27Z</dcterms:modified>
</cp:coreProperties>
</file>