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268" r:id="rId3"/>
    <p:sldId id="279" r:id="rId4"/>
    <p:sldId id="414" r:id="rId5"/>
    <p:sldId id="270" r:id="rId6"/>
    <p:sldId id="309" r:id="rId7"/>
    <p:sldId id="416" r:id="rId8"/>
    <p:sldId id="424" r:id="rId9"/>
    <p:sldId id="415" r:id="rId10"/>
    <p:sldId id="271" r:id="rId11"/>
    <p:sldId id="354" r:id="rId12"/>
    <p:sldId id="272" r:id="rId13"/>
    <p:sldId id="353" r:id="rId14"/>
    <p:sldId id="355" r:id="rId15"/>
    <p:sldId id="410" r:id="rId16"/>
    <p:sldId id="302" r:id="rId17"/>
    <p:sldId id="423" r:id="rId18"/>
    <p:sldId id="411" r:id="rId1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129AD5A-4158-994C-8C14-091C8DCAAC60}" type="slidenum">
              <a:rPr lang="en-US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2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D4BA35-E91F-CA45-B8C7-0BDA6444DB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5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panose="020F0502020204030204" pitchFamily="34" charset="0"/>
        <a:ea typeface="ＭＳ Ｐゴシック" pitchFamily="-65" charset="-128"/>
        <a:cs typeface="ＭＳ Ｐゴシック" pitchFamily="-65" charset="-128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0B5527-94EF-834A-985F-192C74E7CC1A}" type="slidenum">
              <a:rPr lang="en-US" sz="1200">
                <a:latin typeface="Calibri" panose="020F0502020204030204" pitchFamily="34" charset="0"/>
              </a:rPr>
              <a:pPr/>
              <a:t>1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117D85-B1C2-3548-B0F3-6FF9964F08D8}" type="slidenum">
              <a:rPr lang="en-US" sz="1200">
                <a:latin typeface="Calibri" panose="020F0502020204030204" pitchFamily="34" charset="0"/>
              </a:rPr>
              <a:pPr/>
              <a:t>12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8EC84C-589B-A345-B850-E60BE3080C24}" type="slidenum">
              <a:rPr lang="en-US" sz="1200">
                <a:latin typeface="Calibri" panose="020F0502020204030204" pitchFamily="34" charset="0"/>
              </a:rPr>
              <a:pPr/>
              <a:t>13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3D0A6E-E27E-344A-88DC-7FE54091F690}" type="slidenum">
              <a:rPr lang="en-US" sz="1200">
                <a:latin typeface="Calibri" panose="020F0502020204030204" pitchFamily="34" charset="0"/>
              </a:rPr>
              <a:pPr/>
              <a:t>14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45ABC-E8B7-234C-B4AE-7E5C46A5C910}" type="slidenum">
              <a:rPr lang="en-US" sz="1200">
                <a:latin typeface="Calibri" panose="020F0502020204030204" pitchFamily="34" charset="0"/>
              </a:rPr>
              <a:pPr/>
              <a:t>15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10C278-A43A-1D47-825F-37D1DDB76CAA}" type="slidenum">
              <a:rPr lang="en-US" sz="1200">
                <a:latin typeface="Calibri" panose="020F0502020204030204" pitchFamily="34" charset="0"/>
              </a:rPr>
              <a:pPr/>
              <a:t>16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2DFA0C-467E-E14D-BA4E-A591908C7476}" type="slidenum">
              <a:rPr lang="en-US" sz="1200">
                <a:latin typeface="Calibri" panose="020F0502020204030204" pitchFamily="34" charset="0"/>
              </a:rPr>
              <a:pPr/>
              <a:t>17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88DD78-32F7-4E44-B2B5-72AD01A7D901}" type="slidenum">
              <a:rPr lang="en-US" sz="1200">
                <a:latin typeface="Calibri" panose="020F0502020204030204" pitchFamily="34" charset="0"/>
              </a:rPr>
              <a:pPr/>
              <a:t>18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F16E1C-B37F-AA43-8A6F-CD1F1D8DB97C}" type="slidenum">
              <a:rPr lang="en-US" sz="1200">
                <a:latin typeface="Calibri" panose="020F0502020204030204" pitchFamily="34" charset="0"/>
              </a:rPr>
              <a:pPr/>
              <a:t>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90A84-1BD8-AE45-B933-249B5DBBC90A}" type="slidenum">
              <a:rPr lang="en-US" sz="1200">
                <a:latin typeface="Calibri" panose="020F0502020204030204" pitchFamily="34" charset="0"/>
              </a:rPr>
              <a:pPr/>
              <a:t>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B1600E-1509-3A4E-A59B-30726E475D94}" type="slidenum">
              <a:rPr lang="en-US" sz="1200">
                <a:latin typeface="Calibri" panose="020F0502020204030204" pitchFamily="34" charset="0"/>
              </a:rPr>
              <a:pPr/>
              <a:t>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DDB5AF0-DAE4-1243-835B-538735B7C991}" type="slidenum">
              <a:rPr lang="en-US" sz="1200">
                <a:latin typeface="Calibri" panose="020F0502020204030204" pitchFamily="34" charset="0"/>
              </a:rPr>
              <a:pPr/>
              <a:t>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>
                <a:latin typeface="Calibri" panose="020F0502020204030204" pitchFamily="34" charset="0"/>
              </a:rPr>
              <a:pPr/>
              <a:t>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9C568C-5AE1-A14A-B3CF-13FEF9059D8B}" type="slidenum">
              <a:rPr lang="en-US" sz="1200">
                <a:latin typeface="Calibri" panose="020F0502020204030204" pitchFamily="34" charset="0"/>
              </a:rPr>
              <a:pPr/>
              <a:t>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566C56-7B42-4D4C-A99F-391AC993603A}" type="slidenum">
              <a:rPr lang="en-US" sz="1200">
                <a:latin typeface="Calibri" panose="020F0502020204030204" pitchFamily="34" charset="0"/>
              </a:rPr>
              <a:pPr/>
              <a:t>10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2A2CEC7-4FB3-D342-A2D9-A62B950FAFE7}" type="slidenum">
              <a:rPr lang="en-US" sz="1200">
                <a:latin typeface="Calibri" panose="020F0502020204030204" pitchFamily="34" charset="0"/>
              </a:rPr>
              <a:pPr/>
              <a:t>11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41E528-FFED-0949-A052-9E1D2BF790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E2212A-CA78-AB42-BB8A-33DC4B8C02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3F88CF-1CB3-3D4E-BE97-D93E3EB65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4CB5D5-B6E4-5249-A9C2-5C4703CF2B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01860A-7D57-014C-9605-90B196FFCB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7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9313BA6-EE88-C64C-8035-4FC069E455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2BBE42-7B86-FB48-87DB-6D6A58A97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E40CCE-F5CB-6241-A4EC-2EAB606CC9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D10F7D-6B44-F144-A966-35A5D6BD0E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5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D9DB6C-2B63-6B4B-904D-7D3EA9D173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FAEFEB-5F44-7147-B72E-C0B9C9A51F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orward_chain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kward_chain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orn_clau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6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Rule-based reasoning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05400" y="6335713"/>
            <a:ext cx="403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 panose="020F0502020204030204" pitchFamily="34" charset="0"/>
              </a:rPr>
              <a:t>Some material adopted from notes by Andreas Geyer-Schulz,, Chuck Dyer, and Mary </a:t>
            </a:r>
            <a:r>
              <a:rPr lang="en-US" sz="1400" dirty="0" err="1">
                <a:latin typeface="Calibri" panose="020F0502020204030204" pitchFamily="34" charset="0"/>
              </a:rPr>
              <a:t>Getoor</a:t>
            </a:r>
            <a:endParaRPr lang="en-US" sz="1400" dirty="0">
              <a:latin typeface="Calibri" panose="020F0502020204030204" pitchFamily="34" charset="0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455D2-EAC8-A944-A628-CEAE6626828E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9.4.2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Forward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Proofs start with given axioms/premises in KB, deriving new sentences using GMP until the goal/query sentence is derived</a:t>
            </a:r>
          </a:p>
          <a:p>
            <a:pPr lvl="1"/>
            <a:r>
              <a:rPr lang="en-US" sz="2600" dirty="0">
                <a:ea typeface="ＭＳ Ｐゴシック" charset="0"/>
                <a:cs typeface="ＭＳ Ｐゴシック" charset="0"/>
              </a:rPr>
              <a:t>The process follows a chain of rules and facts going from the KB to the conclusion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This defines a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forward-chaining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inference procedure because it moves 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forward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from the KB to the goal [eventually]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using GMP is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endParaRPr lang="en-US" sz="30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6778A40-AAF9-E546-BA20-6C73DA1DD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chaining example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Backward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Backward-chaining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deduction using GMP is also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Proofs start with the goal query, find rules with that conclusion, and then tries to prove each of the antecedents in the rule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Keep going until you reach premises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loops by checking if new subgoal is already on the goal stack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repeated work: use a cache to check if new subgoal already proved true or failed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FD0E580-4DD9-264A-930D-0B940BAA5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Backward chaining example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Forward vs. backward chaining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305800" cy="5715000"/>
          </a:xfrm>
        </p:spPr>
        <p:txBody>
          <a:bodyPr/>
          <a:lstStyle/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Forward chaining is data-driven	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Automatic, unconscious processing, e.g., object recognition, routine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May do lots of work that is irrelevant to the goal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to compute all conclusions</a:t>
            </a:r>
          </a:p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Backward chaining is goal-driven, better for problem-solving and query answering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Where are my keys? How do I get to my next class?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Complexity can be much less than linear </a:t>
            </a:r>
            <a:r>
              <a:rPr lang="en-US" sz="2800" dirty="0" err="1">
                <a:ea typeface="ＭＳ Ｐゴシック" charset="0"/>
              </a:rPr>
              <a:t>w.r.t</a:t>
            </a:r>
            <a:r>
              <a:rPr lang="en-US" sz="2800" dirty="0">
                <a:ea typeface="ＭＳ Ｐゴシック" charset="0"/>
              </a:rPr>
              <a:t> KB size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one or a few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Good where the underlying facts are changing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Mixed strategy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Many practical reasoning systems do both forward and 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way you encode a rule determines how it is used, as in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forward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spouse(X,Y) =&gt; spouse(Y,X).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backward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wife(X,Y) &lt;= spouse(X,Y), female(X).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 model of the rules you have and the kind of reason you need to do, it’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possible to decide which to encode as FC and which as BC rules.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GMP (using forward or backward chaining) is complete for KBs that contain only Horn clauses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231775" indent="-231775">
              <a:defRPr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not 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simple KBs with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non-Horn clauses</a:t>
            </a:r>
          </a:p>
          <a:p>
            <a:pPr marL="0" indent="0">
              <a:buFontTx/>
              <a:buNone/>
              <a:defRPr/>
            </a:pPr>
            <a:endParaRPr lang="en-US" sz="18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is entailed by the following sentences: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The following entail that S(A) is true: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If we want to conclude S(A), with GMP we cannot, since the second one is not a Horn clause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It is equivalent to P(x)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R(x)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638800" cy="9144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about in Prolog?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2800" dirty="0">
                <a:ea typeface="ＭＳ Ｐゴシック" charset="0"/>
                <a:cs typeface="ＭＳ Ｐゴシック" charset="0"/>
              </a:rPr>
              <a:t>Try encoding this in Prolog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q(X) :- p(X).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r(X) :- </a:t>
            </a:r>
            <a:r>
              <a:rPr lang="en-US" sz="2800" dirty="0" err="1">
                <a:ea typeface="ＭＳ Ｐゴシック" charset="0"/>
              </a:rPr>
              <a:t>neg</a:t>
            </a:r>
            <a:r>
              <a:rPr lang="en-US" sz="2800" dirty="0">
                <a:ea typeface="ＭＳ Ｐゴシック" charset="0"/>
              </a:rPr>
              <a:t>(p(X)).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q(X).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r(X).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should not use \+ or not (in SWI) for negation since it means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negation as failure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Prolog explores possible proofs independently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 can’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t take a larger view and realize that one branch must be true since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~p(x) is always true</a:t>
            </a:r>
          </a:p>
          <a:p>
            <a:pPr marL="457200" indent="-457200"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400800" y="381000"/>
            <a:ext cx="269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98513" indent="-7985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029200" y="1781175"/>
            <a:ext cx="3581400" cy="16986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Q(x)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</a:t>
            </a:r>
            <a:r>
              <a:rPr lang="en-US" dirty="0">
                <a:latin typeface="Calibri" panose="020F0502020204030204" pitchFamily="34" charset="0"/>
              </a:rPr>
              <a:t>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R(x)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Q(x)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R(x)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Automated inference for FOL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Automated inference for FOL is harder than PL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Variables can take on an infinite number of possible values from their domains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Hence there are potentially an infinite number of ways to apply the Universal Elimination rule</a:t>
            </a:r>
          </a:p>
          <a:p>
            <a:pPr>
              <a:lnSpc>
                <a:spcPct val="90000"/>
              </a:lnSpc>
            </a:pPr>
            <a:r>
              <a:rPr lang="en-US" sz="3200" dirty="0" err="1">
                <a:ea typeface="ＭＳ Ｐゴシック" charset="0"/>
                <a:cs typeface="ＭＳ Ｐゴシック" charset="0"/>
              </a:rPr>
              <a:t>Godel's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Completeness Theorem says that FOL entailment is only semi-decidable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true</a:t>
            </a:r>
            <a:r>
              <a:rPr lang="en-US" sz="2800" dirty="0">
                <a:ea typeface="ＭＳ Ｐゴシック" charset="0"/>
              </a:rPr>
              <a:t> given a set of axioms, there is a procedure that will determine this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false</a:t>
            </a:r>
            <a:r>
              <a:rPr lang="en-US" sz="2800" dirty="0">
                <a:ea typeface="ＭＳ Ｐゴシック" charset="0"/>
              </a:rPr>
              <a:t>, there’s no guarantee a procedure will ever discover this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ea typeface="ＭＳ Ｐゴシック" charset="0"/>
              </a:rPr>
              <a:t> it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may never halt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 (GMP)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Modus Ponens:  </a:t>
            </a:r>
            <a:r>
              <a:rPr lang="en-US" sz="3200" b="1" dirty="0">
                <a:ea typeface="ＭＳ Ｐゴシック" charset="0"/>
              </a:rPr>
              <a:t>P,  P=&gt;Q   |= Q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Generalized Modus Ponens extends this to rules in FOL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Combines And-Introduction, Universal-Elimination, and Modus Ponens, e.g.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given P(c) ,  Q(c) , 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 P(x)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R(x)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derive R(c)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Must deal with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more than one condition on rule’s left side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variables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General case: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atomic sentences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P</a:t>
            </a:r>
            <a:r>
              <a:rPr lang="en-US" sz="2400" baseline="-25000" dirty="0">
                <a:ea typeface="ＭＳ Ｐゴシック" charset="0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implication sentence</a:t>
            </a:r>
            <a:r>
              <a:rPr lang="en-US" sz="2400" dirty="0">
                <a:ea typeface="ＭＳ Ｐゴシック" charset="0"/>
              </a:rPr>
              <a:t> (Q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ＭＳ Ｐゴシック" charset="0"/>
              </a:rPr>
              <a:t>Q</a:t>
            </a:r>
            <a:r>
              <a:rPr lang="en-US" sz="2000" baseline="-25000" dirty="0">
                <a:ea typeface="ＭＳ Ｐゴシック" charset="0"/>
              </a:rPr>
              <a:t>1</a:t>
            </a:r>
            <a:r>
              <a:rPr lang="en-US" sz="2000" dirty="0">
                <a:ea typeface="ＭＳ Ｐゴシック" charset="0"/>
              </a:rPr>
              <a:t>, ..., Q</a:t>
            </a:r>
            <a:r>
              <a:rPr lang="en-US" sz="2000" baseline="-25000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and R are atomic sentences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substitution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=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Q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for </a:t>
            </a:r>
            <a:r>
              <a:rPr lang="en-US" sz="2400" dirty="0" err="1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=1,...,N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Derive new sentence: </a:t>
            </a:r>
            <a:r>
              <a:rPr lang="en-US" sz="2400" dirty="0" err="1">
                <a:solidFill>
                  <a:schemeClr val="accent2"/>
                </a:solidFill>
                <a:ea typeface="ＭＳ Ｐゴシック" charset="0"/>
              </a:rPr>
              <a:t>subst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l-GR" sz="2400" dirty="0">
                <a:solidFill>
                  <a:schemeClr val="accent2"/>
                </a:solidFill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, R) 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Substitutions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r>
              <a:rPr lang="en-US" sz="2400" dirty="0">
                <a:ea typeface="ＭＳ Ｐゴシック" charset="0"/>
              </a:rPr>
              <a:t>) denotes the result of applying a set of substitutions defined by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to the sentence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A substitution list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= {v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v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</a:t>
            </a:r>
            <a:r>
              <a:rPr lang="en-US" sz="2400" dirty="0" err="1">
                <a:ea typeface="ＭＳ Ｐゴシック" charset="0"/>
              </a:rPr>
              <a:t>v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/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} means to replace all occurrences of variable symbol v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by term 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Substitutions made in left-to-right order in the list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({x/Cheese, y/Mickey}, eats(</a:t>
            </a:r>
            <a:r>
              <a:rPr lang="en-US" sz="2400" dirty="0" err="1">
                <a:ea typeface="ＭＳ Ｐゴシック" charset="0"/>
              </a:rPr>
              <a:t>y,x</a:t>
            </a:r>
            <a:r>
              <a:rPr lang="en-US" sz="2400" dirty="0">
                <a:ea typeface="ＭＳ Ｐゴシック" charset="0"/>
              </a:rPr>
              <a:t>)) =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eats(Mickey, Cheese)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Often rules restricted to Horn clauses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143000"/>
            <a:ext cx="7810500" cy="5562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Horn clause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a sentence of the form: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Q(x) </a:t>
            </a:r>
          </a:p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≥ </a:t>
            </a:r>
            <a:r>
              <a:rPr lang="en-US" sz="2800" dirty="0">
                <a:ea typeface="ＭＳ Ｐゴシック" charset="0"/>
              </a:rPr>
              <a:t>0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0 or 1 Q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Q are positive (i.e., non-negated) literals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Equivalently: P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(x) …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(x) where P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are all atomic 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at most one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positive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Prolog is based on Horn clauses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clauses are a subset of all sentences representable  in FOL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2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5486400"/>
          </a:xfrm>
        </p:spPr>
        <p:txBody>
          <a:bodyPr/>
          <a:lstStyle/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Special cases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Typical rule: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Constraint: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false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A fact: 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A goal: Q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endParaRPr lang="en-US" sz="2400" dirty="0">
              <a:ea typeface="ＭＳ Ｐゴシック" charset="0"/>
            </a:endParaRP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These are not Horn clauses:</a:t>
            </a:r>
            <a:endParaRPr lang="en-US" sz="2400" dirty="0">
              <a:ea typeface="ＭＳ Ｐゴシック" charset="0"/>
            </a:endParaRP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</a:rPr>
              <a:t>married(x, y)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loves(x, y) 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  <a:sym typeface="Symbol" charset="0"/>
              </a:rPr>
              <a:t> hates(x, y)</a:t>
            </a: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likes(john, </a:t>
            </a:r>
            <a:r>
              <a:rPr lang="en-US" sz="2400" dirty="0" err="1">
                <a:ea typeface="ＭＳ Ｐゴシック" charset="0"/>
                <a:sym typeface="Symbol" charset="0"/>
              </a:rPr>
              <a:t>mary</a:t>
            </a:r>
            <a:r>
              <a:rPr lang="en-US" sz="2400" dirty="0">
                <a:ea typeface="ＭＳ Ｐゴシック" charset="0"/>
                <a:sym typeface="Symbol" charset="0"/>
              </a:rPr>
              <a:t>)</a:t>
            </a: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likes(x, y)  hates(x, y)</a:t>
            </a:r>
            <a:endParaRPr lang="en-US" sz="2800" dirty="0">
              <a:ea typeface="ＭＳ Ｐゴシック" charset="0"/>
            </a:endParaRP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t assert/conclude disjunctions, no negation</a:t>
            </a: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No wonder reasoning over Horn clauses is easier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3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143000"/>
            <a:ext cx="8648700" cy="5562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are the quantifiers?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in conclusion universally quantified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only appearing in premises existentially quantified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marL="342900" lvl="1" indent="-231775">
              <a:defRPr/>
            </a:pPr>
            <a:r>
              <a:rPr lang="en-US" sz="2800" dirty="0" err="1">
                <a:ea typeface="ＭＳ Ｐゴシック" charset="0"/>
              </a:rPr>
              <a:t>parentOf</a:t>
            </a:r>
            <a:r>
              <a:rPr lang="en-US" sz="2800" dirty="0">
                <a:ea typeface="ＭＳ Ｐゴシック" charset="0"/>
              </a:rPr>
              <a:t>(P,C)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800" dirty="0">
                <a:ea typeface="ＭＳ Ｐゴシック" charset="0"/>
              </a:rPr>
              <a:t>(C,P) 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P C </a:t>
            </a:r>
            <a:r>
              <a:rPr lang="en-US" sz="2800" dirty="0" err="1">
                <a:ea typeface="ＭＳ Ｐゴシック" charset="0"/>
              </a:rPr>
              <a:t>parentOf</a:t>
            </a:r>
            <a:r>
              <a:rPr lang="en-US" sz="2800" dirty="0">
                <a:ea typeface="ＭＳ Ｐゴシック" charset="0"/>
              </a:rPr>
              <a:t>(P,C)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800" dirty="0">
                <a:ea typeface="ＭＳ Ｐゴシック" charset="0"/>
              </a:rPr>
              <a:t>(C,P) </a:t>
            </a:r>
          </a:p>
          <a:p>
            <a:pPr marL="342900" lvl="1" indent="-231775">
              <a:defRPr/>
            </a:pPr>
            <a:r>
              <a:rPr lang="en-US" sz="2800" dirty="0" err="1">
                <a:ea typeface="ＭＳ Ｐゴシック" charset="0"/>
              </a:rPr>
              <a:t>parentOf</a:t>
            </a:r>
            <a:r>
              <a:rPr lang="en-US" sz="2800" dirty="0">
                <a:ea typeface="ＭＳ Ｐゴシック" charset="0"/>
              </a:rPr>
              <a:t>(P,X)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800" dirty="0">
                <a:ea typeface="ＭＳ Ｐゴシック" charset="0"/>
                <a:sym typeface="Symbol" charset="0"/>
              </a:rPr>
              <a:t>(P)</a:t>
            </a:r>
            <a:br>
              <a:rPr lang="en-US" sz="2800" dirty="0">
                <a:ea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P X </a:t>
            </a:r>
            <a:r>
              <a:rPr lang="en-US" sz="2800" dirty="0">
                <a:ea typeface="ＭＳ Ｐゴシック" charset="0"/>
              </a:rPr>
              <a:t>parent(P,X)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800" dirty="0">
                <a:ea typeface="ＭＳ Ｐゴシック" charset="0"/>
                <a:sym typeface="Symbol" charset="0"/>
              </a:rPr>
              <a:t>(P)</a:t>
            </a:r>
            <a:endParaRPr lang="en-US" sz="2800" dirty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800" dirty="0">
                <a:ea typeface="ＭＳ Ｐゴシック" charset="0"/>
              </a:rPr>
              <a:t>parent(P1, X) </a:t>
            </a:r>
            <a:r>
              <a:rPr lang="en-US" sz="2800" dirty="0">
                <a:ea typeface="ＭＳ Ｐゴシック" charset="0"/>
                <a:sym typeface="Symbol" charset="0"/>
              </a:rPr>
              <a:t> parent(X, P2)  </a:t>
            </a:r>
            <a:r>
              <a:rPr lang="en-US" sz="28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800" dirty="0">
                <a:ea typeface="ＭＳ Ｐゴシック" charset="0"/>
                <a:sym typeface="Symbol" charset="0"/>
              </a:rPr>
              <a:t>(P1, P2)</a:t>
            </a:r>
            <a:br>
              <a:rPr lang="en-US" sz="2800" dirty="0">
                <a:ea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P1,P2 X parent(P1,X)  parent(X, P2) </a:t>
            </a:r>
            <a:br>
              <a:rPr lang="en-US" sz="2800" dirty="0">
                <a:ea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                       </a:t>
            </a:r>
            <a:r>
              <a:rPr lang="en-US" sz="28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800" dirty="0">
                <a:ea typeface="ＭＳ Ｐゴシック" charset="0"/>
                <a:sym typeface="Symbol" charset="0"/>
              </a:rPr>
              <a:t>(P1, P2)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2787-354B-B644-BA78-591EE34F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B8C9-7104-984A-8C17-B0020D8B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b="1" dirty="0"/>
              <a:t>definite clause </a:t>
            </a:r>
            <a:r>
              <a:rPr lang="en-US" sz="3200" dirty="0"/>
              <a:t>is a horn clause with a conclusion </a:t>
            </a:r>
          </a:p>
          <a:p>
            <a:r>
              <a:rPr lang="en-US" sz="3200" dirty="0"/>
              <a:t>What’s not allowed is a horn clause w/o a conclusion, e.g.</a:t>
            </a:r>
          </a:p>
          <a:p>
            <a:pPr lvl="1"/>
            <a:r>
              <a:rPr lang="en-US" sz="2800" dirty="0"/>
              <a:t>male(x), female(x)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i.e., male(x)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 female(x)</a:t>
            </a:r>
          </a:p>
          <a:p>
            <a:r>
              <a:rPr lang="en-US" sz="3200" dirty="0">
                <a:ea typeface="ＭＳ Ｐゴシック" charset="0"/>
                <a:sym typeface="Symbol" charset="0"/>
              </a:rPr>
              <a:t>Most rule-based reasoning systems, like Prolog, allow only definite clauses in the KB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815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47700" y="3810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&amp; Backward Reasoning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4191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often talk about two reasoning strategies: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Forward chaining and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Backward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chaining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Both are equally powerful, but optimized for different use cases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You can also have a mixed strategy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11618</TotalTime>
  <Words>1588</Words>
  <Application>Microsoft Macintosh PowerPoint</Application>
  <PresentationFormat>On-screen Show (4:3)</PresentationFormat>
  <Paragraphs>166</Paragraphs>
  <Slides>18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Blank Presentation</vt:lpstr>
      <vt:lpstr>Logical Inference  Rule-based reasoning</vt:lpstr>
      <vt:lpstr>Automated inference for FOL</vt:lpstr>
      <vt:lpstr>Generalized Modus Ponens (GMP)</vt:lpstr>
      <vt:lpstr>Generalized Modus Ponens</vt:lpstr>
      <vt:lpstr>Often rules restricted to Horn clauses</vt:lpstr>
      <vt:lpstr>Horn clauses 2</vt:lpstr>
      <vt:lpstr>Horn clauses 3</vt:lpstr>
      <vt:lpstr>Definite Clauses</vt:lpstr>
      <vt:lpstr>Forward &amp; Backward Reasoning</vt:lpstr>
      <vt:lpstr>Forward chaining</vt:lpstr>
      <vt:lpstr>Forward chaining example</vt:lpstr>
      <vt:lpstr>Backward chaining</vt:lpstr>
      <vt:lpstr>Backward chaining example</vt:lpstr>
      <vt:lpstr>Forward vs. backward chaining</vt:lpstr>
      <vt:lpstr>Mixed strategy</vt:lpstr>
      <vt:lpstr>Completeness of GMP</vt:lpstr>
      <vt:lpstr>Completeness of GMP</vt:lpstr>
      <vt:lpstr>How about in Prolog?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590</cp:revision>
  <cp:lastPrinted>1998-03-31T23:11:09Z</cp:lastPrinted>
  <dcterms:created xsi:type="dcterms:W3CDTF">2009-11-09T21:10:24Z</dcterms:created>
  <dcterms:modified xsi:type="dcterms:W3CDTF">2020-10-22T16:05:29Z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