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54" r:id="rId2"/>
    <p:sldId id="361" r:id="rId3"/>
    <p:sldId id="279" r:id="rId4"/>
    <p:sldId id="291" r:id="rId5"/>
    <p:sldId id="372" r:id="rId6"/>
    <p:sldId id="292" r:id="rId7"/>
    <p:sldId id="297" r:id="rId8"/>
    <p:sldId id="293" r:id="rId9"/>
    <p:sldId id="278" r:id="rId10"/>
    <p:sldId id="370" r:id="rId11"/>
  </p:sldIdLst>
  <p:sldSz cx="9144000" cy="6858000" type="screen4x3"/>
  <p:notesSz cx="9296400" cy="6881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344">
          <p15:clr>
            <a:srgbClr val="A4A3A4"/>
          </p15:clr>
        </p15:guide>
        <p15:guide id="2" pos="201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showPr showNarration="1" useTimings="0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CCECFF"/>
    <a:srgbClr val="00FF00"/>
    <a:srgbClr val="EAEAEA"/>
    <a:srgbClr val="CCCC00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00"/>
    <p:restoredTop sz="95794"/>
  </p:normalViewPr>
  <p:slideViewPr>
    <p:cSldViewPr showGuides="1">
      <p:cViewPr varScale="1">
        <p:scale>
          <a:sx n="31" d="100"/>
          <a:sy n="31" d="100"/>
        </p:scale>
        <p:origin x="184" y="504"/>
      </p:cViewPr>
      <p:guideLst>
        <p:guide orient="horz" pos="1344"/>
        <p:guide pos="201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528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8913" y="0"/>
            <a:ext cx="40528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208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53200"/>
            <a:ext cx="40528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208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8913" y="6553200"/>
            <a:ext cx="40528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583057B-A3E2-2A45-AE6E-E1632947D285}" type="slidenum">
              <a:rPr lang="en-US">
                <a:latin typeface="Calibri"/>
              </a:rPr>
              <a:pPr>
                <a:defRPr/>
              </a:pPr>
              <a:t>‹#›</a:t>
            </a:fld>
            <a:endParaRPr lang="en-US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537277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528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8913" y="0"/>
            <a:ext cx="40528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79725" y="509588"/>
            <a:ext cx="3462338" cy="2597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228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6025" y="3276600"/>
            <a:ext cx="6889750" cy="310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228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53200"/>
            <a:ext cx="40528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28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8913" y="6553200"/>
            <a:ext cx="40528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/>
              </a:defRPr>
            </a:lvl1pPr>
          </a:lstStyle>
          <a:p>
            <a:pPr>
              <a:defRPr/>
            </a:pPr>
            <a:fld id="{D44D993B-772C-7143-8E23-3CF6A56E97C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27527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3F7CA66-0C5F-1648-AE21-BBE88C335A1C}" type="slidenum">
              <a:rPr lang="en-US" sz="1200">
                <a:latin typeface="Calibri"/>
              </a:rPr>
              <a:pPr/>
              <a:t>1</a:t>
            </a:fld>
            <a:endParaRPr lang="en-US" sz="1200" dirty="0">
              <a:latin typeface="Calibri"/>
            </a:endParaRPr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73FF83C-A3D5-D946-AE55-94CFB9EEC6F2}" type="slidenum">
              <a:rPr lang="en-US" sz="1200">
                <a:latin typeface="Calibri"/>
              </a:rPr>
              <a:pPr/>
              <a:t>3</a:t>
            </a:fld>
            <a:endParaRPr lang="en-US" sz="1200" dirty="0">
              <a:latin typeface="Calibri"/>
            </a:endParaRPr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BE2EB3D-9D9F-984C-A8C2-4531D5C1B048}" type="slidenum">
              <a:rPr lang="en-US" sz="1200">
                <a:latin typeface="Calibri"/>
              </a:rPr>
              <a:pPr/>
              <a:t>4</a:t>
            </a:fld>
            <a:endParaRPr lang="en-US" sz="1200" dirty="0">
              <a:latin typeface="Calibri"/>
            </a:endParaRPr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7434C76-9AF0-8C4C-AE38-7D83B32BA7ED}" type="slidenum">
              <a:rPr lang="en-US" sz="1200">
                <a:latin typeface="Calibri"/>
              </a:rPr>
              <a:pPr/>
              <a:t>5</a:t>
            </a:fld>
            <a:endParaRPr lang="en-US" sz="1200" dirty="0">
              <a:latin typeface="Calibri"/>
            </a:endParaRPr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C6AF293-A729-4344-81FB-66731456E221}" type="slidenum">
              <a:rPr lang="en-US" sz="1200">
                <a:latin typeface="Calibri"/>
              </a:rPr>
              <a:pPr/>
              <a:t>6</a:t>
            </a:fld>
            <a:endParaRPr lang="en-US" sz="1200" dirty="0">
              <a:latin typeface="Calibri"/>
            </a:endParaRPr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215E16F-00AD-4146-9091-800F06D34D47}" type="slidenum">
              <a:rPr lang="en-US" sz="1200">
                <a:latin typeface="Calibri"/>
              </a:rPr>
              <a:pPr/>
              <a:t>7</a:t>
            </a:fld>
            <a:endParaRPr lang="en-US" sz="1200" dirty="0">
              <a:latin typeface="Calibri"/>
            </a:endParaRPr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C0C50ED-88BA-8A4F-B81A-F2B38481C1DA}" type="slidenum">
              <a:rPr lang="en-US" sz="1200">
                <a:latin typeface="Calibri"/>
              </a:rPr>
              <a:pPr/>
              <a:t>8</a:t>
            </a:fld>
            <a:endParaRPr lang="en-US" sz="1200" dirty="0">
              <a:latin typeface="Calibri"/>
            </a:endParaRPr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1D62B2B-E047-8741-A3F6-7FA9F3321533}" type="slidenum">
              <a:rPr lang="en-US" sz="1200">
                <a:latin typeface="Calibri"/>
              </a:rPr>
              <a:pPr/>
              <a:t>9</a:t>
            </a:fld>
            <a:endParaRPr lang="en-US" sz="1200" dirty="0">
              <a:latin typeface="Calibri"/>
            </a:endParaRPr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06377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06853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2858D7D8-2CDA-6547-8643-184C6255307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9668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792562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57657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CBFD7EAF-B730-EA45-AD67-FB2F59E6DAB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041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72639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6A96773C-4A1E-6B49-9C10-0D92EDE2AAF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457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FE576CFE-27DD-804B-AD55-CF2F6305955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815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9684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0C9637A9-AA72-734B-B29D-A161A9E241F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909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B10916AA-D880-D242-9CAC-1197DB3C643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37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77724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5" r:id="rId3"/>
    <p:sldLayoutId id="2147483831" r:id="rId4"/>
    <p:sldLayoutId id="2147483836" r:id="rId5"/>
    <p:sldLayoutId id="2147483837" r:id="rId6"/>
    <p:sldLayoutId id="2147483832" r:id="rId7"/>
    <p:sldLayoutId id="2147483838" r:id="rId8"/>
    <p:sldLayoutId id="2147483839" r:id="rId9"/>
    <p:sldLayoutId id="2147483833" r:id="rId10"/>
    <p:sldLayoutId id="2147483840" r:id="rId11"/>
    <p:sldLayoutId id="2147483834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alibri"/>
          <a:ea typeface="ＭＳ Ｐゴシック" pitchFamily="-65" charset="-128"/>
          <a:cs typeface="ＭＳ Ｐゴシック" pitchFamily="-6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/>
          <a:ea typeface="ＭＳ Ｐゴシック" pitchFamily="-65" charset="-128"/>
          <a:cs typeface="ＭＳ Ｐゴシック" pitchFamily="-65" charset="-128"/>
        </a:defRPr>
      </a:lvl1pPr>
      <a:lvl2pPr marL="566738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/>
          <a:ea typeface="ＭＳ Ｐゴシック" charset="-128"/>
        </a:defRPr>
      </a:lvl2pPr>
      <a:lvl3pPr marL="914400" indent="-233363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/>
          <a:ea typeface="ＭＳ Ｐゴシック" charset="-128"/>
        </a:defRPr>
      </a:lvl3pPr>
      <a:lvl4pPr marL="1254125" indent="-225425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/>
          <a:ea typeface="ＭＳ Ｐゴシック" charset="-128"/>
        </a:defRPr>
      </a:lvl4pPr>
      <a:lvl5pPr marL="16017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Calibri"/>
          <a:ea typeface="ＭＳ Ｐゴシック" charset="-128"/>
        </a:defRPr>
      </a:lvl5pPr>
      <a:lvl6pPr marL="20589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5161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29733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4305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1295400"/>
            <a:ext cx="7772400" cy="4038599"/>
          </a:xfrm>
        </p:spPr>
        <p:txBody>
          <a:bodyPr/>
          <a:lstStyle/>
          <a:p>
            <a:r>
              <a:rPr lang="en-US" sz="8000" dirty="0">
                <a:ea typeface="ＭＳ Ｐゴシック" charset="0"/>
                <a:cs typeface="ＭＳ Ｐゴシック" charset="0"/>
              </a:rPr>
              <a:t>Propositional Logic: Pro &amp; Con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863823A-0170-6F4F-B2CA-C46C047BF7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52400"/>
            <a:ext cx="1524000" cy="1524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575A449-C542-2B41-BC8A-26673E6DA518}"/>
              </a:ext>
            </a:extLst>
          </p:cNvPr>
          <p:cNvSpPr txBox="1"/>
          <p:nvPr/>
        </p:nvSpPr>
        <p:spPr>
          <a:xfrm>
            <a:off x="7848600" y="262235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9.2.4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65666-1A78-3C44-9434-A62A85424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981200"/>
            <a:ext cx="7772400" cy="2895600"/>
          </a:xfrm>
        </p:spPr>
        <p:txBody>
          <a:bodyPr/>
          <a:lstStyle/>
          <a:p>
            <a:r>
              <a:rPr lang="en-US" sz="19900" dirty="0">
                <a:latin typeface="Lucida Calligraphy" panose="03010101010101010101" pitchFamily="66" charset="77"/>
                <a:cs typeface="Blackadder ITC" panose="020F0502020204030204" pitchFamily="34" charset="0"/>
              </a:rPr>
              <a:t>Fin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88DE8B1-6662-674B-BF4A-11EAD2C30B5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576CFE-27DD-804B-AD55-CF2F6305955D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203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>
                <a:ea typeface="ＭＳ Ｐゴシック" charset="0"/>
                <a:cs typeface="ＭＳ Ｐゴシック" charset="0"/>
              </a:rPr>
              <a:t>Propositional logic: pro and con</a:t>
            </a:r>
          </a:p>
        </p:txBody>
      </p:sp>
      <p:sp>
        <p:nvSpPr>
          <p:cNvPr id="59394" name="Content Placeholder 2"/>
          <p:cNvSpPr>
            <a:spLocks noGrp="1"/>
          </p:cNvSpPr>
          <p:nvPr>
            <p:ph idx="1"/>
          </p:nvPr>
        </p:nvSpPr>
        <p:spPr>
          <a:xfrm>
            <a:off x="457200" y="1376680"/>
            <a:ext cx="8229600" cy="5029200"/>
          </a:xfrm>
        </p:spPr>
        <p:txBody>
          <a:bodyPr/>
          <a:lstStyle/>
          <a:p>
            <a:r>
              <a:rPr lang="en-US" sz="3600" b="1" dirty="0">
                <a:ea typeface="ＭＳ Ｐゴシック" charset="0"/>
                <a:cs typeface="ＭＳ Ｐゴシック" charset="0"/>
              </a:rPr>
              <a:t>Advantages</a:t>
            </a:r>
          </a:p>
          <a:p>
            <a:pPr lvl="1"/>
            <a:r>
              <a:rPr lang="en-US" sz="3200" dirty="0">
                <a:ea typeface="ＭＳ Ｐゴシック" charset="0"/>
              </a:rPr>
              <a:t>Simple KR language good for many problems</a:t>
            </a:r>
          </a:p>
          <a:p>
            <a:pPr lvl="1"/>
            <a:r>
              <a:rPr lang="en-US" sz="3200" dirty="0">
                <a:ea typeface="ＭＳ Ｐゴシック" charset="0"/>
              </a:rPr>
              <a:t>Lays foundation for higher logics (e.g., FOL)</a:t>
            </a:r>
          </a:p>
          <a:p>
            <a:pPr lvl="1"/>
            <a:r>
              <a:rPr lang="en-US" sz="3200" dirty="0">
                <a:ea typeface="ＭＳ Ｐゴシック" charset="0"/>
              </a:rPr>
              <a:t>Reasoning is decidable, though NP complete; efficient techniques exist for many problems</a:t>
            </a:r>
          </a:p>
          <a:p>
            <a:r>
              <a:rPr lang="en-US" sz="3600" b="1" dirty="0">
                <a:ea typeface="ＭＳ Ｐゴシック" charset="0"/>
                <a:cs typeface="ＭＳ Ｐゴシック" charset="0"/>
              </a:rPr>
              <a:t>Disadvantages</a:t>
            </a:r>
          </a:p>
          <a:p>
            <a:pPr lvl="1"/>
            <a:r>
              <a:rPr lang="en-US" sz="3200" dirty="0">
                <a:ea typeface="ＭＳ Ｐゴシック" charset="0"/>
              </a:rPr>
              <a:t>Not expressive enough for most problems</a:t>
            </a:r>
          </a:p>
          <a:p>
            <a:pPr lvl="1"/>
            <a:r>
              <a:rPr lang="en-US" sz="3200" dirty="0">
                <a:ea typeface="ＭＳ Ｐゴシック" charset="0"/>
              </a:rPr>
              <a:t>Even when it is, it can very </a:t>
            </a:r>
            <a:r>
              <a:rPr lang="ja-JP" altLang="en-US" sz="3200" dirty="0">
                <a:ea typeface="ＭＳ Ｐゴシック" charset="0"/>
              </a:rPr>
              <a:t>“</a:t>
            </a:r>
            <a:r>
              <a:rPr lang="en-US" altLang="ja-JP" sz="3200" dirty="0">
                <a:ea typeface="ＭＳ Ｐゴシック" charset="0"/>
              </a:rPr>
              <a:t>un-concise</a:t>
            </a:r>
            <a:r>
              <a:rPr lang="ja-JP" altLang="en-US" sz="3200" dirty="0">
                <a:ea typeface="ＭＳ Ｐゴシック" charset="0"/>
              </a:rPr>
              <a:t>”</a:t>
            </a:r>
            <a:endParaRPr lang="en-US" altLang="ja-JP" sz="3200" dirty="0">
              <a:ea typeface="ＭＳ Ｐゴシック" charset="0"/>
            </a:endParaRPr>
          </a:p>
          <a:p>
            <a:pPr lvl="1"/>
            <a:endParaRPr lang="en-US" sz="3200" dirty="0">
              <a:ea typeface="ＭＳ Ｐゴシック" charset="0"/>
            </a:endParaRPr>
          </a:p>
          <a:p>
            <a:endParaRPr lang="en-US" sz="3600" dirty="0">
              <a:ea typeface="ＭＳ Ｐゴシック" charset="0"/>
              <a:cs typeface="ＭＳ Ｐゴシック" charset="0"/>
            </a:endParaRPr>
          </a:p>
        </p:txBody>
      </p:sp>
      <p:pic>
        <p:nvPicPr>
          <p:cNvPr id="59395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228600"/>
            <a:ext cx="1231900" cy="143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534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PL is a weak KR language</a:t>
            </a:r>
          </a:p>
        </p:txBody>
      </p:sp>
      <p:sp>
        <p:nvSpPr>
          <p:cNvPr id="604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9120" y="1143000"/>
            <a:ext cx="8229600" cy="55626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3000" dirty="0">
                <a:ea typeface="ＭＳ Ｐゴシック" charset="0"/>
                <a:cs typeface="ＭＳ Ｐゴシック" charset="0"/>
              </a:rPr>
              <a:t>Hard to identify </a:t>
            </a:r>
            <a:r>
              <a:rPr lang="en-US" altLang="ja-JP" sz="3000" i="1" dirty="0">
                <a:ea typeface="ＭＳ Ｐゴシック" charset="0"/>
                <a:cs typeface="ＭＳ Ｐゴシック" charset="0"/>
              </a:rPr>
              <a:t>individuals</a:t>
            </a:r>
            <a:r>
              <a:rPr lang="en-US" altLang="ja-JP" sz="3000" dirty="0">
                <a:ea typeface="ＭＳ Ｐゴシック" charset="0"/>
                <a:cs typeface="ＭＳ Ｐゴシック" charset="0"/>
              </a:rPr>
              <a:t> (e.g., Mary, 3)</a:t>
            </a:r>
          </a:p>
          <a:p>
            <a:pPr>
              <a:lnSpc>
                <a:spcPct val="110000"/>
              </a:lnSpc>
            </a:pPr>
            <a:r>
              <a:rPr lang="en-US" sz="3000" dirty="0">
                <a:ea typeface="ＭＳ Ｐゴシック" charset="0"/>
                <a:cs typeface="ＭＳ Ｐゴシック" charset="0"/>
              </a:rPr>
              <a:t>Can’t directly represent properties of individuals or relations between them (e.g., </a:t>
            </a:r>
            <a:r>
              <a:rPr lang="ja-JP" altLang="en-US" sz="3000" dirty="0"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3000" dirty="0">
                <a:ea typeface="ＭＳ Ｐゴシック" charset="0"/>
                <a:cs typeface="ＭＳ Ｐゴシック" charset="0"/>
              </a:rPr>
              <a:t>Bill age 24</a:t>
            </a:r>
            <a:r>
              <a:rPr lang="ja-JP" altLang="en-US" sz="3000"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3000" dirty="0">
                <a:ea typeface="ＭＳ Ｐゴシック" charset="0"/>
                <a:cs typeface="ＭＳ Ｐゴシック" charset="0"/>
              </a:rPr>
              <a:t>)</a:t>
            </a:r>
          </a:p>
          <a:p>
            <a:pPr>
              <a:lnSpc>
                <a:spcPct val="110000"/>
              </a:lnSpc>
            </a:pPr>
            <a:r>
              <a:rPr lang="en-US" sz="3000" dirty="0">
                <a:ea typeface="ＭＳ Ｐゴシック" charset="0"/>
                <a:cs typeface="ＭＳ Ｐゴシック" charset="0"/>
              </a:rPr>
              <a:t>Generalizations, patterns, regularities hard to represent (e.g., </a:t>
            </a:r>
            <a:r>
              <a:rPr lang="ja-JP" altLang="en-US" sz="3000" dirty="0"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3000" dirty="0">
                <a:ea typeface="ＭＳ Ｐゴシック" charset="0"/>
                <a:cs typeface="ＭＳ Ｐゴシック" charset="0"/>
              </a:rPr>
              <a:t>all triangles have 3 sides</a:t>
            </a:r>
            <a:r>
              <a:rPr lang="ja-JP" altLang="en-US" sz="3000" dirty="0"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3000" dirty="0">
                <a:ea typeface="ＭＳ Ｐゴシック" charset="0"/>
                <a:cs typeface="ＭＳ Ｐゴシック" charset="0"/>
              </a:rPr>
              <a:t>)</a:t>
            </a:r>
          </a:p>
          <a:p>
            <a:pPr>
              <a:lnSpc>
                <a:spcPct val="110000"/>
              </a:lnSpc>
            </a:pPr>
            <a:r>
              <a:rPr lang="en-US" sz="3000" dirty="0">
                <a:ea typeface="ＭＳ Ｐゴシック" charset="0"/>
                <a:cs typeface="ＭＳ Ｐゴシック" charset="0"/>
              </a:rPr>
              <a:t>First-Order Logic (FOL) represents this </a:t>
            </a:r>
            <a:r>
              <a:rPr lang="en-US" sz="3000" dirty="0" err="1">
                <a:ea typeface="ＭＳ Ｐゴシック" charset="0"/>
                <a:cs typeface="ＭＳ Ｐゴシック" charset="0"/>
              </a:rPr>
              <a:t>informa-tion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 via</a:t>
            </a:r>
            <a:r>
              <a:rPr lang="en-US" sz="3000" b="1" dirty="0">
                <a:ea typeface="ＭＳ Ｐゴシック" charset="0"/>
                <a:cs typeface="ＭＳ Ｐゴシック" charset="0"/>
              </a:rPr>
              <a:t> relations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, </a:t>
            </a:r>
            <a:r>
              <a:rPr lang="en-US" sz="3000" b="1" dirty="0">
                <a:ea typeface="ＭＳ Ｐゴシック" charset="0"/>
                <a:cs typeface="ＭＳ Ｐゴシック" charset="0"/>
              </a:rPr>
              <a:t>variables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 &amp; </a:t>
            </a:r>
            <a:r>
              <a:rPr lang="en-US" sz="3000" b="1" dirty="0">
                <a:ea typeface="ＭＳ Ｐゴシック" charset="0"/>
                <a:cs typeface="ＭＳ Ｐゴシック" charset="0"/>
              </a:rPr>
              <a:t>quantifier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s, e.g.,</a:t>
            </a:r>
          </a:p>
          <a:p>
            <a:pPr marL="460375" lvl="2" indent="-225425">
              <a:lnSpc>
                <a:spcPct val="110000"/>
              </a:lnSpc>
            </a:pPr>
            <a:r>
              <a:rPr lang="en-US" sz="2600" i="1" dirty="0">
                <a:ea typeface="ＭＳ Ｐゴシック" charset="0"/>
              </a:rPr>
              <a:t>John loves Mary: loves(John, Mary)</a:t>
            </a:r>
          </a:p>
          <a:p>
            <a:pPr marL="460375" lvl="2" indent="-225425">
              <a:lnSpc>
                <a:spcPct val="110000"/>
              </a:lnSpc>
            </a:pPr>
            <a:r>
              <a:rPr lang="en-US" sz="2600" i="1" dirty="0">
                <a:ea typeface="ＭＳ Ｐゴシック" charset="0"/>
              </a:rPr>
              <a:t>Every elephant is gray:</a:t>
            </a:r>
            <a:r>
              <a:rPr lang="en-US" sz="2600" dirty="0">
                <a:ea typeface="ＭＳ Ｐゴシック" charset="0"/>
              </a:rPr>
              <a:t> </a:t>
            </a:r>
            <a:r>
              <a:rPr lang="en-US" sz="2600" dirty="0">
                <a:ea typeface="ＭＳ Ｐゴシック" charset="0"/>
                <a:sym typeface="Symbol" charset="0"/>
              </a:rPr>
              <a:t></a:t>
            </a:r>
            <a:r>
              <a:rPr lang="en-US" sz="2600" dirty="0">
                <a:ea typeface="ＭＳ Ｐゴシック" charset="0"/>
              </a:rPr>
              <a:t> x (elephant(x) </a:t>
            </a:r>
            <a:r>
              <a:rPr lang="en-US" sz="2600" dirty="0">
                <a:ea typeface="ＭＳ Ｐゴシック" charset="0"/>
                <a:cs typeface="Calibri"/>
              </a:rPr>
              <a:t>→</a:t>
            </a:r>
            <a:r>
              <a:rPr lang="en-US" sz="2600" dirty="0">
                <a:ea typeface="ＭＳ Ｐゴシック" charset="0"/>
              </a:rPr>
              <a:t> gray(x))</a:t>
            </a:r>
          </a:p>
          <a:p>
            <a:pPr marL="460375" lvl="2" indent="-225425">
              <a:lnSpc>
                <a:spcPct val="110000"/>
              </a:lnSpc>
            </a:pPr>
            <a:r>
              <a:rPr lang="en-US" sz="2600" i="1" dirty="0">
                <a:ea typeface="ＭＳ Ｐゴシック" charset="0"/>
              </a:rPr>
              <a:t>There is a black swan:</a:t>
            </a:r>
            <a:r>
              <a:rPr lang="en-US" sz="2600" dirty="0">
                <a:ea typeface="ＭＳ Ｐゴシック" charset="0"/>
              </a:rPr>
              <a:t> </a:t>
            </a:r>
            <a:r>
              <a:rPr lang="en-US" sz="2600" dirty="0">
                <a:ea typeface="ＭＳ Ｐゴシック" charset="0"/>
                <a:sym typeface="Symbol" charset="0"/>
              </a:rPr>
              <a:t></a:t>
            </a:r>
            <a:r>
              <a:rPr lang="en-US" sz="2600" dirty="0">
                <a:ea typeface="ＭＳ Ｐゴシック" charset="0"/>
              </a:rPr>
              <a:t> x (swan(X) ^ black(X))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Hunt the </a:t>
            </a:r>
            <a:r>
              <a:rPr lang="en-US" dirty="0" err="1">
                <a:ea typeface="ＭＳ Ｐゴシック" charset="0"/>
                <a:cs typeface="ＭＳ Ｐゴシック" charset="0"/>
              </a:rPr>
              <a:t>Wumpus</a:t>
            </a:r>
            <a:r>
              <a:rPr lang="en-US" dirty="0">
                <a:ea typeface="ＭＳ Ｐゴシック" charset="0"/>
                <a:cs typeface="ＭＳ Ｐゴシック" charset="0"/>
              </a:rPr>
              <a:t> domain</a:t>
            </a:r>
          </a:p>
        </p:txBody>
      </p:sp>
      <p:sp>
        <p:nvSpPr>
          <p:cNvPr id="665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7772400" cy="5791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>
                <a:ea typeface="ＭＳ Ｐゴシック" charset="0"/>
                <a:cs typeface="ＭＳ Ｐゴシック" charset="0"/>
              </a:rPr>
              <a:t>Some atomic propositions:</a:t>
            </a:r>
          </a:p>
          <a:p>
            <a:pPr lvl="1" indent="-274638">
              <a:lnSpc>
                <a:spcPct val="90000"/>
              </a:lnSpc>
              <a:buFontTx/>
              <a:buNone/>
            </a:pPr>
            <a:r>
              <a:rPr lang="en-US" dirty="0">
                <a:ea typeface="ＭＳ Ｐゴシック" charset="0"/>
              </a:rPr>
              <a:t>A12 = agent is in call (1,2)</a:t>
            </a:r>
          </a:p>
          <a:p>
            <a:pPr lvl="1" indent="-274638">
              <a:lnSpc>
                <a:spcPct val="90000"/>
              </a:lnSpc>
              <a:buFontTx/>
              <a:buNone/>
            </a:pPr>
            <a:r>
              <a:rPr lang="en-US" dirty="0">
                <a:ea typeface="ＭＳ Ｐゴシック" charset="0"/>
              </a:rPr>
              <a:t>S12 = There’s a stench in cell (1,2)</a:t>
            </a:r>
          </a:p>
          <a:p>
            <a:pPr lvl="1" indent="-274638">
              <a:lnSpc>
                <a:spcPct val="90000"/>
              </a:lnSpc>
              <a:buFontTx/>
              <a:buNone/>
            </a:pPr>
            <a:r>
              <a:rPr lang="en-US" dirty="0">
                <a:ea typeface="ＭＳ Ｐゴシック" charset="0"/>
              </a:rPr>
              <a:t>B34 = There’s a breeze in cell (3,4)</a:t>
            </a:r>
          </a:p>
          <a:p>
            <a:pPr lvl="1" indent="-274638">
              <a:lnSpc>
                <a:spcPct val="90000"/>
              </a:lnSpc>
              <a:buFontTx/>
              <a:buNone/>
            </a:pPr>
            <a:r>
              <a:rPr lang="en-US" dirty="0">
                <a:ea typeface="ＭＳ Ｐゴシック" charset="0"/>
              </a:rPr>
              <a:t>W22 = </a:t>
            </a:r>
            <a:r>
              <a:rPr lang="en-US" dirty="0" err="1">
                <a:ea typeface="ＭＳ Ｐゴシック" charset="0"/>
              </a:rPr>
              <a:t>Wumpus</a:t>
            </a:r>
            <a:r>
              <a:rPr lang="en-US" dirty="0">
                <a:ea typeface="ＭＳ Ｐゴシック" charset="0"/>
              </a:rPr>
              <a:t> is in cell (2,2)</a:t>
            </a:r>
          </a:p>
          <a:p>
            <a:pPr lvl="1" indent="-274638">
              <a:lnSpc>
                <a:spcPct val="90000"/>
              </a:lnSpc>
              <a:buFontTx/>
              <a:buNone/>
            </a:pPr>
            <a:r>
              <a:rPr lang="en-US" dirty="0">
                <a:ea typeface="ＭＳ Ｐゴシック" charset="0"/>
              </a:rPr>
              <a:t>V11 = We’</a:t>
            </a:r>
            <a:r>
              <a:rPr lang="en-US" altLang="ja-JP" dirty="0">
                <a:ea typeface="ＭＳ Ｐゴシック" charset="0"/>
              </a:rPr>
              <a:t>ve visited cell (1,1)</a:t>
            </a:r>
          </a:p>
          <a:p>
            <a:pPr lvl="1" indent="-274638">
              <a:lnSpc>
                <a:spcPct val="90000"/>
              </a:lnSpc>
              <a:buFontTx/>
              <a:buNone/>
            </a:pPr>
            <a:r>
              <a:rPr lang="en-US" dirty="0">
                <a:ea typeface="ＭＳ Ｐゴシック" charset="0"/>
              </a:rPr>
              <a:t>OK11 = cell (1,1) is safe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600" dirty="0">
                <a:ea typeface="ＭＳ Ｐゴシック" charset="0"/>
              </a:rPr>
              <a:t>…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ea typeface="ＭＳ Ｐゴシック" charset="0"/>
                <a:cs typeface="ＭＳ Ｐゴシック" charset="0"/>
              </a:rPr>
              <a:t>Some rules:</a:t>
            </a:r>
          </a:p>
          <a:p>
            <a:pPr lvl="1">
              <a:lnSpc>
                <a:spcPct val="60000"/>
              </a:lnSpc>
              <a:spcAft>
                <a:spcPts val="600"/>
              </a:spcAft>
              <a:buFontTx/>
              <a:buNone/>
            </a:pPr>
            <a:r>
              <a:rPr lang="en-US" dirty="0">
                <a:ea typeface="ＭＳ Ｐゴシック" charset="0"/>
                <a:sym typeface="Symbol" charset="0"/>
              </a:rPr>
              <a:t></a:t>
            </a:r>
            <a:r>
              <a:rPr lang="en-US" dirty="0">
                <a:ea typeface="ＭＳ Ｐゴシック" charset="0"/>
              </a:rPr>
              <a:t>S22 </a:t>
            </a:r>
            <a:r>
              <a:rPr lang="en-US" dirty="0">
                <a:ea typeface="ＭＳ Ｐゴシック" charset="0"/>
                <a:sym typeface="Symbol" charset="0"/>
              </a:rPr>
              <a:t></a:t>
            </a:r>
            <a:r>
              <a:rPr lang="en-US" dirty="0">
                <a:ea typeface="ＭＳ Ｐゴシック" charset="0"/>
              </a:rPr>
              <a:t> </a:t>
            </a:r>
            <a:r>
              <a:rPr lang="en-US" dirty="0">
                <a:ea typeface="ＭＳ Ｐゴシック" charset="0"/>
                <a:sym typeface="Symbol" charset="0"/>
              </a:rPr>
              <a:t></a:t>
            </a:r>
            <a:r>
              <a:rPr lang="en-US" dirty="0">
                <a:ea typeface="ＭＳ Ｐゴシック" charset="0"/>
              </a:rPr>
              <a:t>W12 </a:t>
            </a:r>
            <a:r>
              <a:rPr lang="en-US" dirty="0">
                <a:ea typeface="ＭＳ Ｐゴシック" charset="0"/>
                <a:sym typeface="Symbol" charset="0"/>
              </a:rPr>
              <a:t></a:t>
            </a:r>
            <a:r>
              <a:rPr lang="en-US" dirty="0">
                <a:ea typeface="ＭＳ Ｐゴシック" charset="0"/>
              </a:rPr>
              <a:t> </a:t>
            </a:r>
            <a:r>
              <a:rPr lang="en-US" dirty="0">
                <a:ea typeface="ＭＳ Ｐゴシック" charset="0"/>
                <a:sym typeface="Symbol" charset="0"/>
              </a:rPr>
              <a:t></a:t>
            </a:r>
            <a:r>
              <a:rPr lang="en-US" dirty="0">
                <a:ea typeface="ＭＳ Ｐゴシック" charset="0"/>
              </a:rPr>
              <a:t>W23 </a:t>
            </a:r>
            <a:r>
              <a:rPr lang="en-US" dirty="0">
                <a:ea typeface="ＭＳ Ｐゴシック" charset="0"/>
                <a:sym typeface="Symbol" charset="0"/>
              </a:rPr>
              <a:t></a:t>
            </a:r>
            <a:r>
              <a:rPr lang="en-US" dirty="0">
                <a:ea typeface="ＭＳ Ｐゴシック" charset="0"/>
              </a:rPr>
              <a:t> </a:t>
            </a:r>
            <a:r>
              <a:rPr lang="en-US" dirty="0">
                <a:ea typeface="ＭＳ Ｐゴシック" charset="0"/>
                <a:sym typeface="Symbol" charset="0"/>
              </a:rPr>
              <a:t></a:t>
            </a:r>
            <a:r>
              <a:rPr lang="en-US" dirty="0">
                <a:ea typeface="ＭＳ Ｐゴシック" charset="0"/>
              </a:rPr>
              <a:t>W32 </a:t>
            </a:r>
            <a:r>
              <a:rPr lang="en-US" dirty="0">
                <a:ea typeface="ＭＳ Ｐゴシック" charset="0"/>
                <a:sym typeface="Symbol" charset="0"/>
              </a:rPr>
              <a:t></a:t>
            </a:r>
            <a:r>
              <a:rPr lang="en-US" dirty="0">
                <a:ea typeface="ＭＳ Ｐゴシック" charset="0"/>
              </a:rPr>
              <a:t> </a:t>
            </a:r>
            <a:r>
              <a:rPr lang="en-US" dirty="0">
                <a:ea typeface="ＭＳ Ｐゴシック" charset="0"/>
                <a:sym typeface="Symbol" charset="0"/>
              </a:rPr>
              <a:t></a:t>
            </a:r>
            <a:r>
              <a:rPr lang="en-US" dirty="0">
                <a:ea typeface="ＭＳ Ｐゴシック" charset="0"/>
              </a:rPr>
              <a:t>W21</a:t>
            </a:r>
          </a:p>
          <a:p>
            <a:pPr lvl="1">
              <a:lnSpc>
                <a:spcPct val="60000"/>
              </a:lnSpc>
              <a:spcAft>
                <a:spcPts val="600"/>
              </a:spcAft>
              <a:buFontTx/>
              <a:buNone/>
            </a:pPr>
            <a:r>
              <a:rPr lang="en-US" dirty="0">
                <a:ea typeface="ＭＳ Ｐゴシック" charset="0"/>
              </a:rPr>
              <a:t>S22 </a:t>
            </a:r>
            <a:r>
              <a:rPr lang="en-US" dirty="0">
                <a:ea typeface="ＭＳ Ｐゴシック" charset="0"/>
                <a:sym typeface="Symbol" charset="0"/>
              </a:rPr>
              <a:t></a:t>
            </a:r>
            <a:r>
              <a:rPr lang="en-US" dirty="0">
                <a:ea typeface="ＭＳ Ｐゴシック" charset="0"/>
              </a:rPr>
              <a:t> W12 </a:t>
            </a:r>
            <a:r>
              <a:rPr lang="en-US" dirty="0">
                <a:ea typeface="ＭＳ Ｐゴシック" charset="0"/>
                <a:sym typeface="Symbol" charset="0"/>
              </a:rPr>
              <a:t> </a:t>
            </a:r>
            <a:r>
              <a:rPr lang="en-US" dirty="0">
                <a:ea typeface="ＭＳ Ｐゴシック" charset="0"/>
              </a:rPr>
              <a:t>W23 </a:t>
            </a:r>
            <a:r>
              <a:rPr lang="en-US" dirty="0">
                <a:ea typeface="ＭＳ Ｐゴシック" charset="0"/>
                <a:sym typeface="Symbol" charset="0"/>
              </a:rPr>
              <a:t></a:t>
            </a:r>
            <a:r>
              <a:rPr lang="en-US" dirty="0">
                <a:ea typeface="ＭＳ Ｐゴシック" charset="0"/>
              </a:rPr>
              <a:t> W32 </a:t>
            </a:r>
            <a:r>
              <a:rPr lang="en-US" dirty="0">
                <a:ea typeface="ＭＳ Ｐゴシック" charset="0"/>
                <a:sym typeface="Symbol" charset="0"/>
              </a:rPr>
              <a:t></a:t>
            </a:r>
            <a:r>
              <a:rPr lang="en-US" dirty="0">
                <a:ea typeface="ＭＳ Ｐゴシック" charset="0"/>
              </a:rPr>
              <a:t> W21</a:t>
            </a:r>
          </a:p>
          <a:p>
            <a:pPr lvl="1">
              <a:lnSpc>
                <a:spcPct val="60000"/>
              </a:lnSpc>
              <a:spcAft>
                <a:spcPts val="600"/>
              </a:spcAft>
              <a:buFontTx/>
              <a:buNone/>
            </a:pPr>
            <a:r>
              <a:rPr lang="en-US" dirty="0">
                <a:ea typeface="ＭＳ Ｐゴシック" charset="0"/>
              </a:rPr>
              <a:t>B22 </a:t>
            </a:r>
            <a:r>
              <a:rPr lang="en-US" dirty="0">
                <a:ea typeface="ＭＳ Ｐゴシック" charset="0"/>
                <a:sym typeface="Symbol" charset="0"/>
              </a:rPr>
              <a:t></a:t>
            </a:r>
            <a:r>
              <a:rPr lang="en-US" dirty="0">
                <a:ea typeface="ＭＳ Ｐゴシック" charset="0"/>
              </a:rPr>
              <a:t> </a:t>
            </a:r>
            <a:r>
              <a:rPr lang="en-US" dirty="0">
                <a:ea typeface="ＭＳ Ｐゴシック" charset="0"/>
                <a:sym typeface="Symbol" charset="0"/>
              </a:rPr>
              <a:t>P</a:t>
            </a:r>
            <a:r>
              <a:rPr lang="en-US" dirty="0">
                <a:ea typeface="ＭＳ Ｐゴシック" charset="0"/>
              </a:rPr>
              <a:t>12 </a:t>
            </a:r>
            <a:r>
              <a:rPr lang="en-US" dirty="0">
                <a:ea typeface="ＭＳ Ｐゴシック" charset="0"/>
                <a:sym typeface="Symbol" charset="0"/>
              </a:rPr>
              <a:t></a:t>
            </a:r>
            <a:r>
              <a:rPr lang="en-US" dirty="0">
                <a:ea typeface="ＭＳ Ｐゴシック" charset="0"/>
              </a:rPr>
              <a:t> </a:t>
            </a:r>
            <a:r>
              <a:rPr lang="en-US" dirty="0">
                <a:ea typeface="ＭＳ Ｐゴシック" charset="0"/>
                <a:sym typeface="Symbol" charset="0"/>
              </a:rPr>
              <a:t>P</a:t>
            </a:r>
            <a:r>
              <a:rPr lang="en-US" dirty="0">
                <a:ea typeface="ＭＳ Ｐゴシック" charset="0"/>
              </a:rPr>
              <a:t>23 </a:t>
            </a:r>
            <a:r>
              <a:rPr lang="en-US" dirty="0">
                <a:ea typeface="ＭＳ Ｐゴシック" charset="0"/>
                <a:sym typeface="Symbol" charset="0"/>
              </a:rPr>
              <a:t></a:t>
            </a:r>
            <a:r>
              <a:rPr lang="en-US" dirty="0">
                <a:ea typeface="ＭＳ Ｐゴシック" charset="0"/>
              </a:rPr>
              <a:t> </a:t>
            </a:r>
            <a:r>
              <a:rPr lang="en-US" dirty="0">
                <a:ea typeface="ＭＳ Ｐゴシック" charset="0"/>
                <a:sym typeface="Symbol" charset="0"/>
              </a:rPr>
              <a:t>P32</a:t>
            </a:r>
            <a:r>
              <a:rPr lang="en-US" dirty="0">
                <a:ea typeface="ＭＳ Ｐゴシック" charset="0"/>
              </a:rPr>
              <a:t> </a:t>
            </a:r>
            <a:r>
              <a:rPr lang="en-US" dirty="0">
                <a:ea typeface="ＭＳ Ｐゴシック" charset="0"/>
                <a:sym typeface="Symbol" charset="0"/>
              </a:rPr>
              <a:t></a:t>
            </a:r>
            <a:r>
              <a:rPr lang="en-US" dirty="0">
                <a:ea typeface="ＭＳ Ｐゴシック" charset="0"/>
              </a:rPr>
              <a:t> </a:t>
            </a:r>
            <a:r>
              <a:rPr lang="en-US" dirty="0">
                <a:ea typeface="ＭＳ Ｐゴシック" charset="0"/>
                <a:sym typeface="Symbol" charset="0"/>
              </a:rPr>
              <a:t>P</a:t>
            </a:r>
            <a:r>
              <a:rPr lang="en-US" dirty="0">
                <a:ea typeface="ＭＳ Ｐゴシック" charset="0"/>
              </a:rPr>
              <a:t>21</a:t>
            </a:r>
          </a:p>
          <a:p>
            <a:pPr lvl="1">
              <a:lnSpc>
                <a:spcPct val="60000"/>
              </a:lnSpc>
              <a:spcAft>
                <a:spcPts val="600"/>
              </a:spcAft>
              <a:buFontTx/>
              <a:buNone/>
            </a:pPr>
            <a:r>
              <a:rPr lang="en-US" dirty="0">
                <a:ea typeface="ＭＳ Ｐゴシック" charset="0"/>
              </a:rPr>
              <a:t>W22 </a:t>
            </a:r>
            <a:r>
              <a:rPr lang="en-US" dirty="0">
                <a:ea typeface="ＭＳ Ｐゴシック" charset="0"/>
                <a:sym typeface="Symbol" charset="0"/>
              </a:rPr>
              <a:t> S12  S23  S32  W21</a:t>
            </a:r>
          </a:p>
          <a:p>
            <a:pPr lvl="1">
              <a:lnSpc>
                <a:spcPct val="60000"/>
              </a:lnSpc>
              <a:spcAft>
                <a:spcPts val="600"/>
              </a:spcAft>
              <a:buFontTx/>
              <a:buNone/>
            </a:pPr>
            <a:r>
              <a:rPr lang="en-US" dirty="0">
                <a:ea typeface="ＭＳ Ｐゴシック" charset="0"/>
                <a:sym typeface="Symbol" charset="0"/>
              </a:rPr>
              <a:t>W22  W11  W21  … W44</a:t>
            </a:r>
            <a:endParaRPr lang="en-US" dirty="0">
              <a:ea typeface="ＭＳ Ｐゴシック" charset="0"/>
            </a:endParaRPr>
          </a:p>
          <a:p>
            <a:pPr lvl="1">
              <a:lnSpc>
                <a:spcPct val="60000"/>
              </a:lnSpc>
              <a:spcAft>
                <a:spcPts val="600"/>
              </a:spcAft>
              <a:buFontTx/>
              <a:buNone/>
            </a:pPr>
            <a:r>
              <a:rPr lang="en-US" dirty="0">
                <a:ea typeface="ＭＳ Ｐゴシック" charset="0"/>
                <a:sym typeface="Symbol" charset="0"/>
              </a:rPr>
              <a:t>A22  V22</a:t>
            </a:r>
          </a:p>
          <a:p>
            <a:pPr lvl="1">
              <a:lnSpc>
                <a:spcPct val="60000"/>
              </a:lnSpc>
              <a:spcAft>
                <a:spcPts val="600"/>
              </a:spcAft>
              <a:buFontTx/>
              <a:buNone/>
            </a:pPr>
            <a:r>
              <a:rPr lang="en-US" dirty="0">
                <a:ea typeface="ＭＳ Ｐゴシック" charset="0"/>
                <a:sym typeface="Symbol" charset="0"/>
              </a:rPr>
              <a:t>A22 W11  W21  … W44</a:t>
            </a:r>
          </a:p>
          <a:p>
            <a:pPr lvl="1">
              <a:lnSpc>
                <a:spcPct val="60000"/>
              </a:lnSpc>
              <a:spcAft>
                <a:spcPts val="600"/>
              </a:spcAft>
              <a:buFontTx/>
              <a:buNone/>
            </a:pPr>
            <a:r>
              <a:rPr lang="en-US" dirty="0">
                <a:ea typeface="ＭＳ Ｐゴシック" charset="0"/>
                <a:sym typeface="Symbol" charset="0"/>
              </a:rPr>
              <a:t>V22  OK22</a:t>
            </a:r>
            <a:endParaRPr lang="en-US" dirty="0">
              <a:ea typeface="ＭＳ Ｐゴシック" charset="0"/>
            </a:endParaRPr>
          </a:p>
          <a:p>
            <a:pPr lvl="1">
              <a:lnSpc>
                <a:spcPct val="60000"/>
              </a:lnSpc>
              <a:spcAft>
                <a:spcPts val="600"/>
              </a:spcAft>
              <a:buFontTx/>
              <a:buNone/>
            </a:pPr>
            <a:endParaRPr lang="en-US" sz="2200" dirty="0">
              <a:ea typeface="ＭＳ Ｐゴシック" charset="0"/>
            </a:endParaRPr>
          </a:p>
        </p:txBody>
      </p:sp>
      <p:pic>
        <p:nvPicPr>
          <p:cNvPr id="66563" name="Picture 4" descr="img2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914400"/>
            <a:ext cx="413385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ounded Rectangular Callout 1">
            <a:extLst>
              <a:ext uri="{FF2B5EF4-FFF2-40B4-BE49-F238E27FC236}">
                <a16:creationId xmlns:a16="http://schemas.microsoft.com/office/drawing/2014/main" id="{F247B0C7-A6B9-424A-81E4-33C9ADF5152A}"/>
              </a:ext>
            </a:extLst>
          </p:cNvPr>
          <p:cNvSpPr/>
          <p:nvPr/>
        </p:nvSpPr>
        <p:spPr bwMode="auto">
          <a:xfrm>
            <a:off x="5109681" y="5029200"/>
            <a:ext cx="3577120" cy="1219200"/>
          </a:xfrm>
          <a:prstGeom prst="wedgeRoundRectCallout">
            <a:avLst>
              <a:gd name="adj1" fmla="val -53315"/>
              <a:gd name="adj2" fmla="val -113680"/>
              <a:gd name="adj3" fmla="val 16667"/>
            </a:avLst>
          </a:prstGeom>
          <a:solidFill>
            <a:srgbClr val="FF0000">
              <a:alpha val="17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If there’s no stench in cell 2,2 then the Wumpus isn’t in cell 21, 23 32 or 21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Hunt the </a:t>
            </a:r>
            <a:r>
              <a:rPr lang="en-US" dirty="0" err="1">
                <a:ea typeface="ＭＳ Ｐゴシック" charset="0"/>
                <a:cs typeface="ＭＳ Ｐゴシック" charset="0"/>
              </a:rPr>
              <a:t>Wumpus</a:t>
            </a:r>
            <a:r>
              <a:rPr lang="en-US" dirty="0">
                <a:ea typeface="ＭＳ Ｐゴシック" charset="0"/>
                <a:cs typeface="ＭＳ Ｐゴシック" charset="0"/>
              </a:rPr>
              <a:t> domain</a:t>
            </a:r>
          </a:p>
        </p:txBody>
      </p:sp>
      <p:sp>
        <p:nvSpPr>
          <p:cNvPr id="645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4572000" cy="57912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Eight symbols for each cell, i.e.: A11, B11, G11, OK11, P11, S11, V11, W11</a:t>
            </a:r>
          </a:p>
          <a:p>
            <a:pPr>
              <a:lnSpc>
                <a:spcPct val="90000"/>
              </a:lnSpc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Lack of variables requires giving similar rules for each cell!</a:t>
            </a:r>
          </a:p>
          <a:p>
            <a:pPr>
              <a:lnSpc>
                <a:spcPct val="90000"/>
              </a:lnSpc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Ten rules (I think) for each</a:t>
            </a:r>
          </a:p>
          <a:p>
            <a:pPr marL="228600" lvl="1" indent="0">
              <a:lnSpc>
                <a:spcPct val="90000"/>
              </a:lnSpc>
              <a:buFontTx/>
              <a:buNone/>
              <a:defRPr/>
            </a:pPr>
            <a:r>
              <a:rPr lang="en-US" sz="2400" dirty="0">
                <a:ea typeface="ＭＳ Ｐゴシック" charset="0"/>
                <a:cs typeface="ＭＳ Ｐゴシック" charset="0"/>
              </a:rPr>
              <a:t>A11 </a:t>
            </a:r>
            <a:r>
              <a:rPr lang="en-US" sz="2400" dirty="0">
                <a:ea typeface="ＭＳ Ｐゴシック" charset="0"/>
                <a:sym typeface="Symbol" charset="0"/>
              </a:rPr>
              <a:t> …</a:t>
            </a:r>
          </a:p>
          <a:p>
            <a:pPr marL="228600" lvl="1" indent="0">
              <a:lnSpc>
                <a:spcPct val="90000"/>
              </a:lnSpc>
              <a:buFontTx/>
              <a:buNone/>
              <a:defRPr/>
            </a:pPr>
            <a:r>
              <a:rPr lang="en-US" sz="2400" dirty="0">
                <a:ea typeface="ＭＳ Ｐゴシック" charset="0"/>
                <a:cs typeface="ＭＳ Ｐゴシック" charset="0"/>
              </a:rPr>
              <a:t>V11 </a:t>
            </a:r>
            <a:r>
              <a:rPr lang="en-US" sz="2400" dirty="0">
                <a:ea typeface="ＭＳ Ｐゴシック" charset="0"/>
                <a:sym typeface="Symbol" charset="0"/>
              </a:rPr>
              <a:t> …</a:t>
            </a:r>
            <a:endParaRPr lang="en-US" sz="2400" dirty="0">
              <a:ea typeface="ＭＳ Ｐゴシック" charset="0"/>
              <a:cs typeface="ＭＳ Ｐゴシック" charset="0"/>
              <a:sym typeface="Symbol" charset="0"/>
            </a:endParaRPr>
          </a:p>
          <a:p>
            <a:pPr marL="228600" lvl="1" indent="0">
              <a:lnSpc>
                <a:spcPct val="90000"/>
              </a:lnSpc>
              <a:buFontTx/>
              <a:buNone/>
              <a:defRPr/>
            </a:pPr>
            <a:r>
              <a:rPr lang="en-US" sz="2400" dirty="0">
                <a:ea typeface="ＭＳ Ｐゴシック" charset="0"/>
                <a:cs typeface="ＭＳ Ｐゴシック" charset="0"/>
              </a:rPr>
              <a:t>P11 </a:t>
            </a:r>
            <a:r>
              <a:rPr lang="en-US" sz="2400" dirty="0">
                <a:ea typeface="ＭＳ Ｐゴシック" charset="0"/>
                <a:sym typeface="Symbol" charset="0"/>
              </a:rPr>
              <a:t> …</a:t>
            </a:r>
            <a:endParaRPr lang="en-US" sz="2400" dirty="0">
              <a:ea typeface="ＭＳ Ｐゴシック" charset="0"/>
              <a:cs typeface="ＭＳ Ｐゴシック" charset="0"/>
              <a:sym typeface="Symbol" charset="0"/>
            </a:endParaRPr>
          </a:p>
          <a:p>
            <a:pPr marL="228600" lvl="1" indent="0">
              <a:lnSpc>
                <a:spcPct val="90000"/>
              </a:lnSpc>
              <a:buFontTx/>
              <a:buNone/>
              <a:defRPr/>
            </a:pPr>
            <a:r>
              <a:rPr lang="en-US" sz="2400" dirty="0">
                <a:ea typeface="ＭＳ Ｐゴシック" charset="0"/>
                <a:sym typeface="Symbol" charset="0"/>
              </a:rPr>
              <a:t>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P11 </a:t>
            </a:r>
            <a:r>
              <a:rPr lang="en-US" sz="2400" dirty="0">
                <a:ea typeface="ＭＳ Ｐゴシック" charset="0"/>
                <a:sym typeface="Symbol" charset="0"/>
              </a:rPr>
              <a:t> …</a:t>
            </a:r>
            <a:endParaRPr lang="en-US" sz="2400" dirty="0">
              <a:ea typeface="ＭＳ Ｐゴシック" charset="0"/>
              <a:cs typeface="ＭＳ Ｐゴシック" charset="0"/>
            </a:endParaRPr>
          </a:p>
          <a:p>
            <a:pPr marL="228600" lvl="1" indent="0">
              <a:lnSpc>
                <a:spcPct val="90000"/>
              </a:lnSpc>
              <a:buFontTx/>
              <a:buNone/>
              <a:defRPr/>
            </a:pPr>
            <a:endParaRPr lang="en-US" dirty="0">
              <a:ea typeface="ＭＳ Ｐゴシック" charset="0"/>
              <a:cs typeface="ＭＳ Ｐゴシック" charset="0"/>
            </a:endParaRPr>
          </a:p>
          <a:p>
            <a:pPr marL="398463" lvl="1" indent="-169863">
              <a:lnSpc>
                <a:spcPct val="90000"/>
              </a:lnSpc>
              <a:defRPr/>
            </a:pPr>
            <a:endParaRPr lang="en-US" dirty="0"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defRPr/>
            </a:pPr>
            <a:endParaRPr lang="en-US" sz="2800" dirty="0"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defRPr/>
            </a:pPr>
            <a:endParaRPr lang="en-US" sz="2800" dirty="0">
              <a:ea typeface="ＭＳ Ｐゴシック" charset="0"/>
              <a:cs typeface="ＭＳ Ｐゴシック" charset="0"/>
            </a:endParaRPr>
          </a:p>
          <a:p>
            <a:pPr>
              <a:lnSpc>
                <a:spcPct val="60000"/>
              </a:lnSpc>
              <a:spcAft>
                <a:spcPts val="600"/>
              </a:spcAft>
              <a:defRPr/>
            </a:pPr>
            <a:endParaRPr lang="en-US" sz="2600" dirty="0">
              <a:ea typeface="ＭＳ Ｐゴシック" charset="0"/>
            </a:endParaRPr>
          </a:p>
        </p:txBody>
      </p:sp>
      <p:pic>
        <p:nvPicPr>
          <p:cNvPr id="68611" name="Picture 4" descr="img2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914400"/>
            <a:ext cx="413385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8612" name="TextBox 1"/>
          <p:cNvSpPr txBox="1">
            <a:spLocks noChangeArrowheads="1"/>
          </p:cNvSpPr>
          <p:nvPr/>
        </p:nvSpPr>
        <p:spPr bwMode="auto">
          <a:xfrm>
            <a:off x="2286000" y="3886200"/>
            <a:ext cx="1671101" cy="2456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dirty="0">
                <a:latin typeface="Calibri"/>
              </a:rPr>
              <a:t>W11 </a:t>
            </a:r>
            <a:r>
              <a:rPr lang="en-US" dirty="0">
                <a:latin typeface="Calibri"/>
                <a:sym typeface="Symbol" charset="0"/>
              </a:rPr>
              <a:t> …</a:t>
            </a:r>
            <a:endParaRPr lang="en-US" dirty="0">
              <a:latin typeface="Calibri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Calibri"/>
                <a:sym typeface="Symbol" charset="0"/>
              </a:rPr>
              <a:t></a:t>
            </a:r>
            <a:r>
              <a:rPr lang="en-US" dirty="0">
                <a:latin typeface="Calibri"/>
              </a:rPr>
              <a:t>W11 </a:t>
            </a:r>
            <a:r>
              <a:rPr lang="en-US" dirty="0">
                <a:latin typeface="Calibri"/>
                <a:sym typeface="Symbol" charset="0"/>
              </a:rPr>
              <a:t> …</a:t>
            </a:r>
            <a:endParaRPr lang="en-US" dirty="0">
              <a:latin typeface="Calibri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Calibri"/>
              </a:rPr>
              <a:t>S11 </a:t>
            </a:r>
            <a:r>
              <a:rPr lang="en-US" dirty="0">
                <a:latin typeface="Calibri"/>
                <a:sym typeface="Symbol" charset="0"/>
              </a:rPr>
              <a:t> …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Calibri"/>
                <a:sym typeface="Symbol" charset="0"/>
              </a:rPr>
              <a:t></a:t>
            </a:r>
            <a:r>
              <a:rPr lang="en-US" dirty="0">
                <a:latin typeface="Calibri"/>
              </a:rPr>
              <a:t>S11 </a:t>
            </a:r>
            <a:r>
              <a:rPr lang="en-US" dirty="0">
                <a:latin typeface="Calibri"/>
                <a:sym typeface="Symbol" charset="0"/>
              </a:rPr>
              <a:t> …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Calibri"/>
                <a:sym typeface="Symbol" charset="0"/>
              </a:rPr>
              <a:t>B11  …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Calibri"/>
                <a:sym typeface="Symbol" charset="0"/>
              </a:rPr>
              <a:t>B11  …</a:t>
            </a:r>
            <a:endParaRPr lang="en-US" dirty="0">
              <a:latin typeface="Calibri"/>
            </a:endParaRPr>
          </a:p>
          <a:p>
            <a:endParaRPr lang="en-US" dirty="0">
              <a:latin typeface="Calibri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036CF27-C31C-E246-AD2D-E55BF72585CB}"/>
              </a:ext>
            </a:extLst>
          </p:cNvPr>
          <p:cNvSpPr txBox="1"/>
          <p:nvPr/>
        </p:nvSpPr>
        <p:spPr>
          <a:xfrm>
            <a:off x="4974771" y="4414151"/>
            <a:ext cx="3886200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marL="173038" indent="-173038">
              <a:buFont typeface="Arial" panose="020B0604020202020204" pitchFamily="34" charset="0"/>
              <a:buChar char="•"/>
            </a:pPr>
            <a:r>
              <a:rPr lang="en-US" dirty="0"/>
              <a:t>8 symbols for 16 cells =&gt; 128 symbols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en-US" dirty="0"/>
              <a:t>2</a:t>
            </a:r>
            <a:r>
              <a:rPr lang="en-US" baseline="30000" dirty="0"/>
              <a:t>128</a:t>
            </a:r>
            <a:r>
              <a:rPr lang="en-US" dirty="0"/>
              <a:t> possible models  </a:t>
            </a:r>
            <a:r>
              <a:rPr lang="en-US" dirty="0">
                <a:sym typeface="Wingdings" pitchFamily="2" charset="2"/>
              </a:rPr>
              <a:t>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en-US" dirty="0">
                <a:sym typeface="Wingdings" pitchFamily="2" charset="2"/>
              </a:rPr>
              <a:t>Must do better than brute force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7772400" cy="1143000"/>
          </a:xfrm>
        </p:spPr>
        <p:txBody>
          <a:bodyPr/>
          <a:lstStyle/>
          <a:p>
            <a:pPr algn="l"/>
            <a:r>
              <a:rPr lang="en-US" dirty="0">
                <a:ea typeface="ＭＳ Ｐゴシック" charset="0"/>
                <a:cs typeface="ＭＳ Ｐゴシック" charset="0"/>
              </a:rPr>
              <a:t>After third move</a:t>
            </a:r>
          </a:p>
        </p:txBody>
      </p:sp>
      <p:sp>
        <p:nvSpPr>
          <p:cNvPr id="665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712913"/>
            <a:ext cx="8153400" cy="4535487"/>
          </a:xfrm>
        </p:spPr>
        <p:txBody>
          <a:bodyPr/>
          <a:lstStyle/>
          <a:p>
            <a:pPr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We can prove that the</a:t>
            </a:r>
            <a:br>
              <a:rPr lang="en-US" sz="2800" dirty="0">
                <a:ea typeface="ＭＳ Ｐゴシック" charset="0"/>
                <a:cs typeface="ＭＳ Ｐゴシック" charset="0"/>
              </a:rPr>
            </a:br>
            <a:r>
              <a:rPr lang="en-US" sz="2800" dirty="0" err="1">
                <a:ea typeface="ＭＳ Ｐゴシック" charset="0"/>
                <a:cs typeface="ＭＳ Ｐゴシック" charset="0"/>
              </a:rPr>
              <a:t>Wumpus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is in (1,3) using</a:t>
            </a:r>
            <a:br>
              <a:rPr lang="en-US" sz="2800" dirty="0">
                <a:ea typeface="ＭＳ Ｐゴシック" charset="0"/>
                <a:cs typeface="ＭＳ Ｐゴシック" charset="0"/>
              </a:rPr>
            </a:br>
            <a:r>
              <a:rPr lang="en-US" sz="2800" dirty="0">
                <a:ea typeface="ＭＳ Ｐゴシック" charset="0"/>
                <a:cs typeface="ＭＳ Ｐゴシック" charset="0"/>
              </a:rPr>
              <a:t>these four rules</a:t>
            </a:r>
          </a:p>
          <a:p>
            <a:pPr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See R&amp;N section 7.5</a:t>
            </a:r>
          </a:p>
          <a:p>
            <a:pPr lvl="1">
              <a:spcAft>
                <a:spcPts val="600"/>
              </a:spcAft>
              <a:buFontTx/>
              <a:buNone/>
              <a:defRPr/>
            </a:pPr>
            <a:r>
              <a:rPr lang="en-US" sz="2800" i="1" dirty="0">
                <a:ea typeface="ＭＳ Ｐゴシック" charset="0"/>
              </a:rPr>
              <a:t>(R1)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ea typeface="ＭＳ Ｐゴシック" charset="0"/>
              </a:rPr>
              <a:t>S11 </a:t>
            </a:r>
            <a:r>
              <a:rPr lang="en-US" sz="2800" dirty="0"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ea typeface="ＭＳ Ｐゴシック" charset="0"/>
              </a:rPr>
              <a:t>W11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ea typeface="ＭＳ Ｐゴシック" charset="0"/>
              </a:rPr>
              <a:t> W12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ea typeface="ＭＳ Ｐゴシック" charset="0"/>
              </a:rPr>
              <a:t> W21</a:t>
            </a:r>
          </a:p>
          <a:p>
            <a:pPr lvl="1">
              <a:spcAft>
                <a:spcPts val="600"/>
              </a:spcAft>
              <a:buFontTx/>
              <a:buNone/>
              <a:defRPr/>
            </a:pPr>
            <a:r>
              <a:rPr lang="en-US" sz="2800" i="1" dirty="0">
                <a:ea typeface="ＭＳ Ｐゴシック" charset="0"/>
              </a:rPr>
              <a:t>(R2)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ea typeface="ＭＳ Ｐゴシック" charset="0"/>
              </a:rPr>
              <a:t> S21 </a:t>
            </a:r>
            <a:r>
              <a:rPr lang="en-US" sz="2800" dirty="0"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ea typeface="ＭＳ Ｐゴシック" charset="0"/>
              </a:rPr>
              <a:t>W11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ea typeface="ＭＳ Ｐゴシック" charset="0"/>
              </a:rPr>
              <a:t> W21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ea typeface="ＭＳ Ｐゴシック" charset="0"/>
              </a:rPr>
              <a:t> W22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ea typeface="ＭＳ Ｐゴシック" charset="0"/>
              </a:rPr>
              <a:t> W31</a:t>
            </a:r>
          </a:p>
          <a:p>
            <a:pPr lvl="1">
              <a:spcAft>
                <a:spcPts val="600"/>
              </a:spcAft>
              <a:buFontTx/>
              <a:buNone/>
              <a:defRPr/>
            </a:pPr>
            <a:r>
              <a:rPr lang="en-US" sz="2800" i="1" dirty="0">
                <a:ea typeface="ＭＳ Ｐゴシック" charset="0"/>
              </a:rPr>
              <a:t>(R3)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ea typeface="ＭＳ Ｐゴシック" charset="0"/>
              </a:rPr>
              <a:t> S12 </a:t>
            </a:r>
            <a:r>
              <a:rPr lang="en-US" sz="2800" dirty="0"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ea typeface="ＭＳ Ｐゴシック" charset="0"/>
              </a:rPr>
              <a:t>W11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ea typeface="ＭＳ Ｐゴシック" charset="0"/>
              </a:rPr>
              <a:t> W12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ea typeface="ＭＳ Ｐゴシック" charset="0"/>
              </a:rPr>
              <a:t> W22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ea typeface="ＭＳ Ｐゴシック" charset="0"/>
              </a:rPr>
              <a:t> W13</a:t>
            </a:r>
          </a:p>
          <a:p>
            <a:pPr lvl="1">
              <a:spcAft>
                <a:spcPts val="600"/>
              </a:spcAft>
              <a:buFontTx/>
              <a:buNone/>
              <a:defRPr/>
            </a:pPr>
            <a:r>
              <a:rPr lang="en-US" sz="2800" i="1" dirty="0">
                <a:ea typeface="ＭＳ Ｐゴシック" charset="0"/>
              </a:rPr>
              <a:t>(R4)</a:t>
            </a:r>
            <a:r>
              <a:rPr lang="en-US" sz="2800" dirty="0">
                <a:ea typeface="ＭＳ Ｐゴシック" charset="0"/>
              </a:rPr>
              <a:t>    S12 </a:t>
            </a:r>
            <a:r>
              <a:rPr lang="en-US" sz="2800" dirty="0"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ea typeface="ＭＳ Ｐゴシック" charset="0"/>
              </a:rPr>
              <a:t> W13 </a:t>
            </a:r>
            <a:r>
              <a:rPr lang="en-US" sz="2800" dirty="0">
                <a:ea typeface="ＭＳ Ｐゴシック" charset="0"/>
                <a:sym typeface="Symbol" charset="0"/>
              </a:rPr>
              <a:t></a:t>
            </a:r>
            <a:r>
              <a:rPr lang="en-US" sz="2800" dirty="0">
                <a:ea typeface="ＭＳ Ｐゴシック" charset="0"/>
              </a:rPr>
              <a:t> W12 </a:t>
            </a:r>
            <a:r>
              <a:rPr lang="en-US" sz="2800" dirty="0">
                <a:ea typeface="ＭＳ Ｐゴシック" charset="0"/>
                <a:sym typeface="Symbol" charset="0"/>
              </a:rPr>
              <a:t></a:t>
            </a:r>
            <a:r>
              <a:rPr lang="en-US" sz="2800" dirty="0">
                <a:ea typeface="ＭＳ Ｐゴシック" charset="0"/>
              </a:rPr>
              <a:t> W22 </a:t>
            </a:r>
            <a:r>
              <a:rPr lang="en-US" sz="2800" dirty="0">
                <a:ea typeface="ＭＳ Ｐゴシック" charset="0"/>
                <a:sym typeface="Symbol" charset="0"/>
              </a:rPr>
              <a:t></a:t>
            </a:r>
            <a:r>
              <a:rPr lang="en-US" sz="2800" dirty="0">
                <a:ea typeface="ＭＳ Ｐゴシック" charset="0"/>
              </a:rPr>
              <a:t> W11</a:t>
            </a:r>
          </a:p>
          <a:p>
            <a:pPr>
              <a:defRPr/>
            </a:pPr>
            <a:endParaRPr lang="en-US" sz="2800" dirty="0">
              <a:ea typeface="ＭＳ Ｐゴシック" charset="0"/>
              <a:cs typeface="ＭＳ Ｐゴシック" charset="0"/>
            </a:endParaRPr>
          </a:p>
          <a:p>
            <a:pPr marL="0" indent="0">
              <a:defRPr/>
            </a:pPr>
            <a:endParaRPr lang="en-US" sz="2800" dirty="0">
              <a:ea typeface="ＭＳ Ｐゴシック" charset="0"/>
              <a:cs typeface="ＭＳ Ｐゴシック" charset="0"/>
            </a:endParaRPr>
          </a:p>
        </p:txBody>
      </p:sp>
      <p:pic>
        <p:nvPicPr>
          <p:cNvPr id="70659" name="Picture 4" descr="img2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1663" y="381000"/>
            <a:ext cx="434975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610600" cy="1143000"/>
          </a:xfrm>
        </p:spPr>
        <p:txBody>
          <a:bodyPr/>
          <a:lstStyle/>
          <a:p>
            <a:pPr algn="l"/>
            <a:r>
              <a:rPr lang="en-US" dirty="0">
                <a:ea typeface="ＭＳ Ｐゴシック" charset="0"/>
                <a:cs typeface="ＭＳ Ｐゴシック" charset="0"/>
              </a:rPr>
              <a:t>Proving W13: Wumpus is in cell 1,3</a:t>
            </a:r>
          </a:p>
        </p:txBody>
      </p:sp>
      <p:sp>
        <p:nvSpPr>
          <p:cNvPr id="727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6248400" cy="5486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dirty="0">
                <a:ea typeface="ＭＳ Ｐゴシック" charset="0"/>
                <a:cs typeface="ＭＳ Ｐゴシック" charset="0"/>
              </a:rPr>
              <a:t>Apply </a:t>
            </a:r>
            <a:r>
              <a:rPr lang="en-US" sz="2000" b="1" dirty="0">
                <a:ea typeface="ＭＳ Ｐゴシック" charset="0"/>
                <a:cs typeface="ＭＳ Ｐゴシック" charset="0"/>
              </a:rPr>
              <a:t>MP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 with </a:t>
            </a:r>
            <a:r>
              <a:rPr lang="en-US" sz="2000" dirty="0">
                <a:ea typeface="ＭＳ Ｐゴシック" charset="0"/>
                <a:cs typeface="ＭＳ Ｐゴシック" charset="0"/>
                <a:sym typeface="Symbol" charset="0"/>
              </a:rPr>
              <a:t>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S11  and  R1: </a:t>
            </a:r>
          </a:p>
          <a:p>
            <a:pPr lvl="1">
              <a:buFontTx/>
              <a:buNone/>
            </a:pPr>
            <a:r>
              <a:rPr lang="en-US" dirty="0">
                <a:ea typeface="ＭＳ Ｐゴシック" charset="0"/>
                <a:sym typeface="Symbol" charset="0"/>
              </a:rPr>
              <a:t></a:t>
            </a:r>
            <a:r>
              <a:rPr lang="en-US" dirty="0">
                <a:ea typeface="ＭＳ Ｐゴシック" charset="0"/>
              </a:rPr>
              <a:t> W11 </a:t>
            </a:r>
            <a:r>
              <a:rPr lang="en-US" dirty="0">
                <a:ea typeface="ＭＳ Ｐゴシック" charset="0"/>
                <a:sym typeface="Symbol" charset="0"/>
              </a:rPr>
              <a:t></a:t>
            </a:r>
            <a:r>
              <a:rPr lang="en-US" dirty="0">
                <a:ea typeface="ＭＳ Ｐゴシック" charset="0"/>
              </a:rPr>
              <a:t> </a:t>
            </a:r>
            <a:r>
              <a:rPr lang="en-US" dirty="0">
                <a:ea typeface="ＭＳ Ｐゴシック" charset="0"/>
                <a:sym typeface="Symbol" charset="0"/>
              </a:rPr>
              <a:t></a:t>
            </a:r>
            <a:r>
              <a:rPr lang="en-US" dirty="0">
                <a:ea typeface="ＭＳ Ｐゴシック" charset="0"/>
              </a:rPr>
              <a:t> W12 </a:t>
            </a:r>
            <a:r>
              <a:rPr lang="en-US" dirty="0">
                <a:ea typeface="ＭＳ Ｐゴシック" charset="0"/>
                <a:sym typeface="Symbol" charset="0"/>
              </a:rPr>
              <a:t></a:t>
            </a:r>
            <a:r>
              <a:rPr lang="en-US" dirty="0">
                <a:ea typeface="ＭＳ Ｐゴシック" charset="0"/>
              </a:rPr>
              <a:t> </a:t>
            </a:r>
            <a:r>
              <a:rPr lang="en-US" dirty="0">
                <a:ea typeface="ＭＳ Ｐゴシック" charset="0"/>
                <a:sym typeface="Symbol" charset="0"/>
              </a:rPr>
              <a:t></a:t>
            </a:r>
            <a:r>
              <a:rPr lang="en-US" dirty="0">
                <a:ea typeface="ＭＳ Ｐゴシック" charset="0"/>
              </a:rPr>
              <a:t> W21 </a:t>
            </a:r>
          </a:p>
          <a:p>
            <a:pPr>
              <a:buFontTx/>
              <a:buNone/>
            </a:pPr>
            <a:r>
              <a:rPr lang="en-US" sz="2000" dirty="0">
                <a:ea typeface="ＭＳ Ｐゴシック" charset="0"/>
                <a:cs typeface="ＭＳ Ｐゴシック" charset="0"/>
              </a:rPr>
              <a:t>Apply </a:t>
            </a:r>
            <a:r>
              <a:rPr lang="en-US" sz="2000" b="1" dirty="0">
                <a:ea typeface="ＭＳ Ｐゴシック" charset="0"/>
                <a:cs typeface="ＭＳ Ｐゴシック" charset="0"/>
              </a:rPr>
              <a:t>AE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, yielding three sentences: </a:t>
            </a:r>
          </a:p>
          <a:p>
            <a:pPr lvl="1">
              <a:buFontTx/>
              <a:buNone/>
            </a:pPr>
            <a:r>
              <a:rPr lang="en-US" dirty="0">
                <a:ea typeface="ＭＳ Ｐゴシック" charset="0"/>
                <a:sym typeface="Symbol" charset="0"/>
              </a:rPr>
              <a:t></a:t>
            </a:r>
            <a:r>
              <a:rPr lang="en-US" dirty="0">
                <a:ea typeface="ＭＳ Ｐゴシック" charset="0"/>
              </a:rPr>
              <a:t> W11, </a:t>
            </a:r>
            <a:r>
              <a:rPr lang="en-US" dirty="0">
                <a:ea typeface="ＭＳ Ｐゴシック" charset="0"/>
                <a:sym typeface="Symbol" charset="0"/>
              </a:rPr>
              <a:t></a:t>
            </a:r>
            <a:r>
              <a:rPr lang="en-US" dirty="0">
                <a:ea typeface="ＭＳ Ｐゴシック" charset="0"/>
              </a:rPr>
              <a:t> W12, </a:t>
            </a:r>
            <a:r>
              <a:rPr lang="en-US" dirty="0">
                <a:ea typeface="ＭＳ Ｐゴシック" charset="0"/>
                <a:sym typeface="Symbol" charset="0"/>
              </a:rPr>
              <a:t></a:t>
            </a:r>
            <a:r>
              <a:rPr lang="en-US" dirty="0">
                <a:ea typeface="ＭＳ Ｐゴシック" charset="0"/>
              </a:rPr>
              <a:t> W21 </a:t>
            </a:r>
          </a:p>
          <a:p>
            <a:pPr>
              <a:buFontTx/>
              <a:buNone/>
            </a:pPr>
            <a:r>
              <a:rPr lang="en-US" sz="2000" dirty="0">
                <a:ea typeface="ＭＳ Ｐゴシック" charset="0"/>
                <a:cs typeface="ＭＳ Ｐゴシック" charset="0"/>
              </a:rPr>
              <a:t>Apply </a:t>
            </a:r>
            <a:r>
              <a:rPr lang="en-US" sz="2000" b="1" dirty="0">
                <a:ea typeface="ＭＳ Ｐゴシック" charset="0"/>
                <a:cs typeface="ＭＳ Ｐゴシック" charset="0"/>
              </a:rPr>
              <a:t>MP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 to ~S21 and R2, then apply </a:t>
            </a:r>
            <a:r>
              <a:rPr lang="en-US" sz="2000" b="1" dirty="0">
                <a:ea typeface="ＭＳ Ｐゴシック" charset="0"/>
                <a:cs typeface="ＭＳ Ｐゴシック" charset="0"/>
              </a:rPr>
              <a:t>AE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: </a:t>
            </a:r>
          </a:p>
          <a:p>
            <a:pPr lvl="1">
              <a:buFontTx/>
              <a:buNone/>
            </a:pPr>
            <a:r>
              <a:rPr lang="en-US" dirty="0">
                <a:ea typeface="ＭＳ Ｐゴシック" charset="0"/>
                <a:sym typeface="Symbol" charset="0"/>
              </a:rPr>
              <a:t></a:t>
            </a:r>
            <a:r>
              <a:rPr lang="en-US" dirty="0">
                <a:ea typeface="ＭＳ Ｐゴシック" charset="0"/>
              </a:rPr>
              <a:t> W22, </a:t>
            </a:r>
            <a:r>
              <a:rPr lang="en-US" dirty="0">
                <a:ea typeface="ＭＳ Ｐゴシック" charset="0"/>
                <a:sym typeface="Symbol" charset="0"/>
              </a:rPr>
              <a:t></a:t>
            </a:r>
            <a:r>
              <a:rPr lang="en-US" dirty="0">
                <a:ea typeface="ＭＳ Ｐゴシック" charset="0"/>
              </a:rPr>
              <a:t> W21, </a:t>
            </a:r>
            <a:r>
              <a:rPr lang="en-US" dirty="0">
                <a:ea typeface="ＭＳ Ｐゴシック" charset="0"/>
                <a:sym typeface="Symbol" charset="0"/>
              </a:rPr>
              <a:t></a:t>
            </a:r>
            <a:r>
              <a:rPr lang="en-US" dirty="0">
                <a:ea typeface="ＭＳ Ｐゴシック" charset="0"/>
              </a:rPr>
              <a:t> W31 </a:t>
            </a:r>
          </a:p>
          <a:p>
            <a:pPr>
              <a:buFontTx/>
              <a:buNone/>
            </a:pPr>
            <a:r>
              <a:rPr lang="en-US" sz="2000" dirty="0">
                <a:ea typeface="ＭＳ Ｐゴシック" charset="0"/>
                <a:cs typeface="ＭＳ Ｐゴシック" charset="0"/>
              </a:rPr>
              <a:t>Apply </a:t>
            </a:r>
            <a:r>
              <a:rPr lang="en-US" sz="2000" b="1" dirty="0">
                <a:ea typeface="ＭＳ Ｐゴシック" charset="0"/>
                <a:cs typeface="ＭＳ Ｐゴシック" charset="0"/>
              </a:rPr>
              <a:t>MP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 to S12 and  R4 to obtain: </a:t>
            </a:r>
          </a:p>
          <a:p>
            <a:pPr lvl="1">
              <a:buFontTx/>
              <a:buNone/>
            </a:pPr>
            <a:r>
              <a:rPr lang="en-US" dirty="0">
                <a:ea typeface="ＭＳ Ｐゴシック" charset="0"/>
              </a:rPr>
              <a:t>W13 </a:t>
            </a:r>
            <a:r>
              <a:rPr lang="en-US" dirty="0">
                <a:ea typeface="ＭＳ Ｐゴシック" charset="0"/>
                <a:sym typeface="Symbol" charset="0"/>
              </a:rPr>
              <a:t></a:t>
            </a:r>
            <a:r>
              <a:rPr lang="en-US" dirty="0">
                <a:ea typeface="ＭＳ Ｐゴシック" charset="0"/>
              </a:rPr>
              <a:t> W12 </a:t>
            </a:r>
            <a:r>
              <a:rPr lang="en-US" dirty="0">
                <a:ea typeface="ＭＳ Ｐゴシック" charset="0"/>
                <a:sym typeface="Symbol" charset="0"/>
              </a:rPr>
              <a:t></a:t>
            </a:r>
            <a:r>
              <a:rPr lang="en-US" dirty="0">
                <a:ea typeface="ＭＳ Ｐゴシック" charset="0"/>
              </a:rPr>
              <a:t> W22 </a:t>
            </a:r>
            <a:r>
              <a:rPr lang="en-US" dirty="0">
                <a:ea typeface="ＭＳ Ｐゴシック" charset="0"/>
                <a:sym typeface="Symbol" charset="0"/>
              </a:rPr>
              <a:t></a:t>
            </a:r>
            <a:r>
              <a:rPr lang="en-US" dirty="0">
                <a:ea typeface="ＭＳ Ｐゴシック" charset="0"/>
              </a:rPr>
              <a:t> W11</a:t>
            </a:r>
          </a:p>
          <a:p>
            <a:pPr>
              <a:buFontTx/>
              <a:buNone/>
            </a:pPr>
            <a:r>
              <a:rPr lang="en-US" sz="2000" dirty="0">
                <a:ea typeface="ＭＳ Ｐゴシック" charset="0"/>
                <a:cs typeface="ＭＳ Ｐゴシック" charset="0"/>
              </a:rPr>
              <a:t>Apply </a:t>
            </a:r>
            <a:r>
              <a:rPr lang="en-US" sz="2000" b="1" dirty="0">
                <a:ea typeface="ＭＳ Ｐゴシック" charset="0"/>
                <a:cs typeface="ＭＳ Ｐゴシック" charset="0"/>
              </a:rPr>
              <a:t>UR 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on  (W13 </a:t>
            </a:r>
            <a:r>
              <a:rPr lang="en-US" sz="2000" dirty="0">
                <a:ea typeface="ＭＳ Ｐゴシック" charset="0"/>
                <a:cs typeface="ＭＳ Ｐゴシック" charset="0"/>
                <a:sym typeface="Symbol" charset="0"/>
              </a:rPr>
              <a:t>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 W12 </a:t>
            </a:r>
            <a:r>
              <a:rPr lang="en-US" sz="2000" dirty="0">
                <a:ea typeface="ＭＳ Ｐゴシック" charset="0"/>
                <a:cs typeface="ＭＳ Ｐゴシック" charset="0"/>
                <a:sym typeface="Symbol" charset="0"/>
              </a:rPr>
              <a:t>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 W22 </a:t>
            </a:r>
            <a:r>
              <a:rPr lang="en-US" sz="2000" dirty="0">
                <a:ea typeface="ＭＳ Ｐゴシック" charset="0"/>
                <a:cs typeface="ＭＳ Ｐゴシック" charset="0"/>
                <a:sym typeface="Symbol" charset="0"/>
              </a:rPr>
              <a:t>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 W11) and </a:t>
            </a:r>
            <a:r>
              <a:rPr lang="en-US" sz="2000" dirty="0">
                <a:ea typeface="ＭＳ Ｐゴシック" charset="0"/>
                <a:cs typeface="ＭＳ Ｐゴシック" charset="0"/>
                <a:sym typeface="Symbol" charset="0"/>
              </a:rPr>
              <a:t>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W11: </a:t>
            </a:r>
          </a:p>
          <a:p>
            <a:pPr lvl="1">
              <a:buFontTx/>
              <a:buNone/>
            </a:pPr>
            <a:r>
              <a:rPr lang="en-US" dirty="0">
                <a:ea typeface="ＭＳ Ｐゴシック" charset="0"/>
              </a:rPr>
              <a:t>W13 </a:t>
            </a:r>
            <a:r>
              <a:rPr lang="en-US" dirty="0">
                <a:ea typeface="ＭＳ Ｐゴシック" charset="0"/>
                <a:sym typeface="Symbol" charset="0"/>
              </a:rPr>
              <a:t></a:t>
            </a:r>
            <a:r>
              <a:rPr lang="en-US" dirty="0">
                <a:ea typeface="ＭＳ Ｐゴシック" charset="0"/>
              </a:rPr>
              <a:t> W12 </a:t>
            </a:r>
            <a:r>
              <a:rPr lang="en-US" dirty="0">
                <a:ea typeface="ＭＳ Ｐゴシック" charset="0"/>
                <a:sym typeface="Symbol" charset="0"/>
              </a:rPr>
              <a:t></a:t>
            </a:r>
            <a:r>
              <a:rPr lang="en-US" dirty="0">
                <a:ea typeface="ＭＳ Ｐゴシック" charset="0"/>
              </a:rPr>
              <a:t> W22</a:t>
            </a:r>
          </a:p>
          <a:p>
            <a:pPr>
              <a:buFontTx/>
              <a:buNone/>
            </a:pPr>
            <a:r>
              <a:rPr lang="en-US" sz="2000" dirty="0">
                <a:ea typeface="ＭＳ Ｐゴシック" charset="0"/>
                <a:cs typeface="ＭＳ Ｐゴシック" charset="0"/>
              </a:rPr>
              <a:t>Apply </a:t>
            </a:r>
            <a:r>
              <a:rPr lang="en-US" sz="2000" b="1" dirty="0">
                <a:ea typeface="ＭＳ Ｐゴシック" charset="0"/>
                <a:cs typeface="ＭＳ Ｐゴシック" charset="0"/>
              </a:rPr>
              <a:t>UR 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with (W13 </a:t>
            </a:r>
            <a:r>
              <a:rPr lang="en-US" sz="2000" dirty="0">
                <a:ea typeface="ＭＳ Ｐゴシック" charset="0"/>
                <a:cs typeface="ＭＳ Ｐゴシック" charset="0"/>
                <a:sym typeface="Symbol" charset="0"/>
              </a:rPr>
              <a:t>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 W12 </a:t>
            </a:r>
            <a:r>
              <a:rPr lang="en-US" sz="2000" dirty="0">
                <a:ea typeface="ＭＳ Ｐゴシック" charset="0"/>
                <a:cs typeface="ＭＳ Ｐゴシック" charset="0"/>
                <a:sym typeface="Symbol" charset="0"/>
              </a:rPr>
              <a:t>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 W22) and </a:t>
            </a:r>
            <a:r>
              <a:rPr lang="en-US" sz="2000" dirty="0">
                <a:ea typeface="ＭＳ Ｐゴシック" charset="0"/>
                <a:cs typeface="ＭＳ Ｐゴシック" charset="0"/>
                <a:sym typeface="Symbol" charset="0"/>
              </a:rPr>
              <a:t>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W22:</a:t>
            </a:r>
          </a:p>
          <a:p>
            <a:pPr lvl="1">
              <a:buFontTx/>
              <a:buNone/>
            </a:pPr>
            <a:r>
              <a:rPr lang="en-US" dirty="0">
                <a:ea typeface="ＭＳ Ｐゴシック" charset="0"/>
              </a:rPr>
              <a:t>W13 </a:t>
            </a:r>
            <a:r>
              <a:rPr lang="en-US" dirty="0">
                <a:ea typeface="ＭＳ Ｐゴシック" charset="0"/>
                <a:sym typeface="Symbol" charset="0"/>
              </a:rPr>
              <a:t></a:t>
            </a:r>
            <a:r>
              <a:rPr lang="en-US" dirty="0">
                <a:ea typeface="ＭＳ Ｐゴシック" charset="0"/>
              </a:rPr>
              <a:t> W12</a:t>
            </a:r>
          </a:p>
          <a:p>
            <a:pPr>
              <a:buFontTx/>
              <a:buNone/>
            </a:pPr>
            <a:r>
              <a:rPr lang="en-US" sz="2000" dirty="0">
                <a:ea typeface="ＭＳ Ｐゴシック" charset="0"/>
                <a:cs typeface="ＭＳ Ｐゴシック" charset="0"/>
              </a:rPr>
              <a:t>Apply </a:t>
            </a:r>
            <a:r>
              <a:rPr lang="en-US" sz="2000" b="1" dirty="0">
                <a:ea typeface="ＭＳ Ｐゴシック" charset="0"/>
                <a:cs typeface="ＭＳ Ｐゴシック" charset="0"/>
              </a:rPr>
              <a:t>UR  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with (W13 </a:t>
            </a:r>
            <a:r>
              <a:rPr lang="en-US" sz="2000" dirty="0">
                <a:ea typeface="ＭＳ Ｐゴシック" charset="0"/>
                <a:cs typeface="ＭＳ Ｐゴシック" charset="0"/>
                <a:sym typeface="Symbol" charset="0"/>
              </a:rPr>
              <a:t>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 W12) and </a:t>
            </a:r>
            <a:r>
              <a:rPr lang="en-US" sz="2000" dirty="0">
                <a:ea typeface="ＭＳ Ｐゴシック" charset="0"/>
                <a:cs typeface="ＭＳ Ｐゴシック" charset="0"/>
                <a:sym typeface="Symbol" charset="0"/>
              </a:rPr>
              <a:t>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W12:</a:t>
            </a:r>
          </a:p>
          <a:p>
            <a:pPr lvl="1">
              <a:buFontTx/>
              <a:buNone/>
            </a:pPr>
            <a:r>
              <a:rPr lang="en-US" dirty="0">
                <a:ea typeface="ＭＳ Ｐゴシック" charset="0"/>
              </a:rPr>
              <a:t>W13</a:t>
            </a:r>
          </a:p>
          <a:p>
            <a:pPr>
              <a:buFontTx/>
              <a:buNone/>
            </a:pPr>
            <a:r>
              <a:rPr lang="en-US" sz="2000" dirty="0">
                <a:ea typeface="ＭＳ Ｐゴシック" charset="0"/>
                <a:cs typeface="ＭＳ Ｐゴシック" charset="0"/>
              </a:rPr>
              <a:t>QED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724400" y="1268413"/>
            <a:ext cx="4343400" cy="1246187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>
            <a:spAutoFit/>
          </a:bodyPr>
          <a:lstStyle/>
          <a:p>
            <a:pPr marL="1588" lvl="1">
              <a:spcAft>
                <a:spcPts val="600"/>
              </a:spcAft>
              <a:defRPr/>
            </a:pPr>
            <a:r>
              <a:rPr lang="en-US" sz="1500" b="1" i="1" dirty="0">
                <a:latin typeface="Calibri"/>
              </a:rPr>
              <a:t>(R1)</a:t>
            </a:r>
            <a:r>
              <a:rPr lang="en-US" sz="1500" b="1" dirty="0">
                <a:latin typeface="Calibri"/>
              </a:rPr>
              <a:t> </a:t>
            </a:r>
            <a:r>
              <a:rPr lang="en-US" sz="1500" dirty="0">
                <a:latin typeface="Calibri"/>
                <a:sym typeface="Symbol" charset="0"/>
              </a:rPr>
              <a:t></a:t>
            </a:r>
            <a:r>
              <a:rPr lang="en-US" sz="1500" dirty="0">
                <a:latin typeface="Calibri"/>
              </a:rPr>
              <a:t>S11 </a:t>
            </a:r>
            <a:r>
              <a:rPr lang="en-US" sz="1500" dirty="0">
                <a:latin typeface="Calibri"/>
                <a:sym typeface="Symbol" charset="0"/>
              </a:rPr>
              <a:t></a:t>
            </a:r>
            <a:r>
              <a:rPr lang="en-US" sz="1500" dirty="0">
                <a:latin typeface="Calibri"/>
              </a:rPr>
              <a:t> </a:t>
            </a:r>
            <a:r>
              <a:rPr lang="en-US" sz="1500" dirty="0">
                <a:latin typeface="Calibri"/>
                <a:sym typeface="Symbol" charset="0"/>
              </a:rPr>
              <a:t></a:t>
            </a:r>
            <a:r>
              <a:rPr lang="en-US" sz="1500" dirty="0">
                <a:latin typeface="Calibri"/>
              </a:rPr>
              <a:t>W11 </a:t>
            </a:r>
            <a:r>
              <a:rPr lang="en-US" sz="1500" dirty="0">
                <a:latin typeface="Calibri"/>
                <a:sym typeface="Symbol" charset="0"/>
              </a:rPr>
              <a:t></a:t>
            </a:r>
            <a:r>
              <a:rPr lang="en-US" sz="1500" dirty="0">
                <a:latin typeface="Calibri"/>
              </a:rPr>
              <a:t> </a:t>
            </a:r>
            <a:r>
              <a:rPr lang="en-US" sz="1500" dirty="0">
                <a:latin typeface="Calibri"/>
                <a:sym typeface="Symbol" charset="0"/>
              </a:rPr>
              <a:t></a:t>
            </a:r>
            <a:r>
              <a:rPr lang="en-US" sz="1500" dirty="0">
                <a:latin typeface="Calibri"/>
              </a:rPr>
              <a:t> W12 </a:t>
            </a:r>
            <a:r>
              <a:rPr lang="en-US" sz="1500" dirty="0">
                <a:latin typeface="Calibri"/>
                <a:sym typeface="Symbol" charset="0"/>
              </a:rPr>
              <a:t></a:t>
            </a:r>
            <a:r>
              <a:rPr lang="en-US" sz="1500" dirty="0">
                <a:latin typeface="Calibri"/>
              </a:rPr>
              <a:t> </a:t>
            </a:r>
            <a:r>
              <a:rPr lang="en-US" sz="1500" dirty="0">
                <a:latin typeface="Calibri"/>
                <a:sym typeface="Symbol" charset="0"/>
              </a:rPr>
              <a:t></a:t>
            </a:r>
            <a:r>
              <a:rPr lang="en-US" sz="1500" dirty="0">
                <a:latin typeface="Calibri"/>
              </a:rPr>
              <a:t> W21</a:t>
            </a:r>
          </a:p>
          <a:p>
            <a:pPr marL="1588" lvl="1">
              <a:spcAft>
                <a:spcPts val="600"/>
              </a:spcAft>
              <a:defRPr/>
            </a:pPr>
            <a:r>
              <a:rPr lang="en-US" sz="1500" b="1" i="1" dirty="0">
                <a:latin typeface="Calibri"/>
              </a:rPr>
              <a:t>(R2)</a:t>
            </a:r>
            <a:r>
              <a:rPr lang="en-US" sz="1500" b="1" dirty="0">
                <a:latin typeface="Calibri"/>
              </a:rPr>
              <a:t> </a:t>
            </a:r>
            <a:r>
              <a:rPr lang="en-US" sz="1500" dirty="0">
                <a:latin typeface="Calibri"/>
                <a:sym typeface="Symbol" charset="0"/>
              </a:rPr>
              <a:t></a:t>
            </a:r>
            <a:r>
              <a:rPr lang="en-US" sz="1500" dirty="0">
                <a:latin typeface="Calibri"/>
              </a:rPr>
              <a:t> S21 </a:t>
            </a:r>
            <a:r>
              <a:rPr lang="en-US" sz="1500" dirty="0">
                <a:latin typeface="Calibri"/>
                <a:sym typeface="Symbol" charset="0"/>
              </a:rPr>
              <a:t></a:t>
            </a:r>
            <a:r>
              <a:rPr lang="en-US" sz="1500" dirty="0">
                <a:latin typeface="Calibri"/>
              </a:rPr>
              <a:t> </a:t>
            </a:r>
            <a:r>
              <a:rPr lang="en-US" sz="1500" dirty="0">
                <a:latin typeface="Calibri"/>
                <a:sym typeface="Symbol" charset="0"/>
              </a:rPr>
              <a:t></a:t>
            </a:r>
            <a:r>
              <a:rPr lang="en-US" sz="1500" dirty="0">
                <a:latin typeface="Calibri"/>
              </a:rPr>
              <a:t>W11 </a:t>
            </a:r>
            <a:r>
              <a:rPr lang="en-US" sz="1500" dirty="0">
                <a:latin typeface="Calibri"/>
                <a:sym typeface="Symbol" charset="0"/>
              </a:rPr>
              <a:t></a:t>
            </a:r>
            <a:r>
              <a:rPr lang="en-US" sz="1500" dirty="0">
                <a:latin typeface="Calibri"/>
              </a:rPr>
              <a:t> </a:t>
            </a:r>
            <a:r>
              <a:rPr lang="en-US" sz="1500" dirty="0">
                <a:latin typeface="Calibri"/>
                <a:sym typeface="Symbol" charset="0"/>
              </a:rPr>
              <a:t></a:t>
            </a:r>
            <a:r>
              <a:rPr lang="en-US" sz="1500" dirty="0">
                <a:latin typeface="Calibri"/>
              </a:rPr>
              <a:t> W21 </a:t>
            </a:r>
            <a:r>
              <a:rPr lang="en-US" sz="1500" dirty="0">
                <a:latin typeface="Calibri"/>
                <a:sym typeface="Symbol" charset="0"/>
              </a:rPr>
              <a:t></a:t>
            </a:r>
            <a:r>
              <a:rPr lang="en-US" sz="1500" dirty="0">
                <a:latin typeface="Calibri"/>
              </a:rPr>
              <a:t> </a:t>
            </a:r>
            <a:r>
              <a:rPr lang="en-US" sz="1500" dirty="0">
                <a:latin typeface="Calibri"/>
                <a:sym typeface="Symbol" charset="0"/>
              </a:rPr>
              <a:t></a:t>
            </a:r>
            <a:r>
              <a:rPr lang="en-US" sz="1500" dirty="0">
                <a:latin typeface="Calibri"/>
              </a:rPr>
              <a:t> W22 </a:t>
            </a:r>
            <a:r>
              <a:rPr lang="en-US" sz="1500" dirty="0">
                <a:latin typeface="Calibri"/>
                <a:sym typeface="Symbol" charset="0"/>
              </a:rPr>
              <a:t></a:t>
            </a:r>
            <a:r>
              <a:rPr lang="en-US" sz="1500" dirty="0">
                <a:latin typeface="Calibri"/>
              </a:rPr>
              <a:t> </a:t>
            </a:r>
            <a:r>
              <a:rPr lang="en-US" sz="1500" dirty="0">
                <a:latin typeface="Calibri"/>
                <a:sym typeface="Symbol" charset="0"/>
              </a:rPr>
              <a:t></a:t>
            </a:r>
            <a:r>
              <a:rPr lang="en-US" sz="1500" dirty="0">
                <a:latin typeface="Calibri"/>
              </a:rPr>
              <a:t> W31</a:t>
            </a:r>
          </a:p>
          <a:p>
            <a:pPr marL="1588" lvl="1">
              <a:spcAft>
                <a:spcPts val="600"/>
              </a:spcAft>
              <a:defRPr/>
            </a:pPr>
            <a:r>
              <a:rPr lang="en-US" sz="1500" b="1" i="1" dirty="0">
                <a:latin typeface="Calibri"/>
              </a:rPr>
              <a:t>(R3)</a:t>
            </a:r>
            <a:r>
              <a:rPr lang="en-US" sz="1500" b="1" dirty="0">
                <a:latin typeface="Calibri"/>
              </a:rPr>
              <a:t> </a:t>
            </a:r>
            <a:r>
              <a:rPr lang="en-US" sz="1500" dirty="0">
                <a:latin typeface="Calibri"/>
                <a:sym typeface="Symbol" charset="0"/>
              </a:rPr>
              <a:t></a:t>
            </a:r>
            <a:r>
              <a:rPr lang="en-US" sz="1500" dirty="0">
                <a:latin typeface="Calibri"/>
              </a:rPr>
              <a:t> S12 </a:t>
            </a:r>
            <a:r>
              <a:rPr lang="en-US" sz="1500" dirty="0">
                <a:latin typeface="Calibri"/>
                <a:sym typeface="Symbol" charset="0"/>
              </a:rPr>
              <a:t></a:t>
            </a:r>
            <a:r>
              <a:rPr lang="en-US" sz="1500" dirty="0">
                <a:latin typeface="Calibri"/>
              </a:rPr>
              <a:t> </a:t>
            </a:r>
            <a:r>
              <a:rPr lang="en-US" sz="1500" dirty="0">
                <a:latin typeface="Calibri"/>
                <a:sym typeface="Symbol" charset="0"/>
              </a:rPr>
              <a:t></a:t>
            </a:r>
            <a:r>
              <a:rPr lang="en-US" sz="1500" dirty="0">
                <a:latin typeface="Calibri"/>
              </a:rPr>
              <a:t>W11 </a:t>
            </a:r>
            <a:r>
              <a:rPr lang="en-US" sz="1500" dirty="0">
                <a:latin typeface="Calibri"/>
                <a:sym typeface="Symbol" charset="0"/>
              </a:rPr>
              <a:t></a:t>
            </a:r>
            <a:r>
              <a:rPr lang="en-US" sz="1500" dirty="0">
                <a:latin typeface="Calibri"/>
              </a:rPr>
              <a:t> </a:t>
            </a:r>
            <a:r>
              <a:rPr lang="en-US" sz="1500" dirty="0">
                <a:latin typeface="Calibri"/>
                <a:sym typeface="Symbol" charset="0"/>
              </a:rPr>
              <a:t></a:t>
            </a:r>
            <a:r>
              <a:rPr lang="en-US" sz="1500" dirty="0">
                <a:latin typeface="Calibri"/>
              </a:rPr>
              <a:t> W12 </a:t>
            </a:r>
            <a:r>
              <a:rPr lang="en-US" sz="1500" dirty="0">
                <a:latin typeface="Calibri"/>
                <a:sym typeface="Symbol" charset="0"/>
              </a:rPr>
              <a:t></a:t>
            </a:r>
            <a:r>
              <a:rPr lang="en-US" sz="1500" dirty="0">
                <a:latin typeface="Calibri"/>
              </a:rPr>
              <a:t> </a:t>
            </a:r>
            <a:r>
              <a:rPr lang="en-US" sz="1500" dirty="0">
                <a:latin typeface="Calibri"/>
                <a:sym typeface="Symbol" charset="0"/>
              </a:rPr>
              <a:t></a:t>
            </a:r>
            <a:r>
              <a:rPr lang="en-US" sz="1500" dirty="0">
                <a:latin typeface="Calibri"/>
              </a:rPr>
              <a:t> W22 </a:t>
            </a:r>
            <a:r>
              <a:rPr lang="en-US" sz="1500" dirty="0">
                <a:latin typeface="Calibri"/>
                <a:sym typeface="Symbol" charset="0"/>
              </a:rPr>
              <a:t></a:t>
            </a:r>
            <a:r>
              <a:rPr lang="en-US" sz="1500" dirty="0">
                <a:latin typeface="Calibri"/>
              </a:rPr>
              <a:t> </a:t>
            </a:r>
            <a:r>
              <a:rPr lang="en-US" sz="1500" dirty="0">
                <a:latin typeface="Calibri"/>
                <a:sym typeface="Symbol" charset="0"/>
              </a:rPr>
              <a:t></a:t>
            </a:r>
            <a:r>
              <a:rPr lang="en-US" sz="1500" dirty="0">
                <a:latin typeface="Calibri"/>
              </a:rPr>
              <a:t> W13</a:t>
            </a:r>
          </a:p>
          <a:p>
            <a:pPr marL="1588" lvl="1">
              <a:spcAft>
                <a:spcPts val="600"/>
              </a:spcAft>
              <a:defRPr/>
            </a:pPr>
            <a:r>
              <a:rPr lang="en-US" sz="1500" b="1" i="1" dirty="0">
                <a:latin typeface="Calibri"/>
              </a:rPr>
              <a:t>(R4)</a:t>
            </a:r>
            <a:r>
              <a:rPr lang="en-US" sz="1500" b="1" dirty="0">
                <a:latin typeface="Calibri"/>
              </a:rPr>
              <a:t>    </a:t>
            </a:r>
            <a:r>
              <a:rPr lang="en-US" sz="1500" dirty="0">
                <a:latin typeface="Calibri"/>
              </a:rPr>
              <a:t>S12 </a:t>
            </a:r>
            <a:r>
              <a:rPr lang="en-US" sz="1500" dirty="0">
                <a:latin typeface="Calibri"/>
                <a:sym typeface="Symbol" charset="0"/>
              </a:rPr>
              <a:t></a:t>
            </a:r>
            <a:r>
              <a:rPr lang="en-US" sz="1500" dirty="0">
                <a:latin typeface="Calibri"/>
              </a:rPr>
              <a:t> W13 </a:t>
            </a:r>
            <a:r>
              <a:rPr lang="en-US" sz="1500" dirty="0">
                <a:latin typeface="Calibri"/>
                <a:sym typeface="Symbol" charset="0"/>
              </a:rPr>
              <a:t></a:t>
            </a:r>
            <a:r>
              <a:rPr lang="en-US" sz="1500" dirty="0">
                <a:latin typeface="Calibri"/>
              </a:rPr>
              <a:t> W12 </a:t>
            </a:r>
            <a:r>
              <a:rPr lang="en-US" sz="1500" dirty="0">
                <a:latin typeface="Calibri"/>
                <a:sym typeface="Symbol" charset="0"/>
              </a:rPr>
              <a:t></a:t>
            </a:r>
            <a:r>
              <a:rPr lang="en-US" sz="1500" dirty="0">
                <a:latin typeface="Calibri"/>
              </a:rPr>
              <a:t> W22 </a:t>
            </a:r>
            <a:r>
              <a:rPr lang="en-US" sz="1500" dirty="0">
                <a:latin typeface="Calibri"/>
                <a:sym typeface="Symbol" charset="0"/>
              </a:rPr>
              <a:t></a:t>
            </a:r>
            <a:r>
              <a:rPr lang="en-US" sz="1500" dirty="0">
                <a:latin typeface="Calibri"/>
              </a:rPr>
              <a:t> W11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FF2D588-195C-EC43-B89D-452E1F834ECE}"/>
              </a:ext>
            </a:extLst>
          </p:cNvPr>
          <p:cNvSpPr txBox="1"/>
          <p:nvPr/>
        </p:nvSpPr>
        <p:spPr>
          <a:xfrm>
            <a:off x="6172200" y="5010527"/>
            <a:ext cx="2675732" cy="156966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Rule Abbreviation</a:t>
            </a:r>
          </a:p>
          <a:p>
            <a:r>
              <a:rPr lang="en-US" dirty="0"/>
              <a:t>MP: modes ponens</a:t>
            </a:r>
          </a:p>
          <a:p>
            <a:r>
              <a:rPr lang="en-US" dirty="0"/>
              <a:t>AE: and elimination</a:t>
            </a:r>
          </a:p>
          <a:p>
            <a:r>
              <a:rPr lang="en-US" dirty="0"/>
              <a:t>R: unit resolution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1143000"/>
          </a:xfrm>
        </p:spPr>
        <p:txBody>
          <a:bodyPr/>
          <a:lstStyle/>
          <a:p>
            <a:r>
              <a:rPr lang="en-US" sz="4400" dirty="0">
                <a:ea typeface="ＭＳ Ｐゴシック" charset="0"/>
                <a:cs typeface="ＭＳ Ｐゴシック" charset="0"/>
              </a:rPr>
              <a:t>Propositional Wumpus problems</a:t>
            </a:r>
          </a:p>
        </p:txBody>
      </p:sp>
      <p:sp>
        <p:nvSpPr>
          <p:cNvPr id="706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01000" cy="5334000"/>
          </a:xfrm>
        </p:spPr>
        <p:txBody>
          <a:bodyPr/>
          <a:lstStyle/>
          <a:p>
            <a:pPr>
              <a:defRPr/>
            </a:pPr>
            <a:r>
              <a:rPr lang="en-US" sz="3200" dirty="0">
                <a:ea typeface="ＭＳ Ｐゴシック" charset="0"/>
                <a:cs typeface="ＭＳ Ｐゴシック" charset="0"/>
              </a:rPr>
              <a:t>Lack of variables prevents general rules, e.g.:</a:t>
            </a:r>
          </a:p>
          <a:p>
            <a:pPr marL="455613" lvl="2" indent="-223838">
              <a:defRPr/>
            </a:pPr>
            <a:r>
              <a:rPr lang="en-US" sz="2800" dirty="0">
                <a:ea typeface="ＭＳ Ｐゴシック" charset="0"/>
                <a:sym typeface="Symbol" charset="0"/>
              </a:rPr>
              <a:t></a:t>
            </a:r>
            <a:r>
              <a:rPr lang="en-US" sz="2800" dirty="0">
                <a:ea typeface="ＭＳ Ｐゴシック" charset="0"/>
              </a:rPr>
              <a:t> x, y V(</a:t>
            </a:r>
            <a:r>
              <a:rPr lang="en-US" sz="2800" dirty="0" err="1">
                <a:ea typeface="ＭＳ Ｐゴシック" charset="0"/>
              </a:rPr>
              <a:t>x,y</a:t>
            </a:r>
            <a:r>
              <a:rPr lang="en-US" sz="2800" dirty="0">
                <a:ea typeface="ＭＳ Ｐゴシック" charset="0"/>
              </a:rPr>
              <a:t>) </a:t>
            </a:r>
            <a:r>
              <a:rPr lang="en-US" sz="2800" dirty="0">
                <a:ea typeface="ＭＳ Ｐゴシック" charset="0"/>
                <a:cs typeface="Calibri"/>
              </a:rPr>
              <a:t>→</a:t>
            </a:r>
            <a:r>
              <a:rPr lang="en-US" sz="2800" dirty="0">
                <a:ea typeface="ＭＳ Ｐゴシック" charset="0"/>
              </a:rPr>
              <a:t> OK(</a:t>
            </a:r>
            <a:r>
              <a:rPr lang="en-US" sz="2800" dirty="0" err="1">
                <a:ea typeface="ＭＳ Ｐゴシック" charset="0"/>
              </a:rPr>
              <a:t>x,y</a:t>
            </a:r>
            <a:r>
              <a:rPr lang="en-US" sz="2800" dirty="0">
                <a:ea typeface="ＭＳ Ｐゴシック" charset="0"/>
              </a:rPr>
              <a:t>)</a:t>
            </a:r>
          </a:p>
          <a:p>
            <a:pPr marL="455613" lvl="2" indent="-223838">
              <a:defRPr/>
            </a:pPr>
            <a:r>
              <a:rPr lang="en-US" sz="2800" dirty="0">
                <a:ea typeface="ＭＳ Ｐゴシック" charset="0"/>
                <a:sym typeface="Symbol" charset="0"/>
              </a:rPr>
              <a:t></a:t>
            </a:r>
            <a:r>
              <a:rPr lang="en-US" sz="2800" dirty="0">
                <a:ea typeface="ＭＳ Ｐゴシック" charset="0"/>
              </a:rPr>
              <a:t> x, y S(</a:t>
            </a:r>
            <a:r>
              <a:rPr lang="en-US" sz="2800" dirty="0" err="1">
                <a:ea typeface="ＭＳ Ｐゴシック" charset="0"/>
              </a:rPr>
              <a:t>x,y</a:t>
            </a:r>
            <a:r>
              <a:rPr lang="en-US" sz="2800" dirty="0">
                <a:ea typeface="ＭＳ Ｐゴシック" charset="0"/>
              </a:rPr>
              <a:t>) </a:t>
            </a:r>
            <a:r>
              <a:rPr lang="en-US" sz="2800" dirty="0">
                <a:ea typeface="ＭＳ Ｐゴシック" charset="0"/>
                <a:cs typeface="Calibri"/>
              </a:rPr>
              <a:t>→</a:t>
            </a:r>
            <a:r>
              <a:rPr lang="en-US" sz="2800" dirty="0">
                <a:ea typeface="ＭＳ Ｐゴシック" charset="0"/>
              </a:rPr>
              <a:t> W(x-1,y) </a:t>
            </a:r>
            <a:r>
              <a:rPr lang="en-US" sz="2800" dirty="0">
                <a:ea typeface="ＭＳ Ｐゴシック" charset="0"/>
                <a:sym typeface="Symbol" charset="0"/>
              </a:rPr>
              <a:t> </a:t>
            </a:r>
            <a:r>
              <a:rPr lang="en-US" sz="2800" dirty="0">
                <a:ea typeface="ＭＳ Ｐゴシック" charset="0"/>
              </a:rPr>
              <a:t>W(x+1,y) …</a:t>
            </a:r>
          </a:p>
          <a:p>
            <a:pPr>
              <a:defRPr/>
            </a:pPr>
            <a:r>
              <a:rPr lang="en-US" sz="3200" dirty="0">
                <a:ea typeface="ＭＳ Ｐゴシック" charset="0"/>
                <a:cs typeface="ＭＳ Ｐゴシック" charset="0"/>
              </a:rPr>
              <a:t>Change of KB over time difficult to represent</a:t>
            </a:r>
          </a:p>
          <a:p>
            <a:pPr marL="392113" lvl="1" indent="-223838">
              <a:defRPr/>
            </a:pPr>
            <a:r>
              <a:rPr lang="en-US" sz="2800" dirty="0">
                <a:ea typeface="ＭＳ Ｐゴシック" charset="0"/>
              </a:rPr>
              <a:t>In classical logic; a fact is true or false for all time</a:t>
            </a:r>
          </a:p>
          <a:p>
            <a:pPr marL="392113" lvl="1" indent="-223838">
              <a:defRPr/>
            </a:pPr>
            <a:r>
              <a:rPr lang="en-US" sz="2800" dirty="0">
                <a:ea typeface="ＭＳ Ｐゴシック" charset="0"/>
              </a:rPr>
              <a:t>A standard technique is to index dynamic facts with the time when they’re true</a:t>
            </a:r>
          </a:p>
          <a:p>
            <a:pPr lvl="2">
              <a:defRPr/>
            </a:pPr>
            <a:r>
              <a:rPr lang="en-US" sz="2600" dirty="0">
                <a:ea typeface="ＭＳ Ｐゴシック" charset="0"/>
              </a:rPr>
              <a:t>A(1, 1, 0)   </a:t>
            </a:r>
            <a:r>
              <a:rPr lang="en-US" sz="2600" i="1" dirty="0">
                <a:ea typeface="ＭＳ Ｐゴシック" charset="0"/>
              </a:rPr>
              <a:t># agent was in cell 1,1 at time 0</a:t>
            </a:r>
          </a:p>
          <a:p>
            <a:pPr lvl="2">
              <a:defRPr/>
            </a:pPr>
            <a:r>
              <a:rPr lang="en-US" sz="2600" dirty="0">
                <a:ea typeface="ＭＳ Ｐゴシック" charset="0"/>
              </a:rPr>
              <a:t>A(2, 1, 1)  </a:t>
            </a:r>
            <a:r>
              <a:rPr lang="en-US" sz="2600" i="1" dirty="0">
                <a:ea typeface="ＭＳ Ｐゴシック" charset="0"/>
              </a:rPr>
              <a:t># agent was in cell 2,1 at time 1</a:t>
            </a:r>
          </a:p>
          <a:p>
            <a:pPr lvl="1">
              <a:defRPr/>
            </a:pPr>
            <a:r>
              <a:rPr lang="en-US" sz="2800" dirty="0">
                <a:ea typeface="ＭＳ Ｐゴシック" charset="0"/>
              </a:rPr>
              <a:t>Thus we have a separate KB for every time point</a:t>
            </a:r>
            <a:endParaRPr lang="en-US" sz="2400" dirty="0"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Propositional logic summary</a:t>
            </a:r>
          </a:p>
        </p:txBody>
      </p:sp>
      <p:sp>
        <p:nvSpPr>
          <p:cNvPr id="768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648700" cy="5562600"/>
          </a:xfrm>
        </p:spPr>
        <p:txBody>
          <a:bodyPr/>
          <a:lstStyle/>
          <a:p>
            <a:r>
              <a:rPr lang="en-US" sz="3200" b="1" dirty="0">
                <a:ea typeface="ＭＳ Ｐゴシック" charset="0"/>
                <a:cs typeface="ＭＳ Ｐゴシック" charset="0"/>
              </a:rPr>
              <a:t>Inference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: deriving new sentences from old</a:t>
            </a:r>
          </a:p>
          <a:p>
            <a:pPr marL="460375" lvl="1" indent="-225425">
              <a:tabLst>
                <a:tab pos="623888" algn="l"/>
              </a:tabLst>
            </a:pPr>
            <a:r>
              <a:rPr lang="en-US" sz="2600" b="1" dirty="0">
                <a:ea typeface="ＭＳ Ｐゴシック" charset="0"/>
              </a:rPr>
              <a:t>Sound</a:t>
            </a:r>
            <a:r>
              <a:rPr lang="en-US" sz="2600" dirty="0">
                <a:ea typeface="ＭＳ Ｐゴシック" charset="0"/>
              </a:rPr>
              <a:t> inference derives true conclusions given true premises</a:t>
            </a:r>
          </a:p>
          <a:p>
            <a:pPr marL="460375" lvl="1" indent="-225425">
              <a:tabLst>
                <a:tab pos="623888" algn="l"/>
              </a:tabLst>
            </a:pPr>
            <a:r>
              <a:rPr lang="en-US" sz="2600" b="1" dirty="0">
                <a:ea typeface="ＭＳ Ｐゴシック" charset="0"/>
              </a:rPr>
              <a:t>Complete</a:t>
            </a:r>
            <a:r>
              <a:rPr lang="en-US" sz="2600" dirty="0">
                <a:ea typeface="ＭＳ Ｐゴシック" charset="0"/>
              </a:rPr>
              <a:t> inference derives all true conclusions from premises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Different logics make different </a:t>
            </a:r>
            <a:r>
              <a:rPr lang="en-US" sz="2800" b="1" dirty="0">
                <a:ea typeface="ＭＳ Ｐゴシック" charset="0"/>
                <a:cs typeface="ＭＳ Ｐゴシック" charset="0"/>
              </a:rPr>
              <a:t>commitments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about what world is made of and kinds of beliefs we can have</a:t>
            </a:r>
          </a:p>
          <a:p>
            <a:r>
              <a:rPr lang="en-US" sz="2800" b="1" dirty="0">
                <a:ea typeface="ＭＳ Ｐゴシック" charset="0"/>
                <a:cs typeface="ＭＳ Ｐゴシック" charset="0"/>
              </a:rPr>
              <a:t>Propositional logic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commits only to existence of facts that may or may not be the case </a:t>
            </a:r>
          </a:p>
          <a:p>
            <a:pPr marL="460375" lvl="1" indent="-225425"/>
            <a:r>
              <a:rPr lang="en-US" sz="2600" dirty="0">
                <a:ea typeface="ＭＳ Ｐゴシック" charset="0"/>
              </a:rPr>
              <a:t>Simple syntax &amp; semantics illustrates inference process</a:t>
            </a:r>
          </a:p>
          <a:p>
            <a:pPr marL="460375" lvl="1" indent="-225425"/>
            <a:r>
              <a:rPr lang="en-US" sz="2600" dirty="0">
                <a:ea typeface="ＭＳ Ｐゴシック" charset="0"/>
              </a:rPr>
              <a:t>Sound, complete and fast proof procedures</a:t>
            </a:r>
          </a:p>
          <a:p>
            <a:pPr marL="460375" lvl="1" indent="-225425"/>
            <a:r>
              <a:rPr lang="en-US" sz="2600" dirty="0">
                <a:ea typeface="ＭＳ Ｐゴシック" charset="0"/>
              </a:rPr>
              <a:t>It can be impractical</a:t>
            </a:r>
            <a:r>
              <a:rPr lang="en-US" sz="2800" dirty="0">
                <a:ea typeface="ＭＳ Ｐゴシック" charset="0"/>
              </a:rPr>
              <a:t> or cumbersome for many worlds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Blank Presentation">
  <a:themeElements>
    <a:clrScheme name="Blank Presentation.pot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99"/>
      </a:hlink>
      <a:folHlink>
        <a:srgbClr val="B2B2B2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20878</TotalTime>
  <Words>960</Words>
  <Application>Microsoft Macintosh PowerPoint</Application>
  <PresentationFormat>On-screen Show (4:3)</PresentationFormat>
  <Paragraphs>117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Lucida Calligraphy</vt:lpstr>
      <vt:lpstr>Times New Roman</vt:lpstr>
      <vt:lpstr>Blank Presentation</vt:lpstr>
      <vt:lpstr>Propositional Logic: Pro &amp; Con</vt:lpstr>
      <vt:lpstr>Propositional logic: pro and con</vt:lpstr>
      <vt:lpstr>PL is a weak KR language</vt:lpstr>
      <vt:lpstr>Hunt the Wumpus domain</vt:lpstr>
      <vt:lpstr>Hunt the Wumpus domain</vt:lpstr>
      <vt:lpstr>After third move</vt:lpstr>
      <vt:lpstr>Proving W13: Wumpus is in cell 1,3</vt:lpstr>
      <vt:lpstr>Propositional Wumpus problems</vt:lpstr>
      <vt:lpstr>Propositional logic summary</vt:lpstr>
      <vt:lpstr>Fin</vt:lpstr>
    </vt:vector>
  </TitlesOfParts>
  <Company>UMBC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Propositional/First-Order Logic</dc:title>
  <dc:creator>COGITO</dc:creator>
  <cp:lastModifiedBy>Tim Finin</cp:lastModifiedBy>
  <cp:revision>304</cp:revision>
  <cp:lastPrinted>2019-03-27T18:18:31Z</cp:lastPrinted>
  <dcterms:created xsi:type="dcterms:W3CDTF">2009-10-25T14:57:13Z</dcterms:created>
  <dcterms:modified xsi:type="dcterms:W3CDTF">2020-10-08T16:33:06Z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>finin@umbc.edu</vt:lpwstr>
  </property>
  <property fmtid="{D5CDD505-2E9C-101B-9397-08002B2CF9AE}" pid="8" name="HomePage">
    <vt:lpwstr>http://umbc.edu/~finin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C:\Users\finin\teaching\AI\RN\</vt:lpwstr>
  </property>
</Properties>
</file>