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80" r:id="rId3"/>
    <p:sldId id="276" r:id="rId4"/>
    <p:sldId id="284" r:id="rId5"/>
    <p:sldId id="365" r:id="rId6"/>
    <p:sldId id="366" r:id="rId7"/>
    <p:sldId id="373" r:id="rId8"/>
    <p:sldId id="283" r:id="rId9"/>
    <p:sldId id="376" r:id="rId10"/>
    <p:sldId id="377" r:id="rId11"/>
    <p:sldId id="381" r:id="rId12"/>
    <p:sldId id="382" r:id="rId13"/>
    <p:sldId id="379" r:id="rId14"/>
    <p:sldId id="383" r:id="rId15"/>
    <p:sldId id="384" r:id="rId16"/>
    <p:sldId id="370" r:id="rId17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432FF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00"/>
    <p:restoredTop sz="95794"/>
  </p:normalViewPr>
  <p:slideViewPr>
    <p:cSldViewPr showGuides="1">
      <p:cViewPr varScale="1">
        <p:scale>
          <a:sx n="143" d="100"/>
          <a:sy n="143" d="100"/>
        </p:scale>
        <p:origin x="2896" y="200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F8805D-6D16-A146-A5D0-83AAE484C67F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137365C-46A5-F246-8307-9D26816D36D8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14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7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ohn_Alan_Robinson" TargetMode="External"/><Relationship Id="rId2" Type="http://schemas.openxmlformats.org/officeDocument/2006/relationships/hyperlink" Target="https://en.wikipedia.org/wiki/Resolution_(logic)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njunctive_normal_for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njunctive_normal_for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Reasoning with Propositional Logic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7.8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F1187-782A-D543-AB01-3FAA1E352C4A}"/>
              </a:ext>
            </a:extLst>
          </p:cNvPr>
          <p:cNvSpPr txBox="1"/>
          <p:nvPr/>
        </p:nvSpPr>
        <p:spPr>
          <a:xfrm>
            <a:off x="7760230" y="417582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9.2.3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307861-9D59-5541-809E-531B57953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99" y="309860"/>
            <a:ext cx="1525801" cy="15258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proof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001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This procedure generates new sentences in a KB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Convert all sentences in the KB to CNF</a:t>
            </a:r>
            <a:r>
              <a:rPr lang="en-US" sz="2800" b="1" baseline="30000" dirty="0">
                <a:solidFill>
                  <a:srgbClr val="FF0000"/>
                </a:solidFill>
              </a:rPr>
              <a:t>1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Find all pairs of sentences with complementary literals</a:t>
            </a:r>
            <a:r>
              <a:rPr lang="en-US" sz="2800" b="1" baseline="30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 that have not yet been resolved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If there are no pairs stop else resolve each pair, adding the result to the KB and go to 2</a:t>
            </a:r>
          </a:p>
          <a:p>
            <a:pPr marL="9525" lvl="1" indent="0">
              <a:buNone/>
            </a:pPr>
            <a:endParaRPr lang="en-US" sz="2800" dirty="0"/>
          </a:p>
          <a:p>
            <a:r>
              <a:rPr lang="en-US" sz="3200" dirty="0"/>
              <a:t>Is it sound?, complete? always terminate?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65E793-75A1-ED46-B16D-D8884A84DCCC}"/>
              </a:ext>
            </a:extLst>
          </p:cNvPr>
          <p:cNvSpPr txBox="1"/>
          <p:nvPr/>
        </p:nvSpPr>
        <p:spPr>
          <a:xfrm>
            <a:off x="304800" y="6027003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: a KB in conjunctive normal form is a set of disjunctive sentences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433AD3-2D2F-794B-9AC5-35770551C000}"/>
              </a:ext>
            </a:extLst>
          </p:cNvPr>
          <p:cNvSpPr txBox="1"/>
          <p:nvPr/>
        </p:nvSpPr>
        <p:spPr>
          <a:xfrm>
            <a:off x="5181600" y="6027003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: a literal is a variable or its negation</a:t>
            </a:r>
          </a:p>
        </p:txBody>
      </p:sp>
    </p:spTree>
    <p:extLst>
      <p:ext uri="{BB962C8B-B14F-4D97-AF65-F5344CB8AC3E}">
        <p14:creationId xmlns:p14="http://schemas.microsoft.com/office/powerpoint/2010/main" val="1322984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8EB94-3352-3C41-BFAE-B911F23C1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Propositional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50D66-CADB-4C46-93B6-5F024D803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It is sound!</a:t>
            </a:r>
          </a:p>
          <a:p>
            <a:r>
              <a:rPr lang="en-US" sz="3200" dirty="0"/>
              <a:t>It’s not </a:t>
            </a:r>
            <a:r>
              <a:rPr lang="en-US" sz="3200" i="1" dirty="0"/>
              <a:t>generatively complete </a:t>
            </a:r>
            <a:r>
              <a:rPr lang="en-US" sz="3200" dirty="0"/>
              <a:t>in that it can’t derive all clauses that follow from the KB</a:t>
            </a:r>
          </a:p>
          <a:p>
            <a:pPr lvl="1"/>
            <a:r>
              <a:rPr lang="en-US" sz="2800" dirty="0"/>
              <a:t>The issues are not serious limitations, though</a:t>
            </a:r>
          </a:p>
          <a:p>
            <a:pPr lvl="1"/>
            <a:r>
              <a:rPr lang="en-US" sz="2800" dirty="0"/>
              <a:t>Example: if the KB includes P and includes Q we won’t derive P ^ Q</a:t>
            </a:r>
          </a:p>
          <a:p>
            <a:r>
              <a:rPr lang="en-US" sz="3200" dirty="0"/>
              <a:t>It will always terminate</a:t>
            </a:r>
          </a:p>
          <a:p>
            <a:r>
              <a:rPr lang="en-US" sz="3200" dirty="0"/>
              <a:t>But generating all clauses that follow can take a long time and many may be useless</a:t>
            </a:r>
          </a:p>
          <a:p>
            <a:pPr marL="0" indent="0">
              <a:buNone/>
            </a:pPr>
            <a:br>
              <a:rPr lang="en-US" sz="2800" dirty="0"/>
            </a:br>
            <a:endParaRPr lang="en-US" sz="2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698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7FE79-2DDD-CC4F-947E-358DF373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Refutation proofs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49672-5C20-7A47-887E-121BFE162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7977883" cy="5562600"/>
          </a:xfrm>
        </p:spPr>
        <p:txBody>
          <a:bodyPr/>
          <a:lstStyle/>
          <a:p>
            <a:r>
              <a:rPr lang="en-US" sz="3200" dirty="0"/>
              <a:t>Common use case: we have a question/goal (</a:t>
            </a:r>
            <a:r>
              <a:rPr lang="en-US" sz="3200" dirty="0" err="1"/>
              <a:t>e.g</a:t>
            </a:r>
            <a:r>
              <a:rPr lang="en-US" sz="3200" dirty="0"/>
              <a:t>, </a:t>
            </a:r>
            <a:r>
              <a:rPr lang="en-US" sz="3200" b="1" dirty="0"/>
              <a:t>P</a:t>
            </a:r>
            <a:r>
              <a:rPr lang="en-US" sz="3200" dirty="0"/>
              <a:t>) and want to know if it’s true</a:t>
            </a:r>
          </a:p>
          <a:p>
            <a:r>
              <a:rPr lang="en-US" sz="3200" dirty="0"/>
              <a:t>A refutation proof is a common approach:</a:t>
            </a:r>
          </a:p>
          <a:p>
            <a:pPr lvl="1"/>
            <a:r>
              <a:rPr lang="en-US" sz="2800" dirty="0"/>
              <a:t>We start with a KB with all true facts</a:t>
            </a:r>
          </a:p>
          <a:p>
            <a:pPr lvl="1"/>
            <a:r>
              <a:rPr lang="en-US" sz="2800" dirty="0"/>
              <a:t>Add negation of what we want to prove to KB (e.g., </a:t>
            </a:r>
            <a:r>
              <a:rPr lang="en-US" sz="2800" b="1" dirty="0"/>
              <a:t>~P</a:t>
            </a:r>
            <a:r>
              <a:rPr lang="en-US" sz="2800" dirty="0"/>
              <a:t>)</a:t>
            </a:r>
          </a:p>
          <a:p>
            <a:pPr lvl="1"/>
            <a:r>
              <a:rPr lang="en-US" sz="2800" dirty="0"/>
              <a:t>Try to find a contradiction</a:t>
            </a:r>
          </a:p>
          <a:p>
            <a:pPr lvl="1"/>
            <a:r>
              <a:rPr lang="en-US" sz="2800" dirty="0"/>
              <a:t>If proof ever produces one, it must be due to adding </a:t>
            </a:r>
            <a:r>
              <a:rPr lang="en-US" sz="2800" b="1" dirty="0"/>
              <a:t>~P</a:t>
            </a:r>
            <a:r>
              <a:rPr lang="en-US" sz="2800" dirty="0"/>
              <a:t>, so goal is proven</a:t>
            </a:r>
          </a:p>
          <a:p>
            <a:r>
              <a:rPr lang="en-US" sz="3200" dirty="0"/>
              <a:t>Procedure easy to focus &amp; control, so is tends to be more efficient</a:t>
            </a:r>
          </a:p>
        </p:txBody>
      </p:sp>
    </p:spTree>
    <p:extLst>
      <p:ext uri="{BB962C8B-B14F-4D97-AF65-F5344CB8AC3E}">
        <p14:creationId xmlns:p14="http://schemas.microsoft.com/office/powerpoint/2010/main" val="3170812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Resolution refutation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001000" cy="5410200"/>
          </a:xfrm>
        </p:spPr>
        <p:txBody>
          <a:bodyPr/>
          <a:lstStyle/>
          <a:p>
            <a:pPr marL="12700" lvl="1" indent="0">
              <a:buNone/>
            </a:pPr>
            <a:r>
              <a:rPr lang="en-US" sz="2800" dirty="0"/>
              <a:t>Procedure tries to prove a goal </a:t>
            </a:r>
            <a:r>
              <a:rPr lang="en-US" sz="2800" b="1" dirty="0"/>
              <a:t>P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Add negation of goal to the KB, </a:t>
            </a:r>
            <a:r>
              <a:rPr lang="en-US" sz="2800" b="1" dirty="0"/>
              <a:t>~P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Convert all sentences in KB to CNF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Find pairs of sentences with complementary literals that have not yet been resolved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If there are no pairs stop else resolve each pair, adding the result to the KB and go to 2</a:t>
            </a:r>
          </a:p>
          <a:p>
            <a:r>
              <a:rPr lang="en-US" sz="2800" dirty="0"/>
              <a:t>If we get an empty clause (i.e., a contradiction) then </a:t>
            </a:r>
            <a:r>
              <a:rPr lang="en-US" sz="2800" b="1" dirty="0"/>
              <a:t>P</a:t>
            </a:r>
            <a:r>
              <a:rPr lang="en-US" sz="2800" dirty="0"/>
              <a:t> follows from the KB</a:t>
            </a:r>
          </a:p>
          <a:p>
            <a:pPr lvl="1"/>
            <a:r>
              <a:rPr lang="en-US" sz="2400" dirty="0"/>
              <a:t>e.g., resolving </a:t>
            </a:r>
            <a:r>
              <a:rPr lang="en-US" sz="2400" b="1" dirty="0"/>
              <a:t>X</a:t>
            </a:r>
            <a:r>
              <a:rPr lang="en-US" sz="2400" dirty="0"/>
              <a:t> with </a:t>
            </a:r>
            <a:r>
              <a:rPr lang="en-US" sz="2400" b="1" dirty="0"/>
              <a:t>~X </a:t>
            </a:r>
            <a:r>
              <a:rPr lang="en-US" sz="2400" dirty="0"/>
              <a:t>results in an empty clause</a:t>
            </a:r>
          </a:p>
          <a:p>
            <a:r>
              <a:rPr lang="en-US" sz="2800" dirty="0"/>
              <a:t>If not, conclusion can’t be proved from the KB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5649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70770" cy="1143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Proving it’s raining with refutation resolution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37869" y="2300067"/>
            <a:ext cx="53812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56275" y="2317544"/>
            <a:ext cx="127631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2286000"/>
            <a:ext cx="182754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~Hu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>
                <a:latin typeface="Calibri"/>
                <a:ea typeface="ＭＳ ゴシック"/>
                <a:cs typeface="Calibri"/>
              </a:rPr>
              <a:t>~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91561" y="1561378"/>
            <a:ext cx="1277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Ho</a:t>
            </a:r>
          </a:p>
          <a:p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 Ho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427166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1371600"/>
            <a:ext cx="2144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 =&gt; R</a:t>
            </a:r>
          </a:p>
          <a:p>
            <a:r>
              <a:rPr lang="en-US" sz="1800" dirty="0"/>
              <a:t>~(Hu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Ho)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  <a:br>
              <a:rPr lang="en-US" sz="1800" dirty="0"/>
            </a:br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~Ho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37869" y="175531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5200" y="3276600"/>
            <a:ext cx="53872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Ho</a:t>
            </a:r>
          </a:p>
        </p:txBody>
      </p:sp>
      <p:cxnSp>
        <p:nvCxnSpPr>
          <p:cNvPr id="8" name="Straight Connector 7"/>
          <p:cNvCxnSpPr>
            <a:cxnSpLocks/>
            <a:stCxn id="2" idx="2"/>
            <a:endCxn id="11" idx="0"/>
          </p:cNvCxnSpPr>
          <p:nvPr/>
        </p:nvCxnSpPr>
        <p:spPr bwMode="auto">
          <a:xfrm>
            <a:off x="2606933" y="2761732"/>
            <a:ext cx="1167632" cy="514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5" idx="2"/>
            <a:endCxn id="11" idx="0"/>
          </p:cNvCxnSpPr>
          <p:nvPr/>
        </p:nvCxnSpPr>
        <p:spPr bwMode="auto">
          <a:xfrm flipH="1">
            <a:off x="3774565" y="2779209"/>
            <a:ext cx="1119866" cy="4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72000" y="4067350"/>
            <a:ext cx="108936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15" name="Straight Connector 14"/>
          <p:cNvCxnSpPr>
            <a:stCxn id="6" idx="2"/>
            <a:endCxn id="16" idx="0"/>
          </p:cNvCxnSpPr>
          <p:nvPr/>
        </p:nvCxnSpPr>
        <p:spPr bwMode="auto">
          <a:xfrm flipH="1">
            <a:off x="5116681" y="2747665"/>
            <a:ext cx="2502691" cy="13196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1" idx="2"/>
            <a:endCxn id="16" idx="0"/>
          </p:cNvCxnSpPr>
          <p:nvPr/>
        </p:nvCxnSpPr>
        <p:spPr bwMode="auto">
          <a:xfrm>
            <a:off x="3774565" y="3738265"/>
            <a:ext cx="1342116" cy="3290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931394" y="4953000"/>
            <a:ext cx="35177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22" name="Straight Connector 21"/>
          <p:cNvCxnSpPr>
            <a:cxnSpLocks/>
            <a:stCxn id="16" idx="2"/>
            <a:endCxn id="23" idx="0"/>
          </p:cNvCxnSpPr>
          <p:nvPr/>
        </p:nvCxnSpPr>
        <p:spPr bwMode="auto">
          <a:xfrm flipH="1">
            <a:off x="3107284" y="4529015"/>
            <a:ext cx="2009397" cy="4239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cxnSpLocks/>
            <a:stCxn id="2" idx="2"/>
            <a:endCxn id="23" idx="0"/>
          </p:cNvCxnSpPr>
          <p:nvPr/>
        </p:nvCxnSpPr>
        <p:spPr bwMode="auto">
          <a:xfrm>
            <a:off x="2606933" y="2761732"/>
            <a:ext cx="500351" cy="21912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4648200" y="35814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8A22DE-9220-5745-8C23-2D531D78E778}"/>
              </a:ext>
            </a:extLst>
          </p:cNvPr>
          <p:cNvSpPr txBox="1"/>
          <p:nvPr/>
        </p:nvSpPr>
        <p:spPr>
          <a:xfrm>
            <a:off x="4946537" y="6080872"/>
            <a:ext cx="4224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Resolution refutation proof of R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B2A912C-AC89-C043-9B90-EA2E2ED320D9}"/>
              </a:ext>
            </a:extLst>
          </p:cNvPr>
          <p:cNvSpPr txBox="1"/>
          <p:nvPr/>
        </p:nvSpPr>
        <p:spPr>
          <a:xfrm>
            <a:off x="952363" y="2285999"/>
            <a:ext cx="505267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ea typeface="ＭＳ ゴシック"/>
                <a:cs typeface="Calibri"/>
              </a:rPr>
              <a:t>~R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5BC1669-FA31-CA41-8E08-DCE68F084CF2}"/>
              </a:ext>
            </a:extLst>
          </p:cNvPr>
          <p:cNvSpPr txBox="1"/>
          <p:nvPr/>
        </p:nvSpPr>
        <p:spPr>
          <a:xfrm>
            <a:off x="712495" y="1622934"/>
            <a:ext cx="10428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negation</a:t>
            </a:r>
            <a:r>
              <a:rPr lang="en-US" sz="1600" dirty="0"/>
              <a:t> of goal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0D1142-A422-4F43-A355-F67B5EF97325}"/>
              </a:ext>
            </a:extLst>
          </p:cNvPr>
          <p:cNvSpPr txBox="1"/>
          <p:nvPr/>
        </p:nvSpPr>
        <p:spPr>
          <a:xfrm>
            <a:off x="1755338" y="5699603"/>
            <a:ext cx="391454" cy="46166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/>
                <a:cs typeface="Calibri"/>
              </a:rPr>
              <a:t>   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34B9A93-7012-884F-8D20-5872D2DE1FB7}"/>
              </a:ext>
            </a:extLst>
          </p:cNvPr>
          <p:cNvCxnSpPr>
            <a:stCxn id="41" idx="2"/>
            <a:endCxn id="43" idx="0"/>
          </p:cNvCxnSpPr>
          <p:nvPr/>
        </p:nvCxnSpPr>
        <p:spPr bwMode="auto">
          <a:xfrm>
            <a:off x="1204997" y="2747664"/>
            <a:ext cx="746068" cy="29519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0A0564A-8A13-F343-9B7D-B566A6781A4D}"/>
              </a:ext>
            </a:extLst>
          </p:cNvPr>
          <p:cNvCxnSpPr>
            <a:stCxn id="23" idx="2"/>
            <a:endCxn id="43" idx="0"/>
          </p:cNvCxnSpPr>
          <p:nvPr/>
        </p:nvCxnSpPr>
        <p:spPr bwMode="auto">
          <a:xfrm flipH="1">
            <a:off x="1951065" y="5414665"/>
            <a:ext cx="1156219" cy="2849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2EFC7C6-9486-C14B-AF92-CED145D50CAB}"/>
              </a:ext>
            </a:extLst>
          </p:cNvPr>
          <p:cNvSpPr txBox="1"/>
          <p:nvPr/>
        </p:nvSpPr>
        <p:spPr>
          <a:xfrm>
            <a:off x="1486331" y="6096000"/>
            <a:ext cx="104284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empty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</a:rPr>
              <a:t>clause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617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6DD93-6568-834C-A0E1-85B027B5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Propositional 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EA85F-1551-1D41-9EB6-D88985809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There are other reasoning tasks with propositions</a:t>
            </a:r>
          </a:p>
          <a:p>
            <a:r>
              <a:rPr lang="en-US" sz="3200" b="1" dirty="0"/>
              <a:t>Satisfiability</a:t>
            </a:r>
            <a:r>
              <a:rPr lang="en-US" sz="3200" dirty="0"/>
              <a:t> involves finding a set of values that will make a KB true</a:t>
            </a:r>
          </a:p>
          <a:p>
            <a:r>
              <a:rPr lang="en-US" sz="3200" dirty="0"/>
              <a:t> There are many efficient and scalable proof procedures for sets of propositions </a:t>
            </a:r>
          </a:p>
          <a:p>
            <a:r>
              <a:rPr lang="en-US" sz="3200" dirty="0"/>
              <a:t>Reducing a problem to a set of propositions and using an efficient proof technique is often a good way to solve a problem</a:t>
            </a:r>
          </a:p>
        </p:txBody>
      </p:sp>
    </p:spTree>
    <p:extLst>
      <p:ext uri="{BB962C8B-B14F-4D97-AF65-F5344CB8AC3E}">
        <p14:creationId xmlns:p14="http://schemas.microsoft.com/office/powerpoint/2010/main" val="399025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3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713F-21CF-224D-BFBB-7C9B5FD6A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83D77-2C61-8949-A24F-9564D4A99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There are many ways to approach reasoning with propositional logic</a:t>
            </a:r>
          </a:p>
          <a:p>
            <a:r>
              <a:rPr lang="en-US" sz="3200" dirty="0"/>
              <a:t>We’ll look at one, resolution refutation, that can be extended to first order logic</a:t>
            </a:r>
          </a:p>
          <a:p>
            <a:r>
              <a:rPr lang="en-US" sz="3200" dirty="0"/>
              <a:t>Later, we will look other approaches that are special to propositional logic</a:t>
            </a:r>
          </a:p>
        </p:txBody>
      </p:sp>
    </p:spTree>
    <p:extLst>
      <p:ext uri="{BB962C8B-B14F-4D97-AF65-F5344CB8AC3E}">
        <p14:creationId xmlns:p14="http://schemas.microsoft.com/office/powerpoint/2010/main" val="4253296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Reasoning / Inference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676" y="1219200"/>
            <a:ext cx="8001000" cy="4648200"/>
          </a:xfrm>
        </p:spPr>
        <p:txBody>
          <a:bodyPr/>
          <a:lstStyle/>
          <a:p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Logical inference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creates new sentences that logically follow from a set of sentences (KB)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It can also detect if a KB is inconsistent, i.e., has sentences that entail a </a:t>
            </a:r>
            <a:r>
              <a:rPr lang="en-US" sz="30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contradiction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sound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every sentence it produces from a KB logically follows from the KB</a:t>
            </a:r>
          </a:p>
          <a:p>
            <a:pPr lvl="1"/>
            <a:r>
              <a:rPr lang="en-US" sz="3000" dirty="0">
                <a:ea typeface="ＭＳ Ｐゴシック" charset="0"/>
              </a:rPr>
              <a:t>i.e., inference rule creates no contradictions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it can produce every expression that logically follows from (is entailed by) the KB</a:t>
            </a:r>
          </a:p>
          <a:p>
            <a:pPr lvl="1"/>
            <a:r>
              <a:rPr lang="en-US" sz="3000" dirty="0">
                <a:ea typeface="ＭＳ Ｐゴシック" charset="0"/>
              </a:rPr>
              <a:t>Note analogy to complete search algorithms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 rules of inference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Examples of sound rules of inference</a:t>
            </a:r>
          </a:p>
          <a:p>
            <a:pPr marL="0" indent="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Each can be shown to be sound using a truth table</a:t>
            </a:r>
          </a:p>
          <a:p>
            <a:pPr lvl="1">
              <a:buFontTx/>
              <a:buNone/>
            </a:pPr>
            <a:r>
              <a:rPr lang="en-US" sz="2400" b="1" u="sng" dirty="0">
                <a:ea typeface="ＭＳ Ｐゴシック" charset="0"/>
              </a:rPr>
              <a:t>RULE</a:t>
            </a:r>
            <a:r>
              <a:rPr lang="en-US" sz="2400" u="sng" dirty="0">
                <a:ea typeface="ＭＳ Ｐゴシック" charset="0"/>
              </a:rPr>
              <a:t>			</a:t>
            </a:r>
            <a:r>
              <a:rPr lang="en-US" sz="2400" b="1" u="sng" dirty="0">
                <a:ea typeface="ＭＳ Ｐゴシック" charset="0"/>
              </a:rPr>
              <a:t>PREMISE		CONCLUSION</a:t>
            </a:r>
            <a:endParaRPr lang="en-US" sz="3200" dirty="0"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Modus Ponens		A, A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B		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Introduction	A, B	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Elimination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Double Negation	</a:t>
            </a:r>
            <a:r>
              <a:rPr lang="en-US" sz="2800" dirty="0">
                <a:ea typeface="ＭＳ Ｐゴシック" charset="0"/>
                <a:sym typeface="Symbol" charset="0"/>
              </a:rPr>
              <a:t></a:t>
            </a:r>
            <a:r>
              <a:rPr lang="en-US" sz="2800" dirty="0">
                <a:ea typeface="ＭＳ Ｐゴシック" charset="0"/>
              </a:rPr>
              <a:t>A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Unit Resolution		A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B,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B		A</a:t>
            </a:r>
          </a:p>
          <a:p>
            <a:pPr lvl="1">
              <a:buFontTx/>
              <a:buNone/>
            </a:pP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Resolution	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B,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B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82000" cy="5181600"/>
          </a:xfrm>
        </p:spPr>
        <p:txBody>
          <a:bodyPr/>
          <a:lstStyle/>
          <a:p>
            <a:r>
              <a:rPr lang="en-US" sz="3000" b="1" dirty="0">
                <a:ea typeface="ＭＳ Ｐゴシック" charset="0"/>
                <a:cs typeface="ＭＳ Ｐゴシック" charset="0"/>
                <a:hlinkClick r:id="rId2"/>
              </a:rPr>
              <a:t>Resolution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is a valid inference rule producing a new clause implied by two clauses containing 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complementary literals</a:t>
            </a:r>
          </a:p>
          <a:p>
            <a:pPr marL="460375" lvl="1" indent="0">
              <a:buNone/>
            </a:pPr>
            <a:r>
              <a:rPr lang="en-US" sz="2600" dirty="0">
                <a:ea typeface="ＭＳ Ｐゴシック" charset="0"/>
              </a:rPr>
              <a:t>Literal: atomic symbol or its negation, i.e., P, ~P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Amazingly, this is the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only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interference rule needed to build a sound &amp; complete theorem prover</a:t>
            </a:r>
          </a:p>
          <a:p>
            <a:pPr lvl="1"/>
            <a:r>
              <a:rPr lang="en-US" sz="2800" dirty="0">
                <a:ea typeface="ＭＳ Ｐゴシック" charset="0"/>
              </a:rPr>
              <a:t>Based on proof by contradiction, usually called resolution refutation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The resolution rule was discovered by </a:t>
            </a:r>
            <a:r>
              <a:rPr lang="en-US" sz="3000" dirty="0">
                <a:ea typeface="ＭＳ Ｐゴシック" charset="0"/>
                <a:cs typeface="ＭＳ Ｐゴシック" charset="0"/>
                <a:hlinkClick r:id="rId3"/>
              </a:rPr>
              <a:t>Alan</a:t>
            </a:r>
            <a:br>
              <a:rPr lang="en-US" sz="3000" dirty="0">
                <a:ea typeface="ＭＳ Ｐゴシック" charset="0"/>
                <a:cs typeface="ＭＳ Ｐゴシック" charset="0"/>
                <a:hlinkClick r:id="rId3"/>
              </a:rPr>
            </a:br>
            <a:r>
              <a:rPr lang="en-US" sz="3000" dirty="0">
                <a:ea typeface="ＭＳ Ｐゴシック" charset="0"/>
                <a:cs typeface="ＭＳ Ｐゴシック" charset="0"/>
                <a:hlinkClick r:id="rId3"/>
              </a:rPr>
              <a:t>Robinson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(CS, U. of Syracuse) in the mid 1960s</a:t>
            </a:r>
          </a:p>
          <a:p>
            <a:pPr lvl="1"/>
            <a:endParaRPr lang="en-US" sz="2400" dirty="0">
              <a:ea typeface="ＭＳ Ｐゴシック" charset="0"/>
            </a:endParaRPr>
          </a:p>
          <a:p>
            <a:pPr lvl="1"/>
            <a:endParaRPr lang="en-US" sz="2400" dirty="0">
              <a:ea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54102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KB is a set of sentences all of which are true, i.e., a conjunction of sentences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To use resolution, put KB into </a:t>
            </a:r>
            <a:r>
              <a:rPr lang="en-US" sz="3200" i="1" dirty="0">
                <a:ea typeface="ＭＳ Ｐゴシック" charset="0"/>
                <a:cs typeface="ＭＳ Ｐゴシック" charset="0"/>
                <a:hlinkClick r:id="rId2"/>
              </a:rPr>
              <a:t>conjunctive normal form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(CNF) 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Each sentence is a disjunction of one or more literals (positive or negative atoms)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Every KB can be put into CNF, by rewriting its sentences using standard tautologies, e.g.: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>
                <a:ea typeface="ＭＳ Ｐゴシック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 Q ≡  ~P  Q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 (Q  R) ≡ (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 Q)  (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 R) ≡ (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 Q) , (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 R) 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44958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5181600"/>
          </a:xfrm>
        </p:spPr>
        <p:txBody>
          <a:bodyPr/>
          <a:lstStyle/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</a:rPr>
              <a:t>KB: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QRS]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</a:rPr>
              <a:t>KB: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QR, QS 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KB in </a:t>
            </a:r>
            <a:r>
              <a:rPr lang="en-US" sz="3200" dirty="0">
                <a:ea typeface="ＭＳ Ｐゴシック" charset="0"/>
                <a:sym typeface="Symbol" charset="0"/>
                <a:hlinkClick r:id="rId2"/>
              </a:rPr>
              <a:t>CNF</a:t>
            </a:r>
            <a:r>
              <a:rPr lang="en-US" sz="3200" dirty="0">
                <a:ea typeface="ＭＳ Ｐゴシック" charset="0"/>
                <a:sym typeface="Symbol" charset="0"/>
              </a:rPr>
              <a:t>: [~PQ , ~QR , ~QS]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KB[0] and KB[1]  producing: </a:t>
            </a:r>
          </a:p>
          <a:p>
            <a:pPr marL="514350" lvl="1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~PR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R)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KB[0] and KB[2]  producing: </a:t>
            </a:r>
          </a:p>
          <a:p>
            <a:pPr marL="463550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~PS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S)</a:t>
            </a:r>
            <a:endParaRPr lang="en-US" sz="3200" dirty="0">
              <a:ea typeface="ＭＳ Ｐゴシック" charset="0"/>
              <a:sym typeface="Symbol" charset="0"/>
            </a:endParaRP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New KB: [~PQ , ~QR, ~QS, ~PR, ~PS]</a:t>
            </a: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152400"/>
            <a:ext cx="3276600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b="1" dirty="0">
                <a:latin typeface="Calibri"/>
              </a:rPr>
              <a:t>Tautologies</a:t>
            </a:r>
            <a:br>
              <a:rPr lang="en-US" sz="2800" b="1" dirty="0">
                <a:latin typeface="Calibri"/>
              </a:rPr>
            </a:br>
            <a:r>
              <a:rPr lang="en-US" sz="2800" b="1" dirty="0">
                <a:latin typeface="Calibri"/>
              </a:rPr>
              <a:t> </a:t>
            </a:r>
            <a:r>
              <a:rPr lang="en-US" sz="2200" dirty="0">
                <a:latin typeface="Calibri"/>
                <a:sym typeface="Symbol" charset="0"/>
              </a:rPr>
              <a:t>(AB) </a:t>
            </a:r>
            <a:r>
              <a:rPr lang="en-US" sz="2200" dirty="0">
                <a:latin typeface="Calibri"/>
                <a:cs typeface="Calibri"/>
              </a:rPr>
              <a:t>↔ (~A 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 B)</a:t>
            </a:r>
          </a:p>
          <a:p>
            <a:pPr algn="ctr">
              <a:defRPr/>
            </a:pP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(A (B  C))</a:t>
            </a:r>
            <a:r>
              <a:rPr lang="en-US" sz="2200" dirty="0">
                <a:latin typeface="Calibri"/>
                <a:cs typeface="Calibri"/>
              </a:rPr>
              <a:t>  ↔ (A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B)</a:t>
            </a:r>
            <a:r>
              <a:rPr lang="en-US" sz="2200" dirty="0">
                <a:latin typeface="Calibri"/>
                <a:cs typeface="Calibri"/>
              </a:rPr>
              <a:t>(A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C) </a:t>
            </a:r>
            <a:endParaRPr lang="en-US" sz="2200" dirty="0"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it’s raining with rules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proof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sequence of sentences, where each is a premise (i.e., a given) or is derived from earlier sentences in the proof by an inference rule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Last sentence is the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theorem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(also called goal or query) that we want to prove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The </a:t>
            </a:r>
            <a:r>
              <a:rPr lang="en-US" altLang="ja-JP" sz="2800" i="1" dirty="0">
                <a:ea typeface="ＭＳ Ｐゴシック" charset="0"/>
                <a:cs typeface="ＭＳ Ｐゴシック" charset="0"/>
              </a:rPr>
              <a:t>weather problem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using traditional reasoning</a:t>
            </a: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1 Hu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2 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 err="1">
                <a:ea typeface="ＭＳ Ｐゴシック" charset="0"/>
                <a:sym typeface="Symbol" charset="0"/>
              </a:rPr>
              <a:t>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>
                <a:ea typeface="ＭＳ Ｐゴシック" charset="0"/>
              </a:rPr>
              <a:t> 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humid, 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3 Ho 	modus ponens(1,2)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4 (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)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R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hot &amp; humid, 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5 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 	and introduction(1,3)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 and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6 R 	modus ponens(4,5)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sz="2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it’s raining with resolution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2290465"/>
            <a:ext cx="53812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81444" y="2286000"/>
            <a:ext cx="127631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2286000"/>
            <a:ext cx="182754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~Hu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>
                <a:latin typeface="Calibri"/>
                <a:ea typeface="ＭＳ ゴシック"/>
                <a:cs typeface="Calibri"/>
              </a:rPr>
              <a:t>~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28407" y="1447800"/>
            <a:ext cx="1277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Ho</a:t>
            </a:r>
          </a:p>
          <a:p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 Ho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427166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1371600"/>
            <a:ext cx="2144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 =&gt; R</a:t>
            </a:r>
          </a:p>
          <a:p>
            <a:r>
              <a:rPr lang="en-US" sz="1800" dirty="0"/>
              <a:t>~(Hu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Ho)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  <a:br>
              <a:rPr lang="en-US" sz="1800" dirty="0"/>
            </a:br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~Ho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14478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3433465"/>
            <a:ext cx="53872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Ho</a:t>
            </a:r>
          </a:p>
        </p:txBody>
      </p:sp>
      <p:cxnSp>
        <p:nvCxnSpPr>
          <p:cNvPr id="8" name="Straight Connector 7"/>
          <p:cNvCxnSpPr>
            <a:stCxn id="2" idx="2"/>
            <a:endCxn id="11" idx="0"/>
          </p:cNvCxnSpPr>
          <p:nvPr/>
        </p:nvCxnSpPr>
        <p:spPr bwMode="auto">
          <a:xfrm>
            <a:off x="1107264" y="2752130"/>
            <a:ext cx="1600501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5" idx="2"/>
            <a:endCxn id="11" idx="0"/>
          </p:cNvCxnSpPr>
          <p:nvPr/>
        </p:nvCxnSpPr>
        <p:spPr bwMode="auto">
          <a:xfrm flipH="1">
            <a:off x="2707765" y="2747665"/>
            <a:ext cx="1711835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724400" y="4576465"/>
            <a:ext cx="108936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15" name="Straight Connector 14"/>
          <p:cNvCxnSpPr>
            <a:stCxn id="6" idx="2"/>
            <a:endCxn id="16" idx="0"/>
          </p:cNvCxnSpPr>
          <p:nvPr/>
        </p:nvCxnSpPr>
        <p:spPr bwMode="auto">
          <a:xfrm flipH="1">
            <a:off x="5269081" y="2747665"/>
            <a:ext cx="2350291" cy="1828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1" idx="2"/>
            <a:endCxn id="16" idx="0"/>
          </p:cNvCxnSpPr>
          <p:nvPr/>
        </p:nvCxnSpPr>
        <p:spPr bwMode="auto">
          <a:xfrm>
            <a:off x="2707765" y="3895130"/>
            <a:ext cx="2561316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6254" y="5795665"/>
            <a:ext cx="35177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22" name="Straight Connector 21"/>
          <p:cNvCxnSpPr>
            <a:stCxn id="16" idx="2"/>
            <a:endCxn id="23" idx="0"/>
          </p:cNvCxnSpPr>
          <p:nvPr/>
        </p:nvCxnSpPr>
        <p:spPr bwMode="auto">
          <a:xfrm flipH="1">
            <a:off x="3032144" y="5038130"/>
            <a:ext cx="2236937" cy="757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2" idx="2"/>
            <a:endCxn id="23" idx="0"/>
          </p:cNvCxnSpPr>
          <p:nvPr/>
        </p:nvCxnSpPr>
        <p:spPr bwMode="auto">
          <a:xfrm>
            <a:off x="1107264" y="2752130"/>
            <a:ext cx="1924880" cy="3043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638800" y="4191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8A22DE-9220-5745-8C23-2D531D78E778}"/>
              </a:ext>
            </a:extLst>
          </p:cNvPr>
          <p:cNvSpPr txBox="1"/>
          <p:nvPr/>
        </p:nvSpPr>
        <p:spPr>
          <a:xfrm>
            <a:off x="5851324" y="5772834"/>
            <a:ext cx="2953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Resolution proof of R </a:t>
            </a:r>
          </a:p>
        </p:txBody>
      </p:sp>
    </p:spTree>
    <p:extLst>
      <p:ext uri="{BB962C8B-B14F-4D97-AF65-F5344CB8AC3E}">
        <p14:creationId xmlns:p14="http://schemas.microsoft.com/office/powerpoint/2010/main" val="330840512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18573</TotalTime>
  <Words>1312</Words>
  <Application>Microsoft Macintosh PowerPoint</Application>
  <PresentationFormat>On-screen Show (4:3)</PresentationFormat>
  <Paragraphs>150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ＭＳ ゴシック</vt:lpstr>
      <vt:lpstr>Arial</vt:lpstr>
      <vt:lpstr>Calibri</vt:lpstr>
      <vt:lpstr>Lucida Calligraphy</vt:lpstr>
      <vt:lpstr>Times New Roman</vt:lpstr>
      <vt:lpstr>Blank Presentation</vt:lpstr>
      <vt:lpstr>Reasoning with Propositional Logic</vt:lpstr>
      <vt:lpstr>Overview</vt:lpstr>
      <vt:lpstr>Reasoning / Inference</vt:lpstr>
      <vt:lpstr>Sound rules of inference</vt:lpstr>
      <vt:lpstr>Resolution</vt:lpstr>
      <vt:lpstr>Resolution</vt:lpstr>
      <vt:lpstr>Resolution Example</vt:lpstr>
      <vt:lpstr>Proving it’s raining with rules</vt:lpstr>
      <vt:lpstr>Proving it’s raining with resolution</vt:lpstr>
      <vt:lpstr>A simple proof procedure</vt:lpstr>
      <vt:lpstr>Propositional Resolution</vt:lpstr>
      <vt:lpstr>Refutation proofs</vt:lpstr>
      <vt:lpstr>Resolution refutation</vt:lpstr>
      <vt:lpstr>Proving it’s raining with refutation resolution</vt:lpstr>
      <vt:lpstr>Propositional Reasoning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315</cp:revision>
  <cp:lastPrinted>2019-03-27T18:18:31Z</cp:lastPrinted>
  <dcterms:created xsi:type="dcterms:W3CDTF">2009-10-25T14:57:13Z</dcterms:created>
  <dcterms:modified xsi:type="dcterms:W3CDTF">2020-10-08T17:57:54Z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