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03" r:id="rId3"/>
    <p:sldId id="368" r:id="rId4"/>
    <p:sldId id="367" r:id="rId5"/>
    <p:sldId id="371" r:id="rId6"/>
    <p:sldId id="370" r:id="rId7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2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ECFF"/>
    <a:srgbClr val="00FF00"/>
    <a:srgbClr val="EAEAEA"/>
    <a:srgbClr val="CCCC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18"/>
    <p:restoredTop sz="95794"/>
  </p:normalViewPr>
  <p:slideViewPr>
    <p:cSldViewPr showGuides="1">
      <p:cViewPr varScale="1">
        <p:scale>
          <a:sx n="31" d="100"/>
          <a:sy n="31" d="100"/>
        </p:scale>
        <p:origin x="184" y="504"/>
      </p:cViewPr>
      <p:guideLst>
        <p:guide orient="horz" pos="1344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83057B-A3E2-2A45-AE6E-E1632947D285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3727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D44D993B-772C-7143-8E23-3CF6A56E97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52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A019267-411D-944E-9D17-C7322712A073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E216DBD-A759-7F46-84F6-AD2649DD0D33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0637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685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858D7D8-2CDA-6547-8643-184C625530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66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256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765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D7EAF-B730-EA45-AD67-FB2F59E6DA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263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6A96773C-4A1E-6B49-9C10-0D92EDE2AA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5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68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C9637A9-AA72-734B-B29D-A161A9E241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0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10916AA-D880-D242-9CAC-1197DB3C64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5" r:id="rId3"/>
    <p:sldLayoutId id="2147483831" r:id="rId4"/>
    <p:sldLayoutId id="2147483836" r:id="rId5"/>
    <p:sldLayoutId id="2147483837" r:id="rId6"/>
    <p:sldLayoutId id="2147483832" r:id="rId7"/>
    <p:sldLayoutId id="2147483838" r:id="rId8"/>
    <p:sldLayoutId id="2147483839" r:id="rId9"/>
    <p:sldLayoutId id="2147483833" r:id="rId10"/>
    <p:sldLayoutId id="2147483840" r:id="rId11"/>
    <p:sldLayoutId id="214748383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n.wikipedia.org/wiki/Edward_Plunkett,_18th_Baron_of_Dunsan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Knowledge_representation_and_reasoning" TargetMode="External"/><Relationship Id="rId2" Type="http://schemas.openxmlformats.org/officeDocument/2006/relationships/hyperlink" Target="https://en.wikipedia.org/wiki/Logi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First-order_logic" TargetMode="External"/><Relationship Id="rId4" Type="http://schemas.openxmlformats.org/officeDocument/2006/relationships/hyperlink" Target="https://en.wikipedia.org/wiki/Propositional_calculu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kidata.org/wiki/Wikidata:Main_Page" TargetMode="External"/><Relationship Id="rId2" Type="http://schemas.openxmlformats.org/officeDocument/2006/relationships/hyperlink" Target="https://en.wikipedia.org/wiki/Schema.or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057400"/>
          </a:xfrm>
        </p:spPr>
        <p:txBody>
          <a:bodyPr/>
          <a:lstStyle/>
          <a:p>
            <a:r>
              <a:rPr lang="en-US" sz="9600" dirty="0">
                <a:ea typeface="ＭＳ Ｐゴシック" charset="0"/>
                <a:cs typeface="ＭＳ Ｐゴシック" charset="0"/>
              </a:rPr>
              <a:t>Logic in AI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3962400"/>
            <a:ext cx="70866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Chapters 7</a:t>
            </a:r>
            <a:r>
              <a:rPr lang="en-US" sz="4400" dirty="0">
                <a:ea typeface="ＭＳ Ｐゴシック" charset="0"/>
                <a:cs typeface="ＭＳ Ｐゴシック" charset="0"/>
                <a:sym typeface="Symbol" charset="0"/>
              </a:rPr>
              <a:t>, 8.1</a:t>
            </a:r>
            <a:r>
              <a:rPr lang="en-US" sz="4400" dirty="0">
                <a:ea typeface="ＭＳ Ｐゴシック" charset="0"/>
                <a:cs typeface="Calibri"/>
                <a:sym typeface="Symbol" charset="0"/>
              </a:rPr>
              <a:t>─8.3, 9</a:t>
            </a:r>
            <a:endParaRPr lang="en-US" dirty="0">
              <a:ea typeface="ＭＳ Ｐゴシック" charset="0"/>
              <a:cs typeface="Calibri"/>
              <a:sym typeface="Symbo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553CD6-9FE5-9B4B-8A4F-C697888820A8}"/>
              </a:ext>
            </a:extLst>
          </p:cNvPr>
          <p:cNvSpPr txBox="1"/>
          <p:nvPr/>
        </p:nvSpPr>
        <p:spPr>
          <a:xfrm>
            <a:off x="1496291" y="-1537855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Logic roadmap overview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83240"/>
            <a:ext cx="7772400" cy="5410200"/>
          </a:xfrm>
        </p:spPr>
        <p:txBody>
          <a:bodyPr/>
          <a:lstStyle/>
          <a:p>
            <a:r>
              <a:rPr lang="en-US" sz="2800" b="1" dirty="0">
                <a:ea typeface="ＭＳ Ｐゴシック" charset="0"/>
                <a:cs typeface="ＭＳ Ｐゴシック" charset="0"/>
              </a:rPr>
              <a:t>Basic concepts, Hunt the Wumpus use case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Propositional logic</a:t>
            </a: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Problems with propositional logic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First-order logic</a:t>
            </a:r>
          </a:p>
          <a:p>
            <a:pPr lvl="1"/>
            <a:r>
              <a:rPr lang="en-US" sz="2400" dirty="0">
                <a:ea typeface="ＭＳ Ｐゴシック" charset="0"/>
              </a:rPr>
              <a:t>Properties, relations, functions, quantifiers, …</a:t>
            </a:r>
          </a:p>
          <a:p>
            <a:pPr lvl="1"/>
            <a:r>
              <a:rPr lang="en-US" sz="2400" dirty="0">
                <a:ea typeface="ＭＳ Ｐゴシック" charset="0"/>
              </a:rPr>
              <a:t>Terms, sentences, </a:t>
            </a:r>
            <a:r>
              <a:rPr lang="en-US" sz="2400" dirty="0" err="1">
                <a:ea typeface="ＭＳ Ｐゴシック" charset="0"/>
              </a:rPr>
              <a:t>wffs</a:t>
            </a:r>
            <a:r>
              <a:rPr lang="en-US" sz="2400" dirty="0">
                <a:ea typeface="ＭＳ Ｐゴシック" charset="0"/>
              </a:rPr>
              <a:t>, axioms, theories, proofs, …</a:t>
            </a: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Variations and extensions to first-order logic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Logical agents</a:t>
            </a:r>
          </a:p>
          <a:p>
            <a:pPr lvl="1"/>
            <a:r>
              <a:rPr lang="en-US" sz="2400" dirty="0">
                <a:ea typeface="ＭＳ Ｐゴシック" charset="0"/>
              </a:rPr>
              <a:t>Reflex agents</a:t>
            </a:r>
          </a:p>
          <a:p>
            <a:pPr lvl="1"/>
            <a:r>
              <a:rPr lang="en-US" sz="2400" dirty="0">
                <a:ea typeface="ＭＳ Ｐゴシック" charset="0"/>
              </a:rPr>
              <a:t>Representing change: situation calculus, frame problem</a:t>
            </a:r>
          </a:p>
          <a:p>
            <a:pPr lvl="1"/>
            <a:r>
              <a:rPr lang="en-US" sz="2400" dirty="0">
                <a:ea typeface="ＭＳ Ｐゴシック" charset="0"/>
              </a:rPr>
              <a:t>Preferences on actions</a:t>
            </a:r>
          </a:p>
          <a:p>
            <a:pPr lvl="1"/>
            <a:r>
              <a:rPr lang="en-US" sz="2400" dirty="0">
                <a:ea typeface="ＭＳ Ｐゴシック" charset="0"/>
              </a:rPr>
              <a:t>Goal-based agents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Disclaimer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7162800" cy="3505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44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4400" dirty="0">
                <a:ea typeface="ＭＳ Ｐゴシック" charset="0"/>
                <a:cs typeface="ＭＳ Ｐゴシック" charset="0"/>
              </a:rPr>
              <a:t>Logic, like whiskey, loses its beneficial effect when taken in too large quantities.</a:t>
            </a:r>
            <a:r>
              <a:rPr lang="ja-JP" altLang="en-US" sz="4400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1100" dirty="0">
              <a:ea typeface="ＭＳ Ｐゴシック" charset="0"/>
              <a:cs typeface="ＭＳ Ｐゴシック" charset="0"/>
            </a:endParaRPr>
          </a:p>
          <a:p>
            <a:pPr marL="0" indent="0" algn="r">
              <a:buFontTx/>
              <a:buNone/>
            </a:pPr>
            <a:br>
              <a:rPr lang="en-US" sz="1100" dirty="0">
                <a:ea typeface="ＭＳ Ｐゴシック" charset="0"/>
                <a:cs typeface="ＭＳ Ｐゴシック" charset="0"/>
              </a:rPr>
            </a:br>
            <a:r>
              <a:rPr lang="en-US" sz="4400" i="1" dirty="0">
                <a:ea typeface="ＭＳ Ｐゴシック" charset="0"/>
                <a:cs typeface="ＭＳ Ｐゴシック" charset="0"/>
              </a:rPr>
              <a:t>- </a:t>
            </a:r>
            <a:r>
              <a:rPr lang="en-US" sz="4400" i="1" dirty="0">
                <a:ea typeface="ＭＳ Ｐゴシック" charset="0"/>
                <a:cs typeface="ＭＳ Ｐゴシック" charset="0"/>
                <a:hlinkClick r:id="rId2"/>
              </a:rPr>
              <a:t>Lord Dunsany</a:t>
            </a:r>
            <a:endParaRPr lang="en-US" sz="44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41514E-0959-E943-969F-9F58FF05D8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200" y="240030"/>
            <a:ext cx="1981200" cy="14363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Big Ideas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229600" cy="5410200"/>
          </a:xfrm>
        </p:spPr>
        <p:txBody>
          <a:bodyPr/>
          <a:lstStyle/>
          <a:p>
            <a:r>
              <a:rPr lang="en-US" sz="3200" b="1" dirty="0">
                <a:ea typeface="ＭＳ Ｐゴシック" charset="0"/>
                <a:cs typeface="ＭＳ Ｐゴシック" charset="0"/>
                <a:hlinkClick r:id="rId2"/>
              </a:rPr>
              <a:t>Logic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: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great </a:t>
            </a: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knowledge representation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(KR) language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  <a:hlinkClick r:id="rId4"/>
              </a:rPr>
              <a:t>Propositional logic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simple foundation and fine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  <a:hlinkClick r:id="rId5"/>
              </a:rPr>
              <a:t>First order logic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 (FOL):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more expressive as a KR language; needed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Variations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on classical FOL are common: horn logic, higher-order logic, modal logic, three-valued logic, probabilistic logic, fuzzy logic, etc.</a:t>
            </a:r>
          </a:p>
        </p:txBody>
      </p:sp>
    </p:spTree>
    <p:extLst>
      <p:ext uri="{BB962C8B-B14F-4D97-AF65-F5344CB8AC3E}">
        <p14:creationId xmlns:p14="http://schemas.microsoft.com/office/powerpoint/2010/main" val="1060099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4BFB6-64E0-AF43-A19B-F1C5A5854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Use Cases for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6314C-2DD2-574A-832D-BD336AC9B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Logic has many </a:t>
            </a:r>
            <a:r>
              <a:rPr lang="en-US" sz="2800" dirty="0" err="1"/>
              <a:t>usecases</a:t>
            </a:r>
            <a:r>
              <a:rPr lang="en-US" sz="2800" dirty="0"/>
              <a:t> even in a time dominated by deep learning, including these examples:</a:t>
            </a:r>
          </a:p>
          <a:p>
            <a:r>
              <a:rPr lang="en-US" sz="2800" dirty="0"/>
              <a:t>Modeling and using knowledge in the Hunt the Wumpus game</a:t>
            </a:r>
          </a:p>
          <a:p>
            <a:r>
              <a:rPr lang="en-US" sz="2800" dirty="0"/>
              <a:t>Allowing agents to develop complex plans to achieve a goal and create optimal plans</a:t>
            </a:r>
          </a:p>
          <a:p>
            <a:r>
              <a:rPr lang="en-US" sz="2800" dirty="0"/>
              <a:t>Defining and using semantic knowledge graphs such as </a:t>
            </a:r>
            <a:r>
              <a:rPr lang="en-US" sz="2800" dirty="0">
                <a:hlinkClick r:id="rId2"/>
              </a:rPr>
              <a:t>schema.org</a:t>
            </a:r>
            <a:r>
              <a:rPr lang="en-US" sz="2800" dirty="0"/>
              <a:t> and </a:t>
            </a:r>
            <a:r>
              <a:rPr lang="en-US" sz="2800" dirty="0">
                <a:hlinkClick r:id="rId3"/>
              </a:rPr>
              <a:t>Wikidata</a:t>
            </a:r>
            <a:r>
              <a:rPr lang="en-US" sz="2800" dirty="0"/>
              <a:t> </a:t>
            </a:r>
          </a:p>
          <a:p>
            <a:r>
              <a:rPr lang="en-US" sz="2800" dirty="0"/>
              <a:t>Supporting common sense reasoning</a:t>
            </a:r>
          </a:p>
          <a:p>
            <a:r>
              <a:rPr lang="en-US" sz="2800" dirty="0"/>
              <a:t>Adding features to neural network systems</a:t>
            </a:r>
          </a:p>
        </p:txBody>
      </p:sp>
    </p:spTree>
    <p:extLst>
      <p:ext uri="{BB962C8B-B14F-4D97-AF65-F5344CB8AC3E}">
        <p14:creationId xmlns:p14="http://schemas.microsoft.com/office/powerpoint/2010/main" val="2528072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3933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18051</TotalTime>
  <Words>242</Words>
  <Application>Microsoft Macintosh PowerPoint</Application>
  <PresentationFormat>On-screen Show (4:3)</PresentationFormat>
  <Paragraphs>34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Lucida Calligraphy</vt:lpstr>
      <vt:lpstr>Times New Roman</vt:lpstr>
      <vt:lpstr>Blank Presentation</vt:lpstr>
      <vt:lpstr>Logic in AI</vt:lpstr>
      <vt:lpstr>Logic roadmap overview</vt:lpstr>
      <vt:lpstr>Disclaimer</vt:lpstr>
      <vt:lpstr>Big Ideas</vt:lpstr>
      <vt:lpstr>AI Use Cases for Logic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307</cp:revision>
  <cp:lastPrinted>2019-03-27T18:18:31Z</cp:lastPrinted>
  <dcterms:created xsi:type="dcterms:W3CDTF">2009-10-25T14:57:13Z</dcterms:created>
  <dcterms:modified xsi:type="dcterms:W3CDTF">2020-10-06T18:44:25Z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