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24"/>
  </p:notesMasterIdLst>
  <p:handoutMasterIdLst>
    <p:handoutMasterId r:id="rId25"/>
  </p:handoutMasterIdLst>
  <p:sldIdLst>
    <p:sldId id="257" r:id="rId2"/>
    <p:sldId id="309" r:id="rId3"/>
    <p:sldId id="311" r:id="rId4"/>
    <p:sldId id="312" r:id="rId5"/>
    <p:sldId id="328" r:id="rId6"/>
    <p:sldId id="313" r:id="rId7"/>
    <p:sldId id="330" r:id="rId8"/>
    <p:sldId id="329" r:id="rId9"/>
    <p:sldId id="314" r:id="rId10"/>
    <p:sldId id="316" r:id="rId11"/>
    <p:sldId id="315" r:id="rId12"/>
    <p:sldId id="317" r:id="rId13"/>
    <p:sldId id="321" r:id="rId14"/>
    <p:sldId id="318" r:id="rId15"/>
    <p:sldId id="319" r:id="rId16"/>
    <p:sldId id="327" r:id="rId17"/>
    <p:sldId id="320" r:id="rId18"/>
    <p:sldId id="326" r:id="rId19"/>
    <p:sldId id="323" r:id="rId20"/>
    <p:sldId id="324" r:id="rId21"/>
    <p:sldId id="322" r:id="rId22"/>
    <p:sldId id="325" r:id="rId23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0000"/>
    <a:srgbClr val="FF4D23"/>
    <a:srgbClr val="921C00"/>
    <a:srgbClr val="C425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14" autoAdjust="0"/>
    <p:restoredTop sz="95745" autoAdjust="0"/>
  </p:normalViewPr>
  <p:slideViewPr>
    <p:cSldViewPr showGuides="1">
      <p:cViewPr varScale="1">
        <p:scale>
          <a:sx n="137" d="100"/>
          <a:sy n="137" d="100"/>
        </p:scale>
        <p:origin x="208" y="9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t" anchorCtr="0" compatLnSpc="1">
            <a:prstTxWarp prst="textNoShape">
              <a:avLst/>
            </a:prstTxWarp>
          </a:bodyPr>
          <a:lstStyle>
            <a:lvl1pPr defTabSz="9493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87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b" anchorCtr="0" compatLnSpc="1">
            <a:prstTxWarp prst="textNoShape">
              <a:avLst/>
            </a:prstTxWarp>
          </a:bodyPr>
          <a:lstStyle>
            <a:lvl1pPr defTabSz="9493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65950"/>
            <a:ext cx="4187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300"/>
            </a:lvl1pPr>
          </a:lstStyle>
          <a:p>
            <a:pPr>
              <a:defRPr/>
            </a:pPr>
            <a:fld id="{798A9AE7-807B-154F-9E1A-F10F8B1DC6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38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66B1B3F2-F8E9-F048-AD83-C52045BF0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156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B97DA65-1382-B440-AD6A-01C5E739C01D}" type="slidenum">
              <a:rPr lang="en-US" sz="1300"/>
              <a:pPr/>
              <a:t>1</a:t>
            </a:fld>
            <a:endParaRPr lang="en-US" sz="13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A9AA1ED-B34C-7B47-8E73-400F1BF8E1B7}" type="datetime1">
              <a:rPr lang="en-US"/>
              <a:pPr>
                <a:defRPr/>
              </a:pPr>
              <a:t>2/20/20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6A78FAC9-A120-794D-AA87-C8BC436EDC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35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C1D6F1A-73D4-F54C-AFA9-2A5E78C22E45}" type="datetime1">
              <a:rPr lang="en-US"/>
              <a:pPr>
                <a:defRPr/>
              </a:pPr>
              <a:t>2/20/20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D63879A-9857-B24B-92BE-E4CCA35C0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80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645D24C6-176A-3748-8E9B-9EBEB6918969}" type="datetime1">
              <a:rPr lang="en-US"/>
              <a:pPr>
                <a:defRPr/>
              </a:pPr>
              <a:t>2/20/20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B54D4DF-8D5F-1E43-A17B-3092D588FD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823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989EA49-DCCD-7E48-BA1F-20D99AE07F44}" type="datetime1">
              <a:rPr lang="en-US"/>
              <a:pPr>
                <a:defRPr/>
              </a:pPr>
              <a:t>2/20/20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8B5F103-C241-E44E-81E6-0AE5C3038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70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2F53640-0DB3-6B4F-B7C2-87790A0B92FC}" type="datetime1">
              <a:rPr lang="en-US"/>
              <a:pPr>
                <a:defRPr/>
              </a:pPr>
              <a:t>2/20/20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1DF08F7-1447-5D42-86E1-93D238A1A9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952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1CD494B5-F59B-5547-A1A3-83002B1E26A2}" type="datetime1">
              <a:rPr lang="en-US"/>
              <a:pPr>
                <a:defRPr/>
              </a:pPr>
              <a:t>2/20/20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E037439-D101-934A-8CF3-F1583B6D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42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4AFBD96-64B0-4042-8AEB-E093CE57CBD7}" type="datetime1">
              <a:rPr lang="en-US"/>
              <a:pPr>
                <a:defRPr/>
              </a:pPr>
              <a:t>2/20/20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65A24CBD-BA22-6B46-B47E-6551187F9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05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435C01F0-20BA-CE45-8512-79F33BC748E7}" type="datetime1">
              <a:rPr lang="en-US"/>
              <a:pPr>
                <a:defRPr/>
              </a:pPr>
              <a:t>2/20/20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7EC609B-8A18-3D4A-B502-4F0D603711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751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39D5803-AEB2-3840-817C-CC2E38655527}" type="datetime1">
              <a:rPr lang="en-US"/>
              <a:pPr>
                <a:defRPr/>
              </a:pPr>
              <a:t>2/20/20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26118E1-2E80-874E-9E09-F95F7519F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720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EAAFBEA-FD8B-664C-834A-1997D95478DA}" type="datetime1">
              <a:rPr lang="en-US"/>
              <a:pPr>
                <a:defRPr/>
              </a:pPr>
              <a:t>2/20/20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8F74E84-3DBF-7749-B991-3E926F2B7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182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8CDCE72-2775-6344-9F11-32D576E9BE46}" type="datetime1">
              <a:rPr lang="en-US"/>
              <a:pPr>
                <a:defRPr/>
              </a:pPr>
              <a:t>2/20/20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09EC75B-B053-324D-A4C3-55B1BC8BE2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914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95400"/>
            <a:ext cx="8229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ikipedia.org/wiki/Battleship_(puzzle" TargetMode="External"/><Relationship Id="rId2" Type="http://schemas.openxmlformats.org/officeDocument/2006/relationships/hyperlink" Target="http://www.conceptispuzzles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://bit.ly/cspBs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python-constrain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3048000" cy="284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905000"/>
            <a:ext cx="9144000" cy="2819400"/>
          </a:xfrm>
        </p:spPr>
        <p:txBody>
          <a:bodyPr/>
          <a:lstStyle/>
          <a:p>
            <a:pPr eaLnBrk="1" hangingPunct="1">
              <a:defRPr/>
            </a:pPr>
            <a:r>
              <a:rPr lang="en-US" sz="115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ea typeface="ＭＳ Ｐゴシック" charset="0"/>
                <a:cs typeface="ＭＳ Ｐゴシック" charset="0"/>
              </a:rPr>
              <a:t>CSP in</a:t>
            </a:r>
            <a:br>
              <a:rPr lang="en-US" sz="115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115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ea typeface="ＭＳ Ｐゴシック" charset="0"/>
                <a:cs typeface="ＭＳ Ｐゴシック" charset="0"/>
              </a:rPr>
              <a:t>Python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3x3 Magic Square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342900" y="1409700"/>
            <a:ext cx="8458200" cy="40386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sols = p.getSolutions()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print sols</a:t>
            </a:r>
          </a:p>
          <a:p>
            <a:pPr>
              <a:buFont typeface="Arial" charset="0"/>
              <a:buNone/>
            </a:pPr>
            <a:endParaRPr lang="en-US" sz="24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for s in sols: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    print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    for row in range(3):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        for col in range(3):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            print s[row*3+col],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        print</a:t>
            </a:r>
          </a:p>
          <a:p>
            <a:pPr>
              <a:buFont typeface="Arial" charset="0"/>
              <a:buNone/>
            </a:pPr>
            <a:endParaRPr lang="en-US" sz="2400">
              <a:latin typeface="Lucida Console" charset="0"/>
              <a:ea typeface="ＭＳ Ｐゴシック" charset="0"/>
              <a:cs typeface="Lucida Console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3x3 Magic Square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&gt; python ms3.py</a:t>
            </a: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[{0:6,1:7,2:2,…8:4}, {0:6,1:…}, …]</a:t>
            </a:r>
          </a:p>
          <a:p>
            <a:pPr>
              <a:buFont typeface="Arial" charset="0"/>
              <a:buNone/>
            </a:pPr>
            <a:endParaRPr lang="en-US" sz="28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6 7 2</a:t>
            </a: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1 5 9</a:t>
            </a: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8 3 4</a:t>
            </a:r>
          </a:p>
          <a:p>
            <a:pPr>
              <a:buFont typeface="Arial" charset="0"/>
              <a:buNone/>
            </a:pPr>
            <a:endParaRPr lang="en-US" sz="10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6 1 8</a:t>
            </a: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7 5 3</a:t>
            </a: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2 9 4</a:t>
            </a:r>
          </a:p>
          <a:p>
            <a:pPr>
              <a:buFont typeface="Arial" charset="0"/>
              <a:buNone/>
            </a:pPr>
            <a:r>
              <a:rPr lang="en-US" sz="2000">
                <a:latin typeface="Lucida Console" charset="0"/>
                <a:ea typeface="ＭＳ Ｐゴシック" charset="0"/>
                <a:cs typeface="Lucida Console" charset="0"/>
              </a:rPr>
              <a:t>… six more solutions …</a:t>
            </a:r>
          </a:p>
        </p:txBody>
      </p:sp>
      <p:pic>
        <p:nvPicPr>
          <p:cNvPr id="2355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30600"/>
            <a:ext cx="3787775" cy="294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Constraints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86800" cy="5257800"/>
          </a:xfrm>
        </p:spPr>
        <p:txBody>
          <a:bodyPr/>
          <a:lstStyle/>
          <a:p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FunctionConstraint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(f, v)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Arguments: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F: a function of N (N&gt;0) arguments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V: a list of N variables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Function can be defined &amp; referenced by name or defined locally via lambda expressions</a:t>
            </a:r>
          </a:p>
          <a:p>
            <a:endParaRPr lang="en-US" sz="1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635000" lvl="1" indent="-341313"/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(lambda </a:t>
            </a: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x,y:x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==2*y,[11,22])</a:t>
            </a:r>
          </a:p>
          <a:p>
            <a:pPr marL="635000" lvl="1" indent="-341313">
              <a:lnSpc>
                <a:spcPct val="150000"/>
              </a:lnSpc>
            </a:pP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def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 </a:t>
            </a: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dblfn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x,y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): return x == 2*y</a:t>
            </a:r>
            <a:b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</a:b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dblfn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, [11,22])</a:t>
            </a:r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Constraints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839200" cy="5257800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Constraints on a set of variables: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</a:rPr>
              <a:t>AllDifferentConstraint</a:t>
            </a:r>
            <a:r>
              <a:rPr lang="en-US" dirty="0">
                <a:latin typeface="Calibri" charset="0"/>
                <a:ea typeface="ＭＳ Ｐゴシック" charset="0"/>
              </a:rPr>
              <a:t>()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</a:rPr>
              <a:t>AllEqualConstraint</a:t>
            </a:r>
            <a:r>
              <a:rPr lang="en-US" dirty="0">
                <a:latin typeface="Calibri" charset="0"/>
                <a:ea typeface="ＭＳ Ｐゴシック" charset="0"/>
              </a:rPr>
              <a:t>()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</a:rPr>
              <a:t>MaxSumConstraint</a:t>
            </a:r>
            <a:r>
              <a:rPr lang="en-US" dirty="0">
                <a:latin typeface="Calibri" charset="0"/>
                <a:ea typeface="ＭＳ Ｐゴシック" charset="0"/>
              </a:rPr>
              <a:t>()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</a:rPr>
              <a:t>ExactSumConstraint</a:t>
            </a:r>
            <a:r>
              <a:rPr lang="en-US" dirty="0">
                <a:latin typeface="Calibri" charset="0"/>
                <a:ea typeface="ＭＳ Ｐゴシック" charset="0"/>
              </a:rPr>
              <a:t>()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</a:rPr>
              <a:t>MinSumConstraint</a:t>
            </a:r>
            <a:r>
              <a:rPr lang="en-US" dirty="0">
                <a:latin typeface="Calibri" charset="0"/>
                <a:ea typeface="ＭＳ Ｐゴシック" charset="0"/>
              </a:rPr>
              <a:t>()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Examples:</a:t>
            </a:r>
          </a:p>
          <a:p>
            <a:pPr marL="173038" lvl="1" indent="0">
              <a:buNone/>
            </a:pPr>
            <a:r>
              <a:rPr lang="en-US" sz="2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200" dirty="0" err="1">
                <a:latin typeface="Lucida Console" charset="0"/>
                <a:ea typeface="ＭＳ Ｐゴシック" charset="0"/>
                <a:cs typeface="Lucida Console" charset="0"/>
              </a:rPr>
              <a:t>ExactSumConstraint</a:t>
            </a:r>
            <a:r>
              <a:rPr lang="en-US" sz="2200" dirty="0">
                <a:latin typeface="Lucida Console" charset="0"/>
                <a:ea typeface="ＭＳ Ｐゴシック" charset="0"/>
                <a:cs typeface="Lucida Console" charset="0"/>
              </a:rPr>
              <a:t>(100),[11,…19])</a:t>
            </a:r>
          </a:p>
          <a:p>
            <a:pPr marL="173038" lvl="1" indent="0">
              <a:buNone/>
            </a:pPr>
            <a:r>
              <a:rPr lang="en-US" sz="2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2200" dirty="0">
                <a:latin typeface="Lucida Console" charset="0"/>
                <a:ea typeface="ＭＳ Ｐゴシック" charset="0"/>
                <a:cs typeface="Lucida Console" charset="0"/>
              </a:rPr>
              <a:t>(),[11,…19])</a:t>
            </a:r>
          </a:p>
          <a:p>
            <a:pPr lvl="1">
              <a:buFont typeface="Arial" charset="0"/>
              <a:buNone/>
            </a:pPr>
            <a:endParaRPr lang="en-US" sz="1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 lvl="1"/>
            <a:endParaRPr lang="en-US" sz="1800" dirty="0">
              <a:latin typeface="Lucida Console" charset="0"/>
              <a:ea typeface="ＭＳ Ｐゴシック" charset="0"/>
              <a:cs typeface="Lucida Console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Constraints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Constraints on a set of possible values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InSetConstraint()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NotInSetConstraint()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SomeInSetConstraint()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SomeNotInSetConstraint()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Map Coloring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610600" cy="5257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def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color(map, colors=['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red','green','blue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']):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(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vars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, adjoins) =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parse_map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(map)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p = Problem()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p.addVariables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vars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, colors)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for (v1, v2) in adjoins: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(lambda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x,y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: x!=y, [v1, v2])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solution =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p.getSolution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if solution: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for v in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vars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    print "%s:%s " % (v, solution[v]),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print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else: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print 'No solution found :-(</a:t>
            </a:r>
            <a:r>
              <a:rPr lang="ja-JP" altLang="en-US" sz="2000" dirty="0">
                <a:latin typeface="Lucida Console" charset="0"/>
                <a:ea typeface="ＭＳ Ｐゴシック" charset="0"/>
                <a:cs typeface="Lucida Console" charset="0"/>
              </a:rPr>
              <a:t>’</a:t>
            </a:r>
            <a:endParaRPr lang="en-US" altLang="ja-JP" sz="20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endParaRPr lang="en-US" sz="12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austrailia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= "SA:WA NT Q NSW V; NT:WA Q; NSW: Q V; T:"</a:t>
            </a:r>
          </a:p>
          <a:p>
            <a:pPr>
              <a:buFont typeface="Arial" charset="0"/>
              <a:buNone/>
            </a:pPr>
            <a:endParaRPr lang="en-US" sz="2000" dirty="0">
              <a:latin typeface="Lucida Console" charset="0"/>
              <a:ea typeface="ＭＳ Ｐゴシック" charset="0"/>
              <a:cs typeface="Lucida Console" charset="0"/>
            </a:endParaRPr>
          </a:p>
        </p:txBody>
      </p:sp>
      <p:pic>
        <p:nvPicPr>
          <p:cNvPr id="27651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8100"/>
            <a:ext cx="16256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Map Coloring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257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australia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= 'SA:WA NT Q NSW V; NT:WA Q; NSW: Q V; T:’</a:t>
            </a:r>
          </a:p>
          <a:p>
            <a:pPr>
              <a:buFont typeface="Arial" charset="0"/>
              <a:buNone/>
            </a:pPr>
            <a:endParaRPr lang="en-US" sz="1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def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parse_map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(neighbors):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adjoins = []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regions = set()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specs = [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spec.split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(':') for spec in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neighbors.split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(';')]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for (A,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Aneighbors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) in specs: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    A =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A.strip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();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   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regions.add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(A)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    for B in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Aneighbors.split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():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       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regions.add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(B)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       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adjoins.append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([A,B])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return (list(regions), adjoins)</a:t>
            </a:r>
          </a:p>
          <a:p>
            <a:pPr>
              <a:buFont typeface="Arial" charset="0"/>
              <a:buNone/>
            </a:pPr>
            <a:endParaRPr lang="en-US" sz="1800" dirty="0">
              <a:latin typeface="Lucida Console" charset="0"/>
              <a:ea typeface="ＭＳ Ｐゴシック" charset="0"/>
              <a:cs typeface="Lucida Console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9F71D19-71E5-7E41-890A-E47B2E387C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8100"/>
            <a:ext cx="16256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Sudoku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229600" cy="5257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def sudoku(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initValue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):</a:t>
            </a: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p = Problem()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# Define a variable for each cell: 11,12,13...21,22,23...98,99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for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in range(1, 10) :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p.addVariables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(range(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*10+1,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*10+10), range(1, 10))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# Each row has different values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for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in range(1, 10) :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range(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*10+1,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*10+10))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# Each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colum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has different values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for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in range(1, 10) :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range(10+i, 100+i, 10))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# Each 3x3 box has different values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[11,12,13,21,22,23,31,32,33])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[41,42,43,51,52,53,61,62,63])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[71,72,73,81,82,83,91,92,93])</a:t>
            </a:r>
          </a:p>
          <a:p>
            <a:pPr>
              <a:buFont typeface="Arial" charset="0"/>
              <a:buNone/>
            </a:pPr>
            <a:endParaRPr lang="en-US" sz="4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[14,15,16,24,25,26,34,35,36])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[44,45,46,54,55,56,64,65,66])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[74,75,76,84,85,86,94,95,96])</a:t>
            </a:r>
          </a:p>
          <a:p>
            <a:pPr>
              <a:buFont typeface="Arial" charset="0"/>
              <a:buNone/>
            </a:pPr>
            <a:endParaRPr lang="en-US" sz="4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[17,18,19,27,28,29,37,38,39])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[47,48,49,57,58,59,67,68,69])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[77,78,79,87,88,89,97,98,99])</a:t>
            </a:r>
          </a:p>
          <a:p>
            <a:pPr>
              <a:buFont typeface="Arial" charset="0"/>
              <a:buNone/>
            </a:pPr>
            <a:endParaRPr lang="en-US" sz="4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# add unary constraints for cells with initial non-zero values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for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in range(1, 10) :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    for j in range(1, 10):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        value =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initValue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[i-1][j-1]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        if value: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(lambda var,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val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=value: var ==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val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, 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*10+j,))</a:t>
            </a:r>
          </a:p>
          <a:p>
            <a:pPr>
              <a:buFont typeface="Arial" charset="0"/>
              <a:buNone/>
            </a:pPr>
            <a:endParaRPr lang="en-US" sz="4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return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p.getSolution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</a:t>
            </a:r>
          </a:p>
          <a:p>
            <a:pPr>
              <a:buFont typeface="Arial" charset="0"/>
              <a:buNone/>
            </a:pPr>
            <a:endParaRPr lang="en-US" sz="1200" dirty="0">
              <a:latin typeface="Lucida Console" charset="0"/>
              <a:ea typeface="ＭＳ Ｐゴシック" charset="0"/>
              <a:cs typeface="Lucida Console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Sudoku Input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easy = [[0,9,0,7,0,0,8,6,0],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[0,3,1,0,0,5,0,2,0],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[8,0,6,0,0,0,0,0,0],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[0,0,7,0,5,0,0,0,6],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[0,0,0,3,0,7,0,0,0],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[5,0,0,0,1,0,7,0,0],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[0,0,0,0,0,0,1,0,9],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[0,2,0,6,0,0,0,5,0],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[0,5,4,0,0,8,0,7,0]]</a:t>
            </a:r>
          </a:p>
          <a:p>
            <a:pPr>
              <a:buFont typeface="Arial" charset="0"/>
              <a:buNone/>
            </a:pPr>
            <a:endParaRPr lang="en-US" sz="1800">
              <a:latin typeface="Lucida Console" charset="0"/>
              <a:ea typeface="ＭＳ Ｐゴシック" charset="0"/>
              <a:cs typeface="Lucida Console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Battleship Puzzle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4495800" cy="5257800"/>
          </a:xfrm>
        </p:spPr>
        <p:txBody>
          <a:bodyPr/>
          <a:lstStyle/>
          <a:p>
            <a:pPr marL="234950" indent="-234950"/>
            <a:r>
              <a:rPr lang="en-US" sz="2800" dirty="0" err="1">
                <a:latin typeface="Calibri" charset="0"/>
                <a:ea typeface="ＭＳ Ｐゴシック" charset="0"/>
                <a:cs typeface="ＭＳ Ｐゴシック" charset="0"/>
              </a:rPr>
              <a:t>NxN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 grid</a:t>
            </a: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Each cell occupied by water or part of a ship</a:t>
            </a: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Given 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Ships of varying lengths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Row and column sums of number of ship cells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Hints for some cells</a:t>
            </a: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What are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variables and domains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constraints</a:t>
            </a:r>
          </a:p>
          <a:p>
            <a:pPr marL="234950" indent="-234950"/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1747" name="Picture 4" descr="Picture 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163" y="1143000"/>
            <a:ext cx="4764087" cy="595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Overview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620000" cy="5257800"/>
          </a:xfrm>
        </p:spPr>
        <p:txBody>
          <a:bodyPr/>
          <a:lstStyle/>
          <a:p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Python-constraint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is a good package for solving CSP problems in Python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Installing it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Using it</a:t>
            </a:r>
          </a:p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Examples in 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Magic Squares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Map coloring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Sudoku puzzles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HW?: Battleships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5" descr="Picture 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513" y="1130300"/>
            <a:ext cx="4764087" cy="595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Battleship Puzzle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84957" y="1295400"/>
            <a:ext cx="4495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4950" indent="-234950"/>
            <a:r>
              <a:rPr lang="en-US" sz="2800" dirty="0" err="1">
                <a:latin typeface="Calibri" charset="0"/>
                <a:ea typeface="ＭＳ Ｐゴシック" charset="0"/>
                <a:cs typeface="ＭＳ Ｐゴシック" charset="0"/>
              </a:rPr>
              <a:t>NxN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 grid</a:t>
            </a: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Each cell occupied by water or part of a ship</a:t>
            </a: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Given </a:t>
            </a:r>
          </a:p>
          <a:p>
            <a:pPr marL="454025" lvl="1" indent="-280988"/>
            <a:r>
              <a:rPr lang="en-US" dirty="0">
                <a:latin typeface="Calibri" charset="0"/>
                <a:ea typeface="ＭＳ Ｐゴシック" charset="0"/>
              </a:rPr>
              <a:t>Ships of varying lengths</a:t>
            </a:r>
          </a:p>
          <a:p>
            <a:pPr marL="454025" lvl="1" indent="-280988"/>
            <a:r>
              <a:rPr lang="en-US" dirty="0">
                <a:latin typeface="Calibri" charset="0"/>
                <a:ea typeface="ＭＳ Ｐゴシック" charset="0"/>
              </a:rPr>
              <a:t>Row and column sums of number of ship cells</a:t>
            </a:r>
          </a:p>
          <a:p>
            <a:pPr marL="454025" lvl="1" indent="-280988"/>
            <a:r>
              <a:rPr lang="en-US" dirty="0">
                <a:latin typeface="Calibri" charset="0"/>
                <a:ea typeface="ＭＳ Ｐゴシック" charset="0"/>
              </a:rPr>
              <a:t>Hints for some cells</a:t>
            </a: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What are</a:t>
            </a:r>
          </a:p>
          <a:p>
            <a:pPr marL="454025" lvl="1" indent="-280988"/>
            <a:r>
              <a:rPr lang="en-US" dirty="0">
                <a:latin typeface="Calibri" charset="0"/>
                <a:ea typeface="ＭＳ Ｐゴシック" charset="0"/>
              </a:rPr>
              <a:t>variables and domains</a:t>
            </a:r>
          </a:p>
          <a:p>
            <a:pPr marL="454025" lvl="1" indent="-280988"/>
            <a:r>
              <a:rPr lang="en-US" dirty="0">
                <a:latin typeface="Calibri" charset="0"/>
                <a:ea typeface="ＭＳ Ｐゴシック" charset="0"/>
              </a:rPr>
              <a:t>constraints</a:t>
            </a:r>
          </a:p>
          <a:p>
            <a:pPr marL="234950" indent="-234950"/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Battleship puzzle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257800"/>
          </a:xfrm>
        </p:spPr>
        <p:txBody>
          <a:bodyPr/>
          <a:lstStyle/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Resources</a:t>
            </a:r>
          </a:p>
          <a:p>
            <a:pPr marL="635000" lvl="1" indent="-234950"/>
            <a:r>
              <a:rPr lang="en-US" dirty="0">
                <a:latin typeface="Calibri" charset="0"/>
                <a:ea typeface="ＭＳ Ｐゴシック" charset="0"/>
                <a:hlinkClick r:id="rId2"/>
              </a:rPr>
              <a:t>http://</a:t>
            </a:r>
            <a:r>
              <a:rPr lang="en-US" dirty="0" err="1">
                <a:latin typeface="Calibri" charset="0"/>
                <a:ea typeface="ＭＳ Ｐゴシック" charset="0"/>
                <a:hlinkClick r:id="rId2"/>
              </a:rPr>
              <a:t>www.conceptispuzzles.com</a:t>
            </a:r>
            <a:r>
              <a:rPr lang="en-US" dirty="0">
                <a:latin typeface="Calibri" charset="0"/>
                <a:ea typeface="ＭＳ Ｐゴシック" charset="0"/>
                <a:hlinkClick r:id="rId2"/>
              </a:rPr>
              <a:t>/</a:t>
            </a:r>
            <a:endParaRPr lang="en-US" dirty="0">
              <a:latin typeface="Calibri" charset="0"/>
              <a:ea typeface="ＭＳ Ｐゴシック" charset="0"/>
              <a:hlinkClick r:id="rId3"/>
            </a:endParaRPr>
          </a:p>
          <a:p>
            <a:pPr marL="635000" lvl="1" indent="-234950"/>
            <a:r>
              <a:rPr lang="en-US" dirty="0">
                <a:latin typeface="Calibri" charset="0"/>
                <a:ea typeface="ＭＳ Ｐゴシック" charset="0"/>
                <a:hlinkClick r:id="rId3"/>
              </a:rPr>
              <a:t>http://wikipedia.org/wiki/Battleship_(puzzle</a:t>
            </a:r>
            <a:r>
              <a:rPr lang="en-US" dirty="0">
                <a:latin typeface="Calibri" charset="0"/>
                <a:ea typeface="ＭＳ Ｐゴシック" charset="0"/>
              </a:rPr>
              <a:t>)</a:t>
            </a:r>
          </a:p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Barbara M. Smith, Constraint Programming Models for Solitaire Battleships, 2006</a:t>
            </a:r>
          </a:p>
          <a:p>
            <a:pPr marL="635000" lvl="1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http://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bit.ly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/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cspBs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635000" lvl="1" indent="-234950"/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234950" indent="-234950"/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3795" name="Picture 3" descr="Picture 5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28600"/>
            <a:ext cx="1447800" cy="204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 HW Problem ?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Write a CSP program to solve 6x6 battleships with 3 subs, 2 destroyers and 1 carrier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Given row and column sums and several hints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Hints: for a location, specify one of {water, top, bottom, left, right, middle, circle}</a:t>
            </a:r>
          </a:p>
          <a:p>
            <a:pPr>
              <a:buFont typeface="Arial" charset="0"/>
              <a:buNone/>
            </a:pP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Installation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On your own computer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pip install python-constraint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sudo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pip install python-constraint</a:t>
            </a:r>
            <a:endParaRPr lang="en-US" dirty="0">
              <a:latin typeface="Calibri" charset="0"/>
              <a:ea typeface="ＭＳ Ｐゴシック" charset="0"/>
            </a:endParaRP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Install locally on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gl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pip3 install –user python-constraints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Install locally on UMBC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Jupyter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hub server by executing this once in a notebook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!pip install –user python-constraints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Clone source from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github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https://github.com/python-constraint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457200" lvl="1" indent="0">
              <a:buNone/>
            </a:pPr>
            <a:endParaRPr lang="en-US" dirty="0">
              <a:latin typeface="Calibri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Simple Example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from constraint import *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p = Problem()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p.addVariable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("a", [1,2,3])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p.addVariable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("b", [4,5,6])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p.getSolutions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[{'a': 3, 'b': 6}, {'a': 3, 'b': 5}, {'a': 3, 'b': 4},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 {'a': 2, 'b': 6}, {'a': 2, 'b': 5}, {'a': 2, 'b': 4},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 {'a': 1, 'b': 6}, {'a': 1, 'b': 5}, {'a': 1, 'b': 4}]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(lambda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x,y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: 2*x == y, (’a', ’b'))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p.getSolutions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[{'a': 3, 'b': 6}, {'a': 2, 'b': 4}]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endParaRPr lang="en-US" sz="1900" dirty="0">
              <a:latin typeface="Lucida Console" charset="0"/>
              <a:ea typeface="ＭＳ Ｐゴシック" charset="0"/>
              <a:cs typeface="Lucida Console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Simple Example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from constraint import *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p = Problem()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p.addVariable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900" b="1" dirty="0">
                <a:solidFill>
                  <a:srgbClr val="FF0000"/>
                </a:solidFill>
                <a:latin typeface="Lucida Console" charset="0"/>
                <a:ea typeface="ＭＳ Ｐゴシック" charset="0"/>
                <a:cs typeface="Lucida Console" charset="0"/>
              </a:rPr>
              <a:t>"a"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, </a:t>
            </a:r>
            <a:r>
              <a:rPr lang="en-US" sz="1900" b="1" dirty="0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[1,2,3]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p.addVariable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("b", [4,5,6])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p.getSolutions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[{'a': 3, 'b': 6}, {'a': 3, 'b': 5}, {'a': 3, 'b': 4},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 {'a': 2, 'b': 6}, {'a': 2, 'b': 5}, {'a': 2, 'b': 4},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 {'a': 1, 'b': 6}, {'a': 1, 'b': 5}, {'a': 1, 'b': 4}]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900" b="1" dirty="0">
                <a:solidFill>
                  <a:srgbClr val="FF0000"/>
                </a:solidFill>
                <a:latin typeface="Lucida Console" charset="0"/>
                <a:ea typeface="ＭＳ Ｐゴシック" charset="0"/>
                <a:cs typeface="Lucida Console" charset="0"/>
              </a:rPr>
              <a:t>lambda </a:t>
            </a:r>
            <a:r>
              <a:rPr lang="en-US" sz="1900" b="1" dirty="0" err="1">
                <a:solidFill>
                  <a:srgbClr val="FF0000"/>
                </a:solidFill>
                <a:latin typeface="Lucida Console" charset="0"/>
                <a:ea typeface="ＭＳ Ｐゴシック" charset="0"/>
                <a:cs typeface="Lucida Console" charset="0"/>
              </a:rPr>
              <a:t>x,y</a:t>
            </a:r>
            <a:r>
              <a:rPr lang="en-US" sz="1900" b="1" dirty="0">
                <a:solidFill>
                  <a:srgbClr val="FF0000"/>
                </a:solidFill>
                <a:latin typeface="Lucida Console" charset="0"/>
                <a:ea typeface="ＭＳ Ｐゴシック" charset="0"/>
                <a:cs typeface="Lucida Console" charset="0"/>
              </a:rPr>
              <a:t>: 2*x==y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, </a:t>
            </a:r>
            <a:r>
              <a:rPr lang="en-US" sz="1900" dirty="0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(’</a:t>
            </a:r>
            <a:r>
              <a:rPr lang="en-US" sz="1900" dirty="0" err="1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a’,’b</a:t>
            </a:r>
            <a:r>
              <a:rPr lang="en-US" sz="1900" dirty="0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')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p.getSolutions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[{'a': 3, 'b': 6}, {'a': 2, 'b': 4}]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endParaRPr lang="en-US" sz="1900" dirty="0">
              <a:latin typeface="Lucida Console" charset="0"/>
              <a:ea typeface="ＭＳ Ｐゴシック" charset="0"/>
              <a:cs typeface="Lucida Console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81600" y="1143000"/>
            <a:ext cx="1919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variable name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10200" y="167640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domain</a:t>
            </a:r>
          </a:p>
        </p:txBody>
      </p:sp>
      <p:cxnSp>
        <p:nvCxnSpPr>
          <p:cNvPr id="6" name="Straight Arrow Connector 5"/>
          <p:cNvCxnSpPr>
            <a:stCxn id="7" idx="1"/>
          </p:cNvCxnSpPr>
          <p:nvPr/>
        </p:nvCxnSpPr>
        <p:spPr>
          <a:xfrm flipH="1">
            <a:off x="4876800" y="1907233"/>
            <a:ext cx="533400" cy="302567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1"/>
          </p:cNvCxnSpPr>
          <p:nvPr/>
        </p:nvCxnSpPr>
        <p:spPr>
          <a:xfrm flipH="1">
            <a:off x="3581400" y="1373833"/>
            <a:ext cx="1600200" cy="91216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400800" y="5943600"/>
            <a:ext cx="2505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constraint function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228842" y="5334000"/>
            <a:ext cx="1834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two variables</a:t>
            </a:r>
          </a:p>
        </p:txBody>
      </p:sp>
      <p:cxnSp>
        <p:nvCxnSpPr>
          <p:cNvPr id="17" name="Straight Arrow Connector 16"/>
          <p:cNvCxnSpPr>
            <a:stCxn id="15" idx="1"/>
          </p:cNvCxnSpPr>
          <p:nvPr/>
        </p:nvCxnSpPr>
        <p:spPr>
          <a:xfrm flipH="1" flipV="1">
            <a:off x="5334000" y="5181600"/>
            <a:ext cx="1066800" cy="99283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6" idx="1"/>
          </p:cNvCxnSpPr>
          <p:nvPr/>
        </p:nvCxnSpPr>
        <p:spPr>
          <a:xfrm flipH="1" flipV="1">
            <a:off x="6858000" y="5181600"/>
            <a:ext cx="370842" cy="383233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7B20B96-5FB2-6E44-AA03-807FC37C8BB4}"/>
              </a:ext>
            </a:extLst>
          </p:cNvPr>
          <p:cNvSpPr txBox="1"/>
          <p:nvPr/>
        </p:nvSpPr>
        <p:spPr>
          <a:xfrm>
            <a:off x="6550800" y="2281335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9 solutions (instantiations) 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F3135F5-0C72-8549-BCCC-B41DCB8DD8B8}"/>
              </a:ext>
            </a:extLst>
          </p:cNvPr>
          <p:cNvCxnSpPr>
            <a:cxnSpLocks/>
            <a:stCxn id="12" idx="1"/>
          </p:cNvCxnSpPr>
          <p:nvPr/>
        </p:nvCxnSpPr>
        <p:spPr>
          <a:xfrm flipH="1">
            <a:off x="3962400" y="2696834"/>
            <a:ext cx="2588400" cy="70871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4458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Magic Square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4953000" cy="5257800"/>
          </a:xfrm>
        </p:spPr>
        <p:txBody>
          <a:bodyPr/>
          <a:lstStyle/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An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NxN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array of integers where all rows, columns and diagonals sum to the same number</a:t>
            </a:r>
          </a:p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Given N (e.g., 3) and magic sum (e.g., 15), find cell values</a:t>
            </a:r>
          </a:p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What are the</a:t>
            </a:r>
          </a:p>
          <a:p>
            <a:pPr marL="454025" lvl="1" indent="-280988"/>
            <a:r>
              <a:rPr lang="en-US" sz="3200" dirty="0">
                <a:latin typeface="Calibri" charset="0"/>
                <a:ea typeface="ＭＳ Ｐゴシック" charset="0"/>
              </a:rPr>
              <a:t>Variables &amp; their domains</a:t>
            </a:r>
          </a:p>
          <a:p>
            <a:pPr marL="454025" lvl="1" indent="-280988"/>
            <a:r>
              <a:rPr lang="en-US" sz="3200" dirty="0">
                <a:latin typeface="Calibri" charset="0"/>
                <a:ea typeface="ＭＳ Ｐゴシック" charset="0"/>
              </a:rPr>
              <a:t>Constraints</a:t>
            </a:r>
          </a:p>
          <a:p>
            <a:pPr marL="454025" lvl="1" indent="-280988"/>
            <a:endParaRPr lang="en-US" sz="3200" dirty="0">
              <a:latin typeface="Calibri" charset="0"/>
              <a:ea typeface="ＭＳ Ｐゴシック" charset="0"/>
            </a:endParaRPr>
          </a:p>
          <a:p>
            <a:pPr marL="454025" lvl="1" indent="-280988"/>
            <a:endParaRPr lang="en-US" sz="3200" dirty="0">
              <a:latin typeface="Calibri" charset="0"/>
              <a:ea typeface="ＭＳ Ｐゴシック" charset="0"/>
            </a:endParaRPr>
          </a:p>
        </p:txBody>
      </p:sp>
      <p:pic>
        <p:nvPicPr>
          <p:cNvPr id="3" name="Picture 2" descr="A picture containing crossword puzzle&#10;&#10;Description automatically generated">
            <a:extLst>
              <a:ext uri="{FF2B5EF4-FFF2-40B4-BE49-F238E27FC236}">
                <a16:creationId xmlns:a16="http://schemas.microsoft.com/office/drawing/2014/main" id="{4CB67E16-E012-DA45-8609-5CD2CA4D26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1968500"/>
            <a:ext cx="3784600" cy="2921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Magic Square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6094644" cy="5257800"/>
          </a:xfrm>
        </p:spPr>
        <p:txBody>
          <a:bodyPr/>
          <a:lstStyle/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An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NxN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array of integers where</a:t>
            </a:r>
            <a:b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all rows, columns and diagonals sum to the same number</a:t>
            </a:r>
          </a:p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Given N (e.g., 3) &amp; magic sum (e.g., 15), find cell values</a:t>
            </a:r>
          </a:p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What are the</a:t>
            </a:r>
          </a:p>
          <a:p>
            <a:pPr marL="454025" lvl="1" indent="-280988"/>
            <a:r>
              <a:rPr lang="en-US" sz="3200" b="1" dirty="0">
                <a:solidFill>
                  <a:srgbClr val="FF0000"/>
                </a:solidFill>
                <a:latin typeface="Calibri" charset="0"/>
                <a:ea typeface="ＭＳ Ｐゴシック" charset="0"/>
              </a:rPr>
              <a:t>Variables</a:t>
            </a:r>
            <a:r>
              <a:rPr lang="en-US" sz="3200" dirty="0">
                <a:latin typeface="Calibri" charset="0"/>
                <a:ea typeface="ＭＳ Ｐゴシック" charset="0"/>
              </a:rPr>
              <a:t> &amp; their </a:t>
            </a:r>
            <a:r>
              <a:rPr lang="en-US" sz="3200" b="1" dirty="0">
                <a:solidFill>
                  <a:srgbClr val="00B050"/>
                </a:solidFill>
                <a:latin typeface="Calibri" charset="0"/>
                <a:ea typeface="ＭＳ Ｐゴシック" charset="0"/>
              </a:rPr>
              <a:t>domains</a:t>
            </a:r>
          </a:p>
          <a:p>
            <a:pPr marL="454025" lvl="1" indent="-280988"/>
            <a:r>
              <a:rPr lang="en-US" sz="3200" dirty="0">
                <a:solidFill>
                  <a:srgbClr val="0070C0"/>
                </a:solidFill>
                <a:latin typeface="Calibri" charset="0"/>
                <a:ea typeface="ＭＳ Ｐゴシック" charset="0"/>
              </a:rPr>
              <a:t>Constraints</a:t>
            </a:r>
          </a:p>
          <a:p>
            <a:pPr marL="454025" lvl="1" indent="-280988"/>
            <a:endParaRPr lang="en-US" sz="3200" dirty="0">
              <a:latin typeface="Calibri" charset="0"/>
              <a:ea typeface="ＭＳ Ｐゴシック" charset="0"/>
            </a:endParaRPr>
          </a:p>
          <a:p>
            <a:pPr marL="454025" lvl="1" indent="-280988"/>
            <a:endParaRPr lang="en-US" sz="3200" dirty="0">
              <a:latin typeface="Calibri" charset="0"/>
              <a:ea typeface="ＭＳ Ｐゴシック" charset="0"/>
            </a:endParaRPr>
          </a:p>
        </p:txBody>
      </p:sp>
      <p:pic>
        <p:nvPicPr>
          <p:cNvPr id="3" name="Picture 2" descr="A picture containing crossword puzzle&#10;&#10;Description automatically generated">
            <a:extLst>
              <a:ext uri="{FF2B5EF4-FFF2-40B4-BE49-F238E27FC236}">
                <a16:creationId xmlns:a16="http://schemas.microsoft.com/office/drawing/2014/main" id="{4CB67E16-E012-DA45-8609-5CD2CA4D26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1117600"/>
            <a:ext cx="3784600" cy="2921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27E6911-B9A6-1F4A-8F4C-E4F1B023497C}"/>
              </a:ext>
            </a:extLst>
          </p:cNvPr>
          <p:cNvSpPr txBox="1"/>
          <p:nvPr/>
        </p:nvSpPr>
        <p:spPr>
          <a:xfrm>
            <a:off x="6367046" y="158303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7C2E6F-5234-6248-8DAF-E07323A6B29D}"/>
              </a:ext>
            </a:extLst>
          </p:cNvPr>
          <p:cNvSpPr txBox="1"/>
          <p:nvPr/>
        </p:nvSpPr>
        <p:spPr>
          <a:xfrm>
            <a:off x="6960607" y="158925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7A3C46-15C7-F042-939D-9A38D49DF42E}"/>
              </a:ext>
            </a:extLst>
          </p:cNvPr>
          <p:cNvSpPr txBox="1"/>
          <p:nvPr/>
        </p:nvSpPr>
        <p:spPr>
          <a:xfrm>
            <a:off x="7554168" y="159547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44DEF8-4EF6-4344-B075-154E3885D3E6}"/>
              </a:ext>
            </a:extLst>
          </p:cNvPr>
          <p:cNvSpPr txBox="1"/>
          <p:nvPr/>
        </p:nvSpPr>
        <p:spPr>
          <a:xfrm>
            <a:off x="6323244" y="217161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1E0E5E-2230-FF40-B9CE-4A2767726357}"/>
              </a:ext>
            </a:extLst>
          </p:cNvPr>
          <p:cNvSpPr txBox="1"/>
          <p:nvPr/>
        </p:nvSpPr>
        <p:spPr>
          <a:xfrm>
            <a:off x="6916805" y="217783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86305D-3545-EB4E-BB15-BB18ADD5E653}"/>
              </a:ext>
            </a:extLst>
          </p:cNvPr>
          <p:cNvSpPr txBox="1"/>
          <p:nvPr/>
        </p:nvSpPr>
        <p:spPr>
          <a:xfrm>
            <a:off x="7510366" y="218405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6290E0D-C9BD-5B44-BE4D-DC14FB07BFDC}"/>
              </a:ext>
            </a:extLst>
          </p:cNvPr>
          <p:cNvSpPr txBox="1"/>
          <p:nvPr/>
        </p:nvSpPr>
        <p:spPr>
          <a:xfrm>
            <a:off x="6324799" y="277262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204484-6CB2-9F48-BC24-01757DBFE473}"/>
              </a:ext>
            </a:extLst>
          </p:cNvPr>
          <p:cNvSpPr txBox="1"/>
          <p:nvPr/>
        </p:nvSpPr>
        <p:spPr>
          <a:xfrm>
            <a:off x="6918360" y="277884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DB02BD-5FF5-E149-A753-5632D1803A89}"/>
              </a:ext>
            </a:extLst>
          </p:cNvPr>
          <p:cNvSpPr txBox="1"/>
          <p:nvPr/>
        </p:nvSpPr>
        <p:spPr>
          <a:xfrm>
            <a:off x="7511921" y="278506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463657-5AAD-D743-AC6C-5D4E42AD0AE0}"/>
              </a:ext>
            </a:extLst>
          </p:cNvPr>
          <p:cNvSpPr txBox="1"/>
          <p:nvPr/>
        </p:nvSpPr>
        <p:spPr>
          <a:xfrm>
            <a:off x="6049010" y="4542135"/>
            <a:ext cx="1390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 [1,2,…9]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EC85437-BAFD-414E-8F9F-3F867835D423}"/>
              </a:ext>
            </a:extLst>
          </p:cNvPr>
          <p:cNvSpPr txBox="1"/>
          <p:nvPr/>
        </p:nvSpPr>
        <p:spPr>
          <a:xfrm>
            <a:off x="3718773" y="5579160"/>
            <a:ext cx="49680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All variables have different values</a:t>
            </a:r>
          </a:p>
          <a:p>
            <a:r>
              <a:rPr lang="en-US" b="1" dirty="0">
                <a:solidFill>
                  <a:srgbClr val="0070C0"/>
                </a:solidFill>
              </a:rPr>
              <a:t>v0+v1+v2 ==15,  v0+v3+v6 == 15, …</a:t>
            </a:r>
          </a:p>
        </p:txBody>
      </p:sp>
    </p:spTree>
    <p:extLst>
      <p:ext uri="{BB962C8B-B14F-4D97-AF65-F5344CB8AC3E}">
        <p14:creationId xmlns:p14="http://schemas.microsoft.com/office/powerpoint/2010/main" val="2512923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Magic Square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4953000" cy="5257800"/>
          </a:xfrm>
        </p:spPr>
        <p:txBody>
          <a:bodyPr/>
          <a:lstStyle/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An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NxN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array of integers where all rows, columns and diagonals sum to the same number</a:t>
            </a:r>
          </a:p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Given N (e.g., 3) and the magic sum (e.g., 15) find the cell values</a:t>
            </a:r>
          </a:p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What are the</a:t>
            </a:r>
          </a:p>
          <a:p>
            <a:pPr marL="454025" lvl="1" indent="-280988"/>
            <a:r>
              <a:rPr lang="en-US" sz="3200" dirty="0">
                <a:latin typeface="Calibri" charset="0"/>
                <a:ea typeface="ＭＳ Ｐゴシック" charset="0"/>
              </a:rPr>
              <a:t>Variables &amp; their domains</a:t>
            </a:r>
          </a:p>
          <a:p>
            <a:pPr marL="454025" lvl="1" indent="-280988"/>
            <a:r>
              <a:rPr lang="en-US" sz="3200" dirty="0">
                <a:latin typeface="Calibri" charset="0"/>
                <a:ea typeface="ＭＳ Ｐゴシック" charset="0"/>
              </a:rPr>
              <a:t>Constraints</a:t>
            </a:r>
          </a:p>
          <a:p>
            <a:pPr marL="454025" lvl="1" indent="-280988"/>
            <a:endParaRPr lang="en-US" sz="3200" dirty="0">
              <a:latin typeface="Calibri" charset="0"/>
              <a:ea typeface="ＭＳ Ｐゴシック" charset="0"/>
            </a:endParaRPr>
          </a:p>
          <a:p>
            <a:pPr marL="454025" lvl="1" indent="-280988"/>
            <a:endParaRPr lang="en-US" sz="3200" dirty="0">
              <a:latin typeface="Calibri" charset="0"/>
              <a:ea typeface="ＭＳ Ｐゴシック" charset="0"/>
            </a:endParaRPr>
          </a:p>
        </p:txBody>
      </p:sp>
      <p:pic>
        <p:nvPicPr>
          <p:cNvPr id="2048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955800"/>
            <a:ext cx="3787775" cy="294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9078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3x3 Magic Square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638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from constraint import *</a:t>
            </a:r>
          </a:p>
          <a:p>
            <a:pPr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p = Problem()</a:t>
            </a:r>
          </a:p>
          <a:p>
            <a:pPr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p.addVariables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dirty="0">
                <a:solidFill>
                  <a:srgbClr val="FF0000"/>
                </a:solidFill>
                <a:latin typeface="Lucida Console" charset="0"/>
                <a:ea typeface="ＭＳ Ｐゴシック" charset="0"/>
                <a:cs typeface="Lucida Console" charset="0"/>
              </a:rPr>
              <a:t>range(9), </a:t>
            </a:r>
            <a:r>
              <a:rPr lang="en-US" sz="2000" dirty="0">
                <a:solidFill>
                  <a:srgbClr val="00B050"/>
                </a:solidFill>
                <a:latin typeface="Lucida Console" charset="0"/>
                <a:ea typeface="ＭＳ Ｐゴシック" charset="0"/>
                <a:cs typeface="Lucida Console" charset="0"/>
              </a:rPr>
              <a:t>range(1,10))</a:t>
            </a:r>
          </a:p>
          <a:p>
            <a:pPr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b="1" dirty="0" err="1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(), range(9))</a:t>
            </a:r>
          </a:p>
          <a:p>
            <a:pPr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b="1" dirty="0" err="1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ExactSumConstraint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(15), [0,4,8])</a:t>
            </a:r>
          </a:p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ExactSumConstraint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(15), [2,4,6])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for row in range(3):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ExactSumConstraint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(15),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            [row*3+i for i in range(3)])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for col in range(3):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ExactSumConstraint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(15),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            [col+3*i for i in range(3)])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84050" y="459594"/>
            <a:ext cx="29354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numbers as variables: 0..8</a:t>
            </a:r>
          </a:p>
        </p:txBody>
      </p:sp>
      <p:cxnSp>
        <p:nvCxnSpPr>
          <p:cNvPr id="5" name="Straight Arrow Connector 4"/>
          <p:cNvCxnSpPr>
            <a:cxnSpLocks/>
            <a:stCxn id="4" idx="1"/>
          </p:cNvCxnSpPr>
          <p:nvPr/>
        </p:nvCxnSpPr>
        <p:spPr>
          <a:xfrm flipH="1">
            <a:off x="3924300" y="659649"/>
            <a:ext cx="959750" cy="154791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156668" y="1315145"/>
            <a:ext cx="3025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built-in constraint functions</a:t>
            </a:r>
          </a:p>
        </p:txBody>
      </p:sp>
      <p:cxnSp>
        <p:nvCxnSpPr>
          <p:cNvPr id="12" name="Straight Arrow Connector 11"/>
          <p:cNvCxnSpPr>
            <a:cxnSpLocks/>
          </p:cNvCxnSpPr>
          <p:nvPr/>
        </p:nvCxnSpPr>
        <p:spPr>
          <a:xfrm>
            <a:off x="5334000" y="1666878"/>
            <a:ext cx="223264" cy="105209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E38A8CC-2793-034B-ABD6-AD2D8F1B6F50}"/>
              </a:ext>
            </a:extLst>
          </p:cNvPr>
          <p:cNvSpPr txBox="1"/>
          <p:nvPr/>
        </p:nvSpPr>
        <p:spPr>
          <a:xfrm>
            <a:off x="4868604" y="926135"/>
            <a:ext cx="26388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domain of each is 1..10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0783DB3-90FE-8E45-B633-9A1B537468CE}"/>
              </a:ext>
            </a:extLst>
          </p:cNvPr>
          <p:cNvCxnSpPr>
            <a:cxnSpLocks/>
          </p:cNvCxnSpPr>
          <p:nvPr/>
        </p:nvCxnSpPr>
        <p:spPr>
          <a:xfrm flipH="1">
            <a:off x="4582392" y="1283665"/>
            <a:ext cx="478990" cy="923902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41A24E8-AEB5-844A-8309-B27D80F0E9FB}"/>
              </a:ext>
            </a:extLst>
          </p:cNvPr>
          <p:cNvSpPr txBox="1"/>
          <p:nvPr/>
        </p:nvSpPr>
        <p:spPr>
          <a:xfrm>
            <a:off x="5416577" y="1720638"/>
            <a:ext cx="37240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variables involved with constraint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6963475-7B62-1C41-9D9D-14356B664976}"/>
              </a:ext>
            </a:extLst>
          </p:cNvPr>
          <p:cNvCxnSpPr>
            <a:cxnSpLocks/>
          </p:cNvCxnSpPr>
          <p:nvPr/>
        </p:nvCxnSpPr>
        <p:spPr>
          <a:xfrm>
            <a:off x="6757927" y="2057400"/>
            <a:ext cx="366773" cy="661568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13657</TotalTime>
  <Words>1734</Words>
  <Application>Microsoft Macintosh PowerPoint</Application>
  <PresentationFormat>On-screen Show (4:3)</PresentationFormat>
  <Paragraphs>252</Paragraphs>
  <Slides>22</Slides>
  <Notes>1</Notes>
  <HiddenSlides>4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Lucida Console</vt:lpstr>
      <vt:lpstr>Times New Roman</vt:lpstr>
      <vt:lpstr>Office Theme</vt:lpstr>
      <vt:lpstr>CSP in Python</vt:lpstr>
      <vt:lpstr>Overview</vt:lpstr>
      <vt:lpstr>Installation</vt:lpstr>
      <vt:lpstr>Simple Example</vt:lpstr>
      <vt:lpstr>Simple Example</vt:lpstr>
      <vt:lpstr>Magic Square</vt:lpstr>
      <vt:lpstr>Magic Square</vt:lpstr>
      <vt:lpstr>Magic Square</vt:lpstr>
      <vt:lpstr>3x3 Magic Square</vt:lpstr>
      <vt:lpstr>3x3 Magic Square</vt:lpstr>
      <vt:lpstr>3x3 Magic Square</vt:lpstr>
      <vt:lpstr>Constraints</vt:lpstr>
      <vt:lpstr>Constraints</vt:lpstr>
      <vt:lpstr>Constraints</vt:lpstr>
      <vt:lpstr>Map Coloring</vt:lpstr>
      <vt:lpstr>Map Coloring</vt:lpstr>
      <vt:lpstr>Sudoku</vt:lpstr>
      <vt:lpstr>Sudoku Input</vt:lpstr>
      <vt:lpstr>Battleship Puzzle</vt:lpstr>
      <vt:lpstr>Battleship Puzzle</vt:lpstr>
      <vt:lpstr>Battleship puzzle</vt:lpstr>
      <vt:lpstr>A HW Problem ?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Lisp / Intelligent Agents</dc:title>
  <dc:subject>471 Class #2, Fall 2004</dc:subject>
  <dc:creator>COGITO</dc:creator>
  <cp:lastModifiedBy>Tim Finin</cp:lastModifiedBy>
  <cp:revision>236</cp:revision>
  <cp:lastPrinted>2019-02-25T13:54:46Z</cp:lastPrinted>
  <dcterms:created xsi:type="dcterms:W3CDTF">2009-10-05T03:58:00Z</dcterms:created>
  <dcterms:modified xsi:type="dcterms:W3CDTF">2020-02-20T20:23:45Z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</vt:lpwstr>
  </property>
</Properties>
</file>