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8" r:id="rId2"/>
    <p:sldId id="259" r:id="rId3"/>
    <p:sldId id="316" r:id="rId4"/>
    <p:sldId id="320" r:id="rId5"/>
    <p:sldId id="322" r:id="rId6"/>
    <p:sldId id="323" r:id="rId7"/>
    <p:sldId id="325" r:id="rId8"/>
    <p:sldId id="326" r:id="rId9"/>
    <p:sldId id="315" r:id="rId10"/>
    <p:sldId id="324" r:id="rId11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2"/>
    <p:restoredTop sz="91429"/>
  </p:normalViewPr>
  <p:slideViewPr>
    <p:cSldViewPr>
      <p:cViewPr varScale="1">
        <p:scale>
          <a:sx n="112" d="100"/>
          <a:sy n="112" d="100"/>
        </p:scale>
        <p:origin x="2056" y="192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3226490-1B4B-F744-9673-E25E98039E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DDAB243-824D-C745-B009-CC0D2D1A73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F77FD121-4C39-B541-AC02-DFCD3F2D95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29BB3501-CF90-1840-8AF7-95FD76C6E76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fld id="{7D325D9B-00EF-7243-A9EF-770CEE7762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1842B7E-B0B4-6A49-93AB-E2E6306D98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E0033F5-D0FE-4D48-919F-E2471DCC32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B3248E79-163A-8145-82D7-C6510203B04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B1360732-E88B-5542-82A9-5C1CCACFB9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>
            <a:extLst>
              <a:ext uri="{FF2B5EF4-FFF2-40B4-BE49-F238E27FC236}">
                <a16:creationId xmlns:a16="http://schemas.microsoft.com/office/drawing/2014/main" id="{92CEB079-19B7-BF40-89D1-8DD1FD1EF4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>
            <a:extLst>
              <a:ext uri="{FF2B5EF4-FFF2-40B4-BE49-F238E27FC236}">
                <a16:creationId xmlns:a16="http://schemas.microsoft.com/office/drawing/2014/main" id="{5F0DCE40-157A-5C41-AB1F-90CE1E11C9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50CF1EA-C125-114E-BBBF-C34176A3AF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15D456EF-AFD4-1B4A-B0F9-9F71BC457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27EAEBE-5547-1948-8E0E-66525D39D6F9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B4DA603D-B2C0-2D40-947D-22FFD2E563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0782171-EAB9-FE48-A93A-D1E9C1A20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17B2B60F-E04C-C34E-998B-D320E4A71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FB2E749-5E31-524F-BF32-E5B9BF57091D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B2F50E8-359B-E047-9C8C-85CB2DCC8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3323EB8-8F5F-C542-8756-DE64CA778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B933C-2215-F74A-9D91-82E1F2A576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1F7FBD-28CB-8A41-86AF-FCEF3A60030D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024CC-F07E-CB46-9965-C5FDA2EC2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FB75E-711A-6548-822E-025263B5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BA4050-0010-6847-B2DE-0390A9A04B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532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A3144-FA11-BF4F-AC50-A96AD3DEC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A6E4D0-C4FF-AC4A-A887-DB775642152D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EADB-C645-2542-8631-6AF7D010B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25B4B-4B97-B043-894F-A1FF759B4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20E659-C7C5-9342-815E-CF07E1D297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3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CCAEC-8CA9-2C4E-A2A2-18719A54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D756E12-CB3A-BF4D-A0FA-CE54056B5D20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A1357-BB68-4646-B46E-4704CCF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D2A07-B4E5-AB4B-9C96-7B31E12A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AB05BEF-ADD1-4F43-973C-50ECEBB5E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78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84B7-54DC-3A49-9864-0DA70CDDA6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0DFA1F4-74BE-3E4D-82C6-CE03DC520C84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A7B2B-C9D3-9F4A-97EF-72176565D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4CF0A-7DB1-324F-AA31-D3D2719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3B3388-C96C-0E4A-A3DA-1109A9C450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51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97E7B-39E1-1D4B-BD02-E78200E808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58FBF95-292E-E548-BE9F-FDF278824222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8BD89-E7EF-E74D-A517-CB19FB71E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FC770-9243-1843-ACE7-37D3FA09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4EF374-86CD-CC41-8736-A3E65D31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D847A-7250-C049-9746-2E57111D4A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9F87FC-F794-154A-838F-DC7730608C0F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8ACC-7B23-8A49-8AAB-4DFEBE97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5CEC1-E279-394E-8E4B-90DAD3E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A2D4571-7A28-EF4D-9450-3B9991B54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51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CF48F1-2692-724F-8254-2BF9A071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FC0FC8-3288-764C-9245-1B2C2D5E76E5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1A1F-6EF4-F744-B659-825480280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6D02B8-21F7-044D-B3B0-BAC3A0022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75B8771-EF1F-6B4C-946F-E7479E08CD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0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A823E-AF49-D44E-858F-E2493F841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1EDEF4B-1AA8-4E4E-8D4E-7B9117172777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AF4065-1C1A-024D-BB51-532AC0E84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F844E-5F9B-2C43-B9AC-47BCFEB0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9A01D-FA07-3F48-ABF5-C1B6DBF15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1750D-F38E-0C45-9518-F0000EF7F6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4A1D2E5-461D-9C41-9416-7ED453B43D7D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8ED404-3162-1E42-88F1-3F8EE941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821A0-D5B6-C643-8FFF-8D80237D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BE60F94-A2F9-514B-9040-FFF6F74CE1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0A539-364F-1040-BBC3-95276D3F4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9FB40E1-A11A-344C-980A-71851CAF3A1B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7376D-0B5E-1143-ABAA-331CB6BC9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FB1CA-57D7-A84A-88A8-569270B3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5DC3C8-9F05-0341-AE72-77DBE180F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14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D1D7-7A98-8E4A-89C8-0C9D1C0E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381E6FA-029B-4E4D-A6C9-B551356CA8F2}" type="datetime1">
              <a:rPr lang="en-US" altLang="en-US"/>
              <a:pPr/>
              <a:t>2/10/20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B9566-63DB-394E-B659-36EE25FC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AC563-9CBF-C444-B9F8-39376969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0931454-C1A6-8742-BE0B-02FE3B948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53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FDF5D9-5C07-D84A-8EBA-E7BFA815CA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C9E462-1DAA-FE4D-A8B7-DB10C8B544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95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e.umbc.edu/courses/graduate/671/fall12/code/python/p8.p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4B661137-3C94-D347-9DBD-A7883A4D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914400"/>
            <a:ext cx="2751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21299999" rev="0"/>
            </a:camera>
            <a:lightRig rig="threePt" dir="t"/>
          </a:scene3d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99A9BD02-413F-E64D-961C-F014201190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914400"/>
            <a:ext cx="7772400" cy="4495800"/>
          </a:xfrm>
        </p:spPr>
        <p:txBody>
          <a:bodyPr/>
          <a:lstStyle/>
          <a:p>
            <a:pPr>
              <a:defRPr/>
            </a:pPr>
            <a:r>
              <a:rPr lang="en-US" sz="9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P8.py</a:t>
            </a:r>
            <a:endParaRPr lang="en-US" sz="66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03D1C8FC-143F-484B-8A15-AF577FA75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80CB7747-4AF8-3349-8DB6-1357CF5EB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&gt;&gt; Python p8.py 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Problems using 50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No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52656 states, 19120 successors, 19122 goal tests (262.9092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Out of Place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32942 states, 12306 successors, 12308 goal tests (96.4233 sec)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*61724358 =&gt; *12345678 using Manhattan Distance Heuristic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Solution length 19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34412 states, 12633 successors, 12635 goal tests (100.9926 sec)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3010432-D0A4-E34A-84F8-27018CEBC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ea typeface="ＭＳ Ｐゴシック" panose="020B0600070205080204" pitchFamily="34" charset="-128"/>
              </a:rPr>
              <a:t>8 puzzle in python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E8A39EF0-5351-A647-8E01-044995B01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1143000"/>
            <a:ext cx="8420100" cy="5257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Look at a simple implementation of eight puzzle in python</a:t>
            </a:r>
          </a:p>
          <a:p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p8.py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Solve using A* with three different heuristics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NIL:    h = 0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OOP:  h = # of tiles out of place</a:t>
            </a:r>
          </a:p>
          <a:p>
            <a:pPr lvl="1"/>
            <a:r>
              <a:rPr lang="en-US" altLang="en-US" sz="3200" dirty="0">
                <a:ea typeface="ＭＳ Ｐゴシック" panose="020B0600070205080204" pitchFamily="34" charset="-128"/>
              </a:rPr>
              <a:t>MHD: h = sum of </a:t>
            </a:r>
            <a:r>
              <a:rPr lang="en-US" altLang="en-US" sz="3200" dirty="0" err="1">
                <a:ea typeface="ＭＳ Ｐゴシック" panose="020B0600070205080204" pitchFamily="34" charset="-128"/>
              </a:rPr>
              <a:t>manhatten</a:t>
            </a:r>
            <a:r>
              <a:rPr lang="en-US" altLang="en-US" sz="3200" dirty="0">
                <a:ea typeface="ＭＳ Ｐゴシック" panose="020B0600070205080204" pitchFamily="34" charset="-128"/>
              </a:rPr>
              <a:t> distance between each tile’s current &amp; goal positions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All three are admissible</a:t>
            </a:r>
            <a:endParaRPr lang="en-US" altLang="en-US" sz="4400" dirty="0">
              <a:ea typeface="ＭＳ Ｐゴシック" panose="020B0600070205080204" pitchFamily="34" charset="-128"/>
            </a:endParaRPr>
          </a:p>
          <a:p>
            <a:pPr lvl="1"/>
            <a:endParaRPr lang="en-US" altLang="en-US" sz="40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ADC9C023-BAB0-FC42-9418-BD21CF03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must we model?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6597B10F-508B-B743-B428-65D927628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Goal test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Actions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Result of doing action in state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65DDED91-73A3-DE4F-8E20-2F2BCD1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State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97CC885-B638-284C-8F14-5E9BF630A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676400"/>
            <a:ext cx="8153400" cy="33528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Represent state as string of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nine characters with blank as *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E.g.: </a:t>
            </a:r>
            <a:r>
              <a:rPr lang="en-US" altLang="en-US" dirty="0">
                <a:latin typeface="Courier" pitchFamily="2" charset="0"/>
                <a:ea typeface="ＭＳ Ｐゴシック" panose="020B0600070205080204" pitchFamily="34" charset="-128"/>
              </a:rPr>
              <a:t>“1234*5678”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Position of  blank in state S is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b="1" dirty="0" err="1">
                <a:latin typeface="Courier" pitchFamily="2" charset="0"/>
                <a:ea typeface="ＭＳ Ｐゴシック" panose="020B0600070205080204" pitchFamily="34" charset="-128"/>
              </a:rPr>
              <a:t>S.index</a:t>
            </a:r>
            <a:r>
              <a:rPr lang="en-US" altLang="en-US" b="1" dirty="0">
                <a:latin typeface="Courier" pitchFamily="2" charset="0"/>
                <a:ea typeface="ＭＳ Ｐゴシック" panose="020B0600070205080204" pitchFamily="34" charset="-128"/>
              </a:rPr>
              <a:t>(‘*’)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15EE50-FC8A-AE4B-B750-FF02074F8DB7}"/>
              </a:ext>
            </a:extLst>
          </p:cNvPr>
          <p:cNvGraphicFramePr>
            <a:graphicFrameLocks noGrp="1"/>
          </p:cNvGraphicFramePr>
          <p:nvPr/>
        </p:nvGraphicFramePr>
        <p:xfrm>
          <a:off x="6781800" y="2133600"/>
          <a:ext cx="1447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2EE49B86-BD8B-D84F-A716-DF76510D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Legal Actions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E7E4F72F-A6A7-BB4B-90FA-AC6C7128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def actions8(S):  # returns list of legal actions in state 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action_table =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0:['down',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1:['down',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2:['down',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3:['up', 'down',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4:['up', 'down',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5:['up', 'down', 'left'],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6:['up',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7:['up', 'left', 'right'],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    8:['up', 'left'] 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    return action_table[S.index('*')]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56F410C-9ED5-264E-A678-B2A24187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Result of action A on state S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FF4019A8-D1CE-CA4D-81FE-221D2B662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def result8(S, A):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blank = S.index('*')    # blank position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if A == 'up':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S[swap+1:blank]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'down':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+ 3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S[blank+1:swap]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'left':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- 1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S[0:swap] + '*' + S[swap] + S[blank+1:]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elif A == 'right':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swap = blank + 1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    return S[0:blank] + S[swap] + '*' + S[swap+1:]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en-US" sz="2200">
                <a:ea typeface="ＭＳ Ｐゴシック" panose="020B0600070205080204" pitchFamily="34" charset="-128"/>
              </a:rPr>
              <a:t>    raise ValueError('Unrecognized action: ' + A)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1ED5B3B-AFED-1849-BFB3-388B110E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Heuristic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E67A3-A65F-7C45-B063-E672C4BB1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class P8_h1(P8):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""" Eight puzzle using a heuristic function that counts number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of tiles out of place"””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name = 'Out of Place Heuristic (OOP)’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000" dirty="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000" dirty="0">
                <a:ea typeface="ＭＳ Ｐゴシック" panose="020B0600070205080204" pitchFamily="34" charset="-128"/>
              </a:rPr>
              <a:t>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def</a:t>
            </a:r>
            <a:r>
              <a:rPr lang="en-US" altLang="en-US" sz="2400" dirty="0">
                <a:ea typeface="ＭＳ Ｐゴシック" panose="020B0600070205080204" pitchFamily="34" charset="-128"/>
              </a:rPr>
              <a:t> h(self, node):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"""8 puzzle heuristic: number of tiles 'out of place'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between a node's state and the goal"""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mismatches = 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for (t1, t2) in zip(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node.state</a:t>
            </a:r>
            <a:r>
              <a:rPr lang="en-US" altLang="en-US" sz="2400" dirty="0">
                <a:ea typeface="ＭＳ Ｐゴシック" panose="020B0600070205080204" pitchFamily="34" charset="-128"/>
              </a:rPr>
              <a:t>, </a:t>
            </a:r>
            <a:r>
              <a:rPr lang="en-US" altLang="en-US" sz="2400" dirty="0" err="1">
                <a:ea typeface="ＭＳ Ｐゴシック" panose="020B0600070205080204" pitchFamily="34" charset="-128"/>
              </a:rPr>
              <a:t>self.goal</a:t>
            </a:r>
            <a:r>
              <a:rPr lang="en-US" altLang="en-US" sz="2400" dirty="0">
                <a:ea typeface="ＭＳ Ｐゴシック" panose="020B0600070205080204" pitchFamily="34" charset="-128"/>
              </a:rPr>
              <a:t>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    if  t1 != t2: mismatches =+ 1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        return mismatches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6C23EC29-0DBB-2E44-BED4-A11A2C27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Path_cost method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C95DAF58-2F31-E642-AEC1-64ECAF15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Since path cost is just the number of steps, we can use the default version define in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def path_cost(self, c, state1, action, state2):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"""Return cost of a solution path that arrives at state2 from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state1 via action, assuming cost c to get up to state1. If problem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is such that the path doesn't matter, this function will only look 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state2.  If the path does matter, it will consider c and maybe state1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      and action. The default method costs 1 for every step in the path."""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     return c + 1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D49378B7-79C9-424B-9938-DDB104052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D446A0E7-7268-C84F-A306-A5F399D69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python&gt; python p8.py 10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Problems using 10 random steps from goal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No Heuristic (NIL)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72 states, 27 successors, 40 goal tests,  0.002507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Out of Place Heuristic (OOP)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32 states, 11 successors, 17 goal tests,  0.001228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800">
              <a:ea typeface="ＭＳ Ｐゴシック" panose="020B0600070205080204" pitchFamily="34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Using Manhattan Distance Heuristic (MHD) from *32415678 to *12345678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48 states, 16 successors, 24 goal tests,  0.002736 sec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2000">
                <a:ea typeface="ＭＳ Ｐゴシック" panose="020B0600070205080204" pitchFamily="34" charset="-128"/>
              </a:rPr>
              <a:t>  Solution of length 5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8854</TotalTime>
  <Words>845</Words>
  <Application>Microsoft Macintosh PowerPoint</Application>
  <PresentationFormat>On-screen Show (4:3)</PresentationFormat>
  <Paragraphs>109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</vt:lpstr>
      <vt:lpstr>Times New Roman</vt:lpstr>
      <vt:lpstr>Office Theme</vt:lpstr>
      <vt:lpstr>P8.py</vt:lpstr>
      <vt:lpstr>8 puzzle in python</vt:lpstr>
      <vt:lpstr>What must we model?</vt:lpstr>
      <vt:lpstr>A State</vt:lpstr>
      <vt:lpstr>Legal Actions</vt:lpstr>
      <vt:lpstr>Result of action A on state S</vt:lpstr>
      <vt:lpstr>Heuristic function</vt:lpstr>
      <vt:lpstr>Path_cost method</vt:lpstr>
      <vt:lpstr>Example</vt:lpstr>
      <vt:lpstr>Example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216</cp:revision>
  <cp:lastPrinted>2009-09-28T21:10:56Z</cp:lastPrinted>
  <dcterms:created xsi:type="dcterms:W3CDTF">2009-09-28T20:45:05Z</dcterms:created>
  <dcterms:modified xsi:type="dcterms:W3CDTF">2020-02-11T03:23:58Z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