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56" r:id="rId2"/>
    <p:sldId id="335" r:id="rId3"/>
    <p:sldId id="325" r:id="rId4"/>
    <p:sldId id="326" r:id="rId5"/>
    <p:sldId id="328" r:id="rId6"/>
    <p:sldId id="292" r:id="rId7"/>
    <p:sldId id="346" r:id="rId8"/>
    <p:sldId id="347" r:id="rId9"/>
    <p:sldId id="348" r:id="rId10"/>
    <p:sldId id="324" r:id="rId11"/>
    <p:sldId id="329" r:id="rId12"/>
    <p:sldId id="320" r:id="rId13"/>
    <p:sldId id="330" r:id="rId14"/>
    <p:sldId id="349" r:id="rId15"/>
    <p:sldId id="350" r:id="rId16"/>
    <p:sldId id="351" r:id="rId17"/>
    <p:sldId id="356" r:id="rId18"/>
    <p:sldId id="357" r:id="rId19"/>
    <p:sldId id="353" r:id="rId20"/>
    <p:sldId id="358" r:id="rId21"/>
    <p:sldId id="360" r:id="rId22"/>
    <p:sldId id="361" r:id="rId23"/>
    <p:sldId id="359" r:id="rId24"/>
    <p:sldId id="362" r:id="rId25"/>
    <p:sldId id="364" r:id="rId26"/>
    <p:sldId id="365" r:id="rId27"/>
    <p:sldId id="366" r:id="rId28"/>
    <p:sldId id="367" r:id="rId29"/>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1952" y="-736"/>
      </p:cViewPr>
      <p:guideLst>
        <p:guide orient="horz" pos="1872"/>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Users:finin:python:lc.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1.0</c:v>
                </c:pt>
                <c:pt idx="1">
                  <c:v>1.0</c:v>
                </c:pt>
                <c:pt idx="2">
                  <c:v>0.983333333333333</c:v>
                </c:pt>
                <c:pt idx="3">
                  <c:v>0.974999999999999</c:v>
                </c:pt>
                <c:pt idx="4">
                  <c:v>0.94</c:v>
                </c:pt>
                <c:pt idx="5">
                  <c:v>0.908333333333333</c:v>
                </c:pt>
                <c:pt idx="6">
                  <c:v>0.985714285714285</c:v>
                </c:pt>
                <c:pt idx="7">
                  <c:v>0.9375</c:v>
                </c:pt>
                <c:pt idx="8">
                  <c:v>0.949999999999999</c:v>
                </c:pt>
                <c:pt idx="9">
                  <c:v>0.944999999999999</c:v>
                </c:pt>
                <c:pt idx="10">
                  <c:v>0.940909090909091</c:v>
                </c:pt>
                <c:pt idx="11">
                  <c:v>0.920833333333333</c:v>
                </c:pt>
                <c:pt idx="12">
                  <c:v>0.942307692307692</c:v>
                </c:pt>
                <c:pt idx="13">
                  <c:v>0.9</c:v>
                </c:pt>
                <c:pt idx="14">
                  <c:v>0.923333333333333</c:v>
                </c:pt>
                <c:pt idx="15">
                  <c:v>0.89375</c:v>
                </c:pt>
                <c:pt idx="16">
                  <c:v>0.923529411764705</c:v>
                </c:pt>
                <c:pt idx="17">
                  <c:v>0.897222222222222</c:v>
                </c:pt>
                <c:pt idx="18">
                  <c:v>0.931578947368421</c:v>
                </c:pt>
                <c:pt idx="19">
                  <c:v>0.904999999999999</c:v>
                </c:pt>
                <c:pt idx="20">
                  <c:v>0.919047619047619</c:v>
                </c:pt>
                <c:pt idx="21">
                  <c:v>0.895454545454545</c:v>
                </c:pt>
                <c:pt idx="22">
                  <c:v>0.88695652173913</c:v>
                </c:pt>
                <c:pt idx="23">
                  <c:v>0.89375</c:v>
                </c:pt>
                <c:pt idx="24">
                  <c:v>0.882</c:v>
                </c:pt>
                <c:pt idx="25">
                  <c:v>0.9</c:v>
                </c:pt>
                <c:pt idx="26">
                  <c:v>0.885185185185185</c:v>
                </c:pt>
                <c:pt idx="27">
                  <c:v>0.883928571428571</c:v>
                </c:pt>
                <c:pt idx="28">
                  <c:v>0.858620689655172</c:v>
                </c:pt>
                <c:pt idx="29">
                  <c:v>0.833333333333333</c:v>
                </c:pt>
                <c:pt idx="30">
                  <c:v>0.874193548387096</c:v>
                </c:pt>
                <c:pt idx="31">
                  <c:v>0.856249999999999</c:v>
                </c:pt>
                <c:pt idx="32">
                  <c:v>0.84090909090909</c:v>
                </c:pt>
                <c:pt idx="33">
                  <c:v>0.842647058823529</c:v>
                </c:pt>
                <c:pt idx="34">
                  <c:v>0.858571428571428</c:v>
                </c:pt>
                <c:pt idx="35">
                  <c:v>0.834722222222222</c:v>
                </c:pt>
                <c:pt idx="36">
                  <c:v>0.787837837837837</c:v>
                </c:pt>
                <c:pt idx="37">
                  <c:v>0.831578947368421</c:v>
                </c:pt>
                <c:pt idx="38">
                  <c:v>0.819230769230769</c:v>
                </c:pt>
                <c:pt idx="39">
                  <c:v>0.7925</c:v>
                </c:pt>
                <c:pt idx="40">
                  <c:v>0.763414634146341</c:v>
                </c:pt>
                <c:pt idx="41">
                  <c:v>0.736904761904761</c:v>
                </c:pt>
                <c:pt idx="42">
                  <c:v>0.782558139534883</c:v>
                </c:pt>
                <c:pt idx="43">
                  <c:v>0.736363636363636</c:v>
                </c:pt>
              </c:numCache>
            </c:numRef>
          </c:val>
          <c:smooth val="0"/>
        </c:ser>
        <c:dLbls>
          <c:showLegendKey val="0"/>
          <c:showVal val="0"/>
          <c:showCatName val="0"/>
          <c:showSerName val="0"/>
          <c:showPercent val="0"/>
          <c:showBubbleSize val="0"/>
        </c:dLbls>
        <c:marker val="1"/>
        <c:smooth val="0"/>
        <c:axId val="2121175592"/>
        <c:axId val="2121178536"/>
      </c:lineChart>
      <c:catAx>
        <c:axId val="2121175592"/>
        <c:scaling>
          <c:orientation val="minMax"/>
        </c:scaling>
        <c:delete val="0"/>
        <c:axPos val="b"/>
        <c:majorTickMark val="out"/>
        <c:minorTickMark val="none"/>
        <c:tickLblPos val="nextTo"/>
        <c:crossAx val="2121178536"/>
        <c:crosses val="autoZero"/>
        <c:auto val="1"/>
        <c:lblAlgn val="ctr"/>
        <c:lblOffset val="100"/>
        <c:noMultiLvlLbl val="0"/>
      </c:catAx>
      <c:valAx>
        <c:axId val="2121178536"/>
        <c:scaling>
          <c:orientation val="minMax"/>
        </c:scaling>
        <c:delete val="0"/>
        <c:axPos val="l"/>
        <c:majorGridlines/>
        <c:numFmt formatCode="General" sourceLinked="1"/>
        <c:majorTickMark val="out"/>
        <c:minorTickMark val="none"/>
        <c:tickLblPos val="nextTo"/>
        <c:crossAx val="212117559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pPr>
                <a:defRPr/>
              </a:pPr>
              <a:t>‹#›</a:t>
            </a:fld>
            <a:endParaRPr lang="en-US"/>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72409F3C-BD10-194C-83A6-D50065DA4EB5}" type="slidenum">
              <a:rPr lang="en-US"/>
              <a:pPr>
                <a:defRPr/>
              </a:pPr>
              <a:t>‹#›</a:t>
            </a:fld>
            <a:endParaRPr lang="en-US"/>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pPr/>
              <a:t>6</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pPr/>
              <a:t>7</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pPr/>
              <a:t>8</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pPr/>
              <a:t>12</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ROC curve was first developed by electrical engineers and radar engineers during World War II for detecting enemy objects in battlefields and was soon introduced to psychology to account for perceptual detection of stimuli. </a:t>
            </a:r>
            <a:endParaRPr lang="en-US" dirty="0"/>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24</a:t>
            </a:fld>
            <a:endParaRPr lang="en-US"/>
          </a:p>
        </p:txBody>
      </p:sp>
    </p:spTree>
    <p:extLst>
      <p:ext uri="{BB962C8B-B14F-4D97-AF65-F5344CB8AC3E}">
        <p14:creationId xmlns:p14="http://schemas.microsoft.com/office/powerpoint/2010/main" val="7209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80953BB7-A803-CE46-8563-E051625F45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mn-lt"/>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mn-lt"/>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mn-lt"/>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mn-lt"/>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code.google.com/p/aima-data/source/browse/trunk/iris.cs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onfusion_matrix" TargetMode="External"/><Relationship Id="rId3" Type="http://schemas.openxmlformats.org/officeDocument/2006/relationships/hyperlink" Target="http://en.wikipedia.org/wiki/Type_I_and_type_II_erro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en.wikipedia.org/wiki/Precision_and_recal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F1_score" TargetMode="Externa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en.wikipedia.org/wiki/Receiver_operating_characteristic"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Learning_to_r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archive.ics.uci.edu/ml/datasets/Zo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0"/>
            <a:ext cx="7239000" cy="3886200"/>
          </a:xfrm>
        </p:spPr>
        <p:txBody>
          <a:bodyPr/>
          <a:lstStyle/>
          <a:p>
            <a:pPr>
              <a:defRPr/>
            </a:pPr>
            <a:r>
              <a:rPr lang="en-US" sz="6000" dirty="0">
                <a:effectLst>
                  <a:outerShdw blurRad="38100" dist="38100" dir="2700000" algn="tl">
                    <a:srgbClr val="DDDDDD"/>
                  </a:outerShdw>
                </a:effectLst>
                <a:latin typeface="Times New Roman" charset="0"/>
                <a:ea typeface="ＭＳ Ｐゴシック" charset="0"/>
                <a:cs typeface="ＭＳ Ｐゴシック" charset="0"/>
              </a:rPr>
              <a:t>Machine Learning: </a:t>
            </a:r>
            <a:r>
              <a:rPr lang="en-US" sz="6000" dirty="0" smtClean="0">
                <a:effectLst>
                  <a:outerShdw blurRad="38100" dist="38100" dir="2700000" algn="tl">
                    <a:srgbClr val="DDDDDD"/>
                  </a:outerShdw>
                </a:effectLst>
                <a:latin typeface="Times New Roman" charset="0"/>
                <a:ea typeface="ＭＳ Ｐゴシック" charset="0"/>
                <a:cs typeface="ＭＳ Ｐゴシック" charset="0"/>
              </a:rPr>
              <a:t>Methodology</a:t>
            </a:r>
            <a:endParaRPr lang="en-US" sz="5400" dirty="0">
              <a:latin typeface="Times New Roman" charset="0"/>
              <a:ea typeface="ＭＳ Ｐゴシック" charset="0"/>
              <a:cs typeface="ＭＳ Ｐゴシック" charset="0"/>
            </a:endParaRPr>
          </a:p>
        </p:txBody>
      </p:sp>
      <p:sp>
        <p:nvSpPr>
          <p:cNvPr id="15362" name="Rectangle 3"/>
          <p:cNvSpPr>
            <a:spLocks noGrp="1" noChangeArrowheads="1"/>
          </p:cNvSpPr>
          <p:nvPr>
            <p:ph type="subTitle" idx="1"/>
          </p:nvPr>
        </p:nvSpPr>
        <p:spPr>
          <a:xfrm>
            <a:off x="1371600" y="4191000"/>
            <a:ext cx="6400800" cy="990600"/>
          </a:xfrm>
        </p:spPr>
        <p:txBody>
          <a:bodyPr/>
          <a:lstStyle/>
          <a:p>
            <a:r>
              <a:rPr lang="en-US" sz="3600">
                <a:latin typeface="Times New Roman" charset="0"/>
                <a:ea typeface="ＭＳ Ｐゴシック" charset="0"/>
                <a:cs typeface="ＭＳ Ｐゴシック" charset="0"/>
              </a:rPr>
              <a:t>Chapter 18.1-18.3</a:t>
            </a:r>
            <a:endParaRPr lang="en-US" sz="1800">
              <a:latin typeface="Times New Roman" charset="0"/>
              <a:ea typeface="ＭＳ Ｐゴシック" charset="0"/>
              <a:cs typeface="ＭＳ Ｐゴシック" charset="0"/>
            </a:endParaRPr>
          </a:p>
        </p:txBody>
      </p:sp>
      <p:sp>
        <p:nvSpPr>
          <p:cNvPr id="15363" name="Text Box 4"/>
          <p:cNvSpPr txBox="1">
            <a:spLocks noChangeArrowheads="1"/>
          </p:cNvSpPr>
          <p:nvPr/>
        </p:nvSpPr>
        <p:spPr bwMode="auto">
          <a:xfrm>
            <a:off x="5638800" y="5881688"/>
            <a:ext cx="35052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800"/>
              <a:t>Some material adopted from notes by Chuck Dyer</a:t>
            </a:r>
          </a:p>
        </p:txBody>
      </p:sp>
      <p:pic>
        <p:nvPicPr>
          <p:cNvPr id="153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136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a:latin typeface="Times New Roman" charset="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219200"/>
            <a:ext cx="8229600" cy="5181600"/>
          </a:xfrm>
        </p:spPr>
        <p:txBody>
          <a:bodyPr/>
          <a:lstStyle/>
          <a:p>
            <a:r>
              <a:rPr lang="en-US" sz="3000" dirty="0">
                <a:latin typeface="Times New Roman" charset="0"/>
                <a:ea typeface="ＭＳ Ｐゴシック" charset="0"/>
                <a:cs typeface="ＭＳ Ｐゴシック" charset="0"/>
              </a:rPr>
              <a:t>Problem: getting </a:t>
            </a:r>
            <a:r>
              <a:rPr lang="ja-JP" altLang="en-US" sz="3000" dirty="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ground truth</a:t>
            </a:r>
            <a:r>
              <a:rPr lang="ja-JP" altLang="en-US" sz="3000" dirty="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 data can be expensive</a:t>
            </a:r>
          </a:p>
          <a:p>
            <a:r>
              <a:rPr lang="en-US" sz="3000" dirty="0">
                <a:latin typeface="Times New Roman" charset="0"/>
                <a:ea typeface="ＭＳ Ｐゴシック" charset="0"/>
                <a:cs typeface="ＭＳ Ｐゴシック" charset="0"/>
              </a:rPr>
              <a:t>Problem: ideally need different test data each time we test</a:t>
            </a:r>
          </a:p>
          <a:p>
            <a:r>
              <a:rPr lang="en-US" sz="3000" dirty="0">
                <a:latin typeface="Times New Roman" charset="0"/>
                <a:ea typeface="ＭＳ Ｐゴシック" charset="0"/>
                <a:cs typeface="ＭＳ Ｐゴシック" charset="0"/>
              </a:rPr>
              <a:t>Problem: experimentation is needed to find right </a:t>
            </a:r>
            <a:r>
              <a:rPr lang="ja-JP" altLang="en-US" sz="3000" dirty="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feature space</a:t>
            </a:r>
            <a:r>
              <a:rPr lang="ja-JP" altLang="en-US" sz="3000" dirty="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 and parameters for ML algorithm</a:t>
            </a:r>
          </a:p>
          <a:p>
            <a:r>
              <a:rPr lang="en-US" sz="3000" dirty="0">
                <a:latin typeface="Times New Roman" charset="0"/>
                <a:ea typeface="ＭＳ Ｐゴシック" charset="0"/>
                <a:cs typeface="ＭＳ Ｐゴシック" charset="0"/>
              </a:rPr>
              <a:t>Goal: minimize </a:t>
            </a:r>
            <a:r>
              <a:rPr lang="en-US" sz="3000" dirty="0" smtClean="0">
                <a:latin typeface="Times New Roman" charset="0"/>
                <a:ea typeface="ＭＳ Ｐゴシック" charset="0"/>
                <a:cs typeface="ＭＳ Ｐゴシック" charset="0"/>
              </a:rPr>
              <a:t>needed </a:t>
            </a:r>
            <a:r>
              <a:rPr lang="en-US" sz="3000" dirty="0" err="1">
                <a:latin typeface="Times New Roman" charset="0"/>
                <a:ea typeface="ＭＳ Ｐゴシック" charset="0"/>
                <a:cs typeface="ＭＳ Ｐゴシック" charset="0"/>
              </a:rPr>
              <a:t>training+test</a:t>
            </a:r>
            <a:r>
              <a:rPr lang="en-US" sz="3000" dirty="0">
                <a:latin typeface="Times New Roman" charset="0"/>
                <a:ea typeface="ＭＳ Ｐゴシック" charset="0"/>
                <a:cs typeface="ＭＳ Ｐゴシック" charset="0"/>
              </a:rPr>
              <a:t> data needed</a:t>
            </a:r>
          </a:p>
          <a:p>
            <a:r>
              <a:rPr lang="en-US" sz="3000" dirty="0">
                <a:latin typeface="Times New Roman" charset="0"/>
                <a:ea typeface="ＭＳ Ｐゴシック" charset="0"/>
                <a:cs typeface="ＭＳ Ｐゴシック" charset="0"/>
              </a:rPr>
              <a:t>Idea: split training data into K subsets, use K-1 for </a:t>
            </a:r>
            <a:r>
              <a:rPr lang="en-US" sz="3000" i="1" dirty="0">
                <a:latin typeface="Times New Roman" charset="0"/>
                <a:ea typeface="ＭＳ Ｐゴシック" charset="0"/>
                <a:cs typeface="ＭＳ Ｐゴシック" charset="0"/>
              </a:rPr>
              <a:t>training</a:t>
            </a:r>
            <a:r>
              <a:rPr lang="en-US" sz="3000" dirty="0">
                <a:latin typeface="Times New Roman" charset="0"/>
                <a:ea typeface="ＭＳ Ｐゴシック" charset="0"/>
                <a:cs typeface="ＭＳ Ｐゴシック" charset="0"/>
              </a:rPr>
              <a:t>, and one for </a:t>
            </a:r>
            <a:r>
              <a:rPr lang="en-US" sz="3000" i="1" dirty="0">
                <a:latin typeface="Times New Roman" charset="0"/>
                <a:ea typeface="ＭＳ Ｐゴシック" charset="0"/>
                <a:cs typeface="ＭＳ Ｐゴシック" charset="0"/>
              </a:rPr>
              <a:t>development testing</a:t>
            </a:r>
          </a:p>
          <a:p>
            <a:r>
              <a:rPr lang="en-US" sz="3000" dirty="0">
                <a:latin typeface="Times New Roman" charset="0"/>
                <a:ea typeface="ＭＳ Ｐゴシック" charset="0"/>
                <a:cs typeface="ＭＳ Ｐゴシック" charset="0"/>
              </a:rPr>
              <a:t>Common K values are 5 and 10</a:t>
            </a:r>
          </a:p>
          <a:p>
            <a:endParaRPr lang="en-US" sz="3000" dirty="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7772400" cy="5257800"/>
          </a:xfrm>
        </p:spPr>
        <p:txBody>
          <a:bodyPr/>
          <a:lstStyle/>
          <a:p>
            <a:pPr marL="0" indent="0">
              <a:buNone/>
            </a:pPr>
            <a:r>
              <a:rPr lang="en-US" sz="3200" dirty="0" err="1">
                <a:latin typeface="Times New Roman" charset="0"/>
                <a:ea typeface="ＭＳ Ｐゴシック" charset="0"/>
                <a:cs typeface="ＭＳ Ｐゴシック" charset="0"/>
              </a:rPr>
              <a:t>c</a:t>
            </a:r>
            <a:r>
              <a:rPr lang="en-US" sz="3200" dirty="0" err="1" smtClean="0">
                <a:latin typeface="Times New Roman" charset="0"/>
                <a:ea typeface="ＭＳ Ｐゴシック" charset="0"/>
                <a:cs typeface="ＭＳ Ｐゴシック" charset="0"/>
              </a:rPr>
              <a:t>ross_validation</a:t>
            </a:r>
            <a:r>
              <a:rPr lang="en-US" sz="3200" dirty="0" smtClean="0">
                <a:latin typeface="Times New Roman" charset="0"/>
                <a:ea typeface="ＭＳ Ｐゴシック" charset="0"/>
                <a:cs typeface="ＭＳ Ｐゴシック" charset="0"/>
              </a:rPr>
              <a:t>(learner, data, K, N) does N iterations, each time randomly selecting 1/K data points for test, rest for train</a:t>
            </a:r>
            <a:endParaRPr lang="en-US" dirty="0">
              <a:latin typeface="Times New Roman" charset="0"/>
              <a:ea typeface="ＭＳ Ｐゴシック" charset="0"/>
              <a:cs typeface="ＭＳ Ｐゴシック" charset="0"/>
            </a:endParaRPr>
          </a:p>
          <a:p>
            <a:pPr lvl="1">
              <a:buFontTx/>
              <a:buNone/>
            </a:pPr>
            <a:r>
              <a:rPr lang="en-US" sz="2800" dirty="0" smtClean="0">
                <a:latin typeface="Times New Roman" charset="0"/>
                <a:ea typeface="ＭＳ Ｐゴシック" charset="0"/>
                <a:cs typeface="ＭＳ Ｐゴシック" charset="0"/>
              </a:rPr>
              <a:t>&gt;</a:t>
            </a:r>
            <a:r>
              <a:rPr lang="en-US" sz="2800" dirty="0">
                <a:latin typeface="Times New Roman" charset="0"/>
                <a:ea typeface="ＭＳ Ｐゴシック" charset="0"/>
                <a:cs typeface="ＭＳ Ｐゴシック" charset="0"/>
              </a:rPr>
              <a:t>&gt;&gt; </a:t>
            </a:r>
            <a:r>
              <a:rPr lang="en-US" sz="2800" dirty="0" err="1">
                <a:latin typeface="Times New Roman" charset="0"/>
                <a:ea typeface="ＭＳ Ｐゴシック" charset="0"/>
                <a:cs typeface="ＭＳ Ｐゴシック" charset="0"/>
              </a:rPr>
              <a:t>cross_validation</a:t>
            </a:r>
            <a:r>
              <a:rPr lang="en-US" sz="2800" dirty="0" smtClean="0">
                <a:latin typeface="Times New Roman" charset="0"/>
                <a:ea typeface="ＭＳ Ｐゴシック" charset="0"/>
                <a:cs typeface="ＭＳ Ｐゴシック" charset="0"/>
              </a:rPr>
              <a:t>(</a:t>
            </a:r>
            <a:r>
              <a:rPr lang="en-US" sz="2800" dirty="0" err="1" smtClean="0">
                <a:latin typeface="Times New Roman" charset="0"/>
                <a:ea typeface="ＭＳ Ｐゴシック" charset="0"/>
                <a:cs typeface="ＭＳ Ｐゴシック" charset="0"/>
              </a:rPr>
              <a:t>dtl</a:t>
            </a:r>
            <a:r>
              <a:rPr lang="en-US" sz="2800" dirty="0" smtClean="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zoo, 10, 20)</a:t>
            </a:r>
          </a:p>
          <a:p>
            <a:pPr lvl="1">
              <a:buFontTx/>
              <a:buNone/>
            </a:pPr>
            <a:r>
              <a:rPr lang="en-US" sz="2800" dirty="0" smtClean="0">
                <a:latin typeface="Times New Roman" charset="0"/>
                <a:ea typeface="ＭＳ Ｐゴシック" charset="0"/>
                <a:cs typeface="ＭＳ Ｐゴシック" charset="0"/>
              </a:rPr>
              <a:t>0.95500000000000007</a:t>
            </a:r>
          </a:p>
          <a:p>
            <a:pPr marL="0" indent="0">
              <a:buFontTx/>
              <a:buNone/>
            </a:pPr>
            <a:r>
              <a:rPr lang="en-US" sz="3200" dirty="0">
                <a:latin typeface="Times New Roman" charset="0"/>
                <a:ea typeface="ＭＳ Ｐゴシック" charset="0"/>
                <a:cs typeface="ＭＳ Ｐゴシック" charset="0"/>
              </a:rPr>
              <a:t>l</a:t>
            </a:r>
            <a:r>
              <a:rPr lang="en-US" sz="3200" dirty="0" smtClean="0">
                <a:latin typeface="Times New Roman" charset="0"/>
                <a:ea typeface="ＭＳ Ｐゴシック" charset="0"/>
                <a:cs typeface="ＭＳ Ｐゴシック" charset="0"/>
              </a:rPr>
              <a:t>eave1out(learner, data) does </a:t>
            </a:r>
            <a:r>
              <a:rPr lang="en-US" sz="3200" dirty="0" err="1" smtClean="0">
                <a:latin typeface="Times New Roman" charset="0"/>
                <a:ea typeface="ＭＳ Ｐゴシック" charset="0"/>
                <a:cs typeface="ＭＳ Ｐゴシック" charset="0"/>
              </a:rPr>
              <a:t>len</a:t>
            </a:r>
            <a:r>
              <a:rPr lang="en-US" sz="3200" dirty="0" smtClean="0">
                <a:latin typeface="Times New Roman" charset="0"/>
                <a:ea typeface="ＭＳ Ｐゴシック" charset="0"/>
                <a:cs typeface="ＭＳ Ｐゴシック" charset="0"/>
              </a:rPr>
              <a:t>(data) trials, each using one element for test, rest for train</a:t>
            </a:r>
            <a:endParaRPr lang="en-US" sz="3200" dirty="0">
              <a:latin typeface="Times New Roman" charset="0"/>
              <a:ea typeface="ＭＳ Ｐゴシック" charset="0"/>
              <a:cs typeface="ＭＳ Ｐゴシック" charset="0"/>
            </a:endParaRPr>
          </a:p>
          <a:p>
            <a:pPr lvl="1">
              <a:buFontTx/>
              <a:buNone/>
            </a:pPr>
            <a:r>
              <a:rPr lang="en-US" sz="2800" dirty="0">
                <a:latin typeface="Times New Roman" charset="0"/>
                <a:ea typeface="ＭＳ Ｐゴシック" charset="0"/>
                <a:cs typeface="ＭＳ Ｐゴシック" charset="0"/>
              </a:rPr>
              <a:t>&gt;&gt;&gt; leave1out</a:t>
            </a:r>
            <a:r>
              <a:rPr lang="en-US" sz="2800" dirty="0" smtClean="0">
                <a:latin typeface="Times New Roman" charset="0"/>
                <a:ea typeface="ＭＳ Ｐゴシック" charset="0"/>
                <a:cs typeface="ＭＳ Ｐゴシック" charset="0"/>
              </a:rPr>
              <a:t>(</a:t>
            </a:r>
            <a:r>
              <a:rPr lang="en-US" sz="2800" dirty="0" err="1" smtClean="0">
                <a:latin typeface="Times New Roman" charset="0"/>
                <a:ea typeface="ＭＳ Ｐゴシック" charset="0"/>
                <a:cs typeface="ＭＳ Ｐゴシック" charset="0"/>
              </a:rPr>
              <a:t>dtl</a:t>
            </a:r>
            <a:r>
              <a:rPr lang="en-US" sz="2800" dirty="0" smtClean="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zoo)</a:t>
            </a:r>
          </a:p>
          <a:p>
            <a:pPr lvl="1">
              <a:buFontTx/>
              <a:buNone/>
            </a:pPr>
            <a:r>
              <a:rPr lang="en-US" sz="2800" dirty="0">
                <a:latin typeface="Times New Roman" charset="0"/>
                <a:ea typeface="ＭＳ Ｐゴシック" charset="0"/>
                <a:cs typeface="ＭＳ Ｐゴシック" charset="0"/>
              </a:rPr>
              <a:t>0.97029702970297027</a:t>
            </a:r>
          </a:p>
          <a:p>
            <a:pPr>
              <a:buFontTx/>
              <a:buNone/>
            </a:pPr>
            <a:endParaRPr lang="en-US" dirty="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09600"/>
            <a:ext cx="91487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a:latin typeface="Times New Roman" charset="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62000" y="762000"/>
            <a:ext cx="8153400" cy="1447800"/>
          </a:xfrm>
        </p:spPr>
        <p:txBody>
          <a:bodyPr/>
          <a:lstStyle/>
          <a:p>
            <a:pPr marL="0" indent="0">
              <a:buFontTx/>
              <a:buNone/>
            </a:pPr>
            <a:r>
              <a:rPr lang="en-US" sz="2000" dirty="0">
                <a:solidFill>
                  <a:schemeClr val="accent2"/>
                </a:solidFill>
                <a:latin typeface="Times New Roman" charset="0"/>
                <a:ea typeface="ＭＳ Ｐゴシック" charset="0"/>
                <a:cs typeface="ＭＳ Ｐゴシック" charset="0"/>
              </a:rPr>
              <a:t>Learning curve </a:t>
            </a:r>
            <a:r>
              <a:rPr lang="en-US" sz="2000" dirty="0">
                <a:latin typeface="Times New Roman" charset="0"/>
                <a:ea typeface="ＭＳ Ｐゴシック" charset="0"/>
                <a:cs typeface="ＭＳ Ｐゴシック" charset="0"/>
              </a:rPr>
              <a:t>= % correct on test set as a function of training set size</a:t>
            </a:r>
          </a:p>
          <a:p>
            <a:pPr marL="0" indent="0">
              <a:buFontTx/>
              <a:buNone/>
            </a:pPr>
            <a:endParaRPr lang="en-US" sz="2000" dirty="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a:latin typeface="Times New Roman" charset="0"/>
                <a:ea typeface="ＭＳ Ｐゴシック" charset="0"/>
                <a:cs typeface="ＭＳ Ｐゴシック" charset="0"/>
              </a:rPr>
              <a:t>&gt;&gt;&gt; learningcurve(DecisionTreeLearner(), zoo)</a:t>
            </a:r>
          </a:p>
          <a:p>
            <a:pPr marL="0" indent="0">
              <a:buFontTx/>
              <a:buNone/>
            </a:pPr>
            <a:r>
              <a:rPr lang="en-US">
                <a:latin typeface="Times New Roman" charset="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a:latin typeface="Times New Roman" charset="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latin typeface="Times New Roman" charset="0"/>
                <a:ea typeface="ＭＳ Ｐゴシック" charset="0"/>
                <a:cs typeface="ＭＳ Ｐゴシック" charset="0"/>
              </a:rPr>
              <a:t>http://archive.ics.uci.edu/ml/datasets</a:t>
            </a:r>
            <a:r>
              <a:rPr lang="en-US" sz="3600" dirty="0" smtClean="0">
                <a:solidFill>
                  <a:srgbClr val="2D2DB9"/>
                </a:solidFill>
                <a:latin typeface="Times New Roman" charset="0"/>
                <a:ea typeface="ＭＳ Ｐゴシック" charset="0"/>
                <a:cs typeface="ＭＳ Ｐゴシック" charset="0"/>
              </a:rPr>
              <a:t>/Iris</a:t>
            </a:r>
            <a:endParaRPr lang="en-US" sz="3600" dirty="0">
              <a:solidFill>
                <a:srgbClr val="2D2DB9"/>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8049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Iris Data</a:t>
            </a:r>
            <a:endParaRPr lang="en-US" sz="4400" dirty="0"/>
          </a:p>
        </p:txBody>
      </p:sp>
      <p:sp>
        <p:nvSpPr>
          <p:cNvPr id="3" name="Content Placeholder 2"/>
          <p:cNvSpPr>
            <a:spLocks noGrp="1"/>
          </p:cNvSpPr>
          <p:nvPr>
            <p:ph idx="1"/>
          </p:nvPr>
        </p:nvSpPr>
        <p:spPr>
          <a:xfrm>
            <a:off x="685800" y="1219200"/>
            <a:ext cx="8305800" cy="3124200"/>
          </a:xfrm>
        </p:spPr>
        <p:txBody>
          <a:bodyPr/>
          <a:lstStyle/>
          <a:p>
            <a:r>
              <a:rPr lang="en-US" sz="3200" dirty="0" smtClean="0"/>
              <a:t>Three classes: Iris </a:t>
            </a:r>
            <a:r>
              <a:rPr lang="en-US" sz="3200" dirty="0" err="1" smtClean="0"/>
              <a:t>Setosa</a:t>
            </a:r>
            <a:r>
              <a:rPr lang="en-US" sz="3200" dirty="0" smtClean="0"/>
              <a:t>, Iris</a:t>
            </a:r>
            <a:br>
              <a:rPr lang="en-US" sz="3200" dirty="0" smtClean="0"/>
            </a:br>
            <a:r>
              <a:rPr lang="en-US" sz="3200" dirty="0" err="1" smtClean="0"/>
              <a:t>Versicolour</a:t>
            </a:r>
            <a:r>
              <a:rPr lang="en-US" sz="3200" dirty="0"/>
              <a:t>,</a:t>
            </a:r>
            <a:r>
              <a:rPr lang="en-US" sz="3200" dirty="0" smtClean="0"/>
              <a:t> Iris </a:t>
            </a:r>
            <a:r>
              <a:rPr lang="en-US" sz="3200" dirty="0" err="1" smtClean="0"/>
              <a:t>Virginica</a:t>
            </a:r>
            <a:endParaRPr lang="en-US" sz="3200" dirty="0" smtClean="0"/>
          </a:p>
          <a:p>
            <a:r>
              <a:rPr lang="en-US" sz="3200" dirty="0" smtClean="0"/>
              <a:t>Four features: sepal length and width, petal length and width</a:t>
            </a:r>
          </a:p>
          <a:p>
            <a:r>
              <a:rPr lang="en-US" sz="3200" dirty="0" smtClean="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smtClean="0"/>
              <a:t>aima-python&gt; more data/iris.csv </a:t>
            </a:r>
          </a:p>
          <a:p>
            <a:r>
              <a:rPr lang="hu-HU" dirty="0" smtClean="0"/>
              <a:t>5.1,3.5,1.4,0.2,setosa</a:t>
            </a:r>
          </a:p>
          <a:p>
            <a:r>
              <a:rPr lang="hu-HU" dirty="0" smtClean="0"/>
              <a:t>4.9,3.0,1.4,0.2,setosa</a:t>
            </a:r>
          </a:p>
          <a:p>
            <a:r>
              <a:rPr lang="hu-HU" dirty="0" smtClean="0"/>
              <a:t>4.7,3.2,1.3,0.2,setosa</a:t>
            </a:r>
          </a:p>
          <a:p>
            <a:r>
              <a:rPr lang="hu-HU" dirty="0" smtClean="0"/>
              <a:t>4.6,3.1,1.5,0.2,setosa</a:t>
            </a:r>
          </a:p>
          <a:p>
            <a:r>
              <a:rPr lang="hu-HU" dirty="0" smtClean="0"/>
              <a:t>5.0,3.6,1.4,0.2,setosa</a:t>
            </a:r>
            <a:endParaRPr lang="en-US" dirty="0"/>
          </a:p>
        </p:txBody>
      </p:sp>
      <p:sp>
        <p:nvSpPr>
          <p:cNvPr id="6" name="TextBox 5"/>
          <p:cNvSpPr txBox="1"/>
          <p:nvPr/>
        </p:nvSpPr>
        <p:spPr>
          <a:xfrm>
            <a:off x="0" y="6248400"/>
            <a:ext cx="9144000" cy="492443"/>
          </a:xfrm>
          <a:prstGeom prst="rect">
            <a:avLst/>
          </a:prstGeom>
          <a:noFill/>
        </p:spPr>
        <p:txBody>
          <a:bodyPr wrap="square" rtlCol="0">
            <a:spAutoFit/>
          </a:bodyPr>
          <a:lstStyle/>
          <a:p>
            <a:pPr algn="ctr"/>
            <a:r>
              <a:rPr lang="en-US" sz="2600" dirty="0">
                <a:hlinkClick r:id="rId3"/>
              </a:rPr>
              <a:t>http://code.google.com/p/aima-data/source/browse/trunk/</a:t>
            </a:r>
            <a:r>
              <a:rPr lang="en-US" sz="2600" dirty="0" smtClean="0">
                <a:hlinkClick r:id="rId3"/>
              </a:rPr>
              <a:t>iris.csv</a:t>
            </a:r>
            <a:endParaRPr lang="en-US" sz="2600" dirty="0"/>
          </a:p>
        </p:txBody>
      </p:sp>
    </p:spTree>
    <p:extLst>
      <p:ext uri="{BB962C8B-B14F-4D97-AF65-F5344CB8AC3E}">
        <p14:creationId xmlns:p14="http://schemas.microsoft.com/office/powerpoint/2010/main" val="150967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Comparing ML Approaches</a:t>
            </a:r>
            <a:endParaRPr lang="en-US" dirty="0"/>
          </a:p>
        </p:txBody>
      </p:sp>
      <p:sp>
        <p:nvSpPr>
          <p:cNvPr id="3" name="Content Placeholder 2"/>
          <p:cNvSpPr>
            <a:spLocks noGrp="1"/>
          </p:cNvSpPr>
          <p:nvPr>
            <p:ph idx="1"/>
          </p:nvPr>
        </p:nvSpPr>
        <p:spPr>
          <a:xfrm>
            <a:off x="228600" y="1524000"/>
            <a:ext cx="8686800" cy="4800600"/>
          </a:xfrm>
        </p:spPr>
        <p:txBody>
          <a:bodyPr/>
          <a:lstStyle/>
          <a:p>
            <a:r>
              <a:rPr lang="en-US" sz="3200" dirty="0" smtClean="0"/>
              <a:t>The effectiveness of ML algorithms varies de-pending on the problem, data</a:t>
            </a:r>
            <a:r>
              <a:rPr lang="en-US" sz="3200" dirty="0"/>
              <a:t> </a:t>
            </a:r>
            <a:r>
              <a:rPr lang="en-US" sz="3200" dirty="0" smtClean="0"/>
              <a:t>and features used</a:t>
            </a:r>
          </a:p>
          <a:p>
            <a:r>
              <a:rPr lang="en-US" sz="3200" dirty="0" smtClean="0"/>
              <a:t>You may have intuitions, but run experiments</a:t>
            </a:r>
          </a:p>
          <a:p>
            <a:r>
              <a:rPr lang="en-US" sz="3200" dirty="0" smtClean="0"/>
              <a:t>Average accuracy (% correct) is a standard metric</a:t>
            </a:r>
          </a:p>
          <a:p>
            <a:pPr marL="236538" indent="0">
              <a:buNone/>
            </a:pPr>
            <a:r>
              <a:rPr lang="en-US" dirty="0"/>
              <a:t>&gt;&gt;&gt; compare</a:t>
            </a:r>
            <a:r>
              <a:rPr lang="en-US" dirty="0" smtClean="0"/>
              <a:t>([</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a:t>
            </a:r>
            <a:r>
              <a:rPr lang="en-US" dirty="0" smtClean="0"/>
              <a:t>             iris     </a:t>
            </a:r>
            <a:r>
              <a:rPr lang="en-US" dirty="0"/>
              <a:t>zoo  </a:t>
            </a:r>
          </a:p>
          <a:p>
            <a:pPr marL="236538" indent="0">
              <a:buNone/>
            </a:pPr>
            <a:r>
              <a:rPr lang="en-US" dirty="0" err="1"/>
              <a:t>DecisionTree</a:t>
            </a:r>
            <a:r>
              <a:rPr lang="en-US" dirty="0"/>
              <a:t>     </a:t>
            </a:r>
            <a:r>
              <a:rPr lang="en-US" dirty="0" smtClean="0"/>
              <a:t>    </a:t>
            </a:r>
            <a:r>
              <a:rPr lang="en-US" dirty="0"/>
              <a:t>0.86   0.94  </a:t>
            </a:r>
          </a:p>
          <a:p>
            <a:pPr marL="236538" indent="0">
              <a:buNone/>
            </a:pPr>
            <a:r>
              <a:rPr lang="en-US" dirty="0" err="1"/>
              <a:t>NaiveBayes</a:t>
            </a:r>
            <a:r>
              <a:rPr lang="en-US" dirty="0"/>
              <a:t>      </a:t>
            </a:r>
            <a:r>
              <a:rPr lang="en-US" dirty="0" smtClean="0"/>
              <a:t>     </a:t>
            </a:r>
            <a:r>
              <a:rPr lang="en-US" dirty="0"/>
              <a:t>0.92   0.92  </a:t>
            </a:r>
          </a:p>
          <a:p>
            <a:pPr marL="236538" indent="0">
              <a:buNone/>
            </a:pPr>
            <a:r>
              <a:rPr lang="en-US" dirty="0" err="1"/>
              <a:t>NearestNeighbor</a:t>
            </a:r>
            <a:r>
              <a:rPr lang="en-US" dirty="0"/>
              <a:t>   0.85   0.96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Confusion Matrix (1)</a:t>
            </a:r>
            <a:endParaRPr lang="en-US" dirty="0"/>
          </a:p>
        </p:txBody>
      </p:sp>
      <p:sp>
        <p:nvSpPr>
          <p:cNvPr id="3" name="Content Placeholder 2"/>
          <p:cNvSpPr>
            <a:spLocks noGrp="1"/>
          </p:cNvSpPr>
          <p:nvPr>
            <p:ph idx="1"/>
          </p:nvPr>
        </p:nvSpPr>
        <p:spPr>
          <a:xfrm>
            <a:off x="685800" y="1447800"/>
            <a:ext cx="7772400" cy="3810000"/>
          </a:xfrm>
        </p:spPr>
        <p:txBody>
          <a:bodyPr/>
          <a:lstStyle/>
          <a:p>
            <a:r>
              <a:rPr lang="en-US" sz="3200" dirty="0" smtClean="0"/>
              <a:t>A </a:t>
            </a:r>
            <a:r>
              <a:rPr lang="en-US" sz="3200" dirty="0" smtClean="0">
                <a:hlinkClick r:id="rId2"/>
              </a:rPr>
              <a:t>confusion matrix</a:t>
            </a:r>
            <a:r>
              <a:rPr lang="en-US" sz="3200" dirty="0" smtClean="0"/>
              <a:t> can be a better way to show results</a:t>
            </a:r>
          </a:p>
          <a:p>
            <a:r>
              <a:rPr lang="en-US" sz="3200" dirty="0" smtClean="0"/>
              <a:t>For binary classifiers it’s simple and is related to </a:t>
            </a:r>
            <a:r>
              <a:rPr lang="en-US" sz="3200" dirty="0" smtClean="0">
                <a:hlinkClick r:id="rId3"/>
              </a:rPr>
              <a:t>type I and type II errors</a:t>
            </a:r>
            <a:r>
              <a:rPr lang="en-US" sz="3200" dirty="0" smtClean="0"/>
              <a:t> (i.e., false positives and false negatives)</a:t>
            </a:r>
          </a:p>
          <a:p>
            <a:r>
              <a:rPr lang="en-US" sz="3200" dirty="0" smtClean="0"/>
              <a:t>There may be different costs</a:t>
            </a:r>
            <a:br>
              <a:rPr lang="en-US" sz="3200" dirty="0" smtClean="0"/>
            </a:br>
            <a:r>
              <a:rPr lang="en-US" sz="3200" dirty="0" smtClean="0"/>
              <a:t>for each kind of error</a:t>
            </a:r>
          </a:p>
          <a:p>
            <a:r>
              <a:rPr lang="en-US" sz="3200" dirty="0" smtClean="0"/>
              <a:t>So we need to understand</a:t>
            </a:r>
            <a:br>
              <a:rPr lang="en-US" sz="3200" dirty="0" smtClean="0"/>
            </a:br>
            <a:r>
              <a:rPr lang="en-US" sz="3200" dirty="0" smtClean="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965378746"/>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gridCol w="1033462"/>
                <a:gridCol w="990601"/>
              </a:tblGrid>
              <a:tr h="370840">
                <a:tc>
                  <a:txBody>
                    <a:bodyPr/>
                    <a:lstStyle/>
                    <a:p>
                      <a:pPr algn="ctr"/>
                      <a:r>
                        <a:rPr lang="en-US" dirty="0" smtClean="0"/>
                        <a:t>a/c</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C</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~C</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dirty="0" smtClean="0"/>
                        <a:t>C</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True</a:t>
                      </a:r>
                      <a:r>
                        <a:rPr lang="en-US" baseline="0" dirty="0" smtClean="0"/>
                        <a:t> positive</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False negative</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dirty="0" smtClean="0"/>
                        <a:t>~C</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False</a:t>
                      </a:r>
                      <a:r>
                        <a:rPr lang="en-US" baseline="0" dirty="0" smtClean="0"/>
                        <a:t> positive</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True</a:t>
                      </a:r>
                      <a:r>
                        <a:rPr lang="en-US" baseline="0" dirty="0" smtClean="0"/>
                        <a:t> negative</a:t>
                      </a:r>
                      <a:endParaRPr lang="en-US"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t>p</a:t>
            </a:r>
            <a:r>
              <a:rPr lang="en-US" dirty="0" smtClean="0"/>
              <a:t>redicted</a:t>
            </a:r>
            <a:endParaRPr lang="en-US" dirty="0"/>
          </a:p>
        </p:txBody>
      </p:sp>
      <p:sp>
        <p:nvSpPr>
          <p:cNvPr id="7" name="TextBox 6"/>
          <p:cNvSpPr txBox="1"/>
          <p:nvPr/>
        </p:nvSpPr>
        <p:spPr>
          <a:xfrm>
            <a:off x="5486400" y="4876800"/>
            <a:ext cx="553998" cy="1143000"/>
          </a:xfrm>
          <a:prstGeom prst="rect">
            <a:avLst/>
          </a:prstGeom>
          <a:noFill/>
        </p:spPr>
        <p:txBody>
          <a:bodyPr vert="vert270" wrap="square" rtlCol="0">
            <a:spAutoFit/>
          </a:bodyPr>
          <a:lstStyle/>
          <a:p>
            <a:pPr algn="ctr"/>
            <a:r>
              <a:rPr lang="en-US" dirty="0" smtClean="0"/>
              <a:t>actual</a:t>
            </a:r>
            <a:endParaRPr lang="en-US" dirty="0"/>
          </a:p>
        </p:txBody>
      </p:sp>
    </p:spTree>
    <p:extLst>
      <p:ext uri="{BB962C8B-B14F-4D97-AF65-F5344CB8AC3E}">
        <p14:creationId xmlns:p14="http://schemas.microsoft.com/office/powerpoint/2010/main" val="263225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Confusion Matrix (2)</a:t>
            </a:r>
            <a:endParaRPr lang="en-US" dirty="0"/>
          </a:p>
        </p:txBody>
      </p:sp>
      <p:sp>
        <p:nvSpPr>
          <p:cNvPr id="3" name="Content Placeholder 2"/>
          <p:cNvSpPr>
            <a:spLocks noGrp="1"/>
          </p:cNvSpPr>
          <p:nvPr>
            <p:ph idx="1"/>
          </p:nvPr>
        </p:nvSpPr>
        <p:spPr>
          <a:xfrm>
            <a:off x="685800" y="1600200"/>
            <a:ext cx="7772400" cy="3810000"/>
          </a:xfrm>
        </p:spPr>
        <p:txBody>
          <a:bodyPr/>
          <a:lstStyle/>
          <a:p>
            <a:r>
              <a:rPr lang="en-US" sz="3200" dirty="0" smtClean="0"/>
              <a:t>For multi-way classifiers, a confusion matrix is even more useful</a:t>
            </a:r>
          </a:p>
          <a:p>
            <a:r>
              <a:rPr lang="en-US" sz="3200" dirty="0" smtClean="0"/>
              <a:t>It lets you focus in on where the errors are</a:t>
            </a:r>
          </a:p>
        </p:txBody>
      </p:sp>
      <p:sp>
        <p:nvSpPr>
          <p:cNvPr id="6" name="TextBox 5"/>
          <p:cNvSpPr txBox="1"/>
          <p:nvPr/>
        </p:nvSpPr>
        <p:spPr>
          <a:xfrm>
            <a:off x="3581400" y="3725333"/>
            <a:ext cx="2819400" cy="461665"/>
          </a:xfrm>
          <a:prstGeom prst="rect">
            <a:avLst/>
          </a:prstGeom>
          <a:noFill/>
        </p:spPr>
        <p:txBody>
          <a:bodyPr wrap="square" rtlCol="0">
            <a:spAutoFit/>
          </a:bodyPr>
          <a:lstStyle/>
          <a:p>
            <a:pPr algn="ctr"/>
            <a:r>
              <a:rPr lang="en-US" dirty="0"/>
              <a:t>p</a:t>
            </a:r>
            <a:r>
              <a:rPr lang="en-US" dirty="0" smtClean="0"/>
              <a:t>redicted</a:t>
            </a:r>
            <a:endParaRPr lang="en-US" dirty="0"/>
          </a:p>
        </p:txBody>
      </p:sp>
      <p:sp>
        <p:nvSpPr>
          <p:cNvPr id="7" name="TextBox 6"/>
          <p:cNvSpPr txBox="1"/>
          <p:nvPr/>
        </p:nvSpPr>
        <p:spPr>
          <a:xfrm>
            <a:off x="1828800" y="4715933"/>
            <a:ext cx="553998" cy="1295400"/>
          </a:xfrm>
          <a:prstGeom prst="rect">
            <a:avLst/>
          </a:prstGeom>
          <a:noFill/>
        </p:spPr>
        <p:txBody>
          <a:bodyPr vert="vert270" wrap="square" rtlCol="0">
            <a:spAutoFit/>
          </a:bodyPr>
          <a:lstStyle/>
          <a:p>
            <a:pPr algn="ctr"/>
            <a:r>
              <a:rPr lang="en-US" dirty="0" smtClean="0"/>
              <a:t>actual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7791070"/>
              </p:ext>
            </p:extLst>
          </p:nvPr>
        </p:nvGraphicFramePr>
        <p:xfrm>
          <a:off x="2438400" y="4191000"/>
          <a:ext cx="3962399" cy="1828800"/>
        </p:xfrm>
        <a:graphic>
          <a:graphicData uri="http://schemas.openxmlformats.org/drawingml/2006/table">
            <a:tbl>
              <a:tblPr firstRow="1" bandRow="1">
                <a:tableStyleId>{5C22544A-7EE6-4342-B048-85BDC9FD1C3A}</a:tableStyleId>
              </a:tblPr>
              <a:tblGrid>
                <a:gridCol w="1107141"/>
                <a:gridCol w="669107"/>
                <a:gridCol w="890751"/>
                <a:gridCol w="1295400"/>
              </a:tblGrid>
              <a:tr h="374650">
                <a:tc>
                  <a:txBody>
                    <a:bodyPr/>
                    <a:lstStyle/>
                    <a:p>
                      <a:endParaRPr lang="en-US" sz="2400" b="1"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Cat</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Dog</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rabbit</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t>Cat</a:t>
                      </a:r>
                      <a:endParaRPr lang="en-US" sz="2400" b="1"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5</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3</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0</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t>Dog</a:t>
                      </a:r>
                      <a:endParaRPr lang="en-US" sz="2400" b="1"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2</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3</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1</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t>Rabbit</a:t>
                      </a:r>
                      <a:endParaRPr lang="en-US" sz="2400" b="1"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0</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2</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11</a:t>
                      </a:r>
                      <a:endParaRPr lang="en-US" sz="2400" dirty="0"/>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61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smtClean="0">
                <a:latin typeface="Berlin Sans FB Demi" charset="0"/>
              </a:rPr>
              <a:t>Accuracy</a:t>
            </a:r>
            <a:r>
              <a:rPr lang="en-US" sz="3200" dirty="0">
                <a:latin typeface="Berlin Sans FB Demi" charset="0"/>
              </a:rPr>
              <a:t>, Error Rate, </a:t>
            </a:r>
            <a:r>
              <a:rPr lang="en-US" sz="3200" dirty="0" smtClean="0">
                <a:latin typeface="Berlin Sans FB Demi" charset="0"/>
              </a:rPr>
              <a:t>Sensitivity, </a:t>
            </a:r>
            <a:r>
              <a:rPr lang="en-US" sz="3200" dirty="0">
                <a:latin typeface="Berlin Sans FB Demi" charset="0"/>
              </a:rPr>
              <a:t>Specificity</a:t>
            </a:r>
          </a:p>
        </p:txBody>
      </p:sp>
      <p:sp>
        <p:nvSpPr>
          <p:cNvPr id="53251" name="Rectangle 3"/>
          <p:cNvSpPr>
            <a:spLocks noGrp="1" noChangeArrowheads="1"/>
          </p:cNvSpPr>
          <p:nvPr>
            <p:ph type="body" idx="1"/>
          </p:nvPr>
        </p:nvSpPr>
        <p:spPr>
          <a:xfrm>
            <a:off x="152400" y="3048000"/>
            <a:ext cx="4724400" cy="3505200"/>
          </a:xfrm>
        </p:spPr>
        <p:txBody>
          <a:bodyPr/>
          <a:lstStyle/>
          <a:p>
            <a:r>
              <a:rPr lang="en-US" sz="2400" b="1">
                <a:latin typeface="Calibri" charset="0"/>
              </a:rPr>
              <a:t>Classifier Accuracy, </a:t>
            </a:r>
            <a:r>
              <a:rPr lang="en-US" sz="2400">
                <a:latin typeface="Calibri" charset="0"/>
              </a:rPr>
              <a:t>or recognition rate: percentage of test set tuples that are correctly classified</a:t>
            </a:r>
          </a:p>
          <a:p>
            <a:pPr lvl="1">
              <a:buFont typeface="Wingdings" charset="0"/>
              <a:buNone/>
            </a:pPr>
            <a:r>
              <a:rPr lang="en-US" sz="2400" b="1">
                <a:latin typeface="Calibri" charset="0"/>
              </a:rPr>
              <a:t>Accuracy = (TP + TN)/All</a:t>
            </a:r>
            <a:endParaRPr lang="en-US" sz="2400">
              <a:latin typeface="Calibri" charset="0"/>
            </a:endParaRPr>
          </a:p>
          <a:p>
            <a:r>
              <a:rPr lang="en-US" sz="2400" b="1">
                <a:latin typeface="Calibri" charset="0"/>
              </a:rPr>
              <a:t>Error rate:</a:t>
            </a:r>
            <a:r>
              <a:rPr lang="en-US" sz="2400">
                <a:latin typeface="Calibri" charset="0"/>
              </a:rPr>
              <a:t> </a:t>
            </a:r>
            <a:r>
              <a:rPr lang="en-US" sz="2400" i="1">
                <a:latin typeface="Calibri" charset="0"/>
              </a:rPr>
              <a:t>1 –</a:t>
            </a:r>
            <a:r>
              <a:rPr lang="en-US" sz="2400">
                <a:latin typeface="Calibri" charset="0"/>
              </a:rPr>
              <a:t> </a:t>
            </a:r>
            <a:r>
              <a:rPr lang="en-US" sz="2400" i="1">
                <a:latin typeface="Calibri" charset="0"/>
              </a:rPr>
              <a:t>accuracy</a:t>
            </a:r>
            <a:r>
              <a:rPr lang="en-US" sz="2400">
                <a:latin typeface="Calibri" charset="0"/>
              </a:rPr>
              <a:t>, or</a:t>
            </a:r>
          </a:p>
          <a:p>
            <a:pPr lvl="1">
              <a:buFont typeface="Wingdings" charset="0"/>
              <a:buNone/>
            </a:pPr>
            <a:r>
              <a:rPr lang="en-US" sz="2400" b="1">
                <a:latin typeface="Calibri" charset="0"/>
              </a:rPr>
              <a:t>Error rate = (FP + FN)/All</a:t>
            </a:r>
          </a:p>
        </p:txBody>
      </p:sp>
      <p:sp>
        <p:nvSpPr>
          <p:cNvPr id="53252" name="Rectangle 3"/>
          <p:cNvSpPr>
            <a:spLocks noChangeArrowheads="1"/>
          </p:cNvSpPr>
          <p:nvPr/>
        </p:nvSpPr>
        <p:spPr bwMode="auto">
          <a:xfrm>
            <a:off x="4267200" y="1371600"/>
            <a:ext cx="472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folHlink"/>
              </a:buClr>
              <a:buSzPct val="60000"/>
              <a:buFont typeface="Wingdings" charset="0"/>
              <a:buChar char="n"/>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a:t>
            </a:r>
            <a:r>
              <a:rPr lang="en-US" sz="2400" dirty="0" smtClean="0">
                <a:latin typeface="Calibri" charset="0"/>
              </a:rPr>
              <a:t>, HIV</a:t>
            </a:r>
            <a:r>
              <a:rPr lang="en-US" sz="2400" dirty="0">
                <a:latin typeface="Calibri" charset="0"/>
              </a:rPr>
              <a:t>-</a:t>
            </a:r>
            <a:r>
              <a:rPr lang="en-US" sz="2400" dirty="0" smtClean="0">
                <a:latin typeface="Calibri" charset="0"/>
              </a:rPr>
              <a:t>positive, </a:t>
            </a:r>
            <a:r>
              <a:rPr lang="en-US" sz="2400" dirty="0" err="1" smtClean="0">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of the negative class</a:t>
            </a:r>
            <a:r>
              <a:rPr lang="en-US" sz="2400" dirty="0">
                <a:latin typeface="Calibri" charset="0"/>
              </a:rPr>
              <a:t> and minority of the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nvGraphicFramePr>
        <p:xfrm>
          <a:off x="1524000" y="1371600"/>
          <a:ext cx="1905000" cy="1466852"/>
        </p:xfrm>
        <a:graphic>
          <a:graphicData uri="http://schemas.openxmlformats.org/drawingml/2006/table">
            <a:tbl>
              <a:tblPr/>
              <a:tblGrid>
                <a:gridCol w="533400"/>
                <a:gridCol w="457200"/>
                <a:gridCol w="457200"/>
                <a:gridCol w="457200"/>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A\P</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3280" name="Slide Number Placeholder 7"/>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F01C478-2315-5E4E-A5BF-07530F2C9AD0}" type="slidenum">
              <a:rPr lang="en-US" sz="1200" b="1">
                <a:latin typeface="Calibri" charset="0"/>
              </a:rPr>
              <a:pPr algn="r" eaLnBrk="1" hangingPunct="1"/>
              <a:t>19</a:t>
            </a:fld>
            <a:endParaRPr lang="en-US" sz="1200" b="1">
              <a:latin typeface="Calibri" charset="0"/>
            </a:endParaRPr>
          </a:p>
        </p:txBody>
      </p:sp>
    </p:spTree>
    <p:extLst>
      <p:ext uri="{BB962C8B-B14F-4D97-AF65-F5344CB8AC3E}">
        <p14:creationId xmlns:p14="http://schemas.microsoft.com/office/powerpoint/2010/main" val="2774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latin typeface="Times New Roman" charset="0"/>
                <a:ea typeface="ＭＳ Ｐゴシック" charset="0"/>
                <a:cs typeface="ＭＳ Ｐゴシック" charset="0"/>
              </a:rPr>
              <a:t>http://</a:t>
            </a:r>
            <a:r>
              <a:rPr lang="en-US" sz="3200" dirty="0" err="1">
                <a:solidFill>
                  <a:srgbClr val="2D2DB9"/>
                </a:solidFill>
                <a:latin typeface="Times New Roman" charset="0"/>
                <a:ea typeface="ＭＳ Ｐゴシック" charset="0"/>
                <a:cs typeface="ＭＳ Ｐゴシック" charset="0"/>
              </a:rPr>
              <a:t>archive.ics.uci.edu</a:t>
            </a:r>
            <a:r>
              <a:rPr lang="en-US" sz="3200" dirty="0">
                <a:solidFill>
                  <a:srgbClr val="2D2DB9"/>
                </a:solidFill>
                <a:latin typeface="Times New Roman" charset="0"/>
                <a:ea typeface="ＭＳ Ｐゴシック" charset="0"/>
                <a:cs typeface="ＭＳ Ｐゴシック" charset="0"/>
              </a:rPr>
              <a:t>/</a:t>
            </a:r>
            <a:r>
              <a:rPr lang="en-US" sz="3200" dirty="0" smtClean="0">
                <a:solidFill>
                  <a:srgbClr val="2D2DB9"/>
                </a:solidFill>
                <a:latin typeface="Times New Roman" charset="0"/>
                <a:ea typeface="ＭＳ Ｐゴシック" charset="0"/>
                <a:cs typeface="ＭＳ Ｐゴシック" charset="0"/>
              </a:rPr>
              <a:t>ml</a:t>
            </a:r>
            <a:endParaRPr lang="en-US" sz="3200" dirty="0">
              <a:latin typeface="Times New Roman" charset="0"/>
              <a:ea typeface="ＭＳ Ｐゴシック" charset="0"/>
              <a:cs typeface="ＭＳ Ｐゴシック" charset="0"/>
            </a:endParaRPr>
          </a:p>
        </p:txBody>
      </p:sp>
      <p:sp>
        <p:nvSpPr>
          <p:cNvPr id="7" name="TextBox 6"/>
          <p:cNvSpPr txBox="1"/>
          <p:nvPr/>
        </p:nvSpPr>
        <p:spPr>
          <a:xfrm>
            <a:off x="6934200" y="2590800"/>
            <a:ext cx="1774494"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smtClean="0"/>
              <a:t>233 data sets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Precision and Recall</a:t>
            </a:r>
            <a:endParaRPr lang="en-US" dirty="0"/>
          </a:p>
        </p:txBody>
      </p:sp>
      <p:sp>
        <p:nvSpPr>
          <p:cNvPr id="3" name="Content Placeholder 2"/>
          <p:cNvSpPr>
            <a:spLocks noGrp="1"/>
          </p:cNvSpPr>
          <p:nvPr>
            <p:ph idx="1"/>
          </p:nvPr>
        </p:nvSpPr>
        <p:spPr>
          <a:xfrm>
            <a:off x="685800" y="1447800"/>
            <a:ext cx="8077200" cy="5029200"/>
          </a:xfrm>
        </p:spPr>
        <p:txBody>
          <a:bodyPr/>
          <a:lstStyle/>
          <a:p>
            <a:pPr marL="0" indent="0">
              <a:buNone/>
            </a:pPr>
            <a:r>
              <a:rPr lang="en-US" sz="3200" dirty="0" smtClean="0"/>
              <a:t>Information retrieval uses </a:t>
            </a:r>
            <a:r>
              <a:rPr lang="en-US" sz="3200" dirty="0" smtClean="0">
                <a:hlinkClick r:id="rId2"/>
              </a:rPr>
              <a:t>precision and recall </a:t>
            </a:r>
            <a:r>
              <a:rPr lang="en-US" sz="3200" dirty="0"/>
              <a:t> </a:t>
            </a:r>
            <a:r>
              <a:rPr lang="en-US" sz="3200" dirty="0" smtClean="0"/>
              <a:t>to characterize retrieval effectiveness</a:t>
            </a:r>
          </a:p>
          <a:p>
            <a:pPr marL="457200" lvl="1" indent="-220663">
              <a:lnSpc>
                <a:spcPct val="90000"/>
              </a:lnSpc>
            </a:pPr>
            <a:r>
              <a:rPr lang="en-US" sz="2800" b="1" dirty="0">
                <a:latin typeface="Calibri" charset="0"/>
              </a:rPr>
              <a:t>Precision</a:t>
            </a:r>
            <a:r>
              <a:rPr lang="en-US" sz="2800" dirty="0">
                <a:latin typeface="Calibri" charset="0"/>
              </a:rPr>
              <a:t>: exactness – what % of tuples that the classifier labeled as positive are actually </a:t>
            </a:r>
            <a:r>
              <a:rPr lang="en-US" sz="2800" dirty="0" smtClean="0">
                <a:latin typeface="Calibri" charset="0"/>
              </a:rPr>
              <a:t>positive</a:t>
            </a:r>
            <a:endParaRPr lang="en-US" sz="2800" b="1" dirty="0">
              <a:latin typeface="Calibri" charset="0"/>
            </a:endParaRPr>
          </a:p>
          <a:p>
            <a:pPr marL="457200" lvl="1" indent="-220663">
              <a:lnSpc>
                <a:spcPct val="90000"/>
              </a:lnSpc>
            </a:pPr>
            <a:r>
              <a:rPr lang="en-US" sz="2800" b="1" dirty="0">
                <a:latin typeface="Calibri" charset="0"/>
              </a:rPr>
              <a:t>Recall: </a:t>
            </a:r>
            <a:r>
              <a:rPr lang="en-US" sz="2800" dirty="0">
                <a:latin typeface="Calibri" charset="0"/>
              </a:rPr>
              <a:t>completeness – what % of positive tuples did the classifier label as positive</a:t>
            </a:r>
            <a:r>
              <a:rPr lang="en-US" sz="2800" dirty="0" smtClean="0">
                <a:latin typeface="Calibri" charset="0"/>
              </a:rPr>
              <a:t>?</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562600"/>
            <a:ext cx="3124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95800"/>
            <a:ext cx="3581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24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Precision and Recall</a:t>
            </a:r>
            <a:endParaRPr lang="en-US" dirty="0"/>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smtClean="0">
                <a:latin typeface="+mj-lt"/>
              </a:rPr>
              <a:t>In general, increasing one causes the other to decrease</a:t>
            </a:r>
          </a:p>
          <a:p>
            <a:pPr marL="287338" indent="-287338">
              <a:lnSpc>
                <a:spcPct val="90000"/>
              </a:lnSpc>
            </a:pPr>
            <a:r>
              <a:rPr lang="en-US" sz="3200" dirty="0" smtClean="0">
                <a:latin typeface="+mj-lt"/>
              </a:rPr>
              <a:t>Studying the precision recall curve is informative</a:t>
            </a:r>
            <a:endParaRPr lang="en-US" sz="3200" dirty="0">
              <a:latin typeface="+mj-lt"/>
            </a:endParaRPr>
          </a:p>
          <a:p>
            <a:endParaRPr lang="en-US" sz="3200" dirty="0"/>
          </a:p>
        </p:txBody>
      </p:sp>
      <p:pic>
        <p:nvPicPr>
          <p:cNvPr id="4" name="Picture 3"/>
          <p:cNvPicPr>
            <a:picLocks noChangeAspect="1"/>
          </p:cNvPicPr>
          <p:nvPr/>
        </p:nvPicPr>
        <p:blipFill>
          <a:blip r:embed="rId2"/>
          <a:stretch>
            <a:fillRect/>
          </a:stretch>
        </p:blipFill>
        <p:spPr>
          <a:xfrm>
            <a:off x="3285067" y="2980267"/>
            <a:ext cx="4902200" cy="3558048"/>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Precision and Recall</a:t>
            </a:r>
            <a:endParaRPr lang="en-US" dirty="0"/>
          </a:p>
        </p:txBody>
      </p:sp>
      <p:sp>
        <p:nvSpPr>
          <p:cNvPr id="3" name="Content Placeholder 2"/>
          <p:cNvSpPr>
            <a:spLocks noGrp="1"/>
          </p:cNvSpPr>
          <p:nvPr>
            <p:ph idx="1"/>
          </p:nvPr>
        </p:nvSpPr>
        <p:spPr>
          <a:xfrm>
            <a:off x="685800" y="1371600"/>
            <a:ext cx="8305800" cy="5029200"/>
          </a:xfrm>
        </p:spPr>
        <p:txBody>
          <a:bodyPr/>
          <a:lstStyle/>
          <a:p>
            <a:pPr marL="0" indent="0">
              <a:buNone/>
            </a:pPr>
            <a:r>
              <a:rPr lang="en-US" sz="3200" dirty="0" smtClean="0"/>
              <a:t>If one system’s curve is always above the other, it’s better</a:t>
            </a:r>
            <a:endParaRPr lang="en-US" sz="3200" dirty="0"/>
          </a:p>
        </p:txBody>
      </p:sp>
      <p:pic>
        <p:nvPicPr>
          <p:cNvPr id="5" name="Picture 4"/>
          <p:cNvPicPr>
            <a:picLocks noChangeAspect="1"/>
          </p:cNvPicPr>
          <p:nvPr/>
        </p:nvPicPr>
        <p:blipFill>
          <a:blip r:embed="rId2"/>
          <a:stretch>
            <a:fillRect/>
          </a:stretch>
        </p:blipFill>
        <p:spPr>
          <a:xfrm>
            <a:off x="2286000" y="2514600"/>
            <a:ext cx="4056046" cy="3962400"/>
          </a:xfrm>
          <a:prstGeom prst="rect">
            <a:avLst/>
          </a:prstGeom>
        </p:spPr>
      </p:pic>
    </p:spTree>
    <p:extLst>
      <p:ext uri="{BB962C8B-B14F-4D97-AF65-F5344CB8AC3E}">
        <p14:creationId xmlns:p14="http://schemas.microsoft.com/office/powerpoint/2010/main" val="55826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measure</a:t>
            </a:r>
            <a:endParaRPr lang="en-US" dirty="0"/>
          </a:p>
        </p:txBody>
      </p:sp>
      <p:sp>
        <p:nvSpPr>
          <p:cNvPr id="3" name="Content Placeholder 2"/>
          <p:cNvSpPr>
            <a:spLocks noGrp="1"/>
          </p:cNvSpPr>
          <p:nvPr>
            <p:ph idx="1"/>
          </p:nvPr>
        </p:nvSpPr>
        <p:spPr>
          <a:xfrm>
            <a:off x="609600" y="1828800"/>
            <a:ext cx="7772400" cy="4114800"/>
          </a:xfrm>
        </p:spPr>
        <p:txBody>
          <a:bodyPr/>
          <a:lstStyle/>
          <a:p>
            <a:pPr marL="0" indent="0">
              <a:buNone/>
            </a:pPr>
            <a:r>
              <a:rPr lang="en-US" sz="3200" dirty="0" smtClean="0"/>
              <a:t>The </a:t>
            </a:r>
            <a:r>
              <a:rPr lang="en-US" sz="3200" dirty="0" smtClean="0">
                <a:hlinkClick r:id="rId2"/>
              </a:rPr>
              <a:t>F1 measure</a:t>
            </a:r>
            <a:r>
              <a:rPr lang="en-US" sz="3200" dirty="0" smtClean="0"/>
              <a:t> combines both into a useful single metric </a:t>
            </a:r>
            <a:endParaRPr lang="en-US" sz="3200" dirty="0"/>
          </a:p>
        </p:txBody>
      </p:sp>
      <p:pic>
        <p:nvPicPr>
          <p:cNvPr id="4" name="Picture 3" descr="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52800"/>
            <a:ext cx="42672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54"/>
          <p:cNvGraphicFramePr>
            <a:graphicFrameLocks noGrp="1"/>
          </p:cNvGraphicFramePr>
          <p:nvPr>
            <p:extLst>
              <p:ext uri="{D42A27DB-BD31-4B8C-83A1-F6EECF244321}">
                <p14:modId xmlns:p14="http://schemas.microsoft.com/office/powerpoint/2010/main" val="2365192383"/>
              </p:ext>
            </p:extLst>
          </p:nvPr>
        </p:nvGraphicFramePr>
        <p:xfrm>
          <a:off x="304800" y="4660541"/>
          <a:ext cx="8534399" cy="1740259"/>
        </p:xfrm>
        <a:graphic>
          <a:graphicData uri="http://schemas.openxmlformats.org/drawingml/2006/table">
            <a:tbl>
              <a:tblPr/>
              <a:tblGrid>
                <a:gridCol w="2667000"/>
                <a:gridCol w="1676400"/>
                <a:gridCol w="1468820"/>
                <a:gridCol w="947245"/>
                <a:gridCol w="1774934"/>
              </a:tblGrid>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Actual\Predicted class</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yes</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cancer = no</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Total</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Recognition(%)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yes</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90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210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300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30.00 (</a:t>
                      </a:r>
                      <a:r>
                        <a:rPr kumimoji="0" lang="en-US" sz="1800" b="0" i="1" u="none" strike="noStrike" cap="none" normalizeH="0" baseline="0" smtClean="0">
                          <a:ln>
                            <a:noFill/>
                          </a:ln>
                          <a:solidFill>
                            <a:schemeClr val="tx1"/>
                          </a:solidFill>
                          <a:effectLst/>
                          <a:latin typeface="Calibri" pitchFamily="34" charset="0"/>
                        </a:rPr>
                        <a:t>sensitivity</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no</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140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9560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9700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98.56 (</a:t>
                      </a:r>
                      <a:r>
                        <a:rPr kumimoji="0" lang="en-US" sz="1800" b="0" i="1" u="none" strike="noStrike" cap="none" normalizeH="0" baseline="0" smtClean="0">
                          <a:ln>
                            <a:noFill/>
                          </a:ln>
                          <a:solidFill>
                            <a:schemeClr val="tx1"/>
                          </a:solidFill>
                          <a:effectLst/>
                          <a:latin typeface="Calibri" pitchFamily="34" charset="0"/>
                        </a:rPr>
                        <a:t>specificity)</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Total</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230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9770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10000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96.40 (</a:t>
                      </a:r>
                      <a:r>
                        <a:rPr kumimoji="0" lang="en-US" sz="1800" b="0" i="1" u="none" strike="noStrike" cap="none" normalizeH="0" baseline="0" dirty="0" smtClean="0">
                          <a:ln>
                            <a:noFill/>
                          </a:ln>
                          <a:solidFill>
                            <a:schemeClr val="tx1"/>
                          </a:solidFill>
                          <a:effectLst/>
                          <a:latin typeface="Calibri" pitchFamily="34" charset="0"/>
                        </a:rPr>
                        <a:t>accuracy</a:t>
                      </a:r>
                      <a:r>
                        <a:rPr kumimoji="0" lang="en-US" sz="1800" b="0" i="0" u="none" strike="noStrike" cap="none" normalizeH="0" baseline="0" dirty="0" smtClean="0">
                          <a:ln>
                            <a:noFill/>
                          </a:ln>
                          <a:solidFill>
                            <a:schemeClr val="tx1"/>
                          </a:solidFill>
                          <a:effectLst/>
                          <a:latin typeface="Calibri" pitchFamily="34" charset="0"/>
                        </a:rPr>
                        <a:t>)</a:t>
                      </a:r>
                      <a:endParaRPr kumimoji="0" lang="en-US" sz="1800" b="0" i="1" u="none" strike="noStrike" cap="none" normalizeH="0" baseline="0" dirty="0" smtClean="0">
                        <a:ln>
                          <a:noFill/>
                        </a:ln>
                        <a:solidFill>
                          <a:schemeClr val="tx1"/>
                        </a:solidFill>
                        <a:effectLst/>
                        <a:latin typeface="Calibri" pitchFamily="34"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3058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(1)</a:t>
            </a:r>
            <a:endParaRPr lang="en-US" dirty="0"/>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t>ROC = </a:t>
            </a:r>
            <a:r>
              <a:rPr lang="en-US" dirty="0">
                <a:hlinkClick r:id="rId4"/>
              </a:rPr>
              <a:t>Receiver operating characteristic  </a:t>
            </a:r>
            <a:endParaRPr lang="en-US" dirty="0"/>
          </a:p>
        </p:txBody>
      </p:sp>
    </p:spTree>
    <p:extLst>
      <p:ext uri="{BB962C8B-B14F-4D97-AF65-F5344CB8AC3E}">
        <p14:creationId xmlns:p14="http://schemas.microsoft.com/office/powerpoint/2010/main" val="429073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ROC Curve (2)</a:t>
            </a:r>
            <a:endParaRPr lang="en-US" dirty="0"/>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smtClean="0"/>
              <a:t>There is always </a:t>
            </a:r>
            <a:r>
              <a:rPr lang="en-US" sz="2800" dirty="0"/>
              <a:t>a tradeoff between the false negative rate and the false positive </a:t>
            </a:r>
            <a:r>
              <a:rPr lang="en-US" sz="2800" dirty="0" smtClean="0"/>
              <a:t>rate</a:t>
            </a:r>
            <a:endParaRPr lang="en-US" sz="2800" dirty="0"/>
          </a:p>
        </p:txBody>
      </p:sp>
    </p:spTree>
    <p:extLst>
      <p:ext uri="{BB962C8B-B14F-4D97-AF65-F5344CB8AC3E}">
        <p14:creationId xmlns:p14="http://schemas.microsoft.com/office/powerpoint/2010/main" val="142785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(3)</a:t>
            </a:r>
            <a:endParaRPr lang="en-US" dirty="0"/>
          </a:p>
        </p:txBody>
      </p:sp>
      <p:pic>
        <p:nvPicPr>
          <p:cNvPr id="4" name="Picture 3"/>
          <p:cNvPicPr>
            <a:picLocks noChangeAspect="1"/>
          </p:cNvPicPr>
          <p:nvPr/>
        </p:nvPicPr>
        <p:blipFill>
          <a:blip r:embed="rId2"/>
          <a:stretch>
            <a:fillRect/>
          </a:stretch>
        </p:blipFill>
        <p:spPr>
          <a:xfrm>
            <a:off x="2540000" y="1625600"/>
            <a:ext cx="4064000" cy="3594100"/>
          </a:xfrm>
          <a:prstGeom prst="rect">
            <a:avLst/>
          </a:prstGeom>
        </p:spPr>
      </p:pic>
      <p:sp>
        <p:nvSpPr>
          <p:cNvPr id="5" name="TextBox 4"/>
          <p:cNvSpPr txBox="1"/>
          <p:nvPr/>
        </p:nvSpPr>
        <p:spPr>
          <a:xfrm>
            <a:off x="304800" y="5486400"/>
            <a:ext cx="8534400" cy="1200328"/>
          </a:xfrm>
          <a:prstGeom prst="rect">
            <a:avLst/>
          </a:prstGeom>
          <a:noFill/>
        </p:spPr>
        <p:txBody>
          <a:bodyPr wrap="square" rtlCol="0">
            <a:spAutoFit/>
          </a:bodyPr>
          <a:lstStyle/>
          <a:p>
            <a:r>
              <a:rPr lang="en-US" dirty="0"/>
              <a:t>"Random guess" is worst prediction model and is used as a baseline. The decision threshold of a random guess is a number between 0 to 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(4)</a:t>
            </a:r>
            <a:endParaRPr lang="en-US" dirty="0"/>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t>ROC Curve </a:t>
            </a:r>
            <a:r>
              <a:rPr lang="en-US" dirty="0" smtClean="0"/>
              <a:t>transforms the </a:t>
            </a:r>
            <a:r>
              <a:rPr lang="en-US" dirty="0"/>
              <a:t>y-axis from "fail to detect" to 1 - "fail to </a:t>
            </a:r>
            <a:r>
              <a:rPr lang="en-US" dirty="0" smtClean="0"/>
              <a:t>detect”, i.e.,  </a:t>
            </a:r>
            <a:r>
              <a:rPr lang="en-US" dirty="0"/>
              <a:t>"success to </a:t>
            </a:r>
            <a:r>
              <a:rPr lang="en-US" dirty="0" smtClean="0"/>
              <a:t>detect”</a:t>
            </a:r>
            <a:endParaRPr lang="en-US" dirty="0"/>
          </a:p>
        </p:txBody>
      </p:sp>
    </p:spTree>
    <p:extLst>
      <p:ext uri="{BB962C8B-B14F-4D97-AF65-F5344CB8AC3E}">
        <p14:creationId xmlns:p14="http://schemas.microsoft.com/office/powerpoint/2010/main" val="189456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at N</a:t>
            </a:r>
            <a:endParaRPr lang="en-US" dirty="0"/>
          </a:p>
        </p:txBody>
      </p:sp>
      <p:sp>
        <p:nvSpPr>
          <p:cNvPr id="3" name="Content Placeholder 2"/>
          <p:cNvSpPr>
            <a:spLocks noGrp="1"/>
          </p:cNvSpPr>
          <p:nvPr>
            <p:ph idx="1"/>
          </p:nvPr>
        </p:nvSpPr>
        <p:spPr>
          <a:xfrm>
            <a:off x="685800" y="1752600"/>
            <a:ext cx="7772400" cy="4724400"/>
          </a:xfrm>
        </p:spPr>
        <p:txBody>
          <a:bodyPr/>
          <a:lstStyle/>
          <a:p>
            <a:r>
              <a:rPr lang="en-US" sz="3200" dirty="0" smtClean="0"/>
              <a:t>Ranking tasks return a set of results ordered from best to worst</a:t>
            </a:r>
          </a:p>
          <a:p>
            <a:pPr lvl="1"/>
            <a:r>
              <a:rPr lang="en-US" sz="2800" dirty="0" smtClean="0"/>
              <a:t>E.g., documents about “</a:t>
            </a:r>
            <a:r>
              <a:rPr lang="en-US" sz="2800" dirty="0" err="1" smtClean="0"/>
              <a:t>barack</a:t>
            </a:r>
            <a:r>
              <a:rPr lang="en-US" sz="2800" dirty="0" smtClean="0"/>
              <a:t> </a:t>
            </a:r>
            <a:r>
              <a:rPr lang="en-US" sz="2800" dirty="0" err="1" smtClean="0"/>
              <a:t>obama</a:t>
            </a:r>
            <a:r>
              <a:rPr lang="en-US" sz="2800" dirty="0" smtClean="0"/>
              <a:t>”</a:t>
            </a:r>
          </a:p>
          <a:p>
            <a:pPr lvl="1"/>
            <a:r>
              <a:rPr lang="en-US" sz="2800" dirty="0"/>
              <a:t>T</a:t>
            </a:r>
            <a:r>
              <a:rPr lang="en-US" sz="2800" dirty="0" smtClean="0"/>
              <a:t>ypes for “</a:t>
            </a:r>
            <a:r>
              <a:rPr lang="en-US" sz="2800" dirty="0"/>
              <a:t>B</a:t>
            </a:r>
            <a:r>
              <a:rPr lang="en-US" sz="2800" dirty="0" smtClean="0"/>
              <a:t>arack Obama”</a:t>
            </a:r>
          </a:p>
          <a:p>
            <a:r>
              <a:rPr lang="en-US" sz="3200" dirty="0" smtClean="0">
                <a:hlinkClick r:id="rId2"/>
              </a:rPr>
              <a:t>Learning to rank</a:t>
            </a:r>
            <a:r>
              <a:rPr lang="en-US" sz="3200" dirty="0" smtClean="0"/>
              <a:t> systems can do this using a variety of algorithms (including SVM)</a:t>
            </a:r>
          </a:p>
          <a:p>
            <a:r>
              <a:rPr lang="en-US" sz="3200" dirty="0" smtClean="0"/>
              <a:t>Precision at N is the fraction of top N answers that are correct</a:t>
            </a:r>
          </a:p>
          <a:p>
            <a:endParaRPr lang="en-US" sz="3200" dirty="0" smtClean="0"/>
          </a:p>
        </p:txBody>
      </p:sp>
    </p:spTree>
    <p:extLst>
      <p:ext uri="{BB962C8B-B14F-4D97-AF65-F5344CB8AC3E}">
        <p14:creationId xmlns:p14="http://schemas.microsoft.com/office/powerpoint/2010/main" val="117616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latin typeface="Times New Roman" charset="0"/>
                <a:ea typeface="ＭＳ Ｐゴシック" charset="0"/>
                <a:cs typeface="ＭＳ Ｐゴシック" charset="0"/>
                <a:hlinkClick r:id="rId3"/>
              </a:rPr>
              <a:t>http://archive.ics.uci.edu/ml/datasets/Zoo</a:t>
            </a:r>
            <a:endParaRPr lang="en-US" sz="3600" dirty="0">
              <a:solidFill>
                <a:srgbClr val="2D2DB9"/>
              </a:solidFill>
              <a:latin typeface="Times New Roman" charset="0"/>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latin typeface="Times New Roman" charset="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smtClean="0"/>
              <a:t>animal name: string</a:t>
            </a:r>
          </a:p>
          <a:p>
            <a:pPr marL="0" indent="0">
              <a:buFontTx/>
              <a:buNone/>
              <a:defRPr/>
            </a:pPr>
            <a:r>
              <a:rPr lang="en-US" sz="1800" dirty="0" smtClean="0"/>
              <a:t>hair: Boolean </a:t>
            </a:r>
          </a:p>
          <a:p>
            <a:pPr marL="0" indent="0">
              <a:buFontTx/>
              <a:buNone/>
              <a:defRPr/>
            </a:pPr>
            <a:r>
              <a:rPr lang="en-US" sz="1800" dirty="0" smtClean="0"/>
              <a:t>feathers: Boolean </a:t>
            </a:r>
          </a:p>
          <a:p>
            <a:pPr marL="0" indent="0">
              <a:buFontTx/>
              <a:buNone/>
              <a:defRPr/>
            </a:pPr>
            <a:r>
              <a:rPr lang="en-US" sz="1800" dirty="0" smtClean="0"/>
              <a:t>eggs: Boolean </a:t>
            </a:r>
          </a:p>
          <a:p>
            <a:pPr marL="0" indent="0">
              <a:buFontTx/>
              <a:buNone/>
              <a:defRPr/>
            </a:pPr>
            <a:r>
              <a:rPr lang="en-US" sz="1800" dirty="0" smtClean="0"/>
              <a:t>milk: Boolean </a:t>
            </a:r>
          </a:p>
          <a:p>
            <a:pPr marL="0" indent="0">
              <a:buFontTx/>
              <a:buNone/>
              <a:defRPr/>
            </a:pPr>
            <a:r>
              <a:rPr lang="en-US" sz="1800" dirty="0" smtClean="0"/>
              <a:t>airborne: Boolean </a:t>
            </a:r>
          </a:p>
          <a:p>
            <a:pPr marL="0" indent="0">
              <a:buFontTx/>
              <a:buNone/>
              <a:defRPr/>
            </a:pPr>
            <a:r>
              <a:rPr lang="en-US" sz="1800" dirty="0" smtClean="0"/>
              <a:t>aquatic: Boolean </a:t>
            </a:r>
          </a:p>
          <a:p>
            <a:pPr marL="0" indent="0">
              <a:buFontTx/>
              <a:buNone/>
              <a:defRPr/>
            </a:pPr>
            <a:r>
              <a:rPr lang="en-US" sz="1800" dirty="0" smtClean="0"/>
              <a:t>predator: Boolean </a:t>
            </a:r>
          </a:p>
          <a:p>
            <a:pPr marL="0" indent="0">
              <a:buFontTx/>
              <a:buNone/>
              <a:defRPr/>
            </a:pPr>
            <a:r>
              <a:rPr lang="en-US" sz="1800" dirty="0" smtClean="0"/>
              <a:t>toothed: Boolean </a:t>
            </a:r>
          </a:p>
          <a:p>
            <a:pPr marL="0" indent="0">
              <a:buFontTx/>
              <a:buNone/>
              <a:defRPr/>
            </a:pPr>
            <a:r>
              <a:rPr lang="en-US" sz="1800" dirty="0" smtClean="0"/>
              <a:t>backbone: Boolean </a:t>
            </a:r>
          </a:p>
          <a:p>
            <a:pPr marL="0" indent="0">
              <a:buFontTx/>
              <a:buNone/>
              <a:defRPr/>
            </a:pPr>
            <a:r>
              <a:rPr lang="en-US" sz="1800" dirty="0" smtClean="0"/>
              <a:t>breathes: Boolean </a:t>
            </a:r>
          </a:p>
          <a:p>
            <a:pPr marL="0" indent="0">
              <a:buFontTx/>
              <a:buNone/>
              <a:defRPr/>
            </a:pPr>
            <a:r>
              <a:rPr lang="en-US" sz="1800" dirty="0" smtClean="0"/>
              <a:t>venomous: Boolean </a:t>
            </a:r>
          </a:p>
          <a:p>
            <a:pPr marL="0" indent="0">
              <a:buFontTx/>
              <a:buNone/>
              <a:defRPr/>
            </a:pPr>
            <a:r>
              <a:rPr lang="en-US" sz="1800" dirty="0" smtClean="0"/>
              <a:t>fins: Boolean </a:t>
            </a:r>
          </a:p>
          <a:p>
            <a:pPr marL="0" indent="0">
              <a:buFontTx/>
              <a:buNone/>
              <a:defRPr/>
            </a:pPr>
            <a:r>
              <a:rPr lang="en-US" sz="1800" dirty="0" smtClean="0"/>
              <a:t>legs: {0,2,4,5,6,8}</a:t>
            </a:r>
          </a:p>
          <a:p>
            <a:pPr marL="0" indent="0">
              <a:buFontTx/>
              <a:buNone/>
              <a:defRPr/>
            </a:pPr>
            <a:r>
              <a:rPr lang="en-US" sz="1800" dirty="0" smtClean="0"/>
              <a:t>tail: Boolean </a:t>
            </a:r>
          </a:p>
          <a:p>
            <a:pPr marL="0" indent="0">
              <a:buFontTx/>
              <a:buNone/>
              <a:defRPr/>
            </a:pPr>
            <a:r>
              <a:rPr lang="en-US" sz="1800" dirty="0" smtClean="0"/>
              <a:t>domestic: Boolean </a:t>
            </a:r>
          </a:p>
          <a:p>
            <a:pPr marL="0" indent="0">
              <a:buFontTx/>
              <a:buNone/>
              <a:defRPr/>
            </a:pPr>
            <a:r>
              <a:rPr lang="en-US" sz="1800" dirty="0" err="1" smtClean="0"/>
              <a:t>catsize</a:t>
            </a:r>
            <a:r>
              <a:rPr lang="en-US" sz="1800" dirty="0" smtClean="0"/>
              <a:t>: Boolean </a:t>
            </a:r>
          </a:p>
          <a:p>
            <a:pPr marL="0" indent="0">
              <a:buFontTx/>
              <a:buNone/>
              <a:defRPr/>
            </a:pPr>
            <a:r>
              <a:rPr lang="en-US" sz="1800" dirty="0" smtClean="0"/>
              <a:t>type: {mammal, fish, bird, shellfish, insect, reptile, amphibian}</a:t>
            </a:r>
          </a:p>
        </p:txBody>
      </p:sp>
      <p:sp>
        <p:nvSpPr>
          <p:cNvPr id="4" name="TextBox 3"/>
          <p:cNvSpPr txBox="1"/>
          <p:nvPr/>
        </p:nvSpPr>
        <p:spPr>
          <a:xfrm>
            <a:off x="3505200" y="1295400"/>
            <a:ext cx="5121275" cy="532447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smtClean="0"/>
              <a:t>101 examples</a:t>
            </a:r>
          </a:p>
          <a:p>
            <a:pPr>
              <a:defRPr/>
            </a:pPr>
            <a:r>
              <a:rPr lang="en-US" sz="2000" smtClean="0"/>
              <a:t>aardvark,1,0,0,1,0,0,1,1,1,1,0,0,4,0,0,1,mammal</a:t>
            </a:r>
          </a:p>
          <a:p>
            <a:pPr>
              <a:defRPr/>
            </a:pPr>
            <a:r>
              <a:rPr lang="en-US" sz="2000" smtClean="0"/>
              <a:t>antelope,1,0,0,1,0,0,0,1,1,1,0,0,4,1,0,1,mammal</a:t>
            </a:r>
          </a:p>
          <a:p>
            <a:pPr>
              <a:defRPr/>
            </a:pPr>
            <a:r>
              <a:rPr lang="en-US" sz="2000" smtClean="0"/>
              <a:t>bass,0,0,1,0,0,1,1,1,1,0,0,1,0,1,0,0,fish</a:t>
            </a:r>
          </a:p>
          <a:p>
            <a:pPr>
              <a:defRPr/>
            </a:pPr>
            <a:r>
              <a:rPr lang="en-US" sz="2000" smtClean="0"/>
              <a:t>bear,1,0,0,1,0,0,1,1,1,1,0,0,4,0,0,1,mammal</a:t>
            </a:r>
          </a:p>
          <a:p>
            <a:pPr>
              <a:defRPr/>
            </a:pPr>
            <a:r>
              <a:rPr lang="en-US" sz="2000" smtClean="0"/>
              <a:t>boar,1,0,0,1,0,0,1,1,1,1,0,0,4,1,0,1,mammal</a:t>
            </a:r>
          </a:p>
          <a:p>
            <a:pPr>
              <a:defRPr/>
            </a:pPr>
            <a:r>
              <a:rPr lang="en-US" sz="2000" smtClean="0"/>
              <a:t>buffalo,1,0,0,1,0,0,0,1,1,1,0,0,4,1,0,1,mammal</a:t>
            </a:r>
          </a:p>
          <a:p>
            <a:pPr>
              <a:defRPr/>
            </a:pPr>
            <a:r>
              <a:rPr lang="en-US" sz="2000" smtClean="0"/>
              <a:t>calf,1,0,0,1,0,0,0,1,1,1,0,0,4,1,1,1,mammal</a:t>
            </a:r>
          </a:p>
          <a:p>
            <a:pPr>
              <a:defRPr/>
            </a:pPr>
            <a:r>
              <a:rPr lang="en-US" sz="2000" smtClean="0"/>
              <a:t>carp,0,0,1,0,0,1,0,1,1,0,0,1,0,1,1,0,fish</a:t>
            </a:r>
          </a:p>
          <a:p>
            <a:pPr>
              <a:defRPr/>
            </a:pPr>
            <a:r>
              <a:rPr lang="en-US" sz="2000" smtClean="0"/>
              <a:t>catfish,0,0,1,0,0,1,1,1,1,0,0,1,0,1,0,0,fish</a:t>
            </a:r>
          </a:p>
          <a:p>
            <a:pPr>
              <a:defRPr/>
            </a:pPr>
            <a:r>
              <a:rPr lang="en-US" sz="2000" smtClean="0"/>
              <a:t>cavy,1,0,0,1,0,0,0,1,1,1,0,0,4,0,1,0,mammal</a:t>
            </a:r>
          </a:p>
          <a:p>
            <a:pPr>
              <a:defRPr/>
            </a:pPr>
            <a:r>
              <a:rPr lang="en-US" sz="2000" smtClean="0"/>
              <a:t>cheetah,1,0,0,1,0,0,1,1,1,1,0,0,4,1,0,1,mammal</a:t>
            </a:r>
          </a:p>
          <a:p>
            <a:pPr>
              <a:defRPr/>
            </a:pPr>
            <a:r>
              <a:rPr lang="en-US" sz="2000" smtClean="0"/>
              <a:t>chicken,0,1,1,0,1,0,0,0,1,1,0,0,2,1,1,0,bird</a:t>
            </a:r>
          </a:p>
          <a:p>
            <a:pPr>
              <a:defRPr/>
            </a:pPr>
            <a:r>
              <a:rPr lang="en-US" sz="2000" smtClean="0"/>
              <a:t>chub,0,0,1,0,0,1,1,1,1,0,0,1,0,1,0,0,fish</a:t>
            </a:r>
          </a:p>
          <a:p>
            <a:pPr>
              <a:defRPr/>
            </a:pPr>
            <a:r>
              <a:rPr lang="en-US" sz="2000" smtClean="0"/>
              <a:t>clam,0,0,1,0,0,0,1,0,0,0,0,0,0,0,0,0,shellfish</a:t>
            </a:r>
          </a:p>
          <a:p>
            <a:pPr>
              <a:defRPr/>
            </a:pPr>
            <a:r>
              <a:rPr lang="en-US" sz="2000" smtClean="0"/>
              <a:t>crab,0,0,1,0,0,1,1,0,0,0,0,0,4,0,0,0,shellfish</a:t>
            </a:r>
          </a:p>
          <a:p>
            <a:pPr>
              <a:defRPr/>
            </a:pPr>
            <a:r>
              <a:rPr lang="en-US" sz="2000" smtClean="0"/>
              <a: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a:latin typeface="Times New Roman" charset="0"/>
                <a:ea typeface="ＭＳ Ｐゴシック" charset="0"/>
                <a:cs typeface="ＭＳ Ｐゴシック" charset="0"/>
              </a:rPr>
              <a:t>aima-python&gt; python</a:t>
            </a:r>
          </a:p>
          <a:p>
            <a:pPr>
              <a:buFontTx/>
              <a:buNone/>
            </a:pPr>
            <a:r>
              <a:rPr lang="en-US">
                <a:latin typeface="Times New Roman" charset="0"/>
                <a:ea typeface="ＭＳ Ｐゴシック" charset="0"/>
                <a:cs typeface="ＭＳ Ｐゴシック" charset="0"/>
              </a:rPr>
              <a:t>&gt;&gt;&gt; from learning import *</a:t>
            </a:r>
          </a:p>
          <a:p>
            <a:pPr>
              <a:buFontTx/>
              <a:buNone/>
            </a:pPr>
            <a:r>
              <a:rPr lang="en-US">
                <a:latin typeface="Times New Roman" charset="0"/>
                <a:ea typeface="ＭＳ Ｐゴシック" charset="0"/>
                <a:cs typeface="ＭＳ Ｐゴシック" charset="0"/>
              </a:rPr>
              <a:t>&gt;&gt;&gt; zoo</a:t>
            </a:r>
          </a:p>
          <a:p>
            <a:pPr>
              <a:buFontTx/>
              <a:buNone/>
            </a:pPr>
            <a:r>
              <a:rPr lang="en-US">
                <a:latin typeface="Times New Roman" charset="0"/>
                <a:ea typeface="ＭＳ Ｐゴシック" charset="0"/>
                <a:cs typeface="ＭＳ Ｐゴシック" charset="0"/>
              </a:rPr>
              <a:t>&lt;DataSet(zoo): 101 examples, 18 attributes&gt;</a:t>
            </a:r>
          </a:p>
          <a:p>
            <a:pPr>
              <a:buFontTx/>
              <a:buNone/>
            </a:pPr>
            <a:r>
              <a:rPr lang="en-US">
                <a:latin typeface="Times New Roman" charset="0"/>
                <a:ea typeface="ＭＳ Ｐゴシック" charset="0"/>
                <a:cs typeface="ＭＳ Ｐゴシック" charset="0"/>
              </a:rPr>
              <a:t>&gt;&gt;&gt; dt = DecisionTreeLearner()</a:t>
            </a:r>
          </a:p>
          <a:p>
            <a:pPr>
              <a:buFontTx/>
              <a:buNone/>
            </a:pPr>
            <a:r>
              <a:rPr lang="en-US">
                <a:latin typeface="Times New Roman" charset="0"/>
                <a:ea typeface="ＭＳ Ｐゴシック" charset="0"/>
                <a:cs typeface="ＭＳ Ｐゴシック" charset="0"/>
              </a:rPr>
              <a:t>&gt;&gt;&gt; dt.train(zoo)</a:t>
            </a:r>
          </a:p>
          <a:p>
            <a:pPr>
              <a:buFontTx/>
              <a:buNone/>
            </a:pPr>
            <a:r>
              <a:rPr lang="en-US">
                <a:latin typeface="Times New Roman" charset="0"/>
                <a:ea typeface="ＭＳ Ｐゴシック" charset="0"/>
                <a:cs typeface="ＭＳ Ｐゴシック" charset="0"/>
              </a:rPr>
              <a:t>&gt;&gt;&gt; dt.predict(['shark',0,0,1,0,0,1,1,1,1,0,0,1,0,1,0,0])</a:t>
            </a:r>
          </a:p>
          <a:p>
            <a:pPr>
              <a:buFontTx/>
              <a:buNone/>
            </a:pPr>
            <a:r>
              <a:rPr lang="en-US">
                <a:latin typeface="Times New Roman" charset="0"/>
                <a:ea typeface="ＭＳ Ｐゴシック" charset="0"/>
                <a:cs typeface="ＭＳ Ｐゴシック" charset="0"/>
              </a:rPr>
              <a:t>'fish'</a:t>
            </a:r>
          </a:p>
          <a:p>
            <a:pPr>
              <a:buFontTx/>
              <a:buNone/>
            </a:pPr>
            <a:r>
              <a:rPr lang="en-US">
                <a:latin typeface="Times New Roman" charset="0"/>
                <a:ea typeface="ＭＳ Ｐゴシック" charset="0"/>
                <a:cs typeface="ＭＳ Ｐゴシック" charset="0"/>
              </a:rPr>
              <a:t>&gt;&gt;&gt; dt.predict(['shark',0,0,0,0,0,1,1,1,1,0,0,1,0,1,0,0])</a:t>
            </a:r>
          </a:p>
          <a:p>
            <a:pPr>
              <a:buFontTx/>
              <a:buNone/>
            </a:pPr>
            <a:r>
              <a:rPr lang="en-US">
                <a:latin typeface="Times New Roman" charset="0"/>
                <a:ea typeface="ＭＳ Ｐゴシック" charset="0"/>
                <a:cs typeface="ＭＳ Ｐゴシック" charset="0"/>
              </a:rPr>
              <a:t>'mammal</a:t>
            </a:r>
            <a:r>
              <a:rPr lang="ja-JP" altLang="en-US">
                <a:latin typeface="Times New Roman" charset="0"/>
                <a:ea typeface="ＭＳ Ｐゴシック" charset="0"/>
                <a:cs typeface="ＭＳ Ｐゴシック" charset="0"/>
              </a:rPr>
              <a:t>’</a:t>
            </a:r>
            <a:endParaRPr lang="en-US">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latin typeface="Times New Roman" charset="0"/>
                <a:ea typeface="ＭＳ Ｐゴシック" charset="0"/>
                <a:cs typeface="ＭＳ Ｐゴシック" charset="0"/>
              </a:rPr>
              <a:t>Evaluation </a:t>
            </a:r>
            <a:r>
              <a:rPr lang="en-US" sz="4800" dirty="0" smtClean="0">
                <a:latin typeface="Times New Roman" charset="0"/>
                <a:ea typeface="ＭＳ Ｐゴシック" charset="0"/>
                <a:cs typeface="ＭＳ Ｐゴシック" charset="0"/>
              </a:rPr>
              <a:t>methodology (1)</a:t>
            </a:r>
            <a:endParaRPr lang="en-US" sz="4800" dirty="0">
              <a:latin typeface="Times New Roman" charset="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447800"/>
            <a:ext cx="8534400" cy="4495800"/>
          </a:xfrm>
        </p:spPr>
        <p:txBody>
          <a:bodyPr/>
          <a:lstStyle/>
          <a:p>
            <a:pPr marL="0" indent="0">
              <a:buNone/>
            </a:pPr>
            <a:r>
              <a:rPr lang="en-US" sz="3200" dirty="0">
                <a:latin typeface="Times New Roman" charset="0"/>
                <a:ea typeface="ＭＳ Ｐゴシック" charset="0"/>
                <a:cs typeface="ＭＳ Ｐゴシック" charset="0"/>
              </a:rPr>
              <a:t>Standard methodology:</a:t>
            </a:r>
          </a:p>
          <a:p>
            <a:pPr marL="576263" lvl="1" indent="-339725">
              <a:buFontTx/>
              <a:buNone/>
            </a:pPr>
            <a:r>
              <a:rPr lang="en-US" sz="2800" dirty="0">
                <a:latin typeface="Times New Roman" charset="0"/>
                <a:ea typeface="ＭＳ Ｐゴシック" charset="0"/>
              </a:rPr>
              <a:t>1. Collect large set of examples with correct classifications</a:t>
            </a:r>
          </a:p>
          <a:p>
            <a:pPr marL="576263" lvl="1" indent="-339725">
              <a:buFontTx/>
              <a:buNone/>
            </a:pPr>
            <a:r>
              <a:rPr lang="en-US" sz="2800" dirty="0">
                <a:latin typeface="Times New Roman" charset="0"/>
                <a:ea typeface="ＭＳ Ｐゴシック" charset="0"/>
              </a:rPr>
              <a:t>2. Randomly divide collection into two disjoint sets:  </a:t>
            </a:r>
            <a:r>
              <a:rPr lang="en-US" sz="2800" i="1" dirty="0">
                <a:latin typeface="Times New Roman" charset="0"/>
                <a:ea typeface="ＭＳ Ｐゴシック" charset="0"/>
              </a:rPr>
              <a:t>training</a:t>
            </a:r>
            <a:r>
              <a:rPr lang="en-US" sz="2800" dirty="0">
                <a:latin typeface="Times New Roman" charset="0"/>
                <a:ea typeface="ＭＳ Ｐゴシック" charset="0"/>
              </a:rPr>
              <a:t> and </a:t>
            </a:r>
            <a:r>
              <a:rPr lang="en-US" sz="2800" i="1" dirty="0">
                <a:latin typeface="Times New Roman" charset="0"/>
                <a:ea typeface="ＭＳ Ｐゴシック" charset="0"/>
              </a:rPr>
              <a:t>test</a:t>
            </a:r>
          </a:p>
          <a:p>
            <a:pPr marL="576263" lvl="1" indent="-339725">
              <a:buFontTx/>
              <a:buNone/>
            </a:pPr>
            <a:r>
              <a:rPr lang="en-US" sz="2800" dirty="0">
                <a:latin typeface="Times New Roman" charset="0"/>
                <a:ea typeface="ＭＳ Ｐゴシック" charset="0"/>
              </a:rPr>
              <a:t>3. Apply learning algorithm to training set giving hypothesis H</a:t>
            </a:r>
          </a:p>
          <a:p>
            <a:pPr marL="576263" lvl="1" indent="-339725">
              <a:buFontTx/>
              <a:buNone/>
            </a:pPr>
            <a:r>
              <a:rPr lang="en-US" sz="2800" dirty="0">
                <a:latin typeface="Times New Roman" charset="0"/>
                <a:ea typeface="ＭＳ Ｐゴシック" charset="0"/>
              </a:rPr>
              <a:t>4. Measure performance of H </a:t>
            </a:r>
            <a:r>
              <a:rPr lang="en-US" sz="2800" dirty="0" err="1">
                <a:latin typeface="Times New Roman" charset="0"/>
                <a:ea typeface="ＭＳ Ｐゴシック" charset="0"/>
              </a:rPr>
              <a:t>w.r.t</a:t>
            </a:r>
            <a:r>
              <a:rPr lang="en-US" sz="2800" dirty="0">
                <a:latin typeface="Times New Roman" charset="0"/>
                <a:ea typeface="ＭＳ Ｐゴシック" charset="0"/>
              </a:rPr>
              <a:t>. test </a:t>
            </a:r>
            <a:r>
              <a:rPr lang="en-US" sz="2800" dirty="0" smtClean="0">
                <a:latin typeface="Times New Roman" charset="0"/>
                <a:ea typeface="ＭＳ Ｐゴシック" charset="0"/>
              </a:rPr>
              <a:t>set</a:t>
            </a:r>
          </a:p>
          <a:p>
            <a:pPr marL="457200" lvl="1" indent="-338138">
              <a:buFontTx/>
              <a:buNone/>
            </a:pPr>
            <a:endParaRPr lang="en-US" sz="2800" dirty="0">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latin typeface="Times New Roman" charset="0"/>
                <a:ea typeface="ＭＳ Ｐゴシック" charset="0"/>
                <a:cs typeface="ＭＳ Ｐゴシック" charset="0"/>
              </a:rPr>
              <a:t>Evaluation </a:t>
            </a:r>
            <a:r>
              <a:rPr lang="en-US" sz="4800" dirty="0" smtClean="0">
                <a:latin typeface="Times New Roman" charset="0"/>
                <a:ea typeface="ＭＳ Ｐゴシック" charset="0"/>
                <a:cs typeface="ＭＳ Ｐゴシック" charset="0"/>
              </a:rPr>
              <a:t>methodology (2)</a:t>
            </a:r>
            <a:endParaRPr lang="en-US" sz="4800" dirty="0">
              <a:latin typeface="Times New Roman" charset="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smtClean="0">
                <a:latin typeface="Times New Roman" charset="0"/>
                <a:ea typeface="ＭＳ Ｐゴシック" charset="0"/>
                <a:cs typeface="ＭＳ Ｐゴシック" charset="0"/>
              </a:rPr>
              <a:t>Important: keep the training and test sets disjoint!</a:t>
            </a:r>
          </a:p>
          <a:p>
            <a:pPr marL="230188" indent="-230188"/>
            <a:r>
              <a:rPr lang="en-US" sz="3200" dirty="0" smtClean="0">
                <a:latin typeface="Times New Roman" charset="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smtClean="0">
                <a:latin typeface="Times New Roman" charset="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latin typeface="Times New Roman" charset="0"/>
              <a:ea typeface="ＭＳ Ｐゴシック" charset="0"/>
            </a:endParaRPr>
          </a:p>
        </p:txBody>
      </p:sp>
    </p:spTree>
    <p:extLst>
      <p:ext uri="{BB962C8B-B14F-4D97-AF65-F5344CB8AC3E}">
        <p14:creationId xmlns:p14="http://schemas.microsoft.com/office/powerpoint/2010/main" val="38231160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latin typeface="Times New Roman" charset="0"/>
                <a:ea typeface="ＭＳ Ｐゴシック" charset="0"/>
                <a:cs typeface="ＭＳ Ｐゴシック" charset="0"/>
              </a:rPr>
              <a:t>Evaluation </a:t>
            </a:r>
            <a:r>
              <a:rPr lang="en-US" sz="4800" dirty="0" smtClean="0">
                <a:latin typeface="Times New Roman" charset="0"/>
                <a:ea typeface="ＭＳ Ｐゴシック" charset="0"/>
                <a:cs typeface="ＭＳ Ｐゴシック" charset="0"/>
              </a:rPr>
              <a:t>methodology (3)</a:t>
            </a:r>
            <a:endParaRPr lang="en-US" sz="4800" dirty="0">
              <a:latin typeface="Times New Roman" charset="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219200"/>
            <a:ext cx="8534400" cy="5105400"/>
          </a:xfrm>
        </p:spPr>
        <p:txBody>
          <a:bodyPr/>
          <a:lstStyle/>
          <a:p>
            <a:pPr marL="0" indent="0">
              <a:buNone/>
            </a:pPr>
            <a:r>
              <a:rPr lang="en-US" sz="3200" dirty="0" smtClean="0">
                <a:latin typeface="Times New Roman" charset="0"/>
                <a:ea typeface="ＭＳ Ｐゴシック" charset="0"/>
                <a:cs typeface="ＭＳ Ｐゴシック" charset="0"/>
              </a:rPr>
              <a:t>Common variation on </a:t>
            </a:r>
            <a:r>
              <a:rPr lang="en-US" sz="3200" dirty="0">
                <a:latin typeface="Times New Roman" charset="0"/>
                <a:ea typeface="ＭＳ Ｐゴシック" charset="0"/>
                <a:cs typeface="ＭＳ Ｐゴシック" charset="0"/>
              </a:rPr>
              <a:t>methodology:</a:t>
            </a:r>
          </a:p>
          <a:p>
            <a:pPr marL="576263" lvl="1" indent="-339725">
              <a:buFontTx/>
              <a:buNone/>
            </a:pPr>
            <a:r>
              <a:rPr lang="en-US" sz="2800" dirty="0">
                <a:latin typeface="Times New Roman" charset="0"/>
                <a:ea typeface="ＭＳ Ｐゴシック" charset="0"/>
              </a:rPr>
              <a:t>1. Collect large set of examples with correct classifications</a:t>
            </a:r>
          </a:p>
          <a:p>
            <a:pPr marL="576263" lvl="1" indent="-339725">
              <a:buFontTx/>
              <a:buNone/>
            </a:pPr>
            <a:r>
              <a:rPr lang="en-US" sz="2800" dirty="0">
                <a:latin typeface="Times New Roman" charset="0"/>
                <a:ea typeface="ＭＳ Ｐゴシック" charset="0"/>
              </a:rPr>
              <a:t>2. Randomly divide collection into </a:t>
            </a:r>
            <a:r>
              <a:rPr lang="en-US" sz="2800" dirty="0" smtClean="0">
                <a:latin typeface="Times New Roman" charset="0"/>
                <a:ea typeface="ＭＳ Ｐゴシック" charset="0"/>
              </a:rPr>
              <a:t>two </a:t>
            </a:r>
            <a:r>
              <a:rPr lang="en-US" sz="2800" dirty="0">
                <a:latin typeface="Times New Roman" charset="0"/>
                <a:ea typeface="ＭＳ Ｐゴシック" charset="0"/>
              </a:rPr>
              <a:t>disjoint sets</a:t>
            </a:r>
            <a:r>
              <a:rPr lang="en-US" sz="2800" dirty="0" smtClean="0">
                <a:latin typeface="Times New Roman" charset="0"/>
                <a:ea typeface="ＭＳ Ｐゴシック" charset="0"/>
              </a:rPr>
              <a:t>: </a:t>
            </a:r>
            <a:r>
              <a:rPr lang="en-US" sz="2800" i="1" dirty="0" smtClean="0">
                <a:latin typeface="Times New Roman" charset="0"/>
                <a:ea typeface="ＭＳ Ｐゴシック" charset="0"/>
              </a:rPr>
              <a:t>developmen</a:t>
            </a:r>
            <a:r>
              <a:rPr lang="en-US" sz="2800" dirty="0" smtClean="0">
                <a:latin typeface="Times New Roman" charset="0"/>
                <a:ea typeface="ＭＳ Ｐゴシック" charset="0"/>
              </a:rPr>
              <a:t>t and </a:t>
            </a:r>
            <a:r>
              <a:rPr lang="en-US" sz="2800" i="1" dirty="0" smtClean="0">
                <a:latin typeface="Times New Roman" charset="0"/>
                <a:ea typeface="ＭＳ Ｐゴシック" charset="0"/>
              </a:rPr>
              <a:t>test, </a:t>
            </a:r>
            <a:r>
              <a:rPr lang="en-US" sz="2800" dirty="0" smtClean="0">
                <a:latin typeface="Times New Roman" charset="0"/>
                <a:ea typeface="ＭＳ Ｐゴシック" charset="0"/>
              </a:rPr>
              <a:t>and further divide development into </a:t>
            </a:r>
            <a:r>
              <a:rPr lang="en-US" sz="2800" i="1" dirty="0" err="1" smtClean="0">
                <a:latin typeface="Times New Roman" charset="0"/>
                <a:ea typeface="ＭＳ Ｐゴシック" charset="0"/>
              </a:rPr>
              <a:t>devtrain</a:t>
            </a:r>
            <a:r>
              <a:rPr lang="en-US" sz="2800" dirty="0" smtClean="0">
                <a:latin typeface="Times New Roman" charset="0"/>
                <a:ea typeface="ＭＳ Ｐゴシック" charset="0"/>
              </a:rPr>
              <a:t> and </a:t>
            </a:r>
            <a:r>
              <a:rPr lang="en-US" sz="2800" i="1" dirty="0" err="1" smtClean="0">
                <a:latin typeface="Times New Roman" charset="0"/>
                <a:ea typeface="ＭＳ Ｐゴシック" charset="0"/>
              </a:rPr>
              <a:t>devtest</a:t>
            </a:r>
            <a:endParaRPr lang="en-US" sz="2800" i="1" dirty="0">
              <a:latin typeface="Times New Roman" charset="0"/>
              <a:ea typeface="ＭＳ Ｐゴシック" charset="0"/>
            </a:endParaRPr>
          </a:p>
          <a:p>
            <a:pPr marL="576263" lvl="1" indent="-339725">
              <a:buFontTx/>
              <a:buNone/>
            </a:pPr>
            <a:r>
              <a:rPr lang="en-US" sz="2800" dirty="0">
                <a:latin typeface="Times New Roman" charset="0"/>
                <a:ea typeface="ＭＳ Ｐゴシック" charset="0"/>
              </a:rPr>
              <a:t>3. Apply learning algorithm to </a:t>
            </a:r>
            <a:r>
              <a:rPr lang="en-US" sz="2800" i="1" dirty="0" err="1" smtClean="0">
                <a:latin typeface="Times New Roman" charset="0"/>
                <a:ea typeface="ＭＳ Ｐゴシック" charset="0"/>
              </a:rPr>
              <a:t>devtrain</a:t>
            </a:r>
            <a:r>
              <a:rPr lang="en-US" sz="2800" dirty="0" smtClean="0">
                <a:latin typeface="Times New Roman" charset="0"/>
                <a:ea typeface="ＭＳ Ｐゴシック" charset="0"/>
              </a:rPr>
              <a:t> </a:t>
            </a:r>
            <a:r>
              <a:rPr lang="en-US" sz="2800" dirty="0">
                <a:latin typeface="Times New Roman" charset="0"/>
                <a:ea typeface="ＭＳ Ｐゴシック" charset="0"/>
              </a:rPr>
              <a:t>set giving hypothesis H</a:t>
            </a:r>
          </a:p>
          <a:p>
            <a:pPr marL="576263" lvl="1" indent="-339725">
              <a:buFontTx/>
              <a:buNone/>
            </a:pPr>
            <a:r>
              <a:rPr lang="en-US" sz="2800" dirty="0">
                <a:latin typeface="Times New Roman" charset="0"/>
                <a:ea typeface="ＭＳ Ｐゴシック" charset="0"/>
              </a:rPr>
              <a:t>4. Measure performance of H </a:t>
            </a:r>
            <a:r>
              <a:rPr lang="en-US" sz="2800" dirty="0" err="1">
                <a:latin typeface="Times New Roman" charset="0"/>
                <a:ea typeface="ＭＳ Ｐゴシック" charset="0"/>
              </a:rPr>
              <a:t>w.r.t</a:t>
            </a:r>
            <a:r>
              <a:rPr lang="en-US" sz="2800" dirty="0">
                <a:latin typeface="Times New Roman" charset="0"/>
                <a:ea typeface="ＭＳ Ｐゴシック" charset="0"/>
              </a:rPr>
              <a:t>. </a:t>
            </a:r>
            <a:r>
              <a:rPr lang="en-US" sz="2800" i="1" dirty="0" err="1" smtClean="0">
                <a:latin typeface="Times New Roman" charset="0"/>
                <a:ea typeface="ＭＳ Ｐゴシック" charset="0"/>
              </a:rPr>
              <a:t>devtest</a:t>
            </a:r>
            <a:r>
              <a:rPr lang="en-US" sz="2800" dirty="0" smtClean="0">
                <a:latin typeface="Times New Roman" charset="0"/>
                <a:ea typeface="ＭＳ Ｐゴシック" charset="0"/>
              </a:rPr>
              <a:t> set</a:t>
            </a:r>
          </a:p>
          <a:p>
            <a:pPr marL="576263" lvl="1" indent="-339725">
              <a:buFontTx/>
              <a:buNone/>
            </a:pPr>
            <a:r>
              <a:rPr lang="en-US" sz="2800" dirty="0" smtClean="0">
                <a:latin typeface="Times New Roman" charset="0"/>
                <a:ea typeface="ＭＳ Ｐゴシック" charset="0"/>
              </a:rPr>
              <a:t>5. Modify approach, repeat 3-4 ad needed</a:t>
            </a:r>
          </a:p>
          <a:p>
            <a:pPr marL="576263" lvl="1" indent="-339725">
              <a:buFontTx/>
              <a:buNone/>
            </a:pPr>
            <a:r>
              <a:rPr lang="en-US" sz="2800" dirty="0" smtClean="0">
                <a:latin typeface="Times New Roman" charset="0"/>
                <a:ea typeface="ＭＳ Ｐゴシック" charset="0"/>
              </a:rPr>
              <a:t>6. Final test on </a:t>
            </a:r>
            <a:r>
              <a:rPr lang="en-US" sz="2800" i="1" dirty="0" smtClean="0">
                <a:latin typeface="Times New Roman" charset="0"/>
                <a:ea typeface="ＭＳ Ｐゴシック" charset="0"/>
              </a:rPr>
              <a:t>test</a:t>
            </a:r>
            <a:r>
              <a:rPr lang="en-US" sz="2800" dirty="0" smtClean="0">
                <a:latin typeface="Times New Roman" charset="0"/>
                <a:ea typeface="ＭＳ Ｐゴシック" charset="0"/>
              </a:rPr>
              <a:t> data</a:t>
            </a:r>
          </a:p>
          <a:p>
            <a:pPr marL="576263" lvl="1" indent="-339725">
              <a:buFontTx/>
              <a:buNone/>
            </a:pPr>
            <a:endParaRPr lang="en-US" sz="2800" dirty="0" smtClean="0">
              <a:latin typeface="Times New Roman" charset="0"/>
              <a:ea typeface="ＭＳ Ｐゴシック" charset="0"/>
            </a:endParaRPr>
          </a:p>
          <a:p>
            <a:pPr marL="457200" lvl="1" indent="-338138">
              <a:buFontTx/>
              <a:buNone/>
            </a:pPr>
            <a:endParaRPr lang="en-US" sz="2800" dirty="0">
              <a:latin typeface="Times New Roman" charset="0"/>
              <a:ea typeface="ＭＳ Ｐゴシック" charset="0"/>
            </a:endParaRPr>
          </a:p>
        </p:txBody>
      </p:sp>
    </p:spTree>
    <p:extLst>
      <p:ext uri="{BB962C8B-B14F-4D97-AF65-F5344CB8AC3E}">
        <p14:creationId xmlns:p14="http://schemas.microsoft.com/office/powerpoint/2010/main" val="37351558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latin typeface="Times New Roman" charset="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8153400" cy="5257800"/>
          </a:xfrm>
        </p:spPr>
        <p:txBody>
          <a:bodyPr/>
          <a:lstStyle/>
          <a:p>
            <a:pPr marL="0" indent="0">
              <a:buFontTx/>
              <a:buNone/>
            </a:pPr>
            <a:r>
              <a:rPr lang="en-US" sz="3200" dirty="0" err="1" smtClean="0">
                <a:latin typeface="Times New Roman" charset="0"/>
                <a:ea typeface="ＭＳ Ｐゴシック" charset="0"/>
                <a:cs typeface="ＭＳ Ｐゴシック" charset="0"/>
              </a:rPr>
              <a:t>train_and_test</a:t>
            </a:r>
            <a:r>
              <a:rPr lang="en-US" sz="3200" dirty="0" smtClean="0">
                <a:latin typeface="Times New Roman" charset="0"/>
                <a:ea typeface="ＭＳ Ｐゴシック" charset="0"/>
                <a:cs typeface="ＭＳ Ｐゴシック" charset="0"/>
              </a:rPr>
              <a:t>(learner, data, start, end) uses data[</a:t>
            </a:r>
            <a:r>
              <a:rPr lang="en-US" sz="3200" dirty="0" err="1" smtClean="0">
                <a:latin typeface="Times New Roman" charset="0"/>
                <a:ea typeface="ＭＳ Ｐゴシック" charset="0"/>
                <a:cs typeface="ＭＳ Ｐゴシック" charset="0"/>
              </a:rPr>
              <a:t>start:end</a:t>
            </a:r>
            <a:r>
              <a:rPr lang="en-US" sz="3200" dirty="0" smtClean="0">
                <a:latin typeface="Times New Roman" charset="0"/>
                <a:ea typeface="ＭＳ Ｐゴシック" charset="0"/>
                <a:cs typeface="ＭＳ Ｐゴシック" charset="0"/>
              </a:rPr>
              <a:t>] for test and the rest for train</a:t>
            </a:r>
          </a:p>
          <a:p>
            <a:pPr marL="341313" lvl="1" indent="0">
              <a:buFontTx/>
              <a:buNone/>
            </a:pPr>
            <a:r>
              <a:rPr lang="en-US" sz="2600" dirty="0" smtClean="0">
                <a:latin typeface="Times New Roman" charset="0"/>
                <a:ea typeface="ＭＳ Ｐゴシック" charset="0"/>
                <a:cs typeface="ＭＳ Ｐゴシック" charset="0"/>
              </a:rPr>
              <a:t>&gt;&gt;&gt; </a:t>
            </a:r>
            <a:r>
              <a:rPr lang="en-US" sz="2600" dirty="0" err="1" smtClean="0">
                <a:latin typeface="Times New Roman" charset="0"/>
                <a:ea typeface="ＭＳ Ｐゴシック" charset="0"/>
                <a:cs typeface="ＭＳ Ｐゴシック" charset="0"/>
              </a:rPr>
              <a:t>dtl</a:t>
            </a:r>
            <a:r>
              <a:rPr lang="en-US" sz="2600" dirty="0" smtClean="0">
                <a:latin typeface="Times New Roman" charset="0"/>
                <a:ea typeface="ＭＳ Ｐゴシック" charset="0"/>
                <a:cs typeface="ＭＳ Ｐゴシック" charset="0"/>
              </a:rPr>
              <a:t> = </a:t>
            </a:r>
            <a:r>
              <a:rPr lang="en-US" sz="2600" dirty="0" err="1" smtClean="0">
                <a:latin typeface="Times New Roman" charset="0"/>
                <a:ea typeface="ＭＳ Ｐゴシック" charset="0"/>
                <a:cs typeface="ＭＳ Ｐゴシック" charset="0"/>
              </a:rPr>
              <a:t>DecisionTreeLearner</a:t>
            </a:r>
            <a:endParaRPr lang="en-US" sz="2600" dirty="0">
              <a:latin typeface="Times New Roman" charset="0"/>
              <a:ea typeface="ＭＳ Ｐゴシック" charset="0"/>
              <a:cs typeface="ＭＳ Ｐゴシック" charset="0"/>
            </a:endParaRPr>
          </a:p>
          <a:p>
            <a:pPr lvl="1">
              <a:buFontTx/>
              <a:buNone/>
            </a:pPr>
            <a:r>
              <a:rPr lang="en-US" sz="2600" dirty="0" smtClean="0">
                <a:latin typeface="Times New Roman" charset="0"/>
                <a:ea typeface="ＭＳ Ｐゴシック" charset="0"/>
                <a:cs typeface="ＭＳ Ｐゴシック" charset="0"/>
              </a:rPr>
              <a:t>&gt;</a:t>
            </a:r>
            <a:r>
              <a:rPr lang="en-US" sz="2600" dirty="0">
                <a:latin typeface="Times New Roman" charset="0"/>
                <a:ea typeface="ＭＳ Ｐゴシック" charset="0"/>
                <a:cs typeface="ＭＳ Ｐゴシック" charset="0"/>
              </a:rPr>
              <a:t>&gt;&gt; </a:t>
            </a:r>
            <a:r>
              <a:rPr lang="en-US" sz="2600" dirty="0" err="1">
                <a:latin typeface="Times New Roman" charset="0"/>
                <a:ea typeface="ＭＳ Ｐゴシック" charset="0"/>
                <a:cs typeface="ＭＳ Ｐゴシック" charset="0"/>
              </a:rPr>
              <a:t>train_and_test</a:t>
            </a:r>
            <a:r>
              <a:rPr lang="en-US" sz="2600" dirty="0" smtClean="0">
                <a:latin typeface="Times New Roman" charset="0"/>
                <a:ea typeface="ＭＳ Ｐゴシック" charset="0"/>
                <a:cs typeface="ＭＳ Ｐゴシック" charset="0"/>
              </a:rPr>
              <a:t>(</a:t>
            </a:r>
            <a:r>
              <a:rPr lang="en-US" sz="2600" dirty="0" err="1" smtClean="0">
                <a:latin typeface="Times New Roman" charset="0"/>
                <a:ea typeface="ＭＳ Ｐゴシック" charset="0"/>
                <a:cs typeface="ＭＳ Ｐゴシック" charset="0"/>
              </a:rPr>
              <a:t>dtl</a:t>
            </a:r>
            <a:r>
              <a:rPr lang="en-US" sz="2600" dirty="0" smtClean="0">
                <a:latin typeface="Times New Roman" charset="0"/>
                <a:ea typeface="ＭＳ Ｐゴシック" charset="0"/>
                <a:cs typeface="ＭＳ Ｐゴシック" charset="0"/>
              </a:rPr>
              <a:t>(</a:t>
            </a:r>
            <a:r>
              <a:rPr lang="en-US" sz="2600" dirty="0">
                <a:latin typeface="Times New Roman" charset="0"/>
                <a:ea typeface="ＭＳ Ｐゴシック" charset="0"/>
                <a:cs typeface="ＭＳ Ｐゴシック" charset="0"/>
              </a:rPr>
              <a:t>), zoo, 0, 10)</a:t>
            </a:r>
          </a:p>
          <a:p>
            <a:pPr lvl="1">
              <a:buFontTx/>
              <a:buNone/>
            </a:pPr>
            <a:r>
              <a:rPr lang="en-US" sz="2600" dirty="0">
                <a:latin typeface="Times New Roman" charset="0"/>
                <a:ea typeface="ＭＳ Ｐゴシック" charset="0"/>
                <a:cs typeface="ＭＳ Ｐゴシック" charset="0"/>
              </a:rPr>
              <a:t>1.0</a:t>
            </a:r>
          </a:p>
          <a:p>
            <a:pPr lvl="1">
              <a:buFontTx/>
              <a:buNone/>
            </a:pPr>
            <a:r>
              <a:rPr lang="en-US" sz="2600" dirty="0">
                <a:latin typeface="Times New Roman" charset="0"/>
                <a:ea typeface="ＭＳ Ｐゴシック" charset="0"/>
                <a:cs typeface="ＭＳ Ｐゴシック" charset="0"/>
              </a:rPr>
              <a:t>&gt;&gt;&gt; </a:t>
            </a:r>
            <a:r>
              <a:rPr lang="en-US" sz="2600" dirty="0" err="1">
                <a:latin typeface="Times New Roman" charset="0"/>
                <a:ea typeface="ＭＳ Ｐゴシック" charset="0"/>
                <a:cs typeface="ＭＳ Ｐゴシック" charset="0"/>
              </a:rPr>
              <a:t>train_and_test</a:t>
            </a:r>
            <a:r>
              <a:rPr lang="en-US" sz="2600" dirty="0" smtClean="0">
                <a:latin typeface="Times New Roman" charset="0"/>
                <a:ea typeface="ＭＳ Ｐゴシック" charset="0"/>
                <a:cs typeface="ＭＳ Ｐゴシック" charset="0"/>
              </a:rPr>
              <a:t>(</a:t>
            </a:r>
            <a:r>
              <a:rPr lang="en-US" sz="2600" dirty="0" err="1" smtClean="0">
                <a:latin typeface="Times New Roman" charset="0"/>
                <a:ea typeface="ＭＳ Ｐゴシック" charset="0"/>
                <a:cs typeface="ＭＳ Ｐゴシック" charset="0"/>
              </a:rPr>
              <a:t>dtl</a:t>
            </a:r>
            <a:r>
              <a:rPr lang="en-US" sz="2600" dirty="0" smtClean="0">
                <a:latin typeface="Times New Roman" charset="0"/>
                <a:ea typeface="ＭＳ Ｐゴシック" charset="0"/>
                <a:cs typeface="ＭＳ Ｐゴシック" charset="0"/>
              </a:rPr>
              <a:t>(</a:t>
            </a:r>
            <a:r>
              <a:rPr lang="en-US" sz="2600" dirty="0">
                <a:latin typeface="Times New Roman" charset="0"/>
                <a:ea typeface="ＭＳ Ｐゴシック" charset="0"/>
                <a:cs typeface="ＭＳ Ｐゴシック" charset="0"/>
              </a:rPr>
              <a:t>), zoo, 90, 100)</a:t>
            </a:r>
          </a:p>
          <a:p>
            <a:pPr lvl="1">
              <a:buFontTx/>
              <a:buNone/>
            </a:pPr>
            <a:r>
              <a:rPr lang="en-US" sz="2600" dirty="0">
                <a:latin typeface="Times New Roman" charset="0"/>
                <a:ea typeface="ＭＳ Ｐゴシック" charset="0"/>
                <a:cs typeface="ＭＳ Ｐゴシック" charset="0"/>
              </a:rPr>
              <a:t>0.80000000000000004</a:t>
            </a:r>
          </a:p>
          <a:p>
            <a:pPr lvl="1">
              <a:buFontTx/>
              <a:buNone/>
            </a:pPr>
            <a:r>
              <a:rPr lang="en-US" sz="2600" dirty="0">
                <a:latin typeface="Times New Roman" charset="0"/>
                <a:ea typeface="ＭＳ Ｐゴシック" charset="0"/>
                <a:cs typeface="ＭＳ Ｐゴシック" charset="0"/>
              </a:rPr>
              <a:t>&gt;&gt;&gt; </a:t>
            </a:r>
            <a:r>
              <a:rPr lang="en-US" sz="2600" dirty="0" err="1">
                <a:latin typeface="Times New Roman" charset="0"/>
                <a:ea typeface="ＭＳ Ｐゴシック" charset="0"/>
                <a:cs typeface="ＭＳ Ｐゴシック" charset="0"/>
              </a:rPr>
              <a:t>train_and_test</a:t>
            </a:r>
            <a:r>
              <a:rPr lang="en-US" sz="2600" dirty="0" smtClean="0">
                <a:latin typeface="Times New Roman" charset="0"/>
                <a:ea typeface="ＭＳ Ｐゴシック" charset="0"/>
                <a:cs typeface="ＭＳ Ｐゴシック" charset="0"/>
              </a:rPr>
              <a:t>(</a:t>
            </a:r>
            <a:r>
              <a:rPr lang="en-US" sz="2600" dirty="0" err="1" smtClean="0">
                <a:latin typeface="Times New Roman" charset="0"/>
                <a:ea typeface="ＭＳ Ｐゴシック" charset="0"/>
                <a:cs typeface="ＭＳ Ｐゴシック" charset="0"/>
              </a:rPr>
              <a:t>dtl</a:t>
            </a:r>
            <a:r>
              <a:rPr lang="en-US" sz="2600" dirty="0" smtClean="0">
                <a:latin typeface="Times New Roman" charset="0"/>
                <a:ea typeface="ＭＳ Ｐゴシック" charset="0"/>
                <a:cs typeface="ＭＳ Ｐゴシック" charset="0"/>
              </a:rPr>
              <a:t>(</a:t>
            </a:r>
            <a:r>
              <a:rPr lang="en-US" sz="2600" dirty="0">
                <a:latin typeface="Times New Roman" charset="0"/>
                <a:ea typeface="ＭＳ Ｐゴシック" charset="0"/>
                <a:cs typeface="ＭＳ Ｐゴシック" charset="0"/>
              </a:rPr>
              <a:t>), zoo, 90, 101)</a:t>
            </a:r>
          </a:p>
          <a:p>
            <a:pPr lvl="1">
              <a:buFontTx/>
              <a:buNone/>
            </a:pPr>
            <a:r>
              <a:rPr lang="en-US" sz="2600" dirty="0">
                <a:latin typeface="Times New Roman" charset="0"/>
                <a:ea typeface="ＭＳ Ｐゴシック" charset="0"/>
                <a:cs typeface="ＭＳ Ｐゴシック" charset="0"/>
              </a:rPr>
              <a:t>0.81818181818181823</a:t>
            </a:r>
          </a:p>
          <a:p>
            <a:pPr lvl="1">
              <a:buFontTx/>
              <a:buNone/>
            </a:pPr>
            <a:r>
              <a:rPr lang="en-US" sz="2600" dirty="0">
                <a:latin typeface="Times New Roman" charset="0"/>
                <a:ea typeface="ＭＳ Ｐゴシック" charset="0"/>
                <a:cs typeface="ＭＳ Ｐゴシック" charset="0"/>
              </a:rPr>
              <a:t>&gt;&gt;&gt; </a:t>
            </a:r>
            <a:r>
              <a:rPr lang="en-US" sz="2600" dirty="0" err="1" smtClean="0">
                <a:latin typeface="Times New Roman" charset="0"/>
                <a:ea typeface="ＭＳ Ｐゴシック" charset="0"/>
                <a:cs typeface="ＭＳ Ｐゴシック" charset="0"/>
              </a:rPr>
              <a:t>train_and_test</a:t>
            </a:r>
            <a:r>
              <a:rPr lang="en-US" sz="2600" dirty="0" smtClean="0">
                <a:latin typeface="Times New Roman" charset="0"/>
                <a:ea typeface="ＭＳ Ｐゴシック" charset="0"/>
                <a:cs typeface="ＭＳ Ｐゴシック" charset="0"/>
              </a:rPr>
              <a:t>(</a:t>
            </a:r>
            <a:r>
              <a:rPr lang="en-US" sz="2600" dirty="0" err="1" smtClean="0">
                <a:latin typeface="Times New Roman" charset="0"/>
                <a:ea typeface="ＭＳ Ｐゴシック" charset="0"/>
                <a:cs typeface="ＭＳ Ｐゴシック" charset="0"/>
              </a:rPr>
              <a:t>dtl</a:t>
            </a:r>
            <a:r>
              <a:rPr lang="en-US" sz="2600" dirty="0" smtClean="0">
                <a:latin typeface="Times New Roman" charset="0"/>
                <a:ea typeface="ＭＳ Ｐゴシック" charset="0"/>
                <a:cs typeface="ＭＳ Ｐゴシック" charset="0"/>
              </a:rPr>
              <a:t>(</a:t>
            </a:r>
            <a:r>
              <a:rPr lang="en-US" sz="2600" dirty="0">
                <a:latin typeface="Times New Roman" charset="0"/>
                <a:ea typeface="ＭＳ Ｐゴシック" charset="0"/>
                <a:cs typeface="ＭＳ Ｐゴシック" charset="0"/>
              </a:rPr>
              <a:t>), zoo, 80, 90)</a:t>
            </a:r>
          </a:p>
          <a:p>
            <a:pPr lvl="1">
              <a:buFontTx/>
              <a:buNone/>
            </a:pPr>
            <a:r>
              <a:rPr lang="en-US" sz="2600" dirty="0">
                <a:latin typeface="Times New Roman" charset="0"/>
                <a:ea typeface="ＭＳ Ｐゴシック" charset="0"/>
                <a:cs typeface="ＭＳ Ｐゴシック" charset="0"/>
              </a:rPr>
              <a:t>0.90000000000000002</a:t>
            </a:r>
          </a:p>
          <a:p>
            <a:pPr>
              <a:buFontTx/>
              <a:buNone/>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19394</TotalTime>
  <Words>1539</Words>
  <Application>Microsoft Macintosh PowerPoint</Application>
  <PresentationFormat>On-screen Show (4:3)</PresentationFormat>
  <Paragraphs>237</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Machine Learning: Methodology</vt:lpstr>
      <vt:lpstr>http://archive.ics.uci.edu/ml</vt:lpstr>
      <vt:lpstr>PowerPoint Presentation</vt:lpstr>
      <vt:lpstr>Zoo data</vt:lpstr>
      <vt:lpstr>Zoo example</vt:lpstr>
      <vt:lpstr>Evaluation methodology (1)</vt:lpstr>
      <vt:lpstr>Evaluation methodology (2)</vt:lpstr>
      <vt:lpstr>Evaluation methodology (3)</vt:lpstr>
      <vt:lpstr>Zoo evaluation</vt:lpstr>
      <vt:lpstr>K-fold Cross Validation</vt:lpstr>
      <vt:lpstr>Zoo evaluation</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Precision and Recall</vt:lpstr>
      <vt:lpstr>Precision and Recall</vt:lpstr>
      <vt:lpstr>Precision and Recall</vt:lpstr>
      <vt:lpstr>F measure</vt:lpstr>
      <vt:lpstr>ROC Curve (1)</vt:lpstr>
      <vt:lpstr>ROC Curve (2)</vt:lpstr>
      <vt:lpstr>ROC Curve (3)</vt:lpstr>
      <vt:lpstr>ROC Curve (4)</vt:lpstr>
      <vt:lpstr>Precision at N</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427</cp:revision>
  <cp:lastPrinted>2012-11-28T20:50:13Z</cp:lastPrinted>
  <dcterms:created xsi:type="dcterms:W3CDTF">2009-11-25T19:59:32Z</dcterms:created>
  <dcterms:modified xsi:type="dcterms:W3CDTF">2015-12-02T19:06:30Z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