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8" r:id="rId3"/>
    <p:sldId id="269" r:id="rId4"/>
    <p:sldId id="336" r:id="rId5"/>
    <p:sldId id="337" r:id="rId6"/>
    <p:sldId id="257" r:id="rId7"/>
    <p:sldId id="270" r:id="rId8"/>
    <p:sldId id="338" r:id="rId9"/>
    <p:sldId id="339" r:id="rId10"/>
    <p:sldId id="340" r:id="rId11"/>
    <p:sldId id="341" r:id="rId12"/>
    <p:sldId id="342" r:id="rId13"/>
    <p:sldId id="343" r:id="rId14"/>
    <p:sldId id="308" r:id="rId15"/>
    <p:sldId id="310" r:id="rId16"/>
    <p:sldId id="309" r:id="rId17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clrMru>
    <a:srgbClr val="00CC00"/>
    <a:srgbClr val="EAEAEA"/>
    <a:srgbClr val="DDD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789" autoAdjust="0"/>
  </p:normalViewPr>
  <p:slideViewPr>
    <p:cSldViewPr showGuides="1">
      <p:cViewPr>
        <p:scale>
          <a:sx n="75" d="100"/>
          <a:sy n="75" d="100"/>
        </p:scale>
        <p:origin x="-1640" y="-168"/>
      </p:cViewPr>
      <p:guideLst>
        <p:guide orient="horz" pos="2448"/>
        <p:guide pos="21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8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9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9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5E70D722-E3B5-1F42-B7E8-29DF3F30CF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6358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72409F3C-BD10-194C-83A6-D50065DA4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647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00D44E7-3436-C64A-8B66-5B0A94C7C180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D13324F-71AA-1943-B09A-ECABC0894D43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EFF4B7C-273E-E947-B137-41B4EC0D5211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D97CFE7-5624-9F4E-BCCE-AE73971EA30E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CC6C47B-87AC-9248-B037-50DD5427F438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4A872A6-651D-8A4D-8C9C-1B0AAEDA1901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E03EB65-A0BC-3040-869C-3B3120802297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0777122-0DEE-7543-B54A-186EA6E54E27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4A6C0AC-8021-BA48-AC9D-E036D26D2BDB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812D747-2FE5-7E4E-9F86-35BC7578B51D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A4AB81F-08F8-624F-931F-A91B30F66423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69BE6-8F04-CF40-98FB-1B55849FE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76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E8876-D1B7-C641-B7BC-22EBE409B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2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9FE12-6510-4944-860A-62A00B3B7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47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3E370-67E7-764E-A1A5-30DD97FF48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06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EAC0F-05CE-9345-BFAB-3F50431D3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2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F4A6C-14B4-3F4D-B13D-2F8990D38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1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F2799-AE10-3143-83D9-D7C533B32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6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95A6-2EF4-5544-8C04-4B5DA920C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6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7373F-530A-CC43-B958-C91AD1BFE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5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D0A9-6F5C-F640-8DF4-C20D79EFE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24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1CDC4-812C-944F-ADD7-AA203DE19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51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80953BB7-A803-CE46-8563-E051625F4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erbert_A._Simon" TargetMode="External"/><Relationship Id="rId4" Type="http://schemas.openxmlformats.org/officeDocument/2006/relationships/hyperlink" Target="http://www.mli.gmu.edu/michalski/" TargetMode="External"/><Relationship Id="rId5" Type="http://schemas.openxmlformats.org/officeDocument/2006/relationships/hyperlink" Target="http://en.wikipedia.org/wiki/Marvin_Minsky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hyperlink" Target="http://bit.ly/U2ZAC8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0"/>
            <a:ext cx="7239000" cy="3886200"/>
          </a:xfrm>
        </p:spPr>
        <p:txBody>
          <a:bodyPr/>
          <a:lstStyle/>
          <a:p>
            <a:pPr>
              <a:defRPr/>
            </a:pPr>
            <a:r>
              <a:rPr lang="en-US" sz="6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Machine </a:t>
            </a:r>
            <a:r>
              <a:rPr lang="en-US" sz="60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Learning</a:t>
            </a:r>
            <a:endParaRPr lang="en-US" sz="54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Chapter </a:t>
            </a:r>
            <a:r>
              <a:rPr lang="en-US" sz="3600" dirty="0" smtClean="0">
                <a:latin typeface="Times New Roman" charset="0"/>
                <a:ea typeface="ＭＳ Ｐゴシック" charset="0"/>
                <a:cs typeface="ＭＳ Ｐゴシック" charset="0"/>
              </a:rPr>
              <a:t>18, 21</a:t>
            </a:r>
            <a:endParaRPr lang="en-US" sz="18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638800" y="5881688"/>
            <a:ext cx="350520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Some material adopted from notes by Chuck Dyer</a:t>
            </a:r>
          </a:p>
        </p:txBody>
      </p:sp>
      <p:pic>
        <p:nvPicPr>
          <p:cNvPr id="1536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8800"/>
            <a:ext cx="31369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9D7253E-C6A3-734A-A23F-2F1FBD0FC3AA}" type="slidenum">
              <a:rPr lang="en-US" sz="1000"/>
              <a:pPr/>
              <a:t>10</a:t>
            </a:fld>
            <a:endParaRPr lang="en-US" sz="100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Inductive Learning Framework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86200" y="1524000"/>
            <a:ext cx="5105400" cy="3962400"/>
          </a:xfrm>
        </p:spPr>
        <p:txBody>
          <a:bodyPr/>
          <a:lstStyle/>
          <a:p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Raw input data from sensors are typically preprocessed to obtain a </a:t>
            </a:r>
            <a:r>
              <a:rPr lang="en-US" sz="2000" b="1">
                <a:latin typeface="Times New Roman" charset="0"/>
                <a:ea typeface="ＭＳ Ｐゴシック" charset="0"/>
                <a:cs typeface="ＭＳ Ｐゴシック" charset="0"/>
              </a:rPr>
              <a:t>feature vector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, X, that adequately describes all of the relevant features for classifying examples</a:t>
            </a:r>
          </a:p>
          <a:p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Each x is a list of (attribute, value) pairs. For example, </a:t>
            </a:r>
          </a:p>
          <a:p>
            <a:pPr lvl="1">
              <a:buFontTx/>
              <a:buNone/>
            </a:pPr>
            <a:r>
              <a:rPr lang="en-US" sz="1800">
                <a:latin typeface="Times New Roman" charset="0"/>
                <a:ea typeface="ＭＳ Ｐゴシック" charset="0"/>
              </a:rPr>
              <a:t>X = [Person:Sue, EyeColor:Brown, Age:Young, Sex:Female] </a:t>
            </a:r>
          </a:p>
          <a:p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The number of attributes (a.k.a. features) is fixed (positive, finite)</a:t>
            </a:r>
          </a:p>
          <a:p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Each attribute has a fixed, finite number of possible values (or could be continuous)</a:t>
            </a: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1905000"/>
            <a:ext cx="3454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228600" y="5486400"/>
            <a:ext cx="8610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Times" charset="0"/>
              <a:buChar char="•"/>
            </a:pPr>
            <a:r>
              <a:rPr lang="en-US" sz="2000"/>
              <a:t> Each example can be interpreted as a point in an </a:t>
            </a:r>
            <a:br>
              <a:rPr lang="en-US" sz="2000"/>
            </a:br>
            <a:r>
              <a:rPr lang="en-US" sz="2000"/>
              <a:t>n-dimensional </a:t>
            </a:r>
            <a:r>
              <a:rPr lang="en-US" sz="2000" b="1"/>
              <a:t>feature space</a:t>
            </a:r>
            <a:r>
              <a:rPr lang="en-US" sz="2000"/>
              <a:t>, where n is the number of attributes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Measuring Model Quality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4958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How good is a model?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Predictive accuracy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False positives / false negatives for a given cutoff threshold</a:t>
            </a:r>
          </a:p>
          <a:p>
            <a:pPr lvl="2"/>
            <a:r>
              <a:rPr lang="en-US">
                <a:latin typeface="Times New Roman" charset="0"/>
                <a:ea typeface="ＭＳ Ｐゴシック" charset="0"/>
              </a:rPr>
              <a:t>Loss function (accounts for cost of different types of errors)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Area under the (ROC) curve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Minimizing loss can lead to problems with overfitting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Training error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Train on all data; measure error on all data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Subject to overfitting (of course we</a:t>
            </a:r>
            <a:r>
              <a:rPr lang="ja-JP" altLang="en-US">
                <a:latin typeface="Times New Roman" charset="0"/>
                <a:ea typeface="ＭＳ Ｐゴシック" charset="0"/>
              </a:rPr>
              <a:t>’</a:t>
            </a:r>
            <a:r>
              <a:rPr lang="en-US" altLang="ja-JP">
                <a:latin typeface="Times New Roman" charset="0"/>
                <a:ea typeface="ＭＳ Ｐゴシック" charset="0"/>
              </a:rPr>
              <a:t>ll make good predictions on the data on which we trained!)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Regularization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Attempt to avoid overfitting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Explicitly minimize the complexity of the function while minimizing loss.  Tradeoff is modeled with a </a:t>
            </a:r>
            <a:r>
              <a:rPr lang="en-US" i="1">
                <a:latin typeface="Times New Roman" charset="0"/>
                <a:ea typeface="ＭＳ Ｐゴシック" charset="0"/>
              </a:rPr>
              <a:t>regularization parameter</a:t>
            </a:r>
            <a:endParaRPr lang="en-US">
              <a:latin typeface="Times New Roman" charset="0"/>
              <a:ea typeface="ＭＳ Ｐゴシック" charset="0"/>
            </a:endParaRPr>
          </a:p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A7C7D99-7C3F-4D47-9D0E-E6C206161233}" type="slidenum">
              <a:rPr lang="en-US" sz="1000"/>
              <a:pPr/>
              <a:t>11</a:t>
            </a:fld>
            <a:endParaRPr lang="en-US" sz="1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Cross-Validation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pPr marL="342900" lvl="1" indent="-342900"/>
            <a:r>
              <a:rPr lang="en-US" sz="3200" dirty="0" smtClean="0">
                <a:latin typeface="Times New Roman" charset="0"/>
                <a:ea typeface="ＭＳ Ｐゴシック" charset="0"/>
              </a:rPr>
              <a:t>Divide </a:t>
            </a:r>
            <a:r>
              <a:rPr lang="en-US" sz="3200" dirty="0">
                <a:latin typeface="Times New Roman" charset="0"/>
                <a:ea typeface="ＭＳ Ｐゴシック" charset="0"/>
              </a:rPr>
              <a:t>data into training set and test set</a:t>
            </a:r>
          </a:p>
          <a:p>
            <a:pPr marL="342900" lvl="1" indent="-342900"/>
            <a:r>
              <a:rPr lang="en-US" sz="3200" dirty="0">
                <a:latin typeface="Times New Roman" charset="0"/>
                <a:ea typeface="ＭＳ Ｐゴシック" charset="0"/>
              </a:rPr>
              <a:t>Train on training set; measure error on test set</a:t>
            </a:r>
          </a:p>
          <a:p>
            <a:pPr marL="342900" lvl="1" indent="-342900"/>
            <a:r>
              <a:rPr lang="en-US" sz="3200" dirty="0">
                <a:latin typeface="Times New Roman" charset="0"/>
                <a:ea typeface="ＭＳ Ｐゴシック" charset="0"/>
              </a:rPr>
              <a:t>Better than training error, since we are measuring </a:t>
            </a:r>
            <a:r>
              <a:rPr lang="en-US" sz="3200" i="1" dirty="0">
                <a:latin typeface="Times New Roman" charset="0"/>
                <a:ea typeface="ＭＳ Ｐゴシック" charset="0"/>
              </a:rPr>
              <a:t>generalization to new data</a:t>
            </a:r>
            <a:endParaRPr lang="en-US" sz="3200" dirty="0">
              <a:latin typeface="Times New Roman" charset="0"/>
              <a:ea typeface="ＭＳ Ｐゴシック" charset="0"/>
            </a:endParaRPr>
          </a:p>
          <a:p>
            <a:pPr marL="342900" lvl="1" indent="-342900"/>
            <a:r>
              <a:rPr lang="en-US" sz="3200" dirty="0">
                <a:latin typeface="Times New Roman" charset="0"/>
                <a:ea typeface="ＭＳ Ｐゴシック" charset="0"/>
              </a:rPr>
              <a:t>To get a good estimate, we need a reasonably large test set</a:t>
            </a:r>
          </a:p>
          <a:p>
            <a:pPr marL="342900" lvl="1" indent="-342900"/>
            <a:r>
              <a:rPr lang="en-US" sz="3200" dirty="0">
                <a:latin typeface="Times New Roman" charset="0"/>
                <a:ea typeface="ＭＳ Ｐゴシック" charset="0"/>
              </a:rPr>
              <a:t>But this gives less data to train on, reducing our model quality!</a:t>
            </a:r>
          </a:p>
          <a:p>
            <a:pPr marL="0" indent="0">
              <a:buNone/>
            </a:pP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E5B7757-D578-8B49-A749-BFFEDE62091E}" type="slidenum">
              <a:rPr lang="en-US" sz="1000"/>
              <a:pPr/>
              <a:t>12</a:t>
            </a:fld>
            <a:endParaRPr lang="en-US" sz="100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Cross-Validation, cont.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153400" cy="4114800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k-fold cross-validation: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Divide data into </a:t>
            </a:r>
            <a:r>
              <a:rPr lang="en-US" sz="2800" i="1" dirty="0">
                <a:latin typeface="Times New Roman" charset="0"/>
                <a:ea typeface="ＭＳ Ｐゴシック" charset="0"/>
              </a:rPr>
              <a:t>k</a:t>
            </a:r>
            <a:r>
              <a:rPr lang="en-US" sz="2800" dirty="0">
                <a:latin typeface="Times New Roman" charset="0"/>
                <a:ea typeface="ＭＳ Ｐゴシック" charset="0"/>
              </a:rPr>
              <a:t> folds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Train on </a:t>
            </a:r>
            <a:r>
              <a:rPr lang="en-US" sz="2800" i="1" dirty="0">
                <a:latin typeface="Times New Roman" charset="0"/>
                <a:ea typeface="ＭＳ Ｐゴシック" charset="0"/>
              </a:rPr>
              <a:t>k-1</a:t>
            </a:r>
            <a:r>
              <a:rPr lang="en-US" sz="2800" dirty="0">
                <a:latin typeface="Times New Roman" charset="0"/>
                <a:ea typeface="ＭＳ Ｐゴシック" charset="0"/>
              </a:rPr>
              <a:t> folds,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use </a:t>
            </a:r>
            <a:r>
              <a:rPr lang="en-US" sz="2800" i="1" dirty="0" err="1">
                <a:latin typeface="Times New Roman" charset="0"/>
                <a:ea typeface="ＭＳ Ｐゴシック" charset="0"/>
              </a:rPr>
              <a:t>k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th</a:t>
            </a:r>
            <a:r>
              <a:rPr lang="en-US" sz="2800" dirty="0">
                <a:latin typeface="Times New Roman" charset="0"/>
                <a:ea typeface="ＭＳ Ｐゴシック" charset="0"/>
              </a:rPr>
              <a:t> fold to measure error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Repeat </a:t>
            </a:r>
            <a:r>
              <a:rPr lang="en-US" sz="2800" i="1" dirty="0">
                <a:latin typeface="Times New Roman" charset="0"/>
                <a:ea typeface="ＭＳ Ｐゴシック" charset="0"/>
              </a:rPr>
              <a:t>k</a:t>
            </a:r>
            <a:r>
              <a:rPr lang="en-US" sz="2800" dirty="0">
                <a:latin typeface="Times New Roman" charset="0"/>
                <a:ea typeface="ＭＳ Ｐゴシック" charset="0"/>
              </a:rPr>
              <a:t> times; use average error to measure generalization accuracy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Statistically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valid; </a:t>
            </a:r>
            <a:r>
              <a:rPr lang="en-US" sz="2800" dirty="0">
                <a:latin typeface="Times New Roman" charset="0"/>
                <a:ea typeface="ＭＳ Ｐゴシック" charset="0"/>
              </a:rPr>
              <a:t>gives good accuracy estimates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Leave-one-out cross-validation (LOOCV)</a:t>
            </a:r>
          </a:p>
          <a:p>
            <a:pPr lvl="1"/>
            <a:r>
              <a:rPr lang="en-US" sz="2800" i="1" dirty="0">
                <a:latin typeface="Times New Roman" charset="0"/>
                <a:ea typeface="ＭＳ Ｐゴシック" charset="0"/>
              </a:rPr>
              <a:t>k</a:t>
            </a:r>
            <a:r>
              <a:rPr lang="en-US" sz="2800" dirty="0">
                <a:latin typeface="Times New Roman" charset="0"/>
                <a:ea typeface="ＭＳ Ｐゴシック" charset="0"/>
              </a:rPr>
              <a:t>-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fold </a:t>
            </a:r>
            <a:r>
              <a:rPr lang="en-US" sz="2800" dirty="0">
                <a:latin typeface="Times New Roman" charset="0"/>
                <a:ea typeface="ＭＳ Ｐゴシック" charset="0"/>
              </a:rPr>
              <a:t>where </a:t>
            </a:r>
            <a:r>
              <a:rPr lang="en-US" sz="2800" i="1" dirty="0">
                <a:latin typeface="Times New Roman" charset="0"/>
                <a:ea typeface="ＭＳ Ｐゴシック" charset="0"/>
              </a:rPr>
              <a:t>k=N</a:t>
            </a:r>
            <a:r>
              <a:rPr lang="en-US" sz="2800" dirty="0">
                <a:latin typeface="Times New Roman" charset="0"/>
                <a:ea typeface="ＭＳ Ｐゴシック" charset="0"/>
              </a:rPr>
              <a:t> (test data = 1 instance!)</a:t>
            </a:r>
          </a:p>
          <a:p>
            <a:pPr lvl="1"/>
            <a:r>
              <a:rPr lang="en-US" sz="2800" dirty="0" smtClean="0">
                <a:latin typeface="Times New Roman" charset="0"/>
                <a:ea typeface="ＭＳ Ｐゴシック" charset="0"/>
              </a:rPr>
              <a:t>Accurate but expensive</a:t>
            </a:r>
            <a:r>
              <a:rPr lang="en-US" sz="2800" dirty="0">
                <a:latin typeface="Times New Roman" charset="0"/>
                <a:ea typeface="ＭＳ Ｐゴシック" charset="0"/>
              </a:rPr>
              <a:t>;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>
                <a:latin typeface="Times New Roman" charset="0"/>
                <a:ea typeface="ＭＳ Ｐゴシック" charset="0"/>
              </a:rPr>
              <a:t>requires building </a:t>
            </a:r>
            <a:r>
              <a:rPr lang="en-US" sz="2800" i="1" dirty="0">
                <a:latin typeface="Times New Roman" charset="0"/>
                <a:ea typeface="ＭＳ Ｐゴシック" charset="0"/>
              </a:rPr>
              <a:t>N</a:t>
            </a:r>
            <a:r>
              <a:rPr lang="en-US" sz="2800" dirty="0">
                <a:latin typeface="Times New Roman" charset="0"/>
                <a:ea typeface="ＭＳ Ｐゴシック" charset="0"/>
              </a:rPr>
              <a:t> models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C773268-3D8B-E041-A57F-D215685335F4}" type="slidenum">
              <a:rPr lang="en-US" sz="1000"/>
              <a:pPr/>
              <a:t>13</a:t>
            </a:fld>
            <a:endParaRPr lang="en-US" sz="100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Inductive learning as search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Instance space I defines the language for the training and test instances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Typically, but not always, each instance </a:t>
            </a:r>
            <a:r>
              <a:rPr lang="en-US" dirty="0" err="1">
                <a:latin typeface="Times New Roman" charset="0"/>
                <a:ea typeface="ＭＳ Ｐゴシック" charset="0"/>
              </a:rPr>
              <a:t>i</a:t>
            </a:r>
            <a:r>
              <a:rPr lang="en-US" dirty="0" err="1">
                <a:latin typeface="Times New Roman" charset="0"/>
                <a:ea typeface="ＭＳ Ｐゴシック" charset="0"/>
                <a:sym typeface="Symbol" charset="0"/>
              </a:rPr>
              <a:t></a:t>
            </a:r>
            <a:r>
              <a:rPr lang="en-US" dirty="0" err="1">
                <a:latin typeface="Times New Roman" charset="0"/>
                <a:ea typeface="ＭＳ Ｐゴシック" charset="0"/>
              </a:rPr>
              <a:t>I</a:t>
            </a:r>
            <a:r>
              <a:rPr lang="en-US" dirty="0">
                <a:latin typeface="Times New Roman" charset="0"/>
                <a:ea typeface="ＭＳ Ｐゴシック" charset="0"/>
              </a:rPr>
              <a:t> is a feature vector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Features are sometimes called attributes or variables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I: V</a:t>
            </a:r>
            <a:r>
              <a:rPr lang="en-US" baseline="-25000" dirty="0">
                <a:latin typeface="Times New Roman" charset="0"/>
                <a:ea typeface="ＭＳ Ｐゴシック" charset="0"/>
              </a:rPr>
              <a:t>1</a:t>
            </a:r>
            <a:r>
              <a:rPr lang="en-US" dirty="0">
                <a:latin typeface="Times New Roman" charset="0"/>
                <a:ea typeface="ＭＳ Ｐゴシック" charset="0"/>
              </a:rPr>
              <a:t> x V</a:t>
            </a:r>
            <a:r>
              <a:rPr lang="en-US" baseline="-25000" dirty="0">
                <a:latin typeface="Times New Roman" charset="0"/>
                <a:ea typeface="ＭＳ Ｐゴシック" charset="0"/>
              </a:rPr>
              <a:t>2</a:t>
            </a:r>
            <a:r>
              <a:rPr lang="en-US" dirty="0">
                <a:latin typeface="Times New Roman" charset="0"/>
                <a:ea typeface="ＭＳ Ｐゴシック" charset="0"/>
              </a:rPr>
              <a:t> x … x </a:t>
            </a:r>
            <a:r>
              <a:rPr lang="en-US" dirty="0" err="1">
                <a:latin typeface="Times New Roman" charset="0"/>
                <a:ea typeface="ＭＳ Ｐゴシック" charset="0"/>
              </a:rPr>
              <a:t>V</a:t>
            </a:r>
            <a:r>
              <a:rPr lang="en-US" baseline="-25000" dirty="0" err="1">
                <a:latin typeface="Times New Roman" charset="0"/>
                <a:ea typeface="ＭＳ Ｐゴシック" charset="0"/>
              </a:rPr>
              <a:t>k</a:t>
            </a:r>
            <a:r>
              <a:rPr lang="en-US" dirty="0">
                <a:latin typeface="Times New Roman" charset="0"/>
                <a:ea typeface="ＭＳ Ｐゴシック" charset="0"/>
              </a:rPr>
              <a:t>, i = (v</a:t>
            </a:r>
            <a:r>
              <a:rPr lang="en-US" baseline="-25000" dirty="0">
                <a:latin typeface="Times New Roman" charset="0"/>
                <a:ea typeface="ＭＳ Ｐゴシック" charset="0"/>
              </a:rPr>
              <a:t>1</a:t>
            </a:r>
            <a:r>
              <a:rPr lang="en-US" dirty="0">
                <a:latin typeface="Times New Roman" charset="0"/>
                <a:ea typeface="ＭＳ Ｐゴシック" charset="0"/>
              </a:rPr>
              <a:t>, v</a:t>
            </a:r>
            <a:r>
              <a:rPr lang="en-US" baseline="-25000" dirty="0">
                <a:latin typeface="Times New Roman" charset="0"/>
                <a:ea typeface="ＭＳ Ｐゴシック" charset="0"/>
              </a:rPr>
              <a:t>2</a:t>
            </a:r>
            <a:r>
              <a:rPr lang="en-US" dirty="0">
                <a:latin typeface="Times New Roman" charset="0"/>
                <a:ea typeface="ＭＳ Ｐゴシック" charset="0"/>
              </a:rPr>
              <a:t>, …, </a:t>
            </a:r>
            <a:r>
              <a:rPr lang="en-US" dirty="0" err="1">
                <a:latin typeface="Times New Roman" charset="0"/>
                <a:ea typeface="ＭＳ Ｐゴシック" charset="0"/>
              </a:rPr>
              <a:t>v</a:t>
            </a:r>
            <a:r>
              <a:rPr lang="en-US" baseline="-25000" dirty="0" err="1">
                <a:latin typeface="Times New Roman" charset="0"/>
                <a:ea typeface="ＭＳ Ｐゴシック" charset="0"/>
              </a:rPr>
              <a:t>k</a:t>
            </a:r>
            <a:r>
              <a:rPr lang="en-US" dirty="0">
                <a:latin typeface="Times New Roman" charset="0"/>
                <a:ea typeface="ＭＳ Ｐゴシック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Class variable C gives an instance’s class (to be predicted)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Model space M defines the possible classifiers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M: I </a:t>
            </a:r>
            <a:r>
              <a:rPr lang="en-US" dirty="0">
                <a:latin typeface="Times New Roman" charset="0"/>
                <a:ea typeface="ＭＳ Ｐゴシック" charset="0"/>
                <a:cs typeface="Times New Roman" charset="0"/>
              </a:rPr>
              <a:t>→ C, M = {m1, … </a:t>
            </a:r>
            <a:r>
              <a:rPr lang="en-US" dirty="0" err="1">
                <a:latin typeface="Times New Roman" charset="0"/>
                <a:ea typeface="ＭＳ Ｐゴシック" charset="0"/>
                <a:cs typeface="Times New Roman" charset="0"/>
              </a:rPr>
              <a:t>mn</a:t>
            </a:r>
            <a:r>
              <a:rPr lang="en-US" dirty="0">
                <a:latin typeface="Times New Roman" charset="0"/>
                <a:ea typeface="ＭＳ Ｐゴシック" charset="0"/>
                <a:cs typeface="Times New Roman" charset="0"/>
              </a:rPr>
              <a:t>} (possibly infinite)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Times New Roman" charset="0"/>
              </a:rPr>
              <a:t>Model space is sometimes, but not always, defined in terms of the same features as the instance space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Training data can be used to direct the search for a good (consistent, complete, simple) hypothesis in the model space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192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Model spaces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Decision trees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</a:rPr>
              <a:t>Partition the instance space into axis-parallel regions, labeled with class value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Version spaces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</a:rPr>
              <a:t>Search for necessary (lower-bound) and sufficient (upper-bound) partial instance descriptions for an instance to be in the class</a:t>
            </a:r>
          </a:p>
          <a:p>
            <a:pPr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Nearest-neighbor classifiers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</a:rPr>
              <a:t>Partition the instance space into regions defined by the centroid instances (or cluster of k instances)</a:t>
            </a:r>
          </a:p>
          <a:p>
            <a:pPr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Associative rules (feature values </a:t>
            </a: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→ class)</a:t>
            </a:r>
          </a:p>
          <a:p>
            <a:pPr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First-order logical rules</a:t>
            </a:r>
          </a:p>
          <a:p>
            <a:pPr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Bayesian networks (probabilistic dependencies of class on attributes)</a:t>
            </a:r>
          </a:p>
          <a:p>
            <a:pPr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Neural networks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400">
                <a:latin typeface="Times New Roman" charset="0"/>
                <a:ea typeface="ＭＳ Ｐゴシック" charset="0"/>
                <a:cs typeface="ＭＳ Ｐゴシック" charset="0"/>
              </a:rPr>
              <a:t>Model spaces</a:t>
            </a:r>
          </a:p>
        </p:txBody>
      </p:sp>
      <p:grpSp>
        <p:nvGrpSpPr>
          <p:cNvPr id="40962" name="Group 7"/>
          <p:cNvGrpSpPr>
            <a:grpSpLocks/>
          </p:cNvGrpSpPr>
          <p:nvPr/>
        </p:nvGrpSpPr>
        <p:grpSpPr bwMode="auto">
          <a:xfrm>
            <a:off x="5486400" y="1143000"/>
            <a:ext cx="3276600" cy="3178175"/>
            <a:chOff x="1617" y="1886"/>
            <a:chExt cx="2511" cy="1858"/>
          </a:xfrm>
        </p:grpSpPr>
        <p:sp>
          <p:nvSpPr>
            <p:cNvPr id="40993" name="Freeform 8"/>
            <p:cNvSpPr>
              <a:spLocks/>
            </p:cNvSpPr>
            <p:nvPr/>
          </p:nvSpPr>
          <p:spPr bwMode="auto">
            <a:xfrm>
              <a:off x="1617" y="1886"/>
              <a:ext cx="2511" cy="1858"/>
            </a:xfrm>
            <a:custGeom>
              <a:avLst/>
              <a:gdLst>
                <a:gd name="T0" fmla="*/ 0 w 2511"/>
                <a:gd name="T1" fmla="*/ 836 h 1858"/>
                <a:gd name="T2" fmla="*/ 631 w 2511"/>
                <a:gd name="T3" fmla="*/ 232 h 1858"/>
                <a:gd name="T4" fmla="*/ 752 w 2511"/>
                <a:gd name="T5" fmla="*/ 158 h 1858"/>
                <a:gd name="T6" fmla="*/ 956 w 2511"/>
                <a:gd name="T7" fmla="*/ 0 h 1858"/>
                <a:gd name="T8" fmla="*/ 2511 w 2511"/>
                <a:gd name="T9" fmla="*/ 946 h 1858"/>
                <a:gd name="T10" fmla="*/ 1839 w 2511"/>
                <a:gd name="T11" fmla="*/ 1426 h 1858"/>
                <a:gd name="T12" fmla="*/ 543 w 2511"/>
                <a:gd name="T13" fmla="*/ 1858 h 1858"/>
                <a:gd name="T14" fmla="*/ 207 w 2511"/>
                <a:gd name="T15" fmla="*/ 1090 h 1858"/>
                <a:gd name="T16" fmla="*/ 0 w 2511"/>
                <a:gd name="T17" fmla="*/ 836 h 185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11"/>
                <a:gd name="T28" fmla="*/ 0 h 1858"/>
                <a:gd name="T29" fmla="*/ 2511 w 2511"/>
                <a:gd name="T30" fmla="*/ 1858 h 185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11" h="1858">
                  <a:moveTo>
                    <a:pt x="0" y="836"/>
                  </a:moveTo>
                  <a:cubicBezTo>
                    <a:pt x="245" y="663"/>
                    <a:pt x="422" y="446"/>
                    <a:pt x="631" y="232"/>
                  </a:cubicBezTo>
                  <a:cubicBezTo>
                    <a:pt x="664" y="198"/>
                    <a:pt x="719" y="191"/>
                    <a:pt x="752" y="158"/>
                  </a:cubicBezTo>
                  <a:cubicBezTo>
                    <a:pt x="815" y="95"/>
                    <a:pt x="896" y="63"/>
                    <a:pt x="956" y="0"/>
                  </a:cubicBezTo>
                  <a:lnTo>
                    <a:pt x="2511" y="946"/>
                  </a:lnTo>
                  <a:lnTo>
                    <a:pt x="1839" y="1426"/>
                  </a:lnTo>
                  <a:lnTo>
                    <a:pt x="543" y="1858"/>
                  </a:lnTo>
                  <a:lnTo>
                    <a:pt x="207" y="1090"/>
                  </a:lnTo>
                  <a:lnTo>
                    <a:pt x="0" y="83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94" name="Text Box 9"/>
            <p:cNvSpPr txBox="1">
              <a:spLocks noChangeArrowheads="1"/>
            </p:cNvSpPr>
            <p:nvPr/>
          </p:nvSpPr>
          <p:spPr bwMode="auto">
            <a:xfrm>
              <a:off x="2486" y="1946"/>
              <a:ext cx="219" cy="26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/>
                <a:t>I</a:t>
              </a:r>
            </a:p>
          </p:txBody>
        </p:sp>
      </p:grpSp>
      <p:sp>
        <p:nvSpPr>
          <p:cNvPr id="40963" name="Line 12"/>
          <p:cNvSpPr>
            <a:spLocks noChangeShapeType="1"/>
          </p:cNvSpPr>
          <p:nvPr/>
        </p:nvSpPr>
        <p:spPr bwMode="auto">
          <a:xfrm flipH="1">
            <a:off x="5486400" y="2514600"/>
            <a:ext cx="990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4" name="Line 13"/>
          <p:cNvSpPr>
            <a:spLocks noChangeShapeType="1"/>
          </p:cNvSpPr>
          <p:nvPr/>
        </p:nvSpPr>
        <p:spPr bwMode="auto">
          <a:xfrm flipV="1">
            <a:off x="6477000" y="1219200"/>
            <a:ext cx="228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Line 14"/>
          <p:cNvSpPr>
            <a:spLocks noChangeShapeType="1"/>
          </p:cNvSpPr>
          <p:nvPr/>
        </p:nvSpPr>
        <p:spPr bwMode="auto">
          <a:xfrm>
            <a:off x="6477000" y="25146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6" name="Line 15"/>
          <p:cNvSpPr>
            <a:spLocks noChangeShapeType="1"/>
          </p:cNvSpPr>
          <p:nvPr/>
        </p:nvSpPr>
        <p:spPr bwMode="auto">
          <a:xfrm flipH="1">
            <a:off x="6172200" y="3124200"/>
            <a:ext cx="838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7" name="Line 16"/>
          <p:cNvSpPr>
            <a:spLocks noChangeShapeType="1"/>
          </p:cNvSpPr>
          <p:nvPr/>
        </p:nvSpPr>
        <p:spPr bwMode="auto">
          <a:xfrm flipV="1">
            <a:off x="7010400" y="27432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8" name="Text Box 17"/>
          <p:cNvSpPr txBox="1">
            <a:spLocks noChangeArrowheads="1"/>
          </p:cNvSpPr>
          <p:nvPr/>
        </p:nvSpPr>
        <p:spPr bwMode="auto">
          <a:xfrm>
            <a:off x="6232525" y="2860675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+</a:t>
            </a:r>
          </a:p>
        </p:txBody>
      </p:sp>
      <p:sp>
        <p:nvSpPr>
          <p:cNvPr id="40969" name="Text Box 19"/>
          <p:cNvSpPr txBox="1">
            <a:spLocks noChangeArrowheads="1"/>
          </p:cNvSpPr>
          <p:nvPr/>
        </p:nvSpPr>
        <p:spPr bwMode="auto">
          <a:xfrm>
            <a:off x="7223125" y="3241675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+</a:t>
            </a:r>
          </a:p>
        </p:txBody>
      </p:sp>
      <p:sp>
        <p:nvSpPr>
          <p:cNvPr id="40970" name="Text Box 20"/>
          <p:cNvSpPr txBox="1">
            <a:spLocks noChangeArrowheads="1"/>
          </p:cNvSpPr>
          <p:nvPr/>
        </p:nvSpPr>
        <p:spPr bwMode="auto">
          <a:xfrm>
            <a:off x="7146925" y="2022475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-</a:t>
            </a:r>
          </a:p>
        </p:txBody>
      </p:sp>
      <p:sp>
        <p:nvSpPr>
          <p:cNvPr id="40971" name="Text Box 22"/>
          <p:cNvSpPr txBox="1">
            <a:spLocks noChangeArrowheads="1"/>
          </p:cNvSpPr>
          <p:nvPr/>
        </p:nvSpPr>
        <p:spPr bwMode="auto">
          <a:xfrm>
            <a:off x="6003925" y="1870075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-</a:t>
            </a:r>
          </a:p>
        </p:txBody>
      </p:sp>
      <p:grpSp>
        <p:nvGrpSpPr>
          <p:cNvPr id="40972" name="Group 35"/>
          <p:cNvGrpSpPr>
            <a:grpSpLocks/>
          </p:cNvGrpSpPr>
          <p:nvPr/>
        </p:nvGrpSpPr>
        <p:grpSpPr bwMode="auto">
          <a:xfrm>
            <a:off x="457200" y="1066800"/>
            <a:ext cx="3276600" cy="3178175"/>
            <a:chOff x="288" y="672"/>
            <a:chExt cx="2064" cy="2002"/>
          </a:xfrm>
        </p:grpSpPr>
        <p:grpSp>
          <p:nvGrpSpPr>
            <p:cNvPr id="40986" name="Group 23"/>
            <p:cNvGrpSpPr>
              <a:grpSpLocks/>
            </p:cNvGrpSpPr>
            <p:nvPr/>
          </p:nvGrpSpPr>
          <p:grpSpPr bwMode="auto">
            <a:xfrm>
              <a:off x="288" y="672"/>
              <a:ext cx="2064" cy="2002"/>
              <a:chOff x="1617" y="1886"/>
              <a:chExt cx="2511" cy="1858"/>
            </a:xfrm>
          </p:grpSpPr>
          <p:sp>
            <p:nvSpPr>
              <p:cNvPr id="40991" name="Freeform 24"/>
              <p:cNvSpPr>
                <a:spLocks/>
              </p:cNvSpPr>
              <p:nvPr/>
            </p:nvSpPr>
            <p:spPr bwMode="auto">
              <a:xfrm>
                <a:off x="1617" y="1886"/>
                <a:ext cx="2511" cy="1858"/>
              </a:xfrm>
              <a:custGeom>
                <a:avLst/>
                <a:gdLst>
                  <a:gd name="T0" fmla="*/ 0 w 2511"/>
                  <a:gd name="T1" fmla="*/ 836 h 1858"/>
                  <a:gd name="T2" fmla="*/ 631 w 2511"/>
                  <a:gd name="T3" fmla="*/ 232 h 1858"/>
                  <a:gd name="T4" fmla="*/ 752 w 2511"/>
                  <a:gd name="T5" fmla="*/ 158 h 1858"/>
                  <a:gd name="T6" fmla="*/ 956 w 2511"/>
                  <a:gd name="T7" fmla="*/ 0 h 1858"/>
                  <a:gd name="T8" fmla="*/ 2511 w 2511"/>
                  <a:gd name="T9" fmla="*/ 946 h 1858"/>
                  <a:gd name="T10" fmla="*/ 1839 w 2511"/>
                  <a:gd name="T11" fmla="*/ 1426 h 1858"/>
                  <a:gd name="T12" fmla="*/ 543 w 2511"/>
                  <a:gd name="T13" fmla="*/ 1858 h 1858"/>
                  <a:gd name="T14" fmla="*/ 207 w 2511"/>
                  <a:gd name="T15" fmla="*/ 1090 h 1858"/>
                  <a:gd name="T16" fmla="*/ 0 w 2511"/>
                  <a:gd name="T17" fmla="*/ 836 h 185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11"/>
                  <a:gd name="T28" fmla="*/ 0 h 1858"/>
                  <a:gd name="T29" fmla="*/ 2511 w 2511"/>
                  <a:gd name="T30" fmla="*/ 1858 h 185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11" h="1858">
                    <a:moveTo>
                      <a:pt x="0" y="836"/>
                    </a:moveTo>
                    <a:cubicBezTo>
                      <a:pt x="245" y="663"/>
                      <a:pt x="422" y="446"/>
                      <a:pt x="631" y="232"/>
                    </a:cubicBezTo>
                    <a:cubicBezTo>
                      <a:pt x="664" y="198"/>
                      <a:pt x="719" y="191"/>
                      <a:pt x="752" y="158"/>
                    </a:cubicBezTo>
                    <a:cubicBezTo>
                      <a:pt x="815" y="95"/>
                      <a:pt x="896" y="63"/>
                      <a:pt x="956" y="0"/>
                    </a:cubicBezTo>
                    <a:lnTo>
                      <a:pt x="2511" y="946"/>
                    </a:lnTo>
                    <a:lnTo>
                      <a:pt x="1839" y="1426"/>
                    </a:lnTo>
                    <a:lnTo>
                      <a:pt x="543" y="1858"/>
                    </a:lnTo>
                    <a:lnTo>
                      <a:pt x="207" y="1090"/>
                    </a:lnTo>
                    <a:lnTo>
                      <a:pt x="0" y="836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2" name="Text Box 25"/>
              <p:cNvSpPr txBox="1">
                <a:spLocks noChangeArrowheads="1"/>
              </p:cNvSpPr>
              <p:nvPr/>
            </p:nvSpPr>
            <p:spPr bwMode="auto">
              <a:xfrm>
                <a:off x="2486" y="1946"/>
                <a:ext cx="219" cy="268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/>
                  <a:t>I</a:t>
                </a:r>
              </a:p>
            </p:txBody>
          </p:sp>
        </p:grpSp>
        <p:sp>
          <p:nvSpPr>
            <p:cNvPr id="40987" name="Text Box 31"/>
            <p:cNvSpPr txBox="1">
              <a:spLocks noChangeArrowheads="1"/>
            </p:cNvSpPr>
            <p:nvPr/>
          </p:nvSpPr>
          <p:spPr bwMode="auto">
            <a:xfrm>
              <a:off x="758" y="1754"/>
              <a:ext cx="2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/>
                <a:t>+</a:t>
              </a:r>
            </a:p>
          </p:txBody>
        </p:sp>
        <p:sp>
          <p:nvSpPr>
            <p:cNvPr id="40988" name="Text Box 32"/>
            <p:cNvSpPr txBox="1">
              <a:spLocks noChangeArrowheads="1"/>
            </p:cNvSpPr>
            <p:nvPr/>
          </p:nvSpPr>
          <p:spPr bwMode="auto">
            <a:xfrm>
              <a:off x="1382" y="1994"/>
              <a:ext cx="2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/>
                <a:t>+</a:t>
              </a:r>
            </a:p>
          </p:txBody>
        </p:sp>
        <p:sp>
          <p:nvSpPr>
            <p:cNvPr id="40989" name="Text Box 33"/>
            <p:cNvSpPr txBox="1">
              <a:spLocks noChangeArrowheads="1"/>
            </p:cNvSpPr>
            <p:nvPr/>
          </p:nvSpPr>
          <p:spPr bwMode="auto">
            <a:xfrm>
              <a:off x="1334" y="1226"/>
              <a:ext cx="1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/>
                <a:t>-</a:t>
              </a:r>
            </a:p>
          </p:txBody>
        </p:sp>
        <p:sp>
          <p:nvSpPr>
            <p:cNvPr id="40990" name="Text Box 34"/>
            <p:cNvSpPr txBox="1">
              <a:spLocks noChangeArrowheads="1"/>
            </p:cNvSpPr>
            <p:nvPr/>
          </p:nvSpPr>
          <p:spPr bwMode="auto">
            <a:xfrm>
              <a:off x="614" y="1130"/>
              <a:ext cx="1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/>
                <a:t>-</a:t>
              </a:r>
            </a:p>
          </p:txBody>
        </p:sp>
      </p:grpSp>
      <p:grpSp>
        <p:nvGrpSpPr>
          <p:cNvPr id="40973" name="Group 36"/>
          <p:cNvGrpSpPr>
            <a:grpSpLocks/>
          </p:cNvGrpSpPr>
          <p:nvPr/>
        </p:nvGrpSpPr>
        <p:grpSpPr bwMode="auto">
          <a:xfrm>
            <a:off x="2971800" y="3429000"/>
            <a:ext cx="3276600" cy="3178175"/>
            <a:chOff x="288" y="672"/>
            <a:chExt cx="2064" cy="2002"/>
          </a:xfrm>
        </p:grpSpPr>
        <p:grpSp>
          <p:nvGrpSpPr>
            <p:cNvPr id="40979" name="Group 37"/>
            <p:cNvGrpSpPr>
              <a:grpSpLocks/>
            </p:cNvGrpSpPr>
            <p:nvPr/>
          </p:nvGrpSpPr>
          <p:grpSpPr bwMode="auto">
            <a:xfrm>
              <a:off x="288" y="672"/>
              <a:ext cx="2064" cy="2002"/>
              <a:chOff x="1617" y="1886"/>
              <a:chExt cx="2511" cy="1858"/>
            </a:xfrm>
          </p:grpSpPr>
          <p:sp>
            <p:nvSpPr>
              <p:cNvPr id="40984" name="Freeform 38"/>
              <p:cNvSpPr>
                <a:spLocks/>
              </p:cNvSpPr>
              <p:nvPr/>
            </p:nvSpPr>
            <p:spPr bwMode="auto">
              <a:xfrm>
                <a:off x="1617" y="1886"/>
                <a:ext cx="2511" cy="1858"/>
              </a:xfrm>
              <a:custGeom>
                <a:avLst/>
                <a:gdLst>
                  <a:gd name="T0" fmla="*/ 0 w 2511"/>
                  <a:gd name="T1" fmla="*/ 836 h 1858"/>
                  <a:gd name="T2" fmla="*/ 631 w 2511"/>
                  <a:gd name="T3" fmla="*/ 232 h 1858"/>
                  <a:gd name="T4" fmla="*/ 752 w 2511"/>
                  <a:gd name="T5" fmla="*/ 158 h 1858"/>
                  <a:gd name="T6" fmla="*/ 956 w 2511"/>
                  <a:gd name="T7" fmla="*/ 0 h 1858"/>
                  <a:gd name="T8" fmla="*/ 2511 w 2511"/>
                  <a:gd name="T9" fmla="*/ 946 h 1858"/>
                  <a:gd name="T10" fmla="*/ 1839 w 2511"/>
                  <a:gd name="T11" fmla="*/ 1426 h 1858"/>
                  <a:gd name="T12" fmla="*/ 543 w 2511"/>
                  <a:gd name="T13" fmla="*/ 1858 h 1858"/>
                  <a:gd name="T14" fmla="*/ 207 w 2511"/>
                  <a:gd name="T15" fmla="*/ 1090 h 1858"/>
                  <a:gd name="T16" fmla="*/ 0 w 2511"/>
                  <a:gd name="T17" fmla="*/ 836 h 185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11"/>
                  <a:gd name="T28" fmla="*/ 0 h 1858"/>
                  <a:gd name="T29" fmla="*/ 2511 w 2511"/>
                  <a:gd name="T30" fmla="*/ 1858 h 185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11" h="1858">
                    <a:moveTo>
                      <a:pt x="0" y="836"/>
                    </a:moveTo>
                    <a:cubicBezTo>
                      <a:pt x="245" y="663"/>
                      <a:pt x="422" y="446"/>
                      <a:pt x="631" y="232"/>
                    </a:cubicBezTo>
                    <a:cubicBezTo>
                      <a:pt x="664" y="198"/>
                      <a:pt x="719" y="191"/>
                      <a:pt x="752" y="158"/>
                    </a:cubicBezTo>
                    <a:cubicBezTo>
                      <a:pt x="815" y="95"/>
                      <a:pt x="896" y="63"/>
                      <a:pt x="956" y="0"/>
                    </a:cubicBezTo>
                    <a:lnTo>
                      <a:pt x="2511" y="946"/>
                    </a:lnTo>
                    <a:lnTo>
                      <a:pt x="1839" y="1426"/>
                    </a:lnTo>
                    <a:lnTo>
                      <a:pt x="543" y="1858"/>
                    </a:lnTo>
                    <a:lnTo>
                      <a:pt x="207" y="1090"/>
                    </a:lnTo>
                    <a:lnTo>
                      <a:pt x="0" y="836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5" name="Text Box 39"/>
              <p:cNvSpPr txBox="1">
                <a:spLocks noChangeArrowheads="1"/>
              </p:cNvSpPr>
              <p:nvPr/>
            </p:nvSpPr>
            <p:spPr bwMode="auto">
              <a:xfrm>
                <a:off x="2486" y="1946"/>
                <a:ext cx="219" cy="268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/>
                  <a:t>I</a:t>
                </a:r>
              </a:p>
            </p:txBody>
          </p:sp>
        </p:grpSp>
        <p:sp>
          <p:nvSpPr>
            <p:cNvPr id="40980" name="Text Box 40"/>
            <p:cNvSpPr txBox="1">
              <a:spLocks noChangeArrowheads="1"/>
            </p:cNvSpPr>
            <p:nvPr/>
          </p:nvSpPr>
          <p:spPr bwMode="auto">
            <a:xfrm>
              <a:off x="758" y="1754"/>
              <a:ext cx="2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/>
                <a:t>+</a:t>
              </a:r>
            </a:p>
          </p:txBody>
        </p:sp>
        <p:sp>
          <p:nvSpPr>
            <p:cNvPr id="40981" name="Text Box 41"/>
            <p:cNvSpPr txBox="1">
              <a:spLocks noChangeArrowheads="1"/>
            </p:cNvSpPr>
            <p:nvPr/>
          </p:nvSpPr>
          <p:spPr bwMode="auto">
            <a:xfrm>
              <a:off x="1382" y="1994"/>
              <a:ext cx="2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/>
                <a:t>+</a:t>
              </a:r>
            </a:p>
          </p:txBody>
        </p:sp>
        <p:sp>
          <p:nvSpPr>
            <p:cNvPr id="40982" name="Text Box 42"/>
            <p:cNvSpPr txBox="1">
              <a:spLocks noChangeArrowheads="1"/>
            </p:cNvSpPr>
            <p:nvPr/>
          </p:nvSpPr>
          <p:spPr bwMode="auto">
            <a:xfrm>
              <a:off x="1334" y="1226"/>
              <a:ext cx="1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/>
                <a:t>-</a:t>
              </a:r>
            </a:p>
          </p:txBody>
        </p:sp>
        <p:sp>
          <p:nvSpPr>
            <p:cNvPr id="40983" name="Text Box 43"/>
            <p:cNvSpPr txBox="1">
              <a:spLocks noChangeArrowheads="1"/>
            </p:cNvSpPr>
            <p:nvPr/>
          </p:nvSpPr>
          <p:spPr bwMode="auto">
            <a:xfrm>
              <a:off x="614" y="1130"/>
              <a:ext cx="1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/>
                <a:t>-</a:t>
              </a:r>
            </a:p>
          </p:txBody>
        </p:sp>
      </p:grpSp>
      <p:sp>
        <p:nvSpPr>
          <p:cNvPr id="40974" name="Text Box 44"/>
          <p:cNvSpPr txBox="1">
            <a:spLocks noChangeArrowheads="1"/>
          </p:cNvSpPr>
          <p:nvPr/>
        </p:nvSpPr>
        <p:spPr bwMode="auto">
          <a:xfrm>
            <a:off x="7223125" y="3927475"/>
            <a:ext cx="12668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Nearest</a:t>
            </a:r>
          </a:p>
          <a:p>
            <a:r>
              <a:rPr lang="en-US"/>
              <a:t>neighbor</a:t>
            </a:r>
          </a:p>
        </p:txBody>
      </p:sp>
      <p:sp>
        <p:nvSpPr>
          <p:cNvPr id="40975" name="Text Box 45"/>
          <p:cNvSpPr txBox="1">
            <a:spLocks noChangeArrowheads="1"/>
          </p:cNvSpPr>
          <p:nvPr/>
        </p:nvSpPr>
        <p:spPr bwMode="auto">
          <a:xfrm>
            <a:off x="5165725" y="5984875"/>
            <a:ext cx="1901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Version space</a:t>
            </a:r>
          </a:p>
        </p:txBody>
      </p:sp>
      <p:sp>
        <p:nvSpPr>
          <p:cNvPr id="40976" name="Text Box 46"/>
          <p:cNvSpPr txBox="1">
            <a:spLocks noChangeArrowheads="1"/>
          </p:cNvSpPr>
          <p:nvPr/>
        </p:nvSpPr>
        <p:spPr bwMode="auto">
          <a:xfrm>
            <a:off x="517525" y="4308475"/>
            <a:ext cx="12668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Decision</a:t>
            </a:r>
          </a:p>
          <a:p>
            <a:r>
              <a:rPr lang="en-US"/>
              <a:t>tree</a:t>
            </a:r>
          </a:p>
        </p:txBody>
      </p:sp>
      <p:sp>
        <p:nvSpPr>
          <p:cNvPr id="40977" name="Line 47"/>
          <p:cNvSpPr>
            <a:spLocks noChangeShapeType="1"/>
          </p:cNvSpPr>
          <p:nvPr/>
        </p:nvSpPr>
        <p:spPr bwMode="auto">
          <a:xfrm flipV="1">
            <a:off x="457200" y="2438400"/>
            <a:ext cx="2971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8" name="Freeform 50"/>
          <p:cNvSpPr>
            <a:spLocks/>
          </p:cNvSpPr>
          <p:nvPr/>
        </p:nvSpPr>
        <p:spPr bwMode="auto">
          <a:xfrm>
            <a:off x="2971800" y="4495800"/>
            <a:ext cx="3276600" cy="2133600"/>
          </a:xfrm>
          <a:custGeom>
            <a:avLst/>
            <a:gdLst>
              <a:gd name="T0" fmla="*/ 2147483647 w 2064"/>
              <a:gd name="T1" fmla="*/ 0 h 1344"/>
              <a:gd name="T2" fmla="*/ 2147483647 w 2064"/>
              <a:gd name="T3" fmla="*/ 0 h 1344"/>
              <a:gd name="T4" fmla="*/ 2147483647 w 2064"/>
              <a:gd name="T5" fmla="*/ 2147483647 h 1344"/>
              <a:gd name="T6" fmla="*/ 2147483647 w 2064"/>
              <a:gd name="T7" fmla="*/ 2147483647 h 1344"/>
              <a:gd name="T8" fmla="*/ 2147483647 w 2064"/>
              <a:gd name="T9" fmla="*/ 2147483647 h 1344"/>
              <a:gd name="T10" fmla="*/ 2147483647 w 2064"/>
              <a:gd name="T11" fmla="*/ 2147483647 h 1344"/>
              <a:gd name="T12" fmla="*/ 2147483647 w 2064"/>
              <a:gd name="T13" fmla="*/ 2147483647 h 1344"/>
              <a:gd name="T14" fmla="*/ 2147483647 w 2064"/>
              <a:gd name="T15" fmla="*/ 2147483647 h 1344"/>
              <a:gd name="T16" fmla="*/ 0 w 2064"/>
              <a:gd name="T17" fmla="*/ 2147483647 h 1344"/>
              <a:gd name="T18" fmla="*/ 2147483647 w 2064"/>
              <a:gd name="T19" fmla="*/ 0 h 134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064"/>
              <a:gd name="T31" fmla="*/ 0 h 1344"/>
              <a:gd name="T32" fmla="*/ 2064 w 2064"/>
              <a:gd name="T33" fmla="*/ 1344 h 134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064" h="1344">
                <a:moveTo>
                  <a:pt x="192" y="0"/>
                </a:moveTo>
                <a:lnTo>
                  <a:pt x="1056" y="0"/>
                </a:lnTo>
                <a:lnTo>
                  <a:pt x="1056" y="144"/>
                </a:lnTo>
                <a:lnTo>
                  <a:pt x="1824" y="144"/>
                </a:lnTo>
                <a:lnTo>
                  <a:pt x="2064" y="336"/>
                </a:lnTo>
                <a:lnTo>
                  <a:pt x="1488" y="864"/>
                </a:lnTo>
                <a:lnTo>
                  <a:pt x="432" y="1344"/>
                </a:lnTo>
                <a:lnTo>
                  <a:pt x="192" y="528"/>
                </a:lnTo>
                <a:lnTo>
                  <a:pt x="0" y="240"/>
                </a:lnTo>
                <a:lnTo>
                  <a:pt x="192" y="0"/>
                </a:lnTo>
                <a:close/>
              </a:path>
            </a:pathLst>
          </a:custGeom>
          <a:solidFill>
            <a:srgbClr val="FF6600">
              <a:alpha val="34901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800">
                <a:latin typeface="Times New Roman" charset="0"/>
                <a:ea typeface="ＭＳ Ｐゴシック" charset="0"/>
                <a:cs typeface="ＭＳ Ｐゴシック" charset="0"/>
              </a:rPr>
              <a:t>What is learning?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77200" cy="4114800"/>
          </a:xfrm>
        </p:spPr>
        <p:txBody>
          <a:bodyPr/>
          <a:lstStyle/>
          <a:p>
            <a:r>
              <a:rPr lang="ja-JP" altLang="en-US" sz="320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>
                <a:latin typeface="Times New Roman" charset="0"/>
                <a:ea typeface="ＭＳ Ｐゴシック" charset="0"/>
                <a:cs typeface="ＭＳ Ｐゴシック" charset="0"/>
              </a:rPr>
              <a:t>Learning denotes changes in a system that ... enable a system to do the same task more efficiently the next time</a:t>
            </a:r>
            <a:r>
              <a:rPr lang="ja-JP" altLang="en-US" sz="320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3200">
                <a:latin typeface="Times New Roman" charset="0"/>
                <a:ea typeface="ＭＳ Ｐゴシック" charset="0"/>
                <a:cs typeface="Times New Roman" charset="0"/>
              </a:rPr>
              <a:t>– </a:t>
            </a:r>
            <a:r>
              <a:rPr lang="en-US" altLang="ja-JP" sz="320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Herbert Simon</a:t>
            </a:r>
            <a:endParaRPr lang="en-US" altLang="ja-JP" sz="32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r>
              <a:rPr lang="ja-JP" altLang="en-US" sz="320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>
                <a:latin typeface="Times New Roman" charset="0"/>
                <a:ea typeface="ＭＳ Ｐゴシック" charset="0"/>
                <a:cs typeface="ＭＳ Ｐゴシック" charset="0"/>
              </a:rPr>
              <a:t>Learning is constructing or modifying representations of what is being experienced</a:t>
            </a:r>
            <a:r>
              <a:rPr lang="ja-JP" altLang="en-US" sz="320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br>
              <a:rPr lang="en-US" altLang="ja-JP" sz="320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altLang="ja-JP" sz="3200">
                <a:latin typeface="Times New Roman" charset="0"/>
                <a:ea typeface="ＭＳ Ｐゴシック" charset="0"/>
                <a:cs typeface="Times New Roman" charset="0"/>
              </a:rPr>
              <a:t>– </a:t>
            </a:r>
            <a:r>
              <a:rPr lang="en-US" altLang="ja-JP" sz="3200">
                <a:latin typeface="Times New Roman" charset="0"/>
                <a:ea typeface="ＭＳ Ｐゴシック" charset="0"/>
                <a:cs typeface="ＭＳ Ｐゴシック" charset="0"/>
                <a:hlinkClick r:id="rId4"/>
              </a:rPr>
              <a:t>Ryszard Michalski</a:t>
            </a:r>
            <a:endParaRPr lang="en-US" altLang="ja-JP" sz="32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r>
              <a:rPr lang="ja-JP" altLang="en-US" sz="320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>
                <a:latin typeface="Times New Roman" charset="0"/>
                <a:ea typeface="ＭＳ Ｐゴシック" charset="0"/>
                <a:cs typeface="ＭＳ Ｐゴシック" charset="0"/>
              </a:rPr>
              <a:t>Learning is making useful changes in our minds</a:t>
            </a:r>
            <a:r>
              <a:rPr lang="ja-JP" altLang="en-US" sz="320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3200">
                <a:latin typeface="Times New Roman" charset="0"/>
                <a:ea typeface="ＭＳ Ｐゴシック" charset="0"/>
                <a:cs typeface="Times New Roman" charset="0"/>
              </a:rPr>
              <a:t>– </a:t>
            </a:r>
            <a:r>
              <a:rPr lang="en-US" altLang="ja-JP" sz="3200">
                <a:latin typeface="Times New Roman" charset="0"/>
                <a:ea typeface="ＭＳ Ｐゴシック" charset="0"/>
                <a:cs typeface="ＭＳ Ｐゴシック" charset="0"/>
                <a:hlinkClick r:id="rId5"/>
              </a:rPr>
              <a:t>Marvin Minsky</a:t>
            </a:r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5400">
                <a:latin typeface="Times New Roman" charset="0"/>
                <a:ea typeface="ＭＳ Ｐゴシック" charset="0"/>
                <a:cs typeface="ＭＳ Ｐゴシック" charset="0"/>
              </a:rPr>
              <a:t>Why study learning?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8077200" cy="5029200"/>
          </a:xfrm>
        </p:spPr>
        <p:txBody>
          <a:bodyPr/>
          <a:lstStyle/>
          <a:p>
            <a:pPr>
              <a:defRPr/>
            </a:pP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Understand and improve efficiency of </a:t>
            </a:r>
            <a:r>
              <a:rPr lang="en-US" sz="2600" b="1" dirty="0">
                <a:latin typeface="Times New Roman" charset="0"/>
                <a:ea typeface="ＭＳ Ｐゴシック" charset="0"/>
                <a:cs typeface="ＭＳ Ｐゴシック" charset="0"/>
              </a:rPr>
              <a:t>human learning</a:t>
            </a:r>
          </a:p>
          <a:p>
            <a:pPr lvl="1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Use to improve methods for teaching and tutoring people (e.g., better computer-aided instruction)</a:t>
            </a:r>
          </a:p>
          <a:p>
            <a:pPr>
              <a:defRPr/>
            </a:pPr>
            <a:r>
              <a:rPr lang="en-US" sz="2600" b="1" dirty="0">
                <a:latin typeface="Times New Roman" charset="0"/>
                <a:ea typeface="ＭＳ Ｐゴシック" charset="0"/>
                <a:cs typeface="ＭＳ Ｐゴシック" charset="0"/>
              </a:rPr>
              <a:t>Discover</a:t>
            </a: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 new things or structure previously unknown</a:t>
            </a:r>
          </a:p>
          <a:p>
            <a:pPr lvl="1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Examples: data mining, scientific discovery</a:t>
            </a:r>
          </a:p>
          <a:p>
            <a:pPr>
              <a:defRPr/>
            </a:pP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Fill in skeletal or </a:t>
            </a:r>
            <a:r>
              <a:rPr lang="en-US" sz="2600" b="1" dirty="0">
                <a:latin typeface="Times New Roman" charset="0"/>
                <a:ea typeface="ＭＳ Ｐゴシック" charset="0"/>
                <a:cs typeface="ＭＳ Ｐゴシック" charset="0"/>
              </a:rPr>
              <a:t>incomplete </a:t>
            </a:r>
            <a:r>
              <a:rPr lang="en-US" sz="2600" b="1" dirty="0" smtClean="0">
                <a:latin typeface="Times New Roman" charset="0"/>
                <a:ea typeface="ＭＳ Ｐゴシック" charset="0"/>
                <a:cs typeface="ＭＳ Ｐゴシック" charset="0"/>
              </a:rPr>
              <a:t>specifications in</a:t>
            </a:r>
            <a:r>
              <a:rPr lang="en-US" sz="2600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a domain</a:t>
            </a:r>
          </a:p>
          <a:p>
            <a:pPr marL="457200" lvl="1" indent="-228600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Large,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complex </a:t>
            </a:r>
            <a:r>
              <a:rPr lang="en-US" sz="2400" dirty="0">
                <a:latin typeface="Times New Roman" charset="0"/>
                <a:ea typeface="ＭＳ Ｐゴシック" charset="0"/>
              </a:rPr>
              <a:t>systems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can’t </a:t>
            </a:r>
            <a:r>
              <a:rPr lang="en-US" sz="2400" dirty="0">
                <a:latin typeface="Times New Roman" charset="0"/>
                <a:ea typeface="ＭＳ Ｐゴシック" charset="0"/>
              </a:rPr>
              <a:t>be completely built by hand &amp;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>
                <a:latin typeface="Times New Roman" charset="0"/>
                <a:ea typeface="ＭＳ Ｐゴシック" charset="0"/>
              </a:rPr>
              <a:t>require dynamic updating to incorporate new information</a:t>
            </a:r>
          </a:p>
          <a:p>
            <a:pPr marL="457200" lvl="1" indent="-228600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Learning new characteristics expands the domain or expertise and lessens the </a:t>
            </a:r>
            <a:r>
              <a:rPr lang="ja-JP" altLang="en-US" sz="2400" dirty="0">
                <a:latin typeface="Times New Roman" charset="0"/>
                <a:ea typeface="ＭＳ Ｐゴシック" charset="0"/>
              </a:rPr>
              <a:t>“</a:t>
            </a:r>
            <a:r>
              <a:rPr lang="en-US" sz="2400" dirty="0">
                <a:latin typeface="Times New Roman" charset="0"/>
                <a:ea typeface="ＭＳ Ｐゴシック" charset="0"/>
              </a:rPr>
              <a:t>brittleness</a:t>
            </a:r>
            <a:r>
              <a:rPr lang="ja-JP" altLang="en-US" sz="2400" dirty="0">
                <a:latin typeface="Times New Roman" charset="0"/>
                <a:ea typeface="ＭＳ Ｐゴシック" charset="0"/>
              </a:rPr>
              <a:t>”</a:t>
            </a:r>
            <a:r>
              <a:rPr lang="en-US" sz="2400" dirty="0">
                <a:latin typeface="Times New Roman" charset="0"/>
                <a:ea typeface="ＭＳ Ｐゴシック" charset="0"/>
              </a:rPr>
              <a:t> of the system </a:t>
            </a:r>
          </a:p>
          <a:p>
            <a:pPr>
              <a:defRPr/>
            </a:pP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Build agents that can </a:t>
            </a:r>
            <a:r>
              <a:rPr lang="en-US" sz="2600" b="1" dirty="0">
                <a:latin typeface="Times New Roman" charset="0"/>
                <a:ea typeface="ＭＳ Ｐゴシック" charset="0"/>
                <a:cs typeface="ＭＳ Ｐゴシック" charset="0"/>
              </a:rPr>
              <a:t>adapt</a:t>
            </a:r>
            <a:r>
              <a:rPr lang="en-US" sz="2600" dirty="0">
                <a:latin typeface="Times New Roman" charset="0"/>
                <a:ea typeface="ＭＳ Ｐゴシック" charset="0"/>
                <a:cs typeface="ＭＳ Ｐゴシック" charset="0"/>
              </a:rPr>
              <a:t> to users, other agents, and their environment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AI &amp; Learning Today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001000" cy="52578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Neural network learning was popular in the 60s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In the 70s and 80s it was replaced with a paradigm based on manually encoding and using knowledge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In the 90s, more data and the Web drove interest in new statistical machine learning (ML) techniques and new data mining applications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Today, ML techniques and big data are behind almost all successful intelligent systems</a:t>
            </a:r>
          </a:p>
          <a:p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1507" name="Picture 4" descr="Screen Shot 2012-11-28 at 2.20.0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425" y="4876800"/>
            <a:ext cx="640397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Box 5"/>
          <p:cNvSpPr txBox="1">
            <a:spLocks noChangeArrowheads="1"/>
          </p:cNvSpPr>
          <p:nvPr/>
        </p:nvSpPr>
        <p:spPr bwMode="auto">
          <a:xfrm>
            <a:off x="2130425" y="5410200"/>
            <a:ext cx="23574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>
                <a:hlinkClick r:id="rId3"/>
              </a:rPr>
              <a:t>http://bit.ly/U2ZAC8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Machine Leaning Successes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52578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Sentiment analysis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Spam detection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Machine translation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Spoken language understanding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Named entity detection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Self driving cars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Motion recognition (Microsoft X-Box)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Identifying paces in digital images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Recommender systems (Netflix, Amazon)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Credit card fraud detection</a:t>
            </a:r>
          </a:p>
          <a:p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 general model of learning agents </a:t>
            </a:r>
          </a:p>
        </p:txBody>
      </p:sp>
      <p:pic>
        <p:nvPicPr>
          <p:cNvPr id="23554" name="Picture 5" descr="learning-mod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71600"/>
            <a:ext cx="7315200" cy="513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Major paradigms of machine learning</a:t>
            </a:r>
          </a:p>
        </p:txBody>
      </p:sp>
      <p:sp>
        <p:nvSpPr>
          <p:cNvPr id="2560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534400" cy="5181600"/>
          </a:xfrm>
        </p:spPr>
        <p:txBody>
          <a:bodyPr/>
          <a:lstStyle/>
          <a:p>
            <a:r>
              <a:rPr lang="en-US" sz="2500" b="1" dirty="0">
                <a:latin typeface="Times New Roman" charset="0"/>
                <a:ea typeface="ＭＳ Ｐゴシック" charset="0"/>
                <a:cs typeface="ＭＳ Ｐゴシック" charset="0"/>
              </a:rPr>
              <a:t>Rote </a:t>
            </a:r>
            <a:r>
              <a:rPr lang="en-US" sz="2500" b="1" dirty="0" smtClean="0">
                <a:latin typeface="Times New Roman" charset="0"/>
                <a:ea typeface="ＭＳ Ｐゴシック" charset="0"/>
                <a:cs typeface="ＭＳ Ｐゴシック" charset="0"/>
              </a:rPr>
              <a:t>learning</a:t>
            </a:r>
            <a:r>
              <a:rPr lang="en-US" sz="2500" dirty="0">
                <a:latin typeface="Times New Roman" charset="0"/>
                <a:ea typeface="ＭＳ Ｐゴシック" charset="0"/>
                <a:cs typeface="ＭＳ Ｐゴシック" charset="0"/>
              </a:rPr>
              <a:t>:</a:t>
            </a:r>
            <a:r>
              <a:rPr lang="en-US" sz="2500" dirty="0" smtClean="0">
                <a:latin typeface="Times New Roman" charset="0"/>
                <a:ea typeface="ＭＳ Ｐゴシック" charset="0"/>
                <a:cs typeface="ＭＳ Ｐゴシック" charset="0"/>
              </a:rPr>
              <a:t> 1-1 </a:t>
            </a:r>
            <a:r>
              <a:rPr lang="en-US" sz="2500" dirty="0">
                <a:latin typeface="Times New Roman" charset="0"/>
                <a:ea typeface="ＭＳ Ｐゴシック" charset="0"/>
                <a:cs typeface="ＭＳ Ｐゴシック" charset="0"/>
              </a:rPr>
              <a:t>mapping from inputs to stored </a:t>
            </a:r>
            <a:r>
              <a:rPr lang="en-US" sz="2500" dirty="0" smtClean="0">
                <a:latin typeface="Times New Roman" charset="0"/>
                <a:ea typeface="ＭＳ Ｐゴシック" charset="0"/>
                <a:cs typeface="ＭＳ Ｐゴシック" charset="0"/>
              </a:rPr>
              <a:t>representation, </a:t>
            </a:r>
            <a:r>
              <a:rPr lang="en-US" sz="2500" dirty="0">
                <a:latin typeface="Times New Roman" charset="0"/>
                <a:ea typeface="ＭＳ Ｐゴシック" charset="0"/>
                <a:cs typeface="ＭＳ Ｐゴシック" charset="0"/>
              </a:rPr>
              <a:t>l</a:t>
            </a:r>
            <a:r>
              <a:rPr lang="en-US" altLang="ja-JP" sz="2500" dirty="0" smtClean="0">
                <a:latin typeface="Times New Roman" charset="0"/>
                <a:ea typeface="ＭＳ Ｐゴシック" charset="0"/>
                <a:cs typeface="ＭＳ Ｐゴシック" charset="0"/>
              </a:rPr>
              <a:t>earning </a:t>
            </a:r>
            <a:r>
              <a:rPr lang="en-US" altLang="ja-JP" sz="2500" dirty="0">
                <a:latin typeface="Times New Roman" charset="0"/>
                <a:ea typeface="ＭＳ Ｐゴシック" charset="0"/>
                <a:cs typeface="ＭＳ Ｐゴシック" charset="0"/>
              </a:rPr>
              <a:t>by </a:t>
            </a:r>
            <a:r>
              <a:rPr lang="en-US" altLang="ja-JP" sz="2500" dirty="0" smtClean="0">
                <a:latin typeface="Times New Roman" charset="0"/>
                <a:ea typeface="ＭＳ Ｐゴシック" charset="0"/>
                <a:cs typeface="ＭＳ Ｐゴシック" charset="0"/>
              </a:rPr>
              <a:t>memorization</a:t>
            </a:r>
            <a:r>
              <a:rPr lang="en-US" altLang="ja-JP" sz="2500" dirty="0">
                <a:latin typeface="Times New Roman" charset="0"/>
                <a:ea typeface="ＭＳ Ｐゴシック" charset="0"/>
                <a:cs typeface="ＭＳ Ｐゴシック" charset="0"/>
              </a:rPr>
              <a:t>,</a:t>
            </a:r>
            <a:r>
              <a:rPr lang="en-US" altLang="ja-JP" sz="2500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500" dirty="0">
                <a:latin typeface="Times New Roman" charset="0"/>
                <a:ea typeface="ＭＳ Ｐゴシック" charset="0"/>
                <a:cs typeface="ＭＳ Ｐゴシック" charset="0"/>
              </a:rPr>
              <a:t>a</a:t>
            </a:r>
            <a:r>
              <a:rPr lang="en-US" altLang="ja-JP" sz="2500" dirty="0" smtClean="0">
                <a:latin typeface="Times New Roman" charset="0"/>
                <a:ea typeface="ＭＳ Ｐゴシック" charset="0"/>
                <a:cs typeface="ＭＳ Ｐゴシック" charset="0"/>
              </a:rPr>
              <a:t>ssociation</a:t>
            </a:r>
            <a:r>
              <a:rPr lang="en-US" altLang="ja-JP" sz="2500" dirty="0">
                <a:latin typeface="Times New Roman" charset="0"/>
                <a:ea typeface="ＭＳ Ｐゴシック" charset="0"/>
                <a:cs typeface="ＭＳ Ｐゴシック" charset="0"/>
              </a:rPr>
              <a:t>-based storage and </a:t>
            </a:r>
            <a:r>
              <a:rPr lang="en-US" altLang="ja-JP" sz="2500" dirty="0" smtClean="0">
                <a:latin typeface="Times New Roman" charset="0"/>
                <a:ea typeface="ＭＳ Ｐゴシック" charset="0"/>
                <a:cs typeface="ＭＳ Ｐゴシック" charset="0"/>
              </a:rPr>
              <a:t>retrieval </a:t>
            </a:r>
            <a:endParaRPr lang="en-US" altLang="ja-JP" sz="25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r>
              <a:rPr lang="en-US" sz="2500" b="1" dirty="0" smtClean="0">
                <a:latin typeface="Times New Roman" charset="0"/>
                <a:ea typeface="ＭＳ Ｐゴシック" charset="0"/>
                <a:cs typeface="ＭＳ Ｐゴシック" charset="0"/>
              </a:rPr>
              <a:t>Induction:</a:t>
            </a:r>
            <a:r>
              <a:rPr lang="en-US" sz="2500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500" dirty="0">
                <a:latin typeface="Times New Roman" charset="0"/>
                <a:ea typeface="ＭＳ Ｐゴシック" charset="0"/>
                <a:cs typeface="ＭＳ Ｐゴシック" charset="0"/>
              </a:rPr>
              <a:t>Use specific examples to reach general conclusions </a:t>
            </a:r>
          </a:p>
          <a:p>
            <a:r>
              <a:rPr lang="en-US" sz="2500" b="1" dirty="0" smtClean="0">
                <a:latin typeface="Times New Roman" charset="0"/>
                <a:ea typeface="ＭＳ Ｐゴシック" charset="0"/>
                <a:cs typeface="ＭＳ Ｐゴシック" charset="0"/>
              </a:rPr>
              <a:t>Clustering</a:t>
            </a:r>
            <a:r>
              <a:rPr lang="en-US" sz="2500" dirty="0">
                <a:latin typeface="Times New Roman" charset="0"/>
                <a:ea typeface="ＭＳ Ｐゴシック" charset="0"/>
                <a:cs typeface="ＭＳ Ｐゴシック" charset="0"/>
              </a:rPr>
              <a:t>:</a:t>
            </a:r>
            <a:r>
              <a:rPr lang="en-US" sz="2500" dirty="0" smtClean="0">
                <a:latin typeface="Times New Roman" charset="0"/>
                <a:ea typeface="ＭＳ Ｐゴシック" charset="0"/>
                <a:cs typeface="Times New Roman" charset="0"/>
              </a:rPr>
              <a:t> </a:t>
            </a:r>
            <a:r>
              <a:rPr lang="en-US" sz="2500" dirty="0">
                <a:latin typeface="Times New Roman" charset="0"/>
                <a:ea typeface="ＭＳ Ｐゴシック" charset="0"/>
                <a:cs typeface="Times New Roman" charset="0"/>
              </a:rPr>
              <a:t>Unsupervised identification of natural groups in data</a:t>
            </a:r>
          </a:p>
          <a:p>
            <a:r>
              <a:rPr lang="en-US" sz="2500" b="1" dirty="0" smtClean="0">
                <a:latin typeface="Times New Roman" charset="0"/>
                <a:ea typeface="ＭＳ Ｐゴシック" charset="0"/>
                <a:cs typeface="ＭＳ Ｐゴシック" charset="0"/>
              </a:rPr>
              <a:t>Analogy: </a:t>
            </a:r>
            <a:r>
              <a:rPr lang="en-US" sz="2500" dirty="0">
                <a:latin typeface="Times New Roman" charset="0"/>
                <a:ea typeface="ＭＳ Ｐゴシック" charset="0"/>
                <a:cs typeface="ＭＳ Ｐゴシック" charset="0"/>
              </a:rPr>
              <a:t>Determine correspondence between two different representations </a:t>
            </a:r>
          </a:p>
          <a:p>
            <a:r>
              <a:rPr lang="en-US" sz="2500" b="1" dirty="0" smtClean="0">
                <a:latin typeface="Times New Roman" charset="0"/>
                <a:ea typeface="ＭＳ Ｐゴシック" charset="0"/>
                <a:cs typeface="ＭＳ Ｐゴシック" charset="0"/>
              </a:rPr>
              <a:t>Discovery</a:t>
            </a:r>
            <a:r>
              <a:rPr lang="en-US" sz="2500" dirty="0">
                <a:latin typeface="Times New Roman" charset="0"/>
                <a:ea typeface="ＭＳ Ｐゴシック" charset="0"/>
                <a:cs typeface="ＭＳ Ｐゴシック" charset="0"/>
              </a:rPr>
              <a:t>:</a:t>
            </a:r>
            <a:r>
              <a:rPr lang="en-US" sz="2500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500" dirty="0">
                <a:latin typeface="Times New Roman" charset="0"/>
                <a:ea typeface="ＭＳ Ｐゴシック" charset="0"/>
                <a:cs typeface="ＭＳ Ｐゴシック" charset="0"/>
              </a:rPr>
              <a:t>Unsupervised, specific goal not given </a:t>
            </a:r>
          </a:p>
          <a:p>
            <a:r>
              <a:rPr lang="en-US" sz="2500" b="1" dirty="0">
                <a:latin typeface="Times New Roman" charset="0"/>
                <a:ea typeface="ＭＳ Ｐゴシック" charset="0"/>
                <a:cs typeface="ＭＳ Ｐゴシック" charset="0"/>
              </a:rPr>
              <a:t>Genetic </a:t>
            </a:r>
            <a:r>
              <a:rPr lang="en-US" sz="2500" b="1" dirty="0" smtClean="0">
                <a:latin typeface="Times New Roman" charset="0"/>
                <a:ea typeface="ＭＳ Ｐゴシック" charset="0"/>
                <a:cs typeface="ＭＳ Ｐゴシック" charset="0"/>
              </a:rPr>
              <a:t>algorithms:</a:t>
            </a:r>
            <a:r>
              <a:rPr lang="en-US" sz="2500" dirty="0" smtClean="0">
                <a:latin typeface="Times New Roman" charset="0"/>
                <a:ea typeface="ＭＳ Ｐゴシック" charset="0"/>
                <a:cs typeface="Times New Roman" charset="0"/>
              </a:rPr>
              <a:t> </a:t>
            </a:r>
            <a:r>
              <a:rPr lang="en-US" altLang="ja-JP" sz="2500" i="1" dirty="0" smtClean="0">
                <a:latin typeface="Times New Roman" charset="0"/>
                <a:ea typeface="ＭＳ Ｐゴシック" charset="0"/>
                <a:cs typeface="Times New Roman" charset="0"/>
              </a:rPr>
              <a:t>Evolutionary</a:t>
            </a:r>
            <a:r>
              <a:rPr lang="en-US" altLang="ja-JP" sz="2500" dirty="0" smtClean="0">
                <a:latin typeface="Times New Roman" charset="0"/>
                <a:ea typeface="ＭＳ Ｐゴシック" charset="0"/>
                <a:cs typeface="Times New Roman" charset="0"/>
              </a:rPr>
              <a:t> </a:t>
            </a:r>
            <a:r>
              <a:rPr lang="en-US" altLang="ja-JP" sz="2500" dirty="0">
                <a:latin typeface="Times New Roman" charset="0"/>
                <a:ea typeface="ＭＳ Ｐゴシック" charset="0"/>
                <a:cs typeface="Times New Roman" charset="0"/>
              </a:rPr>
              <a:t>search techniques, based on an analogy to </a:t>
            </a:r>
            <a:r>
              <a:rPr lang="en-US" altLang="ja-JP" sz="2500" i="1" dirty="0" smtClean="0">
                <a:latin typeface="Times New Roman" charset="0"/>
                <a:ea typeface="ＭＳ Ｐゴシック" charset="0"/>
                <a:cs typeface="Times New Roman" charset="0"/>
              </a:rPr>
              <a:t>survival </a:t>
            </a:r>
            <a:r>
              <a:rPr lang="en-US" altLang="ja-JP" sz="2500" i="1" dirty="0">
                <a:latin typeface="Times New Roman" charset="0"/>
                <a:ea typeface="ＭＳ Ｐゴシック" charset="0"/>
                <a:cs typeface="Times New Roman" charset="0"/>
              </a:rPr>
              <a:t>of the </a:t>
            </a:r>
            <a:r>
              <a:rPr lang="en-US" altLang="ja-JP" sz="2500" i="1" dirty="0" smtClean="0">
                <a:latin typeface="Times New Roman" charset="0"/>
                <a:ea typeface="ＭＳ Ｐゴシック" charset="0"/>
                <a:cs typeface="Times New Roman" charset="0"/>
              </a:rPr>
              <a:t>fittest</a:t>
            </a:r>
            <a:endParaRPr lang="en-US" altLang="ja-JP" sz="2500" i="1" dirty="0">
              <a:latin typeface="Times New Roman" charset="0"/>
              <a:ea typeface="ＭＳ Ｐゴシック" charset="0"/>
              <a:cs typeface="Times New Roman" charset="0"/>
            </a:endParaRPr>
          </a:p>
          <a:p>
            <a:r>
              <a:rPr lang="en-US" sz="2500" b="1" dirty="0">
                <a:latin typeface="Times New Roman" charset="0"/>
                <a:ea typeface="ＭＳ Ｐゴシック" charset="0"/>
                <a:cs typeface="ＭＳ Ｐゴシック" charset="0"/>
              </a:rPr>
              <a:t>Reinforcement </a:t>
            </a:r>
            <a:r>
              <a:rPr lang="en-US" sz="2500" dirty="0">
                <a:latin typeface="Times New Roman" charset="0"/>
                <a:ea typeface="ＭＳ Ｐゴシック" charset="0"/>
                <a:cs typeface="Times New Roman" charset="0"/>
              </a:rPr>
              <a:t>–</a:t>
            </a:r>
            <a:r>
              <a:rPr lang="en-US" sz="2500" b="1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500" dirty="0">
                <a:latin typeface="Times New Roman" charset="0"/>
                <a:ea typeface="ＭＳ Ｐゴシック" charset="0"/>
                <a:cs typeface="ＭＳ Ｐゴシック" charset="0"/>
              </a:rPr>
              <a:t>Feedback (positive or negative reward) given at the end of a sequence of steps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E17375B-157B-1448-9891-52E1E13F0E47}" type="slidenum">
              <a:rPr lang="en-US" sz="1000"/>
              <a:pPr/>
              <a:t>8</a:t>
            </a:fld>
            <a:endParaRPr lang="en-US" sz="100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The Classification Problem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4800" y="1066800"/>
            <a:ext cx="5029200" cy="3352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Extrapolate from set of examples to make accurate predictions about future ones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Supervised versus unsupervised learning</a:t>
            </a:r>
          </a:p>
          <a:p>
            <a:pPr marL="228600" lvl="1" indent="-168275"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</a:rPr>
              <a:t>Learn unknown function f(X)=Y, where X is an input example and Y is desired output</a:t>
            </a:r>
          </a:p>
          <a:p>
            <a:pPr marL="228600" lvl="1" indent="-168275">
              <a:lnSpc>
                <a:spcPct val="90000"/>
              </a:lnSpc>
            </a:pPr>
            <a:r>
              <a:rPr lang="en-US" b="1">
                <a:latin typeface="Times New Roman" charset="0"/>
                <a:ea typeface="ＭＳ Ｐゴシック" charset="0"/>
              </a:rPr>
              <a:t>Supervised learning</a:t>
            </a:r>
            <a:r>
              <a:rPr lang="en-US">
                <a:latin typeface="Times New Roman" charset="0"/>
                <a:ea typeface="ＭＳ Ｐゴシック" charset="0"/>
              </a:rPr>
              <a:t> implies we’re given a </a:t>
            </a:r>
            <a:r>
              <a:rPr lang="en-US" b="1">
                <a:latin typeface="Times New Roman" charset="0"/>
                <a:ea typeface="ＭＳ Ｐゴシック" charset="0"/>
              </a:rPr>
              <a:t>training set</a:t>
            </a:r>
            <a:r>
              <a:rPr lang="en-US">
                <a:latin typeface="Times New Roman" charset="0"/>
                <a:ea typeface="ＭＳ Ｐゴシック" charset="0"/>
              </a:rPr>
              <a:t> of (X, Y) pairs by a </a:t>
            </a:r>
            <a:r>
              <a:rPr lang="ja-JP" altLang="en-US">
                <a:latin typeface="Times New Roman" charset="0"/>
                <a:ea typeface="ＭＳ Ｐゴシック" charset="0"/>
              </a:rPr>
              <a:t>“</a:t>
            </a:r>
            <a:r>
              <a:rPr lang="en-US" altLang="ja-JP">
                <a:latin typeface="Times New Roman" charset="0"/>
                <a:ea typeface="ＭＳ Ｐゴシック" charset="0"/>
              </a:rPr>
              <a:t>teacher</a:t>
            </a:r>
            <a:r>
              <a:rPr lang="ja-JP" altLang="en-US">
                <a:latin typeface="Times New Roman" charset="0"/>
                <a:ea typeface="ＭＳ Ｐゴシック" charset="0"/>
              </a:rPr>
              <a:t>”</a:t>
            </a:r>
            <a:endParaRPr lang="en-US" altLang="ja-JP">
              <a:latin typeface="Times New Roman" charset="0"/>
              <a:ea typeface="ＭＳ Ｐゴシック" charset="0"/>
            </a:endParaRPr>
          </a:p>
          <a:p>
            <a:pPr marL="228600" lvl="1" indent="-168275">
              <a:lnSpc>
                <a:spcPct val="90000"/>
              </a:lnSpc>
            </a:pPr>
            <a:r>
              <a:rPr lang="en-US" b="1">
                <a:latin typeface="Times New Roman" charset="0"/>
                <a:ea typeface="ＭＳ Ｐゴシック" charset="0"/>
              </a:rPr>
              <a:t>Unsupervised learning</a:t>
            </a:r>
            <a:r>
              <a:rPr lang="en-US">
                <a:latin typeface="Times New Roman" charset="0"/>
                <a:ea typeface="ＭＳ Ｐゴシック" charset="0"/>
              </a:rPr>
              <a:t> means we are only given the Xs and some (ultimate) feedback function on our performance. </a:t>
            </a: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1143000"/>
            <a:ext cx="3987800" cy="351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28600" y="4724400"/>
            <a:ext cx="8382000" cy="200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47663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 Concept learning or classification (aka </a:t>
            </a:r>
            <a:r>
              <a:rPr lang="ja-JP" altLang="en-US" sz="2000"/>
              <a:t>“</a:t>
            </a:r>
            <a:r>
              <a:rPr lang="en-US" altLang="ja-JP" sz="2000"/>
              <a:t>induction</a:t>
            </a:r>
            <a:r>
              <a:rPr lang="ja-JP" altLang="en-US" sz="2000"/>
              <a:t>”</a:t>
            </a:r>
            <a:r>
              <a:rPr lang="en-US" altLang="ja-JP" sz="2000"/>
              <a:t>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/>
              <a:t>Given a set of examples of some concept/class/category, determine if a given example is an instance of the concept or not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/>
              <a:t>If it is an instance, we call it a positive example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/>
              <a:t>If it is not, it is called a negative example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/>
              <a:t>Or we can make a probabilistic prediction (e.g., using a Bayes net)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7294083-6780-7A44-A533-F5541F5D8472}" type="slidenum">
              <a:rPr lang="en-US" sz="1000"/>
              <a:pPr/>
              <a:t>9</a:t>
            </a:fld>
            <a:endParaRPr lang="en-US" sz="100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Supervised Concept Learning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0600" y="1676400"/>
            <a:ext cx="3962400" cy="4114800"/>
          </a:xfrm>
        </p:spPr>
        <p:txBody>
          <a:bodyPr/>
          <a:lstStyle/>
          <a:p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Given a training set of positive and negative examples of a concept</a:t>
            </a:r>
          </a:p>
          <a:p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Construct a description that will accurately classify whether future examples are positive or negative</a:t>
            </a:r>
          </a:p>
          <a:p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That is, learn some good estimate of function f given a training set {(x</a:t>
            </a:r>
            <a:r>
              <a:rPr lang="en-US" sz="2000" baseline="-25000">
                <a:latin typeface="Times New Roman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, y</a:t>
            </a:r>
            <a:r>
              <a:rPr lang="en-US" sz="2000" baseline="-25000">
                <a:latin typeface="Times New Roman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), (x</a:t>
            </a:r>
            <a:r>
              <a:rPr lang="en-US" sz="2000" baseline="-25000">
                <a:latin typeface="Times New Roman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, y</a:t>
            </a:r>
            <a:r>
              <a:rPr lang="en-US" sz="2000" baseline="-25000">
                <a:latin typeface="Times New Roman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), ..., (x</a:t>
            </a:r>
            <a:r>
              <a:rPr lang="en-US" sz="2000" baseline="-25000">
                <a:latin typeface="Times New Roman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, y</a:t>
            </a:r>
            <a:r>
              <a:rPr lang="en-US" sz="2000" baseline="-25000">
                <a:latin typeface="Times New Roman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)}, where each y</a:t>
            </a:r>
            <a:r>
              <a:rPr lang="en-US" sz="2000" baseline="-25000">
                <a:latin typeface="Times New Roman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is either + (positive) or - (negative), or a probability distribution over +/-</a:t>
            </a: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1600200"/>
            <a:ext cx="4521200" cy="398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3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20415</TotalTime>
  <Words>1247</Words>
  <Application>Microsoft Macintosh PowerPoint</Application>
  <PresentationFormat>On-screen Show (4:3)</PresentationFormat>
  <Paragraphs>152</Paragraphs>
  <Slides>16</Slides>
  <Notes>11</Notes>
  <HiddenSlides>8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Blank Presentation</vt:lpstr>
      <vt:lpstr>Machine Learning</vt:lpstr>
      <vt:lpstr>What is learning?</vt:lpstr>
      <vt:lpstr>Why study learning?</vt:lpstr>
      <vt:lpstr>AI &amp; Learning Today</vt:lpstr>
      <vt:lpstr>Machine Leaning Successes</vt:lpstr>
      <vt:lpstr>A general model of learning agents </vt:lpstr>
      <vt:lpstr>Major paradigms of machine learning</vt:lpstr>
      <vt:lpstr>The Classification Problem</vt:lpstr>
      <vt:lpstr>Supervised Concept Learning</vt:lpstr>
      <vt:lpstr>Inductive Learning Framework</vt:lpstr>
      <vt:lpstr>Measuring Model Quality</vt:lpstr>
      <vt:lpstr>Cross-Validation</vt:lpstr>
      <vt:lpstr>Cross-Validation, cont.</vt:lpstr>
      <vt:lpstr>Inductive learning as search</vt:lpstr>
      <vt:lpstr>Model spaces</vt:lpstr>
      <vt:lpstr>Model spaces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</dc:title>
  <dc:creator>COGITO</dc:creator>
  <cp:lastModifiedBy>tim finin</cp:lastModifiedBy>
  <cp:revision>417</cp:revision>
  <cp:lastPrinted>2012-11-28T20:50:13Z</cp:lastPrinted>
  <dcterms:created xsi:type="dcterms:W3CDTF">2009-11-25T19:59:32Z</dcterms:created>
  <dcterms:modified xsi:type="dcterms:W3CDTF">2015-11-25T19:17:57Z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