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77" d="100"/>
          <a:sy n="77" d="100"/>
        </p:scale>
        <p:origin x="-1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198D2-A658-3742-8A73-88F0529E08AE}" type="datetimeFigureOut">
              <a:rPr lang="en-US" smtClean="0"/>
              <a:t>8/26/15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CD1A0-E8CD-0C47-9D1B-C051E9FD9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353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1EC3-EC0E-3E4A-A4B8-C6902498DD8D}" type="datetimeFigureOut">
              <a:rPr lang="en-US" smtClean="0"/>
              <a:t>8/26/15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F9C4-7A07-0145-91C6-987FA1DD3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8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1EC3-EC0E-3E4A-A4B8-C6902498DD8D}" type="datetimeFigureOut">
              <a:rPr lang="en-US" smtClean="0"/>
              <a:t>8/26/15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F9C4-7A07-0145-91C6-987FA1DD3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051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1EC3-EC0E-3E4A-A4B8-C6902498DD8D}" type="datetimeFigureOut">
              <a:rPr lang="en-US" smtClean="0"/>
              <a:t>8/26/15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F9C4-7A07-0145-91C6-987FA1DD3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08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1EC3-EC0E-3E4A-A4B8-C6902498DD8D}" type="datetimeFigureOut">
              <a:rPr lang="en-US" smtClean="0"/>
              <a:t>8/26/15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F9C4-7A07-0145-91C6-987FA1DD3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7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1EC3-EC0E-3E4A-A4B8-C6902498DD8D}" type="datetimeFigureOut">
              <a:rPr lang="en-US" smtClean="0"/>
              <a:t>8/26/15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F9C4-7A07-0145-91C6-987FA1DD3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1EC3-EC0E-3E4A-A4B8-C6902498DD8D}" type="datetimeFigureOut">
              <a:rPr lang="en-US" smtClean="0"/>
              <a:t>8/26/15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F9C4-7A07-0145-91C6-987FA1DD3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32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1EC3-EC0E-3E4A-A4B8-C6902498DD8D}" type="datetimeFigureOut">
              <a:rPr lang="en-US" smtClean="0"/>
              <a:t>8/26/15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F9C4-7A07-0145-91C6-987FA1DD3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05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1EC3-EC0E-3E4A-A4B8-C6902498DD8D}" type="datetimeFigureOut">
              <a:rPr lang="en-US" smtClean="0"/>
              <a:t>8/26/15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F9C4-7A07-0145-91C6-987FA1DD3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342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1EC3-EC0E-3E4A-A4B8-C6902498DD8D}" type="datetimeFigureOut">
              <a:rPr lang="en-US" smtClean="0"/>
              <a:t>8/26/15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F9C4-7A07-0145-91C6-987FA1DD3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82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1EC3-EC0E-3E4A-A4B8-C6902498DD8D}" type="datetimeFigureOut">
              <a:rPr lang="en-US" smtClean="0"/>
              <a:t>8/26/15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F9C4-7A07-0145-91C6-987FA1DD3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72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1EC3-EC0E-3E4A-A4B8-C6902498DD8D}" type="datetimeFigureOut">
              <a:rPr lang="en-US" smtClean="0"/>
              <a:t>8/26/15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F9C4-7A07-0145-91C6-987FA1DD3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67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41EC3-EC0E-3E4A-A4B8-C6902498DD8D}" type="datetimeFigureOut">
              <a:rPr lang="en-US" smtClean="0"/>
              <a:t>8/26/15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EF9C4-7A07-0145-91C6-987FA1DD3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37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azza.com/umbc/fall2015/cmsc671/home" TargetMode="External"/><Relationship Id="rId4" Type="http://schemas.openxmlformats.org/officeDocument/2006/relationships/hyperlink" Target="http://blackboard.umbc.edu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s.umbc.edu/courses/671/fall15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8394"/>
            <a:ext cx="7772400" cy="3702003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/>
              <a:t>CMSC 671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900" b="1" dirty="0" smtClean="0"/>
              <a:t>Principles of</a:t>
            </a:r>
            <a:br>
              <a:rPr lang="en-US" sz="4900" b="1" dirty="0" smtClean="0"/>
            </a:br>
            <a:r>
              <a:rPr lang="en-US" sz="4900" b="1" dirty="0" smtClean="0"/>
              <a:t>Artificial Intelligence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/>
              <a:t>C</a:t>
            </a:r>
            <a:r>
              <a:rPr lang="en-US" sz="3600" b="1" dirty="0" smtClean="0"/>
              <a:t>ourse </a:t>
            </a:r>
            <a:r>
              <a:rPr lang="en-US" sz="3600" b="1" dirty="0"/>
              <a:t>O</a:t>
            </a:r>
            <a:r>
              <a:rPr lang="en-US" sz="3600" b="1" dirty="0" smtClean="0"/>
              <a:t>verview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625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Fall 2015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452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charset="0"/>
                <a:ea typeface="ＭＳ Ｐゴシック" charset="0"/>
              </a:rPr>
              <a:t>Today</a:t>
            </a:r>
            <a:r>
              <a:rPr lang="ja-JP" altLang="en-US">
                <a:latin typeface="Helvetica" charset="0"/>
                <a:ea typeface="ＭＳ Ｐゴシック" charset="0"/>
              </a:rPr>
              <a:t>’</a:t>
            </a:r>
            <a:r>
              <a:rPr lang="en-US">
                <a:latin typeface="Helvetica" charset="0"/>
                <a:ea typeface="ＭＳ Ｐゴシック" charset="0"/>
              </a:rPr>
              <a:t>s class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Helvetica" charset="0"/>
                <a:ea typeface="ＭＳ Ｐゴシック" charset="0"/>
              </a:rPr>
              <a:t>Course overview</a:t>
            </a:r>
          </a:p>
          <a:p>
            <a:pPr eaLnBrk="1" hangingPunct="1"/>
            <a:r>
              <a:rPr lang="en-US" sz="4000">
                <a:latin typeface="Helvetica" charset="0"/>
                <a:ea typeface="ＭＳ Ｐゴシック" charset="0"/>
              </a:rPr>
              <a:t>Introduction</a:t>
            </a:r>
          </a:p>
          <a:p>
            <a:pPr lvl="1" eaLnBrk="1" hangingPunct="1"/>
            <a:r>
              <a:rPr lang="en-US" sz="3600">
                <a:latin typeface="Helvetica" charset="0"/>
                <a:ea typeface="ＭＳ Ｐゴシック" charset="0"/>
              </a:rPr>
              <a:t>Brief history of AI</a:t>
            </a:r>
          </a:p>
          <a:p>
            <a:pPr lvl="1" eaLnBrk="1" hangingPunct="1"/>
            <a:r>
              <a:rPr lang="en-US" sz="3600">
                <a:latin typeface="Helvetica" charset="0"/>
                <a:ea typeface="ＭＳ Ｐゴシック" charset="0"/>
              </a:rPr>
              <a:t>What </a:t>
            </a:r>
            <a:r>
              <a:rPr lang="en-US" sz="3600" i="1">
                <a:latin typeface="Helvetica" charset="0"/>
                <a:ea typeface="ＭＳ Ｐゴシック" charset="0"/>
              </a:rPr>
              <a:t>is</a:t>
            </a:r>
            <a:r>
              <a:rPr lang="en-US" sz="3600">
                <a:latin typeface="Helvetica" charset="0"/>
                <a:ea typeface="ＭＳ Ｐゴシック" charset="0"/>
              </a:rPr>
              <a:t> AI? (and why is it so interesting?)</a:t>
            </a:r>
          </a:p>
          <a:p>
            <a:pPr lvl="1" eaLnBrk="1" hangingPunct="1"/>
            <a:r>
              <a:rPr lang="en-US" sz="3600">
                <a:latin typeface="Helvetica" charset="0"/>
                <a:ea typeface="ＭＳ Ｐゴシック" charset="0"/>
              </a:rPr>
              <a:t>What</a:t>
            </a:r>
            <a:r>
              <a:rPr lang="ja-JP" altLang="en-US" sz="3600">
                <a:latin typeface="Helvetica" charset="0"/>
                <a:ea typeface="ＭＳ Ｐゴシック" charset="0"/>
              </a:rPr>
              <a:t>’</a:t>
            </a:r>
            <a:r>
              <a:rPr lang="en-US" sz="3600">
                <a:latin typeface="Helvetica" charset="0"/>
                <a:ea typeface="ＭＳ Ｐゴシック" charset="0"/>
              </a:rPr>
              <a:t>s the state of AI now?</a:t>
            </a:r>
          </a:p>
        </p:txBody>
      </p:sp>
    </p:spTree>
    <p:extLst>
      <p:ext uri="{BB962C8B-B14F-4D97-AF65-F5344CB8AC3E}">
        <p14:creationId xmlns:p14="http://schemas.microsoft.com/office/powerpoint/2010/main" val="3692904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Helvetica" charset="0"/>
                <a:ea typeface="ＭＳ Ｐゴシック" charset="0"/>
              </a:rPr>
              <a:t>Web Resources</a:t>
            </a:r>
            <a:endParaRPr lang="en-US" dirty="0">
              <a:latin typeface="Helvetica" charset="0"/>
              <a:ea typeface="ＭＳ Ｐゴシック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 web page</a:t>
            </a:r>
          </a:p>
          <a:p>
            <a:pPr marL="400050" lvl="1" indent="0">
              <a:buNone/>
            </a:pPr>
            <a:r>
              <a:rPr lang="en-US" sz="3200" dirty="0">
                <a:hlinkClick r:id="rId2"/>
              </a:rPr>
              <a:t>http:/</a:t>
            </a:r>
            <a:r>
              <a:rPr lang="en-US" sz="3200" dirty="0" smtClean="0">
                <a:hlinkClick r:id="rId2"/>
              </a:rPr>
              <a:t>/</a:t>
            </a:r>
            <a:r>
              <a:rPr lang="en-US" sz="3200" dirty="0" err="1" smtClean="0">
                <a:hlinkClick r:id="rId2"/>
              </a:rPr>
              <a:t>cs.umbc.edu</a:t>
            </a:r>
            <a:r>
              <a:rPr lang="en-US" sz="3200" dirty="0">
                <a:hlinkClick r:id="rId2"/>
              </a:rPr>
              <a:t>/courses</a:t>
            </a:r>
            <a:r>
              <a:rPr lang="en-US" sz="3200" dirty="0" smtClean="0">
                <a:hlinkClick r:id="rId2"/>
              </a:rPr>
              <a:t>/671</a:t>
            </a:r>
            <a:r>
              <a:rPr lang="en-US" sz="3200" dirty="0">
                <a:hlinkClick r:id="rId2"/>
              </a:rPr>
              <a:t>/</a:t>
            </a:r>
            <a:r>
              <a:rPr lang="en-US" sz="3200" dirty="0" smtClean="0">
                <a:hlinkClick r:id="rId2"/>
              </a:rPr>
              <a:t>fall15</a:t>
            </a:r>
            <a:endParaRPr lang="en-US" sz="3200" dirty="0" smtClean="0"/>
          </a:p>
          <a:p>
            <a:r>
              <a:rPr lang="en-US" dirty="0" smtClean="0"/>
              <a:t>Piazza discussion site</a:t>
            </a:r>
          </a:p>
          <a:p>
            <a:pPr marL="403225" lvl="1" indent="0">
              <a:buNone/>
            </a:pPr>
            <a:r>
              <a:rPr lang="en-US" sz="3200" dirty="0" smtClean="0">
                <a:hlinkClick r:id="rId3"/>
              </a:rPr>
              <a:t>https</a:t>
            </a:r>
            <a:r>
              <a:rPr lang="en-US" sz="3200" dirty="0">
                <a:hlinkClick r:id="rId3"/>
              </a:rPr>
              <a:t>://</a:t>
            </a:r>
            <a:r>
              <a:rPr lang="en-US" sz="3200" dirty="0" err="1">
                <a:hlinkClick r:id="rId3"/>
              </a:rPr>
              <a:t>piazza.com</a:t>
            </a:r>
            <a:r>
              <a:rPr lang="en-US" sz="3200" dirty="0">
                <a:hlinkClick r:id="rId3"/>
              </a:rPr>
              <a:t>/</a:t>
            </a:r>
            <a:r>
              <a:rPr lang="en-US" sz="3200" dirty="0" err="1">
                <a:hlinkClick r:id="rId3"/>
              </a:rPr>
              <a:t>umbc</a:t>
            </a:r>
            <a:r>
              <a:rPr lang="en-US" sz="3200" dirty="0">
                <a:hlinkClick r:id="rId3"/>
              </a:rPr>
              <a:t>/fall2015/cmsc671/home</a:t>
            </a:r>
            <a:endParaRPr lang="en-US" sz="3200" dirty="0" smtClean="0"/>
          </a:p>
          <a:p>
            <a:r>
              <a:rPr lang="en-US" dirty="0" smtClean="0"/>
              <a:t>Blackboard</a:t>
            </a:r>
          </a:p>
          <a:p>
            <a:pPr marL="457200" lvl="1" indent="0">
              <a:buNone/>
            </a:pPr>
            <a:r>
              <a:rPr lang="en-US" sz="3200" dirty="0" smtClean="0">
                <a:hlinkClick r:id="rId4"/>
              </a:rPr>
              <a:t>http</a:t>
            </a:r>
            <a:r>
              <a:rPr lang="en-US" sz="3200" dirty="0">
                <a:hlinkClick r:id="rId4"/>
              </a:rPr>
              <a:t>://blackboard.umbc.edu/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82256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>
                <a:latin typeface="Helvetica" charset="0"/>
                <a:ea typeface="ＭＳ Ｐゴシック" charset="0"/>
              </a:rPr>
              <a:t>Homework and grading policies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137756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3000" dirty="0" smtClean="0">
                <a:latin typeface="Helvetica" charset="0"/>
                <a:ea typeface="ＭＳ Ｐゴシック" charset="0"/>
              </a:rPr>
              <a:t>Six </a:t>
            </a:r>
            <a:r>
              <a:rPr lang="en-US" sz="3000" dirty="0">
                <a:latin typeface="Helvetica" charset="0"/>
                <a:ea typeface="ＭＳ Ｐゴシック" charset="0"/>
              </a:rPr>
              <a:t>to </a:t>
            </a:r>
            <a:r>
              <a:rPr lang="en-US" sz="3000" dirty="0" smtClean="0">
                <a:latin typeface="Helvetica" charset="0"/>
                <a:ea typeface="ＭＳ Ｐゴシック" charset="0"/>
              </a:rPr>
              <a:t>eight </a:t>
            </a:r>
            <a:r>
              <a:rPr lang="en-US" sz="3000" dirty="0">
                <a:latin typeface="Helvetica" charset="0"/>
                <a:ea typeface="ＭＳ Ｐゴシック" charset="0"/>
              </a:rPr>
              <a:t>homework assignments (mix of written and programming)</a:t>
            </a:r>
          </a:p>
          <a:p>
            <a:pPr eaLnBrk="1" hangingPunct="1">
              <a:lnSpc>
                <a:spcPct val="110000"/>
              </a:lnSpc>
            </a:pPr>
            <a:r>
              <a:rPr lang="en-US" sz="3000" dirty="0">
                <a:latin typeface="Helvetica" charset="0"/>
                <a:ea typeface="ＭＳ Ｐゴシック" charset="0"/>
              </a:rPr>
              <a:t>One-time extensions of up to a week </a:t>
            </a:r>
            <a:r>
              <a:rPr lang="en-US" sz="3000" dirty="0" smtClean="0">
                <a:latin typeface="Helvetica" charset="0"/>
                <a:ea typeface="ＭＳ Ｐゴシック" charset="0"/>
              </a:rPr>
              <a:t>may </a:t>
            </a:r>
            <a:r>
              <a:rPr lang="en-US" sz="3000" dirty="0">
                <a:latin typeface="Helvetica" charset="0"/>
                <a:ea typeface="ＭＳ Ｐゴシック" charset="0"/>
              </a:rPr>
              <a:t>be granted </a:t>
            </a:r>
            <a:r>
              <a:rPr lang="en-US" sz="3000" b="1" i="1" dirty="0">
                <a:latin typeface="Helvetica" charset="0"/>
                <a:ea typeface="ＭＳ Ｐゴシック" charset="0"/>
              </a:rPr>
              <a:t>if requested in advance</a:t>
            </a:r>
            <a:endParaRPr lang="en-US" sz="3000" b="1" dirty="0">
              <a:latin typeface="Helvetica" charset="0"/>
              <a:ea typeface="ＭＳ Ｐゴシック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3000" dirty="0">
                <a:latin typeface="Helvetica" charset="0"/>
                <a:ea typeface="ＭＳ Ｐゴシック" charset="0"/>
              </a:rPr>
              <a:t>Last-minute requests for extensions </a:t>
            </a:r>
            <a:r>
              <a:rPr lang="en-US" sz="3000" dirty="0" smtClean="0">
                <a:latin typeface="Helvetica" charset="0"/>
                <a:ea typeface="ＭＳ Ｐゴシック" charset="0"/>
              </a:rPr>
              <a:t>probably will not be granted</a:t>
            </a:r>
            <a:endParaRPr lang="en-US" sz="3000" dirty="0">
              <a:latin typeface="Helvetica" charset="0"/>
              <a:ea typeface="ＭＳ Ｐゴシック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3000" dirty="0">
                <a:latin typeface="Helvetica" charset="0"/>
                <a:ea typeface="ＭＳ Ｐゴシック" charset="0"/>
              </a:rPr>
              <a:t>Late policy: being refined, see web next week</a:t>
            </a:r>
            <a:endParaRPr lang="en-US" sz="3000" b="1" i="1" dirty="0">
              <a:latin typeface="Helvetica" charset="0"/>
              <a:ea typeface="ＭＳ Ｐゴシック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3000" b="1" i="1" dirty="0">
                <a:solidFill>
                  <a:schemeClr val="accent2"/>
                </a:solidFill>
                <a:latin typeface="Helvetica" charset="0"/>
                <a:ea typeface="ＭＳ Ｐゴシック" charset="0"/>
              </a:rPr>
              <a:t>NOTE ON READING:  Please do the reading </a:t>
            </a:r>
            <a:r>
              <a:rPr lang="en-US" sz="3000" b="1" i="1" u="sng" dirty="0">
                <a:solidFill>
                  <a:schemeClr val="accent2"/>
                </a:solidFill>
                <a:latin typeface="Helvetica" charset="0"/>
                <a:ea typeface="ＭＳ Ｐゴシック" charset="0"/>
              </a:rPr>
              <a:t>before</a:t>
            </a:r>
            <a:r>
              <a:rPr lang="en-US" sz="3000" b="1" i="1" dirty="0">
                <a:solidFill>
                  <a:schemeClr val="accent2"/>
                </a:solidFill>
                <a:latin typeface="Helvetica" charset="0"/>
                <a:ea typeface="ＭＳ Ｐゴシック" charset="0"/>
              </a:rPr>
              <a:t> each class!</a:t>
            </a:r>
          </a:p>
        </p:txBody>
      </p:sp>
    </p:spTree>
    <p:extLst>
      <p:ext uri="{BB962C8B-B14F-4D97-AF65-F5344CB8AC3E}">
        <p14:creationId xmlns:p14="http://schemas.microsoft.com/office/powerpoint/2010/main" val="907739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charset="0"/>
                <a:ea typeface="ＭＳ Ｐゴシック" charset="0"/>
              </a:rPr>
              <a:t>Programming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7638"/>
            <a:ext cx="8340246" cy="5440361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3000" dirty="0" smtClean="0">
                <a:latin typeface="Helvetica" charset="0"/>
                <a:ea typeface="ＭＳ Ｐゴシック" charset="0"/>
              </a:rPr>
              <a:t>You’re encouraged to do assignments in Python</a:t>
            </a:r>
            <a:endParaRPr lang="en-US" sz="3000" dirty="0">
              <a:latin typeface="Helvetica" charset="0"/>
              <a:ea typeface="ＭＳ Ｐゴシック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sz="2600" dirty="0" smtClean="0">
                <a:latin typeface="Helvetica" charset="0"/>
                <a:ea typeface="ＭＳ Ｐゴシック" charset="0"/>
              </a:rPr>
              <a:t>We’ll </a:t>
            </a:r>
            <a:r>
              <a:rPr lang="en-US" sz="2600" dirty="0">
                <a:latin typeface="Helvetica" charset="0"/>
                <a:ea typeface="ＭＳ Ｐゴシック" charset="0"/>
              </a:rPr>
              <a:t>use Python in the notes </a:t>
            </a:r>
            <a:r>
              <a:rPr lang="en-US" sz="2600" dirty="0" smtClean="0">
                <a:latin typeface="Helvetica" charset="0"/>
                <a:ea typeface="ＭＳ Ｐゴシック" charset="0"/>
              </a:rPr>
              <a:t>and </a:t>
            </a:r>
            <a:r>
              <a:rPr lang="en-US" sz="2600" dirty="0">
                <a:latin typeface="Helvetica" charset="0"/>
                <a:ea typeface="ＭＳ Ｐゴシック" charset="0"/>
              </a:rPr>
              <a:t>examples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600" dirty="0">
                <a:latin typeface="Helvetica" charset="0"/>
                <a:ea typeface="ＭＳ Ｐゴシック" charset="0"/>
              </a:rPr>
              <a:t>This is a good chance for you to learn </a:t>
            </a:r>
            <a:r>
              <a:rPr lang="en-US" sz="2600" dirty="0" smtClean="0">
                <a:latin typeface="Helvetica" charset="0"/>
                <a:ea typeface="ＭＳ Ｐゴシック" charset="0"/>
              </a:rPr>
              <a:t>Python</a:t>
            </a:r>
          </a:p>
          <a:p>
            <a:pPr>
              <a:lnSpc>
                <a:spcPct val="110000"/>
              </a:lnSpc>
            </a:pPr>
            <a:r>
              <a:rPr lang="en-US" sz="3000" dirty="0" smtClean="0">
                <a:latin typeface="Helvetica" charset="0"/>
                <a:ea typeface="ＭＳ Ｐゴシック" charset="0"/>
              </a:rPr>
              <a:t>In some cases, you may be able to use Java</a:t>
            </a:r>
            <a:endParaRPr lang="en-US" sz="3000" dirty="0">
              <a:latin typeface="Helvetica" charset="0"/>
              <a:ea typeface="ＭＳ Ｐゴシック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3000" dirty="0">
                <a:latin typeface="Helvetica" charset="0"/>
                <a:ea typeface="ＭＳ Ｐゴシック" charset="0"/>
              </a:rPr>
              <a:t>Why not Lisp or Prolog?</a:t>
            </a:r>
          </a:p>
          <a:p>
            <a:pPr eaLnBrk="1" hangingPunct="1">
              <a:lnSpc>
                <a:spcPct val="110000"/>
              </a:lnSpc>
            </a:pPr>
            <a:r>
              <a:rPr lang="en-US" sz="3000" dirty="0">
                <a:latin typeface="Helvetica" charset="0"/>
                <a:ea typeface="ＭＳ Ｐゴシック" charset="0"/>
              </a:rPr>
              <a:t>Some assignments may require using other systems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600" dirty="0">
                <a:latin typeface="Helvetica" charset="0"/>
                <a:ea typeface="ＭＳ Ｐゴシック" charset="0"/>
              </a:rPr>
              <a:t>E.g., C5 decision tree learning system, </a:t>
            </a:r>
            <a:r>
              <a:rPr lang="en-US" sz="2600" dirty="0" err="1" smtClean="0">
                <a:latin typeface="Helvetica" charset="0"/>
                <a:ea typeface="ＭＳ Ｐゴシック" charset="0"/>
              </a:rPr>
              <a:t>Weka</a:t>
            </a:r>
            <a:r>
              <a:rPr lang="en-US" sz="2600" dirty="0" smtClean="0">
                <a:latin typeface="Helvetica" charset="0"/>
                <a:ea typeface="ＭＳ Ｐゴシック" charset="0"/>
              </a:rPr>
              <a:t> Machine learning environment, Prolog, Jess </a:t>
            </a:r>
            <a:r>
              <a:rPr lang="en-US" sz="2600" dirty="0">
                <a:latin typeface="Helvetica" charset="0"/>
                <a:ea typeface="ＭＳ Ｐゴシック" charset="0"/>
              </a:rPr>
              <a:t>production rule system, etc.</a:t>
            </a:r>
          </a:p>
        </p:txBody>
      </p:sp>
    </p:spTree>
    <p:extLst>
      <p:ext uri="{BB962C8B-B14F-4D97-AF65-F5344CB8AC3E}">
        <p14:creationId xmlns:p14="http://schemas.microsoft.com/office/powerpoint/2010/main" val="818494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charset="0"/>
                <a:ea typeface="ＭＳ Ｐゴシック" charset="0"/>
              </a:rPr>
              <a:t>Exams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8229600" cy="50292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3600" dirty="0">
                <a:latin typeface="Helvetica" charset="0"/>
                <a:ea typeface="ＭＳ Ｐゴシック" charset="0"/>
              </a:rPr>
              <a:t>Midterm exam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3200" dirty="0">
                <a:latin typeface="Helvetica" charset="0"/>
                <a:ea typeface="ＭＳ Ｐゴシック" charset="0"/>
              </a:rPr>
              <a:t>In class in mid October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3200" dirty="0">
                <a:latin typeface="Helvetica" charset="0"/>
                <a:ea typeface="ＭＳ Ｐゴシック" charset="0"/>
              </a:rPr>
              <a:t>About 15% of grade</a:t>
            </a:r>
          </a:p>
          <a:p>
            <a:pPr eaLnBrk="1" hangingPunct="1">
              <a:lnSpc>
                <a:spcPct val="110000"/>
              </a:lnSpc>
            </a:pPr>
            <a:r>
              <a:rPr lang="en-US" sz="3600" dirty="0">
                <a:latin typeface="Helvetica" charset="0"/>
                <a:ea typeface="ＭＳ Ｐゴシック" charset="0"/>
              </a:rPr>
              <a:t>Final exam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3200" dirty="0">
                <a:latin typeface="Helvetica" charset="0"/>
                <a:ea typeface="ＭＳ Ｐゴシック" charset="0"/>
              </a:rPr>
              <a:t>At regularly scheduled time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3200" dirty="0">
                <a:latin typeface="Helvetica" charset="0"/>
                <a:ea typeface="ＭＳ Ｐゴシック" charset="0"/>
              </a:rPr>
              <a:t>About 25% of grade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3200" dirty="0">
                <a:latin typeface="Helvetica" charset="0"/>
                <a:ea typeface="ＭＳ Ｐゴシック" charset="0"/>
              </a:rPr>
              <a:t>Comprehensive, but with an emphasis on the last half </a:t>
            </a:r>
            <a:r>
              <a:rPr lang="en-US" sz="3200" dirty="0" smtClean="0">
                <a:latin typeface="Helvetica" charset="0"/>
                <a:ea typeface="ＭＳ Ｐゴシック" charset="0"/>
              </a:rPr>
              <a:t>of </a:t>
            </a:r>
            <a:r>
              <a:rPr lang="en-US" sz="3200" dirty="0">
                <a:latin typeface="Helvetica" charset="0"/>
                <a:ea typeface="ＭＳ Ｐゴシック" charset="0"/>
              </a:rPr>
              <a:t>material (e.g., 30/70 split)</a:t>
            </a:r>
          </a:p>
        </p:txBody>
      </p:sp>
    </p:spTree>
    <p:extLst>
      <p:ext uri="{BB962C8B-B14F-4D97-AF65-F5344CB8AC3E}">
        <p14:creationId xmlns:p14="http://schemas.microsoft.com/office/powerpoint/2010/main" val="754135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Helvetica" charset="0"/>
                <a:ea typeface="ＭＳ Ｐゴシック" charset="0"/>
              </a:rPr>
              <a:t>Instructor availability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70089"/>
            <a:ext cx="7772400" cy="5312971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800" dirty="0">
                <a:latin typeface="Helvetica" charset="0"/>
                <a:ea typeface="ＭＳ Ｐゴシック" charset="0"/>
              </a:rPr>
              <a:t>Professor Finin</a:t>
            </a:r>
          </a:p>
          <a:p>
            <a:pPr lvl="1" eaLnBrk="1" hangingPunct="1"/>
            <a:r>
              <a:rPr lang="en-US" dirty="0" smtClean="0">
                <a:latin typeface="Helvetica" charset="0"/>
                <a:ea typeface="ＭＳ Ｐゴシック" charset="0"/>
              </a:rPr>
              <a:t>Office </a:t>
            </a:r>
            <a:r>
              <a:rPr lang="en-US" dirty="0">
                <a:latin typeface="Helvetica" charset="0"/>
                <a:ea typeface="ＭＳ Ｐゴシック" charset="0"/>
              </a:rPr>
              <a:t>hours: by arrangement</a:t>
            </a:r>
          </a:p>
          <a:p>
            <a:pPr lvl="1" eaLnBrk="1" hangingPunct="1"/>
            <a:r>
              <a:rPr lang="en-US" dirty="0">
                <a:latin typeface="Helvetica" charset="0"/>
                <a:ea typeface="ＭＳ Ｐゴシック" charset="0"/>
              </a:rPr>
              <a:t>Drop in whenever my door is open </a:t>
            </a:r>
          </a:p>
          <a:p>
            <a:pPr lvl="1" eaLnBrk="1" hangingPunct="1"/>
            <a:r>
              <a:rPr lang="en-US" dirty="0">
                <a:latin typeface="Helvetica" charset="0"/>
                <a:ea typeface="ＭＳ Ｐゴシック" charset="0"/>
              </a:rPr>
              <a:t>Direct general questions (i.e., those that other students may also be wondering about and that Google </a:t>
            </a:r>
            <a:r>
              <a:rPr lang="en-US" dirty="0" smtClean="0">
                <a:latin typeface="Helvetica" charset="0"/>
                <a:ea typeface="ＭＳ Ｐゴシック" charset="0"/>
              </a:rPr>
              <a:t>can’t </a:t>
            </a:r>
            <a:r>
              <a:rPr lang="en-US" dirty="0">
                <a:latin typeface="Helvetica" charset="0"/>
                <a:ea typeface="ＭＳ Ｐゴシック" charset="0"/>
              </a:rPr>
              <a:t>answer) to </a:t>
            </a:r>
            <a:r>
              <a:rPr lang="en-US" dirty="0" smtClean="0">
                <a:latin typeface="Helvetica" charset="0"/>
                <a:ea typeface="ＭＳ Ｐゴシック" charset="0"/>
              </a:rPr>
              <a:t>Piazza first</a:t>
            </a:r>
            <a:endParaRPr lang="en-US" dirty="0">
              <a:latin typeface="Helvetica" charset="0"/>
              <a:ea typeface="ＭＳ Ｐゴシック" charset="0"/>
            </a:endParaRPr>
          </a:p>
          <a:p>
            <a:pPr lvl="1" eaLnBrk="1" hangingPunct="1"/>
            <a:r>
              <a:rPr lang="en-US" dirty="0">
                <a:latin typeface="Helvetica" charset="0"/>
                <a:ea typeface="ＭＳ Ｐゴシック" charset="0"/>
              </a:rPr>
              <a:t>We will try to respond to postings on the discussion list or private email messages within 24 hours</a:t>
            </a:r>
          </a:p>
          <a:p>
            <a:pPr eaLnBrk="1" hangingPunct="1"/>
            <a:r>
              <a:rPr lang="en-US" sz="2800" dirty="0">
                <a:latin typeface="Helvetica" charset="0"/>
                <a:ea typeface="ＭＳ Ｐゴシック" charset="0"/>
              </a:rPr>
              <a:t>Teaching </a:t>
            </a:r>
            <a:r>
              <a:rPr lang="en-US" sz="2800" dirty="0" smtClean="0">
                <a:latin typeface="Helvetica" charset="0"/>
                <a:ea typeface="ＭＳ Ｐゴシック" charset="0"/>
              </a:rPr>
              <a:t>assistant, </a:t>
            </a:r>
            <a:r>
              <a:rPr lang="en-US" sz="2800" dirty="0" err="1" smtClean="0">
                <a:latin typeface="Helvetica" charset="0"/>
                <a:ea typeface="ＭＳ Ｐゴシック" charset="0"/>
              </a:rPr>
              <a:t>Richa</a:t>
            </a:r>
            <a:r>
              <a:rPr lang="en-US" sz="2800" dirty="0" smtClean="0">
                <a:latin typeface="Helvetica" charset="0"/>
                <a:ea typeface="ＭＳ Ｐゴシック" charset="0"/>
              </a:rPr>
              <a:t> </a:t>
            </a:r>
            <a:r>
              <a:rPr lang="en-US" sz="2800" smtClean="0">
                <a:latin typeface="Helvetica" charset="0"/>
                <a:ea typeface="ＭＳ Ｐゴシック" charset="0"/>
              </a:rPr>
              <a:t>Gandhewar, </a:t>
            </a:r>
            <a:r>
              <a:rPr lang="en-US" sz="2800" dirty="0" smtClean="0">
                <a:latin typeface="Helvetica" charset="0"/>
                <a:ea typeface="ＭＳ Ｐゴシック" charset="0"/>
              </a:rPr>
              <a:t>office hours </a:t>
            </a:r>
            <a:r>
              <a:rPr lang="en-US" sz="2800" dirty="0" err="1" smtClean="0">
                <a:latin typeface="Helvetica" charset="0"/>
                <a:ea typeface="ＭＳ Ｐゴシック" charset="0"/>
              </a:rPr>
              <a:t>tbd</a:t>
            </a:r>
            <a:endParaRPr lang="en-US" sz="2800" dirty="0">
              <a:latin typeface="Helvetic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288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2277</TotalTime>
  <Words>323</Words>
  <Application>Microsoft Macintosh PowerPoint</Application>
  <PresentationFormat>On-screen Show (4:3)</PresentationFormat>
  <Paragraphs>44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CMSC 671  Principles of Artificial Intelligence  Course Overview</vt:lpstr>
      <vt:lpstr>Today’s class</vt:lpstr>
      <vt:lpstr>Web Resources</vt:lpstr>
      <vt:lpstr>Homework and grading policies</vt:lpstr>
      <vt:lpstr>Programming</vt:lpstr>
      <vt:lpstr>Exams</vt:lpstr>
      <vt:lpstr>Instructor availability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671 Introduction to Artificial Intelligence  Course Overview</dc:title>
  <dc:creator>tim finin</dc:creator>
  <cp:lastModifiedBy>tim finin</cp:lastModifiedBy>
  <cp:revision>8</cp:revision>
  <dcterms:created xsi:type="dcterms:W3CDTF">2012-08-24T00:08:25Z</dcterms:created>
  <dcterms:modified xsi:type="dcterms:W3CDTF">2015-08-26T17:57:26Z</dcterms:modified>
</cp:coreProperties>
</file>