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32" d="100"/>
          <a:sy n="132" d="100"/>
        </p:scale>
        <p:origin x="-1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3198D2-A658-3742-8A73-88F0529E08AE}" type="datetimeFigureOut">
              <a:rPr lang="en-US" smtClean="0"/>
              <a:t>8/27/12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CD1A0-E8CD-0C47-9D1B-C051E9FD92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353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1EC3-EC0E-3E4A-A4B8-C6902498DD8D}" type="datetimeFigureOut">
              <a:rPr lang="en-US" smtClean="0"/>
              <a:t>8/27/12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F9C4-7A07-0145-91C6-987FA1DD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18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1EC3-EC0E-3E4A-A4B8-C6902498DD8D}" type="datetimeFigureOut">
              <a:rPr lang="en-US" smtClean="0"/>
              <a:t>8/27/12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F9C4-7A07-0145-91C6-987FA1DD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051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1EC3-EC0E-3E4A-A4B8-C6902498DD8D}" type="datetimeFigureOut">
              <a:rPr lang="en-US" smtClean="0"/>
              <a:t>8/27/12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F9C4-7A07-0145-91C6-987FA1DD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08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1EC3-EC0E-3E4A-A4B8-C6902498DD8D}" type="datetimeFigureOut">
              <a:rPr lang="en-US" smtClean="0"/>
              <a:t>8/27/12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F9C4-7A07-0145-91C6-987FA1DD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70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1EC3-EC0E-3E4A-A4B8-C6902498DD8D}" type="datetimeFigureOut">
              <a:rPr lang="en-US" smtClean="0"/>
              <a:t>8/27/12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F9C4-7A07-0145-91C6-987FA1DD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77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1EC3-EC0E-3E4A-A4B8-C6902498DD8D}" type="datetimeFigureOut">
              <a:rPr lang="en-US" smtClean="0"/>
              <a:t>8/27/12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F9C4-7A07-0145-91C6-987FA1DD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32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1EC3-EC0E-3E4A-A4B8-C6902498DD8D}" type="datetimeFigureOut">
              <a:rPr lang="en-US" smtClean="0"/>
              <a:t>8/27/12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F9C4-7A07-0145-91C6-987FA1DD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05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1EC3-EC0E-3E4A-A4B8-C6902498DD8D}" type="datetimeFigureOut">
              <a:rPr lang="en-US" smtClean="0"/>
              <a:t>8/27/12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F9C4-7A07-0145-91C6-987FA1DD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342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1EC3-EC0E-3E4A-A4B8-C6902498DD8D}" type="datetimeFigureOut">
              <a:rPr lang="en-US" smtClean="0"/>
              <a:t>8/27/12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F9C4-7A07-0145-91C6-987FA1DD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882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1EC3-EC0E-3E4A-A4B8-C6902498DD8D}" type="datetimeFigureOut">
              <a:rPr lang="en-US" smtClean="0"/>
              <a:t>8/27/12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F9C4-7A07-0145-91C6-987FA1DD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072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41EC3-EC0E-3E4A-A4B8-C6902498DD8D}" type="datetimeFigureOut">
              <a:rPr lang="en-US" smtClean="0"/>
              <a:t>8/27/12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EF9C4-7A07-0145-91C6-987FA1DD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67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41EC3-EC0E-3E4A-A4B8-C6902498DD8D}" type="datetimeFigureOut">
              <a:rPr lang="en-US" smtClean="0"/>
              <a:t>8/27/12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EF9C4-7A07-0145-91C6-987FA1DD3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37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piazza.com/class" TargetMode="External"/><Relationship Id="rId3" Type="http://schemas.openxmlformats.org/officeDocument/2006/relationships/hyperlink" Target="http://blackboard.umbc.edu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98395"/>
            <a:ext cx="7772400" cy="2702056"/>
          </a:xfrm>
        </p:spPr>
        <p:txBody>
          <a:bodyPr>
            <a:normAutofit/>
          </a:bodyPr>
          <a:lstStyle/>
          <a:p>
            <a:r>
              <a:rPr lang="en-US" b="1" dirty="0" smtClean="0"/>
              <a:t>CMSC 671</a:t>
            </a:r>
            <a:br>
              <a:rPr lang="en-US" b="1" dirty="0" smtClean="0"/>
            </a:br>
            <a:r>
              <a:rPr lang="en-US" sz="3600" b="1" dirty="0" smtClean="0"/>
              <a:t>Introduction to Artificial Intelligence</a:t>
            </a:r>
            <a:br>
              <a:rPr lang="en-US" sz="3600" b="1" dirty="0" smtClean="0"/>
            </a:b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/>
              <a:t>C</a:t>
            </a:r>
            <a:r>
              <a:rPr lang="en-US" sz="3600" b="1" dirty="0" smtClean="0"/>
              <a:t>ourse </a:t>
            </a:r>
            <a:r>
              <a:rPr lang="en-US" sz="3600" b="1" dirty="0"/>
              <a:t>O</a:t>
            </a:r>
            <a:r>
              <a:rPr lang="en-US" sz="3600" b="1" dirty="0" smtClean="0"/>
              <a:t>verview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Fall 2012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452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Helvetica" charset="0"/>
                <a:ea typeface="ＭＳ Ｐゴシック" charset="0"/>
              </a:rPr>
              <a:t>Today</a:t>
            </a:r>
            <a:r>
              <a:rPr lang="ja-JP" altLang="en-US">
                <a:latin typeface="Helvetica" charset="0"/>
                <a:ea typeface="ＭＳ Ｐゴシック" charset="0"/>
              </a:rPr>
              <a:t>’</a:t>
            </a:r>
            <a:r>
              <a:rPr lang="en-US">
                <a:latin typeface="Helvetica" charset="0"/>
                <a:ea typeface="ＭＳ Ｐゴシック" charset="0"/>
              </a:rPr>
              <a:t>s class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>
                <a:latin typeface="Helvetica" charset="0"/>
                <a:ea typeface="ＭＳ Ｐゴシック" charset="0"/>
              </a:rPr>
              <a:t>Course overview</a:t>
            </a:r>
          </a:p>
          <a:p>
            <a:pPr eaLnBrk="1" hangingPunct="1"/>
            <a:r>
              <a:rPr lang="en-US" sz="4000">
                <a:latin typeface="Helvetica" charset="0"/>
                <a:ea typeface="ＭＳ Ｐゴシック" charset="0"/>
              </a:rPr>
              <a:t>Introduction</a:t>
            </a:r>
          </a:p>
          <a:p>
            <a:pPr lvl="1" eaLnBrk="1" hangingPunct="1"/>
            <a:r>
              <a:rPr lang="en-US" sz="3600">
                <a:latin typeface="Helvetica" charset="0"/>
                <a:ea typeface="ＭＳ Ｐゴシック" charset="0"/>
              </a:rPr>
              <a:t>Brief history of AI</a:t>
            </a:r>
          </a:p>
          <a:p>
            <a:pPr lvl="1" eaLnBrk="1" hangingPunct="1"/>
            <a:r>
              <a:rPr lang="en-US" sz="3600">
                <a:latin typeface="Helvetica" charset="0"/>
                <a:ea typeface="ＭＳ Ｐゴシック" charset="0"/>
              </a:rPr>
              <a:t>What </a:t>
            </a:r>
            <a:r>
              <a:rPr lang="en-US" sz="3600" i="1">
                <a:latin typeface="Helvetica" charset="0"/>
                <a:ea typeface="ＭＳ Ｐゴシック" charset="0"/>
              </a:rPr>
              <a:t>is</a:t>
            </a:r>
            <a:r>
              <a:rPr lang="en-US" sz="3600">
                <a:latin typeface="Helvetica" charset="0"/>
                <a:ea typeface="ＭＳ Ｐゴシック" charset="0"/>
              </a:rPr>
              <a:t> AI? (and why is it so interesting?)</a:t>
            </a:r>
          </a:p>
          <a:p>
            <a:pPr lvl="1" eaLnBrk="1" hangingPunct="1"/>
            <a:r>
              <a:rPr lang="en-US" sz="3600">
                <a:latin typeface="Helvetica" charset="0"/>
                <a:ea typeface="ＭＳ Ｐゴシック" charset="0"/>
              </a:rPr>
              <a:t>What</a:t>
            </a:r>
            <a:r>
              <a:rPr lang="ja-JP" altLang="en-US" sz="3600">
                <a:latin typeface="Helvetica" charset="0"/>
                <a:ea typeface="ＭＳ Ｐゴシック" charset="0"/>
              </a:rPr>
              <a:t>’</a:t>
            </a:r>
            <a:r>
              <a:rPr lang="en-US" sz="3600">
                <a:latin typeface="Helvetica" charset="0"/>
                <a:ea typeface="ＭＳ Ｐゴシック" charset="0"/>
              </a:rPr>
              <a:t>s the state of AI now?</a:t>
            </a:r>
          </a:p>
        </p:txBody>
      </p:sp>
    </p:spTree>
    <p:extLst>
      <p:ext uri="{BB962C8B-B14F-4D97-AF65-F5344CB8AC3E}">
        <p14:creationId xmlns:p14="http://schemas.microsoft.com/office/powerpoint/2010/main" val="3692904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charset="0"/>
                <a:ea typeface="ＭＳ Ｐゴシック" charset="0"/>
              </a:rPr>
              <a:t>Web Resources</a:t>
            </a:r>
            <a:endParaRPr lang="en-US" dirty="0">
              <a:latin typeface="Helvetica" charset="0"/>
              <a:ea typeface="ＭＳ Ｐゴシック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 web page</a:t>
            </a:r>
          </a:p>
          <a:p>
            <a:pPr marL="230188" lvl="1" indent="0">
              <a:buNone/>
            </a:pPr>
            <a:r>
              <a:rPr lang="en-US" dirty="0">
                <a:hlinkClick r:id="rId2"/>
              </a:rPr>
              <a:t>http:/</a:t>
            </a:r>
            <a:r>
              <a:rPr lang="en-US" dirty="0" smtClean="0">
                <a:hlinkClick r:id="rId2"/>
              </a:rPr>
              <a:t>/cs.umbc.edu</a:t>
            </a:r>
            <a:r>
              <a:rPr lang="en-US" dirty="0">
                <a:hlinkClick r:id="rId2"/>
              </a:rPr>
              <a:t>/courses/graduate/671/fall12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 smtClean="0"/>
              <a:t>Piazza discussion site</a:t>
            </a:r>
          </a:p>
          <a:p>
            <a:pPr marL="230188" lvl="1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piazza.com</a:t>
            </a:r>
            <a:r>
              <a:rPr lang="en-US" dirty="0">
                <a:hlinkClick r:id="rId2"/>
              </a:rPr>
              <a:t>/class#fall2012/cmsc671</a:t>
            </a:r>
            <a:endParaRPr lang="en-US" dirty="0" smtClean="0"/>
          </a:p>
          <a:p>
            <a:r>
              <a:rPr lang="en-US" dirty="0" smtClean="0"/>
              <a:t>Blackboard</a:t>
            </a:r>
          </a:p>
          <a:p>
            <a:pPr marL="230188" lvl="1" indent="0">
              <a:buNone/>
            </a:pPr>
            <a:r>
              <a:rPr lang="en-US" dirty="0">
                <a:hlinkClick r:id="rId3"/>
              </a:rPr>
              <a:t>http://</a:t>
            </a:r>
            <a:r>
              <a:rPr lang="en-US" dirty="0" err="1">
                <a:hlinkClick r:id="rId3"/>
              </a:rPr>
              <a:t>blackboard.umbc.edu</a:t>
            </a:r>
            <a:r>
              <a:rPr lang="en-US" dirty="0">
                <a:hlinkClick r:id="rId3"/>
              </a:rPr>
              <a:t>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56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000">
                <a:latin typeface="Helvetica" charset="0"/>
                <a:ea typeface="ＭＳ Ｐゴシック" charset="0"/>
              </a:rPr>
              <a:t>Homework and grading policies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000">
                <a:latin typeface="Helvetica" charset="0"/>
                <a:ea typeface="ＭＳ Ｐゴシック" charset="0"/>
              </a:rPr>
              <a:t>Eight to ten homework assignments (mix of written and programming)</a:t>
            </a:r>
          </a:p>
          <a:p>
            <a:pPr eaLnBrk="1" hangingPunct="1">
              <a:lnSpc>
                <a:spcPct val="90000"/>
              </a:lnSpc>
            </a:pPr>
            <a:r>
              <a:rPr lang="en-US" sz="3000">
                <a:latin typeface="Helvetica" charset="0"/>
                <a:ea typeface="ＭＳ Ｐゴシック" charset="0"/>
              </a:rPr>
              <a:t>One-time extensions of up to a week will generally be granted </a:t>
            </a:r>
            <a:r>
              <a:rPr lang="en-US" sz="3000" b="1" i="1">
                <a:latin typeface="Helvetica" charset="0"/>
                <a:ea typeface="ＭＳ Ｐゴシック" charset="0"/>
              </a:rPr>
              <a:t>if requested in advance</a:t>
            </a:r>
            <a:endParaRPr lang="en-US" sz="3000" b="1">
              <a:latin typeface="Helvetica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000">
                <a:latin typeface="Helvetica" charset="0"/>
                <a:ea typeface="ＭＳ Ｐゴシック" charset="0"/>
              </a:rPr>
              <a:t>Last-minute requests for extensions will be denied</a:t>
            </a:r>
          </a:p>
          <a:p>
            <a:pPr eaLnBrk="1" hangingPunct="1">
              <a:lnSpc>
                <a:spcPct val="90000"/>
              </a:lnSpc>
            </a:pPr>
            <a:r>
              <a:rPr lang="en-US" sz="3000">
                <a:latin typeface="Helvetica" charset="0"/>
                <a:ea typeface="ＭＳ Ｐゴシック" charset="0"/>
              </a:rPr>
              <a:t>Late policy: being refined, see web next week</a:t>
            </a:r>
            <a:endParaRPr lang="en-US" sz="3000" b="1" i="1">
              <a:latin typeface="Helvetica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000" b="1" i="1">
                <a:solidFill>
                  <a:schemeClr val="accent2"/>
                </a:solidFill>
                <a:latin typeface="Helvetica" charset="0"/>
                <a:ea typeface="ＭＳ Ｐゴシック" charset="0"/>
              </a:rPr>
              <a:t>NOTE ON READING:  Please do the reading </a:t>
            </a:r>
            <a:r>
              <a:rPr lang="en-US" sz="3000" b="1" i="1" u="sng">
                <a:solidFill>
                  <a:schemeClr val="accent2"/>
                </a:solidFill>
                <a:latin typeface="Helvetica" charset="0"/>
                <a:ea typeface="ＭＳ Ｐゴシック" charset="0"/>
              </a:rPr>
              <a:t>before</a:t>
            </a:r>
            <a:r>
              <a:rPr lang="en-US" sz="3000" b="1" i="1">
                <a:solidFill>
                  <a:schemeClr val="accent2"/>
                </a:solidFill>
                <a:latin typeface="Helvetica" charset="0"/>
                <a:ea typeface="ＭＳ Ｐゴシック" charset="0"/>
              </a:rPr>
              <a:t> each class!</a:t>
            </a:r>
          </a:p>
        </p:txBody>
      </p:sp>
    </p:spTree>
    <p:extLst>
      <p:ext uri="{BB962C8B-B14F-4D97-AF65-F5344CB8AC3E}">
        <p14:creationId xmlns:p14="http://schemas.microsoft.com/office/powerpoint/2010/main" val="907739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Helvetica" charset="0"/>
                <a:ea typeface="ＭＳ Ｐゴシック" charset="0"/>
              </a:rPr>
              <a:t>Programming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17639"/>
            <a:ext cx="7772400" cy="5182976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sz="3000" dirty="0" smtClean="0">
                <a:latin typeface="Helvetica" charset="0"/>
                <a:ea typeface="ＭＳ Ｐゴシック" charset="0"/>
              </a:rPr>
              <a:t>We encourage you to do the assignments in Python</a:t>
            </a:r>
            <a:endParaRPr lang="en-US" sz="3000" dirty="0">
              <a:latin typeface="Helvetica" charset="0"/>
              <a:ea typeface="ＭＳ Ｐゴシック" charset="0"/>
            </a:endParaRPr>
          </a:p>
          <a:p>
            <a:pPr lvl="1" eaLnBrk="1" hangingPunct="1"/>
            <a:r>
              <a:rPr lang="en-US" sz="2600" dirty="0" smtClean="0">
                <a:latin typeface="Helvetica" charset="0"/>
                <a:ea typeface="ＭＳ Ｐゴシック" charset="0"/>
              </a:rPr>
              <a:t>We</a:t>
            </a:r>
            <a:r>
              <a:rPr lang="en-US" sz="2600" dirty="0" smtClean="0">
                <a:latin typeface="Helvetica" charset="0"/>
                <a:ea typeface="ＭＳ Ｐゴシック" charset="0"/>
              </a:rPr>
              <a:t>’</a:t>
            </a:r>
            <a:r>
              <a:rPr lang="en-US" sz="2600" dirty="0" smtClean="0">
                <a:latin typeface="Helvetica" charset="0"/>
                <a:ea typeface="ＭＳ Ｐゴシック" charset="0"/>
              </a:rPr>
              <a:t>ll </a:t>
            </a:r>
            <a:r>
              <a:rPr lang="en-US" sz="2600" dirty="0">
                <a:latin typeface="Helvetica" charset="0"/>
                <a:ea typeface="ＭＳ Ｐゴシック" charset="0"/>
              </a:rPr>
              <a:t>use Python in the notes </a:t>
            </a:r>
            <a:r>
              <a:rPr lang="en-US" sz="2600" dirty="0" smtClean="0">
                <a:latin typeface="Helvetica" charset="0"/>
                <a:ea typeface="ＭＳ Ｐゴシック" charset="0"/>
              </a:rPr>
              <a:t>and </a:t>
            </a:r>
            <a:r>
              <a:rPr lang="en-US" sz="2600" dirty="0">
                <a:latin typeface="Helvetica" charset="0"/>
                <a:ea typeface="ＭＳ Ｐゴシック" charset="0"/>
              </a:rPr>
              <a:t>examples</a:t>
            </a:r>
          </a:p>
          <a:p>
            <a:pPr lvl="1" eaLnBrk="1" hangingPunct="1"/>
            <a:r>
              <a:rPr lang="en-US" sz="2600" dirty="0">
                <a:latin typeface="Helvetica" charset="0"/>
                <a:ea typeface="ＭＳ Ｐゴシック" charset="0"/>
              </a:rPr>
              <a:t>This is a good chance for you to learn </a:t>
            </a:r>
            <a:r>
              <a:rPr lang="en-US" sz="2600" dirty="0" smtClean="0">
                <a:latin typeface="Helvetica" charset="0"/>
                <a:ea typeface="ＭＳ Ｐゴシック" charset="0"/>
              </a:rPr>
              <a:t>Python</a:t>
            </a:r>
          </a:p>
          <a:p>
            <a:r>
              <a:rPr lang="en-US" sz="3000" dirty="0" smtClean="0">
                <a:latin typeface="Helvetica" charset="0"/>
                <a:ea typeface="ＭＳ Ｐゴシック" charset="0"/>
              </a:rPr>
              <a:t>In Some cases, you may be able to use Java</a:t>
            </a:r>
            <a:endParaRPr lang="en-US" sz="3000" dirty="0">
              <a:latin typeface="Helvetica" charset="0"/>
              <a:ea typeface="ＭＳ Ｐゴシック" charset="0"/>
            </a:endParaRPr>
          </a:p>
          <a:p>
            <a:pPr eaLnBrk="1" hangingPunct="1"/>
            <a:r>
              <a:rPr lang="en-US" sz="3000" dirty="0">
                <a:latin typeface="Helvetica" charset="0"/>
                <a:ea typeface="ＭＳ Ｐゴシック" charset="0"/>
              </a:rPr>
              <a:t>Why not Lisp or Prolog?</a:t>
            </a:r>
          </a:p>
          <a:p>
            <a:pPr eaLnBrk="1" hangingPunct="1"/>
            <a:r>
              <a:rPr lang="en-US" sz="3000" dirty="0">
                <a:latin typeface="Helvetica" charset="0"/>
                <a:ea typeface="ＭＳ Ｐゴシック" charset="0"/>
              </a:rPr>
              <a:t>Some assignments may require using other systems</a:t>
            </a:r>
          </a:p>
          <a:p>
            <a:pPr lvl="1" eaLnBrk="1" hangingPunct="1"/>
            <a:r>
              <a:rPr lang="en-US" sz="2600" dirty="0">
                <a:latin typeface="Helvetica" charset="0"/>
                <a:ea typeface="ＭＳ Ｐゴシック" charset="0"/>
              </a:rPr>
              <a:t>E.g., C5 decision tree learning system, </a:t>
            </a:r>
            <a:r>
              <a:rPr lang="en-US" sz="2600" dirty="0" err="1" smtClean="0">
                <a:latin typeface="Helvetica" charset="0"/>
                <a:ea typeface="ＭＳ Ｐゴシック" charset="0"/>
              </a:rPr>
              <a:t>Weka</a:t>
            </a:r>
            <a:r>
              <a:rPr lang="en-US" sz="2600" dirty="0" smtClean="0">
                <a:latin typeface="Helvetica" charset="0"/>
                <a:ea typeface="ＭＳ Ｐゴシック" charset="0"/>
              </a:rPr>
              <a:t> Machine learning environment, Prolog, Jess </a:t>
            </a:r>
            <a:r>
              <a:rPr lang="en-US" sz="2600" dirty="0">
                <a:latin typeface="Helvetica" charset="0"/>
                <a:ea typeface="ＭＳ Ｐゴシック" charset="0"/>
              </a:rPr>
              <a:t>production rule system, etc.</a:t>
            </a:r>
          </a:p>
        </p:txBody>
      </p:sp>
    </p:spTree>
    <p:extLst>
      <p:ext uri="{BB962C8B-B14F-4D97-AF65-F5344CB8AC3E}">
        <p14:creationId xmlns:p14="http://schemas.microsoft.com/office/powerpoint/2010/main" val="818494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Helvetica" charset="0"/>
                <a:ea typeface="ＭＳ Ｐゴシック" charset="0"/>
              </a:rPr>
              <a:t>Exams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447800"/>
            <a:ext cx="8229600" cy="50292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sz="3600" dirty="0">
                <a:latin typeface="Helvetica" charset="0"/>
                <a:ea typeface="ＭＳ Ｐゴシック" charset="0"/>
              </a:rPr>
              <a:t>Midterm exam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3200" dirty="0">
                <a:latin typeface="Helvetica" charset="0"/>
                <a:ea typeface="ＭＳ Ｐゴシック" charset="0"/>
              </a:rPr>
              <a:t>In class in mid October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3200" dirty="0">
                <a:latin typeface="Helvetica" charset="0"/>
                <a:ea typeface="ＭＳ Ｐゴシック" charset="0"/>
              </a:rPr>
              <a:t>About 15% of grade</a:t>
            </a:r>
          </a:p>
          <a:p>
            <a:pPr eaLnBrk="1" hangingPunct="1">
              <a:lnSpc>
                <a:spcPct val="110000"/>
              </a:lnSpc>
            </a:pPr>
            <a:r>
              <a:rPr lang="en-US" sz="3600" dirty="0">
                <a:latin typeface="Helvetica" charset="0"/>
                <a:ea typeface="ＭＳ Ｐゴシック" charset="0"/>
              </a:rPr>
              <a:t>Final exam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3200" dirty="0">
                <a:latin typeface="Helvetica" charset="0"/>
                <a:ea typeface="ＭＳ Ｐゴシック" charset="0"/>
              </a:rPr>
              <a:t>At regularly scheduled time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3200" dirty="0">
                <a:latin typeface="Helvetica" charset="0"/>
                <a:ea typeface="ＭＳ Ｐゴシック" charset="0"/>
              </a:rPr>
              <a:t>About 25% of grade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3200" dirty="0">
                <a:latin typeface="Helvetica" charset="0"/>
                <a:ea typeface="ＭＳ Ｐゴシック" charset="0"/>
              </a:rPr>
              <a:t>Comprehensive, but with an emphasis on the last half of the material (e.g., 30/70 split)</a:t>
            </a:r>
          </a:p>
        </p:txBody>
      </p:sp>
    </p:spTree>
    <p:extLst>
      <p:ext uri="{BB962C8B-B14F-4D97-AF65-F5344CB8AC3E}">
        <p14:creationId xmlns:p14="http://schemas.microsoft.com/office/powerpoint/2010/main" val="754135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Helvetica" charset="0"/>
                <a:ea typeface="ＭＳ Ｐゴシック" charset="0"/>
              </a:rPr>
              <a:t>Academic integrity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47800"/>
            <a:ext cx="7772400" cy="4953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500">
                <a:latin typeface="Helvetica" charset="0"/>
                <a:ea typeface="ＭＳ Ｐゴシック" charset="0"/>
              </a:rPr>
              <a:t>Instructor</a:t>
            </a:r>
            <a:r>
              <a:rPr lang="ja-JP" altLang="en-US" sz="2500">
                <a:latin typeface="Helvetica" charset="0"/>
                <a:ea typeface="ＭＳ Ｐゴシック" charset="0"/>
              </a:rPr>
              <a:t>’</a:t>
            </a:r>
            <a:r>
              <a:rPr lang="en-US" sz="2500">
                <a:latin typeface="Helvetica" charset="0"/>
                <a:ea typeface="ＭＳ Ｐゴシック" charset="0"/>
              </a:rPr>
              <a:t>s responsibilities: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>
                <a:latin typeface="Helvetica" charset="0"/>
                <a:ea typeface="ＭＳ Ｐゴシック" charset="0"/>
              </a:rPr>
              <a:t>Be respectful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>
                <a:latin typeface="Helvetica" charset="0"/>
                <a:ea typeface="ＭＳ Ｐゴシック" charset="0"/>
              </a:rPr>
              <a:t>Be fair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>
                <a:latin typeface="Helvetica" charset="0"/>
                <a:ea typeface="ＭＳ Ｐゴシック" charset="0"/>
              </a:rPr>
              <a:t>Be available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>
                <a:latin typeface="Helvetica" charset="0"/>
                <a:ea typeface="ＭＳ Ｐゴシック" charset="0"/>
              </a:rPr>
              <a:t>Tell the students what they need to know and how they will be graded</a:t>
            </a:r>
          </a:p>
          <a:p>
            <a:pPr eaLnBrk="1" hangingPunct="1">
              <a:lnSpc>
                <a:spcPct val="80000"/>
              </a:lnSpc>
            </a:pPr>
            <a:r>
              <a:rPr lang="en-US" sz="2500">
                <a:latin typeface="Helvetica" charset="0"/>
                <a:ea typeface="ＭＳ Ｐゴシック" charset="0"/>
              </a:rPr>
              <a:t>Students</a:t>
            </a:r>
            <a:r>
              <a:rPr lang="ja-JP" altLang="en-US" sz="2500">
                <a:latin typeface="Helvetica" charset="0"/>
                <a:ea typeface="ＭＳ Ｐゴシック" charset="0"/>
              </a:rPr>
              <a:t>’</a:t>
            </a:r>
            <a:r>
              <a:rPr lang="en-US" sz="2500">
                <a:latin typeface="Helvetica" charset="0"/>
                <a:ea typeface="ＭＳ Ｐゴシック" charset="0"/>
              </a:rPr>
              <a:t> responsibilities: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>
                <a:latin typeface="Helvetica" charset="0"/>
                <a:ea typeface="ＭＳ Ｐゴシック" charset="0"/>
              </a:rPr>
              <a:t>Be respectful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>
                <a:latin typeface="Helvetica" charset="0"/>
                <a:ea typeface="ＭＳ Ｐゴシック" charset="0"/>
              </a:rPr>
              <a:t>Do not cheat, plagiarize, or lie, or help anyone else to do so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>
                <a:latin typeface="Helvetica" charset="0"/>
                <a:ea typeface="ＭＳ Ｐゴシック" charset="0"/>
              </a:rPr>
              <a:t>Do not interfere with other students</a:t>
            </a:r>
            <a:r>
              <a:rPr lang="ja-JP" altLang="en-US" sz="2200">
                <a:latin typeface="Helvetica" charset="0"/>
                <a:ea typeface="ＭＳ Ｐゴシック" charset="0"/>
              </a:rPr>
              <a:t>’</a:t>
            </a:r>
            <a:r>
              <a:rPr lang="en-US" sz="2200">
                <a:latin typeface="Helvetica" charset="0"/>
                <a:ea typeface="ＭＳ Ｐゴシック" charset="0"/>
              </a:rPr>
              <a:t> academic activities</a:t>
            </a:r>
          </a:p>
          <a:p>
            <a:pPr eaLnBrk="1" hangingPunct="1">
              <a:lnSpc>
                <a:spcPct val="80000"/>
              </a:lnSpc>
            </a:pPr>
            <a:r>
              <a:rPr lang="en-US" sz="2500">
                <a:latin typeface="Helvetica" charset="0"/>
                <a:ea typeface="ＭＳ Ｐゴシック" charset="0"/>
              </a:rPr>
              <a:t>Consequences include (but are not limited to) a reduced or failing grade on the assignment, or in the class</a:t>
            </a:r>
          </a:p>
        </p:txBody>
      </p:sp>
    </p:spTree>
    <p:extLst>
      <p:ext uri="{BB962C8B-B14F-4D97-AF65-F5344CB8AC3E}">
        <p14:creationId xmlns:p14="http://schemas.microsoft.com/office/powerpoint/2010/main" val="252664490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Helvetica" charset="0"/>
                <a:ea typeface="ＭＳ Ｐゴシック" charset="0"/>
              </a:rPr>
              <a:t>Instructor availability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70089"/>
            <a:ext cx="7772400" cy="5312971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800" dirty="0">
                <a:latin typeface="Helvetica" charset="0"/>
                <a:ea typeface="ＭＳ Ｐゴシック" charset="0"/>
              </a:rPr>
              <a:t>Professor Finin</a:t>
            </a:r>
          </a:p>
          <a:p>
            <a:pPr lvl="1" eaLnBrk="1" hangingPunct="1"/>
            <a:r>
              <a:rPr lang="en-US" dirty="0">
                <a:latin typeface="Helvetica" charset="0"/>
                <a:ea typeface="ＭＳ Ｐゴシック" charset="0"/>
              </a:rPr>
              <a:t>Official office hours: by arrangement</a:t>
            </a:r>
          </a:p>
          <a:p>
            <a:pPr lvl="1" eaLnBrk="1" hangingPunct="1"/>
            <a:r>
              <a:rPr lang="en-US" dirty="0">
                <a:latin typeface="Helvetica" charset="0"/>
                <a:ea typeface="ＭＳ Ｐゴシック" charset="0"/>
              </a:rPr>
              <a:t>Drop in whenever my door is open </a:t>
            </a:r>
          </a:p>
          <a:p>
            <a:pPr lvl="1" eaLnBrk="1" hangingPunct="1"/>
            <a:r>
              <a:rPr lang="en-US" dirty="0">
                <a:latin typeface="Helvetica" charset="0"/>
                <a:ea typeface="ＭＳ Ｐゴシック" charset="0"/>
              </a:rPr>
              <a:t>Direct general questions (i.e., those that other students may also be wondering about and that Google </a:t>
            </a:r>
            <a:r>
              <a:rPr lang="en-US" dirty="0" smtClean="0">
                <a:latin typeface="Helvetica" charset="0"/>
                <a:ea typeface="ＭＳ Ｐゴシック" charset="0"/>
              </a:rPr>
              <a:t>can’t </a:t>
            </a:r>
            <a:r>
              <a:rPr lang="en-US" dirty="0">
                <a:latin typeface="Helvetica" charset="0"/>
                <a:ea typeface="ＭＳ Ｐゴシック" charset="0"/>
              </a:rPr>
              <a:t>answer) to </a:t>
            </a:r>
            <a:r>
              <a:rPr lang="en-US" dirty="0" smtClean="0">
                <a:latin typeface="Helvetica" charset="0"/>
                <a:ea typeface="ＭＳ Ｐゴシック" charset="0"/>
              </a:rPr>
              <a:t>Piazza first</a:t>
            </a:r>
            <a:endParaRPr lang="en-US" dirty="0">
              <a:latin typeface="Helvetica" charset="0"/>
              <a:ea typeface="ＭＳ Ｐゴシック" charset="0"/>
            </a:endParaRPr>
          </a:p>
          <a:p>
            <a:pPr lvl="1" eaLnBrk="1" hangingPunct="1"/>
            <a:r>
              <a:rPr lang="en-US" dirty="0">
                <a:latin typeface="Helvetica" charset="0"/>
                <a:ea typeface="ＭＳ Ｐゴシック" charset="0"/>
              </a:rPr>
              <a:t>We will try to respond to postings on the discussion list or private email messages within 24 hours</a:t>
            </a:r>
          </a:p>
          <a:p>
            <a:pPr eaLnBrk="1" hangingPunct="1"/>
            <a:r>
              <a:rPr lang="en-US" sz="2800" dirty="0">
                <a:latin typeface="Helvetica" charset="0"/>
                <a:ea typeface="ＭＳ Ｐゴシック" charset="0"/>
              </a:rPr>
              <a:t>Teaching </a:t>
            </a:r>
            <a:r>
              <a:rPr lang="en-US" sz="2800" dirty="0" smtClean="0">
                <a:latin typeface="Helvetica" charset="0"/>
                <a:ea typeface="ＭＳ Ｐゴシック" charset="0"/>
              </a:rPr>
              <a:t>assistant, </a:t>
            </a:r>
            <a:r>
              <a:rPr lang="en-US" sz="2800" dirty="0" err="1" smtClean="0">
                <a:latin typeface="Helvetica" charset="0"/>
                <a:ea typeface="ＭＳ Ｐゴシック" charset="0"/>
              </a:rPr>
              <a:t>Ranendar</a:t>
            </a:r>
            <a:r>
              <a:rPr lang="en-US" sz="2800" dirty="0" smtClean="0">
                <a:latin typeface="Helvetica" charset="0"/>
                <a:ea typeface="ＭＳ Ｐゴシック" charset="0"/>
              </a:rPr>
              <a:t> </a:t>
            </a:r>
            <a:r>
              <a:rPr lang="en-US" sz="2800" dirty="0" err="1" smtClean="0">
                <a:latin typeface="Helvetica" charset="0"/>
                <a:ea typeface="ＭＳ Ｐゴシック" charset="0"/>
              </a:rPr>
              <a:t>Lal</a:t>
            </a:r>
            <a:r>
              <a:rPr lang="en-US" sz="2800" dirty="0" smtClean="0">
                <a:latin typeface="Helvetica" charset="0"/>
                <a:ea typeface="ＭＳ Ｐゴシック" charset="0"/>
              </a:rPr>
              <a:t>, office hours </a:t>
            </a:r>
            <a:r>
              <a:rPr lang="en-US" sz="2800" dirty="0" err="1" smtClean="0">
                <a:latin typeface="Helvetica" charset="0"/>
                <a:ea typeface="ＭＳ Ｐゴシック" charset="0"/>
              </a:rPr>
              <a:t>tbd</a:t>
            </a:r>
            <a:endParaRPr lang="en-US" sz="2800" dirty="0">
              <a:latin typeface="Helvetic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2880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2262</TotalTime>
  <Words>405</Words>
  <Application>Microsoft Macintosh PowerPoint</Application>
  <PresentationFormat>On-screen Show (4:3)</PresentationFormat>
  <Paragraphs>55</Paragraphs>
  <Slides>8</Slides>
  <Notes>6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CMSC 671 Introduction to Artificial Intelligence  Course Overview</vt:lpstr>
      <vt:lpstr>Today’s class</vt:lpstr>
      <vt:lpstr>Web Resources</vt:lpstr>
      <vt:lpstr>Homework and grading policies</vt:lpstr>
      <vt:lpstr>Programming</vt:lpstr>
      <vt:lpstr>Exams</vt:lpstr>
      <vt:lpstr>Academic integrity</vt:lpstr>
      <vt:lpstr>Instructor availability</vt:lpstr>
    </vt:vector>
  </TitlesOfParts>
  <Company>UMBC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CMSC 671 Introduction to Artificial Intelligence  Course Overview</dc:title>
  <dc:creator>tim finin</dc:creator>
  <cp:lastModifiedBy>tim finin</cp:lastModifiedBy>
  <cp:revision>4</cp:revision>
  <dcterms:created xsi:type="dcterms:W3CDTF">2012-08-24T00:08:25Z</dcterms:created>
  <dcterms:modified xsi:type="dcterms:W3CDTF">2012-08-29T15:50:11Z</dcterms:modified>
</cp:coreProperties>
</file>