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58" r:id="rId3"/>
    <p:sldId id="260" r:id="rId4"/>
    <p:sldId id="259" r:id="rId5"/>
    <p:sldId id="261" r:id="rId6"/>
    <p:sldId id="262" r:id="rId7"/>
    <p:sldId id="264" r:id="rId8"/>
    <p:sldId id="265" r:id="rId9"/>
    <p:sldId id="276" r:id="rId10"/>
    <p:sldId id="280" r:id="rId11"/>
    <p:sldId id="277" r:id="rId12"/>
    <p:sldId id="279" r:id="rId13"/>
    <p:sldId id="284" r:id="rId14"/>
    <p:sldId id="285" r:id="rId15"/>
    <p:sldId id="286" r:id="rId16"/>
    <p:sldId id="283" r:id="rId17"/>
    <p:sldId id="287" r:id="rId18"/>
    <p:sldId id="288" r:id="rId19"/>
    <p:sldId id="272" r:id="rId20"/>
    <p:sldId id="273" r:id="rId21"/>
    <p:sldId id="292" r:id="rId22"/>
    <p:sldId id="274" r:id="rId23"/>
    <p:sldId id="275" r:id="rId24"/>
    <p:sldId id="289" r:id="rId25"/>
    <p:sldId id="290" r:id="rId26"/>
    <p:sldId id="29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8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82A6AF4-7B0B-4125-BE03-75C82DFFF565}" type="datetimeFigureOut">
              <a:rPr lang="en-US" smtClean="0"/>
              <a:pPr/>
              <a:t>2/25/2013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573BA41-1D8C-4740-B2EE-258936FE2D18}" type="slidenum">
              <a:rPr lang="en-US" smtClean="0"/>
              <a:pPr/>
              <a:t>‹#›</a:t>
            </a:fld>
            <a:endParaRPr lang="en-US"/>
          </a:p>
        </p:txBody>
      </p:sp>
    </p:spTree>
    <p:extLst>
      <p:ext uri="{BB962C8B-B14F-4D97-AF65-F5344CB8AC3E}">
        <p14:creationId xmlns:p14="http://schemas.microsoft.com/office/powerpoint/2010/main" val="1693413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A98292-A702-439C-AF7D-38A7EF45A39A}" type="datetimeFigureOut">
              <a:rPr lang="en-US" smtClean="0"/>
              <a:pPr/>
              <a:t>2/25/2013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03E656-5FD4-4456-B9B4-AB8227EA439F}" type="slidenum">
              <a:rPr lang="en-US" smtClean="0"/>
              <a:pPr/>
              <a:t>‹#›</a:t>
            </a:fld>
            <a:endParaRPr lang="en-US"/>
          </a:p>
        </p:txBody>
      </p:sp>
    </p:spTree>
    <p:extLst>
      <p:ext uri="{BB962C8B-B14F-4D97-AF65-F5344CB8AC3E}">
        <p14:creationId xmlns:p14="http://schemas.microsoft.com/office/powerpoint/2010/main" val="10231772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t> Tim Leschke</a:t>
            </a:r>
          </a:p>
          <a:p>
            <a:endParaRPr lang="en-US" dirty="0" smtClean="0"/>
          </a:p>
          <a:p>
            <a:pPr lvl="1">
              <a:buFont typeface="Arial" pitchFamily="34" charset="0"/>
              <a:buChar char="•"/>
            </a:pPr>
            <a:r>
              <a:rPr lang="en-US" dirty="0" smtClean="0"/>
              <a:t>Doctoral Student in Computer Science at the University of Maryland Baltimore County.  </a:t>
            </a:r>
          </a:p>
          <a:p>
            <a:pPr lvl="1"/>
            <a:endParaRPr lang="en-US" dirty="0" smtClean="0"/>
          </a:p>
          <a:p>
            <a:pPr lvl="1">
              <a:buFont typeface="Arial" pitchFamily="34" charset="0"/>
              <a:buChar char="•"/>
            </a:pPr>
            <a:r>
              <a:rPr lang="en-US" dirty="0" smtClean="0"/>
              <a:t>My research  involves using data visualization techniques to support digital forensics.  Digital forensics involves extracting and analyzing data from digital artifacts (such as computers and cell phones) in support of law enforcement investigations.</a:t>
            </a:r>
          </a:p>
          <a:p>
            <a:pPr lvl="1"/>
            <a:endParaRPr lang="en-US" dirty="0" smtClean="0"/>
          </a:p>
          <a:p>
            <a:pPr lvl="1">
              <a:buFont typeface="Arial" pitchFamily="34" charset="0"/>
              <a:buChar char="•"/>
            </a:pPr>
            <a:r>
              <a:rPr lang="en-US" dirty="0" smtClean="0"/>
              <a:t>I am conducting my research under the supervision of my advisor,  Dr. Alan Sherman. </a:t>
            </a:r>
            <a:endParaRPr lang="en-US" dirty="0"/>
          </a:p>
          <a:p>
            <a:pPr lvl="1"/>
            <a:endParaRPr lang="en-US" dirty="0" smtClean="0"/>
          </a:p>
          <a:p>
            <a:pPr lvl="1">
              <a:buFont typeface="Arial" pitchFamily="34" charset="0"/>
              <a:buChar char="•"/>
            </a:pPr>
            <a:r>
              <a:rPr lang="en-US" dirty="0" smtClean="0"/>
              <a:t>Presenting a paper titled “Change-Link:  A Digital Forensic Tool for Visualizing Changes to Directory Trees”</a:t>
            </a:r>
          </a:p>
          <a:p>
            <a:pPr lvl="1"/>
            <a:endParaRPr lang="en-US" dirty="0" smtClean="0"/>
          </a:p>
          <a:p>
            <a:pPr lvl="1">
              <a:buFont typeface="Arial" pitchFamily="34" charset="0"/>
              <a:buChar char="•"/>
            </a:pPr>
            <a:r>
              <a:rPr lang="en-US" dirty="0" smtClean="0"/>
              <a:t>This paper is about a prototype tool which I developed called Change-Link, which supports a user’s ability to see visual representations of an operating system directory structure that has changed over time. </a:t>
            </a:r>
          </a:p>
          <a:p>
            <a:pPr lvl="1"/>
            <a:endParaRPr lang="en-US" dirty="0" smtClean="0"/>
          </a:p>
          <a:p>
            <a:pPr lvl="2">
              <a:buFont typeface="Arial" pitchFamily="34" charset="0"/>
              <a:buChar char="•"/>
            </a:pPr>
            <a:r>
              <a:rPr lang="en-US" dirty="0" smtClean="0"/>
              <a:t>This paper represents a starting point for my research in which I am investigating technology that supports the browsing of digital forensic data, including large dataset and data that has changed over time. </a:t>
            </a:r>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zoom into the right visualization window, we see a glyph we developed called a segmented box and whisker.  This glyph is used to show the change history of an individual directory.</a:t>
            </a:r>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this example, there are three segmented box and whisker glyphs.</a:t>
            </a:r>
          </a:p>
          <a:p>
            <a:endParaRPr lang="en-US" dirty="0" smtClean="0"/>
          </a:p>
          <a:p>
            <a:r>
              <a:rPr lang="en-US" dirty="0" smtClean="0"/>
              <a:t>The thin black line that extends to the left of each glyph is the “whisker.” and it is used to represent the nesting of a child directory under a parent directory.  In this example, the </a:t>
            </a:r>
            <a:r>
              <a:rPr lang="en-US" dirty="0" err="1" smtClean="0"/>
              <a:t>MyJazzMusic</a:t>
            </a:r>
            <a:r>
              <a:rPr lang="en-US" dirty="0" smtClean="0"/>
              <a:t> directory is a child directory of the </a:t>
            </a:r>
            <a:r>
              <a:rPr lang="en-US" dirty="0" err="1" smtClean="0"/>
              <a:t>MyMusic</a:t>
            </a:r>
            <a:r>
              <a:rPr lang="en-US" dirty="0" smtClean="0"/>
              <a:t> directory, which is a child directory of the </a:t>
            </a:r>
            <a:r>
              <a:rPr lang="en-US" dirty="0" err="1" smtClean="0"/>
              <a:t>MyDocuments</a:t>
            </a:r>
            <a:r>
              <a:rPr lang="en-US" dirty="0" smtClean="0"/>
              <a:t> directory.</a:t>
            </a:r>
          </a:p>
          <a:p>
            <a:endParaRPr lang="en-US" dirty="0" smtClean="0"/>
          </a:p>
          <a:p>
            <a:r>
              <a:rPr lang="en-US" dirty="0" smtClean="0"/>
              <a:t>The segmented box and whisker glyph contains eight (8) boxes or segments – one for each of the eight time periods of the eight shadow volumes.  They are by  decreasing age from left to right.  Thus, the oldest time period  is represented by the left most box and the most recent time period is represented by the rightmost box.</a:t>
            </a:r>
          </a:p>
          <a:p>
            <a:endParaRPr lang="en-US" dirty="0" smtClean="0"/>
          </a:p>
          <a:p>
            <a:r>
              <a:rPr lang="en-US" dirty="0" smtClean="0"/>
              <a:t>The boxes are colored  blue for when the directory does exist, red for when the directory does no longer exist, and white if the directory doe not yet exist.   For example, the </a:t>
            </a:r>
            <a:r>
              <a:rPr lang="en-US" dirty="0" err="1" smtClean="0"/>
              <a:t>MyJazzMusic</a:t>
            </a:r>
            <a:r>
              <a:rPr lang="en-US" dirty="0" smtClean="0"/>
              <a:t> directory did not exist for the first three time periods, existed for the next two time periods, and then did not exist for the last three time periods.</a:t>
            </a:r>
          </a:p>
          <a:p>
            <a:endParaRPr lang="en-US" dirty="0" smtClean="0"/>
          </a:p>
          <a:p>
            <a:r>
              <a:rPr lang="en-US" dirty="0" smtClean="0"/>
              <a:t>My ordering the glyphs so that the time periods are aligned with each other, it is easy to compare the existence of the directories for any time period.  For example, in the last time period, only the </a:t>
            </a:r>
            <a:r>
              <a:rPr lang="en-US" dirty="0" err="1" smtClean="0"/>
              <a:t>MyDocuments</a:t>
            </a:r>
            <a:r>
              <a:rPr lang="en-US" dirty="0" smtClean="0"/>
              <a:t> directory existed.  </a:t>
            </a:r>
          </a:p>
          <a:p>
            <a:endParaRPr lang="en-US" dirty="0" smtClean="0"/>
          </a:p>
          <a:p>
            <a:r>
              <a:rPr lang="en-US" dirty="0" smtClean="0"/>
              <a:t>The name of each directory is provided to its right.    </a:t>
            </a:r>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I am going to flip forward and back with the next six (6) slides to simulate how both the right and left side  pictures change with user interaction.  You can assume the user is clicking on specific change lines found in the overview window and the right side is scrolling to that data points location.</a:t>
            </a:r>
          </a:p>
          <a:p>
            <a:endParaRPr lang="en-US" dirty="0" smtClean="0"/>
          </a:p>
          <a:p>
            <a:r>
              <a:rPr lang="en-US" dirty="0" smtClean="0"/>
              <a:t>As the user clicks on a change line, the red arrow in the left overview window moves to point to the general location of the change line that was selected.</a:t>
            </a:r>
          </a:p>
          <a:p>
            <a:endParaRPr lang="en-US" dirty="0" smtClean="0"/>
          </a:p>
          <a:p>
            <a:r>
              <a:rPr lang="en-US" dirty="0" smtClean="0"/>
              <a:t>The right side will appear to change by scrolling to the selected data point.</a:t>
            </a:r>
          </a:p>
          <a:p>
            <a:endParaRPr lang="en-US" dirty="0" smtClean="0"/>
          </a:p>
          <a:p>
            <a:r>
              <a:rPr lang="en-US" dirty="0" smtClean="0"/>
              <a:t>A grey focus bar highlights the exact directory that has been selected.  The visualization is configured so that this grey focus bar stays in the center of the visualization, whenever possible.</a:t>
            </a:r>
          </a:p>
          <a:p>
            <a:r>
              <a:rPr lang="en-US" dirty="0" smtClean="0"/>
              <a:t> </a:t>
            </a:r>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3E656-5FD4-4456-B9B4-AB8227EA439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3E656-5FD4-4456-B9B4-AB8227EA439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3E656-5FD4-4456-B9B4-AB8227EA439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3E656-5FD4-4456-B9B4-AB8227EA439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3E656-5FD4-4456-B9B4-AB8227EA439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3E656-5FD4-4456-B9B4-AB8227EA439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picture shows an overview of our dataset.</a:t>
            </a:r>
          </a:p>
          <a:p>
            <a:endParaRPr lang="en-US" dirty="0" smtClean="0"/>
          </a:p>
          <a:p>
            <a:r>
              <a:rPr lang="en-US" dirty="0" smtClean="0"/>
              <a:t>Time period 4 has the most change (both blue and red lines).</a:t>
            </a:r>
          </a:p>
          <a:p>
            <a:endParaRPr lang="en-US" dirty="0" smtClean="0"/>
          </a:p>
          <a:p>
            <a:r>
              <a:rPr lang="en-US" dirty="0" smtClean="0"/>
              <a:t>Time period one has no change (and never will, since there is no time period before it that it can be compared to)</a:t>
            </a:r>
          </a:p>
          <a:p>
            <a:endParaRPr lang="en-US" dirty="0" smtClean="0"/>
          </a:p>
          <a:p>
            <a:r>
              <a:rPr lang="en-US" dirty="0" smtClean="0"/>
              <a:t>The Windows directory appears to have about half or two thirds of all of the sub-directories.</a:t>
            </a:r>
          </a:p>
          <a:p>
            <a:endParaRPr lang="en-US" dirty="0" smtClean="0"/>
          </a:p>
          <a:p>
            <a:r>
              <a:rPr lang="en-US" dirty="0" smtClean="0"/>
              <a:t>The most deleted directories are in time period 4, in the third directory from the top.</a:t>
            </a:r>
          </a:p>
          <a:p>
            <a:endParaRPr lang="en-US" dirty="0" smtClean="0"/>
          </a:p>
          <a:p>
            <a:r>
              <a:rPr lang="en-US" dirty="0" smtClean="0"/>
              <a:t>Etc.</a:t>
            </a:r>
          </a:p>
          <a:p>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t>I am interested in visualizing change because it is an interesting academic exercise that is ripe with opportunities to conduct interesting research.</a:t>
            </a:r>
          </a:p>
          <a:p>
            <a:endParaRPr lang="en-US" dirty="0" smtClean="0"/>
          </a:p>
          <a:p>
            <a:pPr>
              <a:buFont typeface="Arial" pitchFamily="34" charset="0"/>
              <a:buChar char="•"/>
            </a:pPr>
            <a:r>
              <a:rPr lang="en-US" dirty="0" smtClean="0"/>
              <a:t> I am also interested in visualizing change because I believe the technology can be used to address two issues within digital forensics.   These issues are:</a:t>
            </a:r>
          </a:p>
          <a:p>
            <a:pPr>
              <a:buFont typeface="Arial" pitchFamily="34" charset="0"/>
              <a:buChar char="•"/>
            </a:pPr>
            <a:endParaRPr lang="en-US" dirty="0" smtClean="0"/>
          </a:p>
          <a:p>
            <a:pPr lvl="1">
              <a:buFont typeface="Arial" pitchFamily="34" charset="0"/>
              <a:buChar char="•"/>
            </a:pPr>
            <a:r>
              <a:rPr lang="en-US" dirty="0" smtClean="0"/>
              <a:t>Dealing with the “data explosion” that we are currently seeing in digital forensics and</a:t>
            </a:r>
          </a:p>
          <a:p>
            <a:pPr lvl="1">
              <a:buFont typeface="Arial" pitchFamily="34" charset="0"/>
              <a:buChar char="•"/>
            </a:pPr>
            <a:r>
              <a:rPr lang="en-US" dirty="0" smtClean="0"/>
              <a:t> Dealing with Shadow Volume Data, which can be a significant issue for digital forensic examinations.</a:t>
            </a:r>
          </a:p>
          <a:p>
            <a:pPr lvl="1"/>
            <a:endParaRPr lang="en-US" dirty="0" smtClean="0"/>
          </a:p>
          <a:p>
            <a:pPr>
              <a:buFont typeface="Arial" pitchFamily="34" charset="0"/>
              <a:buChar char="•"/>
            </a:pPr>
            <a:r>
              <a:rPr lang="en-US" dirty="0" smtClean="0"/>
              <a:t>The issue of the “data explosion” is the result of personal cell phones/smart phones, GPS navigation aides, portable computers, and other digital devices have become ubiquitous within modern society.   Furthermore, with digital storage devices surpassing the </a:t>
            </a:r>
            <a:r>
              <a:rPr lang="en-US" dirty="0" err="1" smtClean="0"/>
              <a:t>terrabyte</a:t>
            </a:r>
            <a:r>
              <a:rPr lang="en-US" dirty="0" smtClean="0"/>
              <a:t> level, the amount of personal data that is associated with each of these devices has grown significantly.   Because there is more data, there is more work to be done by digital forensic examiners.</a:t>
            </a:r>
          </a:p>
          <a:p>
            <a:pPr>
              <a:buFont typeface="Arial" pitchFamily="34" charset="0"/>
              <a:buChar char="•"/>
            </a:pPr>
            <a:endParaRPr lang="en-US" dirty="0" smtClean="0"/>
          </a:p>
          <a:p>
            <a:pPr>
              <a:buFont typeface="Arial" pitchFamily="34" charset="0"/>
              <a:buChar char="•"/>
            </a:pPr>
            <a:r>
              <a:rPr lang="en-US" dirty="0" smtClean="0"/>
              <a:t>The issue of “shadow volume data” is an issue of both quantity and complexity of the data.  As I will explain in greater detail later, certain computer systems contain “shadow volume data” which record multiple versions of file, application, and operating system data.  The multiple versions of data makes analyzing this data more complex.  Plus, because there can be many very large sets of shadow volume data, this extra quantity of data adds to the data explosion that forensic examiners are trying to keep pace with.  </a:t>
            </a:r>
          </a:p>
        </p:txBody>
      </p:sp>
      <p:sp>
        <p:nvSpPr>
          <p:cNvPr id="4" name="Slide Number Placeholder 3"/>
          <p:cNvSpPr>
            <a:spLocks noGrp="1"/>
          </p:cNvSpPr>
          <p:nvPr>
            <p:ph type="sldNum" sz="quarter" idx="10"/>
          </p:nvPr>
        </p:nvSpPr>
        <p:spPr/>
        <p:txBody>
          <a:bodyPr/>
          <a:lstStyle/>
          <a:p>
            <a:fld id="{6C03E656-5FD4-4456-B9B4-AB8227EA439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pictures show changes that occurred during the Installation of Service Pack 1.  This event occurred in time period 3 and time period 4.</a:t>
            </a:r>
          </a:p>
          <a:p>
            <a:endParaRPr lang="en-US" dirty="0" smtClean="0"/>
          </a:p>
          <a:p>
            <a:r>
              <a:rPr lang="en-US" dirty="0" smtClean="0"/>
              <a:t>Looking at the picture on the left, we see in time period three, about 19 directories were created in this part of the directory structure.  Then  in time period 4, the boxes are red which means the directories were deleted.  View as a single event, the left picture shows Service Pack 1 creating backup folders to store data temporarily, to be used in case the installation is not successful and the installation has to be rolled-back.</a:t>
            </a:r>
          </a:p>
          <a:p>
            <a:endParaRPr lang="en-US" dirty="0" smtClean="0"/>
          </a:p>
          <a:p>
            <a:r>
              <a:rPr lang="en-US" dirty="0" smtClean="0"/>
              <a:t>The picture on the right shows an interesting event.  Near the top, the fourth directory from the top, there is a directory named “Backup”.   Below it is a directory named “new” which existed for the first three time periods and is then deleted.  Below that directory is a directory named “old”, which is created in time period 4 and continues to exist for the duration of the next five time periods.  </a:t>
            </a:r>
          </a:p>
          <a:p>
            <a:endParaRPr lang="en-US" dirty="0" smtClean="0"/>
          </a:p>
          <a:p>
            <a:r>
              <a:rPr lang="en-US" dirty="0" smtClean="0"/>
              <a:t>Viewing this part of the picture on the right side as a single event, we hypothesize that Service Pack 1 is simply renaming the Backup sub-directory from “new” to “old.”  After all, it seems to make more sense that the backup directory should have a sub directory for storing “old” data rather than “new” data.       </a:t>
            </a:r>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redrew the visualization to make it easier to see.</a:t>
            </a:r>
          </a:p>
          <a:p>
            <a:endParaRPr lang="en-US" dirty="0" smtClean="0"/>
          </a:p>
          <a:p>
            <a:r>
              <a:rPr lang="en-US" dirty="0" smtClean="0"/>
              <a:t>This</a:t>
            </a:r>
            <a:r>
              <a:rPr lang="en-US" baseline="0" dirty="0" smtClean="0"/>
              <a:t> shows a directory named “Backup” that has a sub-directory named “New” for the first three (3) time periods and a sub-directory named “Old” for the last five (5) time periods.  This seems to show that the “New” directory was renamed to “Old” at the transition from time period three (3) to time period four (4).  This seems to mean that Service Pack 1 simply renamed the directory. </a:t>
            </a:r>
          </a:p>
          <a:p>
            <a:endParaRPr lang="en-US" baseline="0" dirty="0" smtClean="0"/>
          </a:p>
          <a:p>
            <a:r>
              <a:rPr lang="en-US" baseline="0" dirty="0" smtClean="0"/>
              <a:t>It makes more sense to have a sub-directory within the Backup directory named “Old” for perhaps old data rather than a sub-directory named “New.”</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a surprising event.  The change reflected in this picture occurred during the period in which the Vista Operating System was activated.  (the surrounding directories were </a:t>
            </a:r>
            <a:r>
              <a:rPr lang="en-US" dirty="0" err="1" smtClean="0"/>
              <a:t>whited</a:t>
            </a:r>
            <a:r>
              <a:rPr lang="en-US" dirty="0" smtClean="0"/>
              <a:t>-out so you can focus just on the four directories in the picture.)</a:t>
            </a:r>
          </a:p>
          <a:p>
            <a:endParaRPr lang="en-US" dirty="0" smtClean="0"/>
          </a:p>
          <a:p>
            <a:r>
              <a:rPr lang="en-US" dirty="0" smtClean="0"/>
              <a:t>This picture implies that the four directories shown above were created when Vista was activated.  We expected the activation to maybe update a file.  We are surprised to see that it may have created several directories. </a:t>
            </a:r>
          </a:p>
          <a:p>
            <a:endParaRPr lang="en-US" dirty="0" smtClean="0"/>
          </a:p>
          <a:p>
            <a:r>
              <a:rPr lang="en-US" dirty="0" smtClean="0"/>
              <a:t>Although this visualization cannot confirm a cause and effect relationship between the activation of Vista and the creation of the directories, like every good data visualization, this picture makes the user ask “why is the data like this.”  this picture helps direct one’s attention toward an interesting change in the data that might require further examination. </a:t>
            </a:r>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simple example of a user creating a directory named “</a:t>
            </a:r>
            <a:r>
              <a:rPr lang="en-US" dirty="0" err="1" smtClean="0"/>
              <a:t>MyIllegalPictures</a:t>
            </a:r>
            <a:r>
              <a:rPr lang="en-US" dirty="0" smtClean="0"/>
              <a:t>” and then deleting it (after a record of it was archived into a shadow volume).</a:t>
            </a:r>
          </a:p>
          <a:p>
            <a:endParaRPr lang="en-US" dirty="0" smtClean="0"/>
          </a:p>
          <a:p>
            <a:r>
              <a:rPr lang="en-US" dirty="0" smtClean="0"/>
              <a:t>This example simulates what is commonly seen in a child pornography investigation.  The person might create a directory to store their illicit images, and then delete that directory as a way hide their activity.  However, if the information is archived by the volume shadow copy service, a record of that illegal activity is retained.  </a:t>
            </a:r>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conducted an informal usability study with about seven (7) co-workers.  I sat them in from of a computer that was running Change-Link, asked them to interact with it and become familiar with how it works, and the asked them a few test questions to verify if they understood the visualizations that they were seeing.  Once they understood the visualization and how to use the tool, I asked them to identify certain patterns in the data.  They were able to;</a:t>
            </a:r>
          </a:p>
          <a:p>
            <a:pPr marL="232943" indent="-232943">
              <a:buFont typeface="+mj-lt"/>
              <a:buAutoNum type="arabicPeriod"/>
            </a:pPr>
            <a:r>
              <a:rPr lang="en-US" dirty="0" smtClean="0"/>
              <a:t>Identify the time period of most created directories</a:t>
            </a:r>
          </a:p>
          <a:p>
            <a:pPr marL="232943" indent="-232943">
              <a:buFont typeface="+mj-lt"/>
              <a:buAutoNum type="arabicPeriod"/>
            </a:pPr>
            <a:r>
              <a:rPr lang="en-US" dirty="0" smtClean="0"/>
              <a:t>Identify time period of most deleted directories.</a:t>
            </a:r>
          </a:p>
          <a:p>
            <a:pPr marL="232943" indent="-232943">
              <a:buFont typeface="+mj-lt"/>
              <a:buAutoNum type="arabicPeriod"/>
            </a:pPr>
            <a:r>
              <a:rPr lang="en-US" dirty="0" smtClean="0"/>
              <a:t>Identify time period of most change (which is most deleted and most created directories)</a:t>
            </a:r>
          </a:p>
          <a:p>
            <a:pPr marL="232943" indent="-232943">
              <a:buFont typeface="+mj-lt"/>
              <a:buAutoNum type="arabicPeriod"/>
            </a:pPr>
            <a:r>
              <a:rPr lang="en-US" dirty="0" smtClean="0"/>
              <a:t>Identify directory located at the root that has the most sub-directories (done by comparing the height of the glyphs) </a:t>
            </a:r>
          </a:p>
          <a:p>
            <a:pPr marL="232943" indent="-232943">
              <a:buFont typeface="+mj-lt"/>
              <a:buAutoNum type="arabicPeriod"/>
            </a:pPr>
            <a:endParaRPr lang="en-US" dirty="0" smtClean="0"/>
          </a:p>
          <a:p>
            <a:pPr marL="232943" indent="-232943">
              <a:buFont typeface="+mj-lt"/>
              <a:buAutoNum type="arabicPeriod"/>
            </a:pPr>
            <a:r>
              <a:rPr lang="en-US" dirty="0" smtClean="0"/>
              <a:t>The users stated the segmented box and whisker glyph was effective for showing the child-parent relationship among directories, and also showing how the existence of the directory changes over time.</a:t>
            </a:r>
          </a:p>
          <a:p>
            <a:pPr marL="232943" indent="-232943">
              <a:buFont typeface="+mj-lt"/>
              <a:buAutoNum type="arabicPeriod"/>
            </a:pPr>
            <a:r>
              <a:rPr lang="en-US" dirty="0" smtClean="0"/>
              <a:t>Change-Link was found to provide strong navigation support and support good comprehension of the data.</a:t>
            </a:r>
          </a:p>
          <a:p>
            <a:pPr marL="232943" indent="-232943">
              <a:buFont typeface="+mj-lt"/>
              <a:buAutoNum type="arabicPeriod"/>
            </a:pPr>
            <a:r>
              <a:rPr lang="en-US" dirty="0" smtClean="0"/>
              <a:t>The colors that were used were good, with the exception that some users though blue and red in one window mean the same thing in the next window.</a:t>
            </a:r>
          </a:p>
          <a:p>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Change-Link does help the user understand how the directory structure has changed over time.</a:t>
            </a:r>
          </a:p>
          <a:p>
            <a:endParaRPr lang="en-US" dirty="0" smtClean="0"/>
          </a:p>
          <a:p>
            <a:r>
              <a:rPr lang="en-US" dirty="0" smtClean="0"/>
              <a:t>Anomalies were easy to spot and understand.  Could better focus on anomalies.</a:t>
            </a:r>
          </a:p>
          <a:p>
            <a:endParaRPr lang="en-US" dirty="0" smtClean="0"/>
          </a:p>
          <a:p>
            <a:r>
              <a:rPr lang="en-US" dirty="0" smtClean="0"/>
              <a:t>Users could explore data more efficiently and effectively.  Could find meaningful data more quickly.</a:t>
            </a:r>
          </a:p>
          <a:p>
            <a:endParaRPr lang="en-US" dirty="0" smtClean="0"/>
          </a:p>
          <a:p>
            <a:r>
              <a:rPr lang="en-US" dirty="0" smtClean="0"/>
              <a:t>Our initial results suggest</a:t>
            </a:r>
          </a:p>
          <a:p>
            <a:endParaRPr lang="en-US" dirty="0" smtClean="0"/>
          </a:p>
          <a:p>
            <a:r>
              <a:rPr lang="en-US" dirty="0" smtClean="0"/>
              <a:t>1.  Visualizing data in this way might provide a better understanding.</a:t>
            </a:r>
          </a:p>
          <a:p>
            <a:endParaRPr lang="en-US" dirty="0" smtClean="0"/>
          </a:p>
          <a:p>
            <a:r>
              <a:rPr lang="en-US" dirty="0" smtClean="0"/>
              <a:t>2.  Being able to see the most important data first (that being changed data) might help the digital forensic community deal with the data explosion.</a:t>
            </a:r>
          </a:p>
          <a:p>
            <a:endParaRPr lang="en-US" dirty="0" smtClean="0"/>
          </a:p>
          <a:p>
            <a:r>
              <a:rPr lang="en-US" dirty="0" smtClean="0"/>
              <a:t>Change-Link is a prototype of  a more robust tool which is currently under development.   The next generation tool will provide a linked-view approach to browsing an evidence hard drive.  The next tool will include an Overview  and </a:t>
            </a:r>
            <a:r>
              <a:rPr lang="en-US" dirty="0" err="1" smtClean="0"/>
              <a:t>Treeview</a:t>
            </a:r>
            <a:r>
              <a:rPr lang="en-US" dirty="0" smtClean="0"/>
              <a:t> (like Change-Link), but also include a Directory View and a File View.  This will allow the user to see an overview of change over the entire data set, see how the directory structure has changed in a specific area, see how the contents of a specific directory has changed over time, and see the change history of a specific file.  This all supports a better understanding of “what happened.”</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3E656-5FD4-4456-B9B4-AB8227EA439F}"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benefits to visualizing change:</a:t>
            </a:r>
          </a:p>
          <a:p>
            <a:endParaRPr lang="en-US" dirty="0" smtClean="0"/>
          </a:p>
          <a:p>
            <a:pPr marL="232943" indent="-232943">
              <a:buAutoNum type="arabicPeriod"/>
            </a:pPr>
            <a:r>
              <a:rPr lang="en-US" dirty="0" smtClean="0"/>
              <a:t>Because there is too much data that can be subject to a digital forensic investigation, examiners cannot look at all of the data.  A better approach might be to look at the most important data first.  I believe data that has changed within a computer system is the most import data.  For example, the fresh installation of an operating system is generally not as interesting as how that operating system  data may have been changed by alleged criminal activity.  Thus, by using data visualization techniques to identify data that has changed, digital forensic examiners might be able to complete there examinations with a smaller sub-set of the evidence and thereby keep pace with the recent “data explosion.”</a:t>
            </a:r>
          </a:p>
          <a:p>
            <a:pPr marL="232943" indent="-232943">
              <a:buAutoNum type="arabicPeriod"/>
            </a:pPr>
            <a:endParaRPr lang="en-US" dirty="0" smtClean="0"/>
          </a:p>
          <a:p>
            <a:pPr marL="232943" indent="-232943">
              <a:buAutoNum type="arabicPeriod"/>
            </a:pPr>
            <a:r>
              <a:rPr lang="en-US" dirty="0" smtClean="0"/>
              <a:t>  A second benefit of visualizing change is it will help the digital forensic examiner understand how the data was used and changed to support criminal activity.  This supports a better understanding of “what happened.”</a:t>
            </a:r>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There is significant related work to this research.</a:t>
            </a:r>
          </a:p>
          <a:p>
            <a:endParaRPr lang="en-US" dirty="0" smtClean="0"/>
          </a:p>
          <a:p>
            <a:r>
              <a:rPr lang="en-US" dirty="0" smtClean="0"/>
              <a:t>First, within digital forensics, there are many tools that support the accessing of shadow volume data.  These tools include </a:t>
            </a:r>
          </a:p>
          <a:p>
            <a:pPr lvl="1">
              <a:buFont typeface="Arial" pitchFamily="34" charset="0"/>
              <a:buChar char="•"/>
            </a:pPr>
            <a:r>
              <a:rPr lang="en-US" dirty="0" smtClean="0"/>
              <a:t>Shadow Scanner</a:t>
            </a:r>
          </a:p>
          <a:p>
            <a:pPr lvl="1">
              <a:buFont typeface="Arial" pitchFamily="34" charset="0"/>
              <a:buChar char="•"/>
            </a:pPr>
            <a:r>
              <a:rPr lang="en-US" dirty="0" smtClean="0"/>
              <a:t>Shadow Explorer</a:t>
            </a:r>
          </a:p>
          <a:p>
            <a:pPr lvl="1">
              <a:buFont typeface="Arial" pitchFamily="34" charset="0"/>
              <a:buChar char="•"/>
            </a:pPr>
            <a:r>
              <a:rPr lang="en-US" dirty="0" smtClean="0"/>
              <a:t>Shadow Analyzer</a:t>
            </a:r>
          </a:p>
          <a:p>
            <a:pPr lvl="1">
              <a:buFont typeface="Arial" pitchFamily="34" charset="0"/>
              <a:buChar char="•"/>
            </a:pPr>
            <a:r>
              <a:rPr lang="en-US" dirty="0" smtClean="0"/>
              <a:t>Time Traveler, and others</a:t>
            </a:r>
          </a:p>
          <a:p>
            <a:pPr lvl="1"/>
            <a:endParaRPr lang="en-US" dirty="0" smtClean="0"/>
          </a:p>
          <a:p>
            <a:r>
              <a:rPr lang="en-US" dirty="0" smtClean="0"/>
              <a:t>Non e of these tools provide an overview of change, and none support an adequate understanding of change over more than two shadow volumes at a time.</a:t>
            </a:r>
          </a:p>
          <a:p>
            <a:endParaRPr lang="en-US" dirty="0" smtClean="0"/>
          </a:p>
          <a:p>
            <a:r>
              <a:rPr lang="en-US" dirty="0" smtClean="0"/>
              <a:t>Within the data visualization community, the previous research that has influenced this research includes:</a:t>
            </a:r>
          </a:p>
          <a:p>
            <a:pPr>
              <a:buFont typeface="Arial" pitchFamily="34" charset="0"/>
              <a:buChar char="•"/>
            </a:pPr>
            <a:r>
              <a:rPr lang="en-US" dirty="0" smtClean="0"/>
              <a:t>Coordinated and multiple views – using several windows to show multiple levels of detail</a:t>
            </a:r>
          </a:p>
          <a:p>
            <a:pPr>
              <a:buFont typeface="Arial" pitchFamily="34" charset="0"/>
              <a:buChar char="•"/>
            </a:pPr>
            <a:r>
              <a:rPr lang="en-US" dirty="0" smtClean="0"/>
              <a:t>Visual analytics – attempts to make large dataset tractable through visualization</a:t>
            </a:r>
          </a:p>
          <a:p>
            <a:pPr>
              <a:buFont typeface="Arial" pitchFamily="34" charset="0"/>
              <a:buChar char="•"/>
            </a:pPr>
            <a:r>
              <a:rPr lang="en-US" dirty="0" smtClean="0"/>
              <a:t>Linked   views – which allows the manipulation of one view to be reflected in another view.</a:t>
            </a:r>
          </a:p>
          <a:p>
            <a:pPr>
              <a:buFont typeface="Arial" pitchFamily="34" charset="0"/>
              <a:buChar char="•"/>
            </a:pPr>
            <a:r>
              <a:rPr lang="en-US" dirty="0" err="1" smtClean="0"/>
              <a:t>Overview+Detail</a:t>
            </a:r>
            <a:r>
              <a:rPr lang="en-US" dirty="0" smtClean="0"/>
              <a:t> – which helps the user retain the context and browsing position within a large dataset.</a:t>
            </a:r>
          </a:p>
          <a:p>
            <a:pPr>
              <a:buFont typeface="Arial" pitchFamily="34" charset="0"/>
              <a:buChar char="•"/>
            </a:pPr>
            <a:r>
              <a:rPr lang="en-US" dirty="0" err="1" smtClean="0"/>
              <a:t>TreeJuxtaposer</a:t>
            </a:r>
            <a:r>
              <a:rPr lang="en-US" dirty="0" smtClean="0"/>
              <a:t> – which provides a nice visualization of how a tree structure (similar to our directory tree) has changed from one time period to the next.</a:t>
            </a:r>
          </a:p>
          <a:p>
            <a:pPr>
              <a:buFont typeface="Arial" pitchFamily="34" charset="0"/>
              <a:buChar char="•"/>
            </a:pPr>
            <a:r>
              <a:rPr lang="en-US" dirty="0" err="1" smtClean="0"/>
              <a:t>MizBee</a:t>
            </a:r>
            <a:r>
              <a:rPr lang="en-US" dirty="0" smtClean="0"/>
              <a:t> – which inspires us to explore relationship among data points.</a:t>
            </a:r>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6C03E656-5FD4-4456-B9B4-AB8227EA439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 set that Change-Link works with is derived from shadow volume data, which is a product of the Volume Shadow Copy Service.  This is a service that is found in several Microsoft Operating Systems, but perhaps most notably in Windows Vista and Windows 7.  </a:t>
            </a:r>
          </a:p>
          <a:p>
            <a:pPr lvl="1">
              <a:buFont typeface="Arial" pitchFamily="34" charset="0"/>
              <a:buChar char="•"/>
            </a:pPr>
            <a:r>
              <a:rPr lang="en-US" dirty="0" smtClean="0"/>
              <a:t> Intended to prevent accidental data loss (due to  user error)</a:t>
            </a:r>
          </a:p>
          <a:p>
            <a:pPr>
              <a:buFont typeface="Arial" pitchFamily="34" charset="0"/>
              <a:buChar char="•"/>
            </a:pPr>
            <a:endParaRPr lang="en-US" dirty="0" smtClean="0"/>
          </a:p>
          <a:p>
            <a:r>
              <a:rPr lang="en-US" dirty="0" smtClean="0"/>
              <a:t>The Volume Shadow Copy Service archives data</a:t>
            </a:r>
          </a:p>
          <a:p>
            <a:pPr lvl="1">
              <a:buFont typeface="Arial" pitchFamily="34" charset="0"/>
              <a:buChar char="•"/>
            </a:pPr>
            <a:r>
              <a:rPr lang="en-US" dirty="0" smtClean="0"/>
              <a:t>When configured to do so (nightly, or weekly)</a:t>
            </a:r>
          </a:p>
          <a:p>
            <a:pPr lvl="1">
              <a:buFont typeface="Arial" pitchFamily="34" charset="0"/>
              <a:buChar char="•"/>
            </a:pPr>
            <a:r>
              <a:rPr lang="en-US" dirty="0" smtClean="0"/>
              <a:t>Prior to new software installation</a:t>
            </a:r>
          </a:p>
          <a:p>
            <a:pPr lvl="1">
              <a:buFont typeface="Arial" pitchFamily="34" charset="0"/>
              <a:buChar char="•"/>
            </a:pPr>
            <a:r>
              <a:rPr lang="en-US" dirty="0" smtClean="0"/>
              <a:t>At the creation of a restore point</a:t>
            </a:r>
          </a:p>
          <a:p>
            <a:endParaRPr lang="en-US" dirty="0" smtClean="0"/>
          </a:p>
          <a:p>
            <a:r>
              <a:rPr lang="en-US" dirty="0" smtClean="0"/>
              <a:t>This archiving of data allows a system to be rolled back to a previous state </a:t>
            </a:r>
          </a:p>
          <a:p>
            <a:pPr lvl="1">
              <a:buFont typeface="Arial" pitchFamily="34" charset="0"/>
              <a:buChar char="•"/>
            </a:pPr>
            <a:r>
              <a:rPr lang="en-US" dirty="0" smtClean="0"/>
              <a:t> To recover lost data</a:t>
            </a:r>
          </a:p>
          <a:p>
            <a:pPr lvl="1">
              <a:buFont typeface="Arial" pitchFamily="34" charset="0"/>
              <a:buChar char="•"/>
            </a:pPr>
            <a:r>
              <a:rPr lang="en-US" dirty="0" smtClean="0"/>
              <a:t>  To put the system back into a stable state if a virus or the incorrect installation of software has made the system unstable. </a:t>
            </a:r>
          </a:p>
        </p:txBody>
      </p:sp>
      <p:sp>
        <p:nvSpPr>
          <p:cNvPr id="4" name="Slide Number Placeholder 3"/>
          <p:cNvSpPr>
            <a:spLocks noGrp="1"/>
          </p:cNvSpPr>
          <p:nvPr>
            <p:ph type="sldNum" sz="quarter" idx="10"/>
          </p:nvPr>
        </p:nvSpPr>
        <p:spPr/>
        <p:txBody>
          <a:bodyPr/>
          <a:lstStyle/>
          <a:p>
            <a:fld id="{6C03E656-5FD4-4456-B9B4-AB8227EA439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working with law enforcement to test future tools with real evidence/case data, but for the Change-Link prototype tool, I created a simple test dataset to work with.</a:t>
            </a:r>
          </a:p>
          <a:p>
            <a:endParaRPr lang="en-US" dirty="0" smtClean="0"/>
          </a:p>
          <a:p>
            <a:r>
              <a:rPr lang="en-US" dirty="0" smtClean="0"/>
              <a:t>On a Windows Vista machine, I created a shadow volume (my manually creating a restore point)</a:t>
            </a:r>
          </a:p>
          <a:p>
            <a:pPr marL="232943" indent="-232943">
              <a:buFont typeface="+mj-lt"/>
              <a:buAutoNum type="arabicPeriod"/>
            </a:pPr>
            <a:r>
              <a:rPr lang="en-US" dirty="0" smtClean="0"/>
              <a:t>After installing Vista</a:t>
            </a:r>
          </a:p>
          <a:p>
            <a:pPr marL="232943" indent="-232943">
              <a:buFont typeface="+mj-lt"/>
              <a:buAutoNum type="arabicPeriod"/>
            </a:pPr>
            <a:r>
              <a:rPr lang="en-US" dirty="0" smtClean="0"/>
              <a:t>After activating Vista</a:t>
            </a:r>
          </a:p>
          <a:p>
            <a:pPr marL="232943" indent="-232943">
              <a:buFont typeface="+mj-lt"/>
              <a:buAutoNum type="arabicPeriod"/>
            </a:pPr>
            <a:r>
              <a:rPr lang="en-US" dirty="0" smtClean="0"/>
              <a:t>During the installation of Service Pack 1</a:t>
            </a:r>
          </a:p>
          <a:p>
            <a:pPr marL="232943" indent="-232943">
              <a:buFont typeface="+mj-lt"/>
              <a:buAutoNum type="arabicPeriod"/>
            </a:pPr>
            <a:r>
              <a:rPr lang="en-US" dirty="0" smtClean="0"/>
              <a:t>After the installation of Service Pack 1</a:t>
            </a:r>
          </a:p>
          <a:p>
            <a:pPr marL="232943" indent="-232943">
              <a:buFont typeface="+mj-lt"/>
              <a:buAutoNum type="arabicPeriod"/>
            </a:pPr>
            <a:r>
              <a:rPr lang="en-US" dirty="0" smtClean="0"/>
              <a:t>After the installation of Microsoft Office</a:t>
            </a:r>
          </a:p>
          <a:p>
            <a:pPr marL="232943" indent="-232943">
              <a:buFont typeface="+mj-lt"/>
              <a:buAutoNum type="arabicPeriod"/>
            </a:pPr>
            <a:r>
              <a:rPr lang="en-US" dirty="0" smtClean="0"/>
              <a:t>After the activation  of Microsoft Office</a:t>
            </a:r>
          </a:p>
          <a:p>
            <a:pPr marL="232943" indent="-232943">
              <a:buFont typeface="+mj-lt"/>
              <a:buAutoNum type="arabicPeriod"/>
            </a:pPr>
            <a:r>
              <a:rPr lang="en-US" dirty="0" smtClean="0"/>
              <a:t>After creating some user directories</a:t>
            </a:r>
          </a:p>
          <a:p>
            <a:pPr marL="232943" indent="-232943">
              <a:buFont typeface="+mj-lt"/>
              <a:buAutoNum type="arabicPeriod"/>
            </a:pPr>
            <a:r>
              <a:rPr lang="en-US" dirty="0" smtClean="0"/>
              <a:t>After deleting some user directories</a:t>
            </a:r>
          </a:p>
          <a:p>
            <a:pPr marL="232943" indent="-232943">
              <a:buFont typeface="+mj-lt"/>
              <a:buAutoNum type="arabicPeriod"/>
            </a:pPr>
            <a:endParaRPr lang="en-US" dirty="0" smtClean="0"/>
          </a:p>
          <a:p>
            <a:pPr marL="232943" indent="-232943"/>
            <a:r>
              <a:rPr lang="en-US" dirty="0" smtClean="0"/>
              <a:t>By including just user-level directories in my dataset, my dataset had 11,000 directories, in each of the 8 shadow volumes, for a total of about 88,000 data points.</a:t>
            </a:r>
          </a:p>
          <a:p>
            <a:pPr marL="232943" indent="-232943"/>
            <a:endParaRPr lang="en-US" dirty="0" smtClean="0"/>
          </a:p>
          <a:p>
            <a:pPr marL="232943" indent="-232943"/>
            <a:r>
              <a:rPr lang="en-US" dirty="0" smtClean="0"/>
              <a:t>When I included all directories (including system level directories), my dataset had 700,000 directories in each of the 8 shadow volumes, or about 5.6 million data points.</a:t>
            </a:r>
          </a:p>
          <a:p>
            <a:pPr marL="232943" indent="-232943"/>
            <a:r>
              <a:rPr lang="en-US" dirty="0" smtClean="0"/>
              <a:t>For simplicity, I conducted my research with the smaller (88,000 data point) data set.  </a:t>
            </a:r>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explain the Design and Implementation of Change-Link, I will be showing the user interface (which is seen at the bottom center of this slide), and also zooming into each of the left-side and right-side windows to show the details of those visualizations as shown by the pictures at the top left and top right of this slide.</a:t>
            </a:r>
          </a:p>
          <a:p>
            <a:endParaRPr lang="en-US" dirty="0" smtClean="0"/>
          </a:p>
          <a:p>
            <a:r>
              <a:rPr lang="en-US" dirty="0" smtClean="0"/>
              <a:t>Lets first look at the user interface as a whole.</a:t>
            </a: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Change-Link user interface. </a:t>
            </a:r>
          </a:p>
          <a:p>
            <a:endParaRPr lang="en-US" dirty="0" smtClean="0"/>
          </a:p>
          <a:p>
            <a:r>
              <a:rPr lang="en-US" dirty="0" smtClean="0"/>
              <a:t>There are two main windows:</a:t>
            </a:r>
          </a:p>
          <a:p>
            <a:pPr lvl="1"/>
            <a:r>
              <a:rPr lang="en-US" dirty="0" smtClean="0"/>
              <a:t>The left window provides an overview and the right window provides the detail.</a:t>
            </a:r>
          </a:p>
          <a:p>
            <a:pPr lvl="1"/>
            <a:endParaRPr lang="en-US" dirty="0" smtClean="0"/>
          </a:p>
          <a:p>
            <a:pPr lvl="1"/>
            <a:r>
              <a:rPr lang="en-US" dirty="0" smtClean="0"/>
              <a:t>As the user clicks with a pointer in the left overview window, a red arrow moves to mark that point in the overview visualization, and the right side windows scrolls the data to reflect the details of the part of the dataset that has been chosen.</a:t>
            </a:r>
          </a:p>
          <a:p>
            <a:pPr lvl="1"/>
            <a:endParaRPr lang="en-US" dirty="0" smtClean="0"/>
          </a:p>
          <a:p>
            <a:pPr lvl="1"/>
            <a:r>
              <a:rPr lang="en-US" dirty="0" smtClean="0"/>
              <a:t>Lets zoom into the left side window first to get a better understanding of the overview visualization.</a:t>
            </a:r>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picture on the right of this screen is the overview visualization.  What this shows is a visual representation of the operating system directories that are located at the root of the directory.  Thus, we see directories with names like $</a:t>
            </a:r>
            <a:r>
              <a:rPr lang="en-US" dirty="0" err="1" smtClean="0"/>
              <a:t>Recycle.Bin</a:t>
            </a:r>
            <a:r>
              <a:rPr lang="en-US" dirty="0" smtClean="0"/>
              <a:t>, Boot,  program Files, User, and Windows (among others).</a:t>
            </a:r>
          </a:p>
          <a:p>
            <a:endParaRPr lang="en-US" dirty="0" smtClean="0"/>
          </a:p>
          <a:p>
            <a:r>
              <a:rPr lang="en-US" dirty="0" smtClean="0"/>
              <a:t>To the left is an enlarged view of the Users directory.</a:t>
            </a:r>
          </a:p>
          <a:p>
            <a:endParaRPr lang="en-US" dirty="0" smtClean="0"/>
          </a:p>
          <a:p>
            <a:r>
              <a:rPr lang="en-US" dirty="0" smtClean="0"/>
              <a:t>Each directory is colored grey, has its name on it, and contains eight (8) white partitions – one for each of the eight time periods that correspond to the eight (8) shadow volumes. </a:t>
            </a:r>
          </a:p>
          <a:p>
            <a:endParaRPr lang="en-US" dirty="0" smtClean="0"/>
          </a:p>
          <a:p>
            <a:r>
              <a:rPr lang="en-US" dirty="0" smtClean="0"/>
              <a:t>The blue and red lines that appear in these segments represent the approximate location within the sub-directory of that directory where a directory was either created (blue) or deleted (red).  </a:t>
            </a:r>
          </a:p>
          <a:p>
            <a:endParaRPr lang="en-US" dirty="0" smtClean="0"/>
          </a:p>
          <a:p>
            <a:r>
              <a:rPr lang="en-US" dirty="0" smtClean="0"/>
              <a:t>The height of each directory reflects the number of sub-directories within that directory.</a:t>
            </a:r>
          </a:p>
          <a:p>
            <a:endParaRPr lang="en-US" dirty="0" smtClean="0"/>
          </a:p>
          <a:p>
            <a:r>
              <a:rPr lang="en-US" dirty="0" smtClean="0"/>
              <a:t>Thus, the overview shows the Windows directory has the most sub-directories, and also had the most created (blue lines) directories in time period 4.  Time period 4 is also when the most directories where deleted as seen in the third directory from the top.  Areas of concentrated creation and deletion of directories are easily identifies, as are single creation and deletions of directories.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6C03E656-5FD4-4456-B9B4-AB8227EA439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23F1D8-D3D6-4223-85B7-9CCD3EAB1184}" type="datetime1">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F3006-2ADA-473F-A369-F9F0154031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40813-A469-4CE4-83D6-2EFF5B83B463}" type="datetime1">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F3006-2ADA-473F-A369-F9F0154031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5A9BD-0FC1-4C9A-AFA1-D7E650B14C90}" type="datetime1">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F3006-2ADA-473F-A369-F9F0154031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2324D-4014-437F-9993-BE7DA50D7DA1}" type="datetime1">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F3006-2ADA-473F-A369-F9F0154031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D11FFD-7173-44B4-A89B-993DDFF9AA77}" type="datetime1">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F3006-2ADA-473F-A369-F9F0154031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C0947B-24A3-4A3E-9038-B595731AD6A2}" type="datetime1">
              <a:rPr lang="en-US" smtClean="0"/>
              <a:pPr/>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F3006-2ADA-473F-A369-F9F0154031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69DB3B-01B4-4141-A25C-43CFF7C4A815}" type="datetime1">
              <a:rPr lang="en-US" smtClean="0"/>
              <a:pPr/>
              <a:t>2/25/2013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AF3006-2ADA-473F-A369-F9F0154031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32BEEF-1F2D-4026-ABF9-9C963010858C}" type="datetime1">
              <a:rPr lang="en-US" smtClean="0"/>
              <a:pPr/>
              <a:t>2/25/2013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AF3006-2ADA-473F-A369-F9F0154031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F940D-35E2-4500-907F-A16B186AB879}" type="datetime1">
              <a:rPr lang="en-US" smtClean="0"/>
              <a:pPr/>
              <a:t>2/25/2013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AF3006-2ADA-473F-A369-F9F0154031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366E7E-7153-4520-B94E-F943F6794D0E}" type="datetime1">
              <a:rPr lang="en-US" smtClean="0"/>
              <a:pPr/>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F3006-2ADA-473F-A369-F9F0154031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74A0B-C62C-4441-8DCB-CB324A658CA7}" type="datetime1">
              <a:rPr lang="en-US" smtClean="0"/>
              <a:pPr/>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F3006-2ADA-473F-A369-F9F0154031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463BF-8D65-4801-B74B-9894630E10FC}" type="datetime1">
              <a:rPr lang="en-US" smtClean="0"/>
              <a:pPr/>
              <a:t>2/25/2013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3006-2ADA-473F-A369-F9F0154031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Change-Link:  A Digital Forensic Tool for Visualizing Changes to Directory Trees</a:t>
            </a:r>
            <a:endParaRPr lang="en-US" sz="3600" dirty="0"/>
          </a:p>
        </p:txBody>
      </p:sp>
      <p:pic>
        <p:nvPicPr>
          <p:cNvPr id="1026" name="Picture 2"/>
          <p:cNvPicPr>
            <a:picLocks noGrp="1" noChangeAspect="1" noChangeArrowheads="1"/>
          </p:cNvPicPr>
          <p:nvPr>
            <p:ph sz="half" idx="1"/>
          </p:nvPr>
        </p:nvPicPr>
        <p:blipFill>
          <a:blip r:embed="rId3" cstate="print"/>
          <a:srcRect l="32586" t="9569" r="31518" b="2549"/>
          <a:stretch>
            <a:fillRect/>
          </a:stretch>
        </p:blipFill>
        <p:spPr bwMode="auto">
          <a:xfrm>
            <a:off x="698862" y="1600200"/>
            <a:ext cx="3644537" cy="4724400"/>
          </a:xfrm>
          <a:prstGeom prst="rect">
            <a:avLst/>
          </a:prstGeom>
          <a:noFill/>
          <a:ln w="9525">
            <a:solidFill>
              <a:schemeClr val="tx1"/>
            </a:solidFill>
            <a:miter lim="800000"/>
            <a:headEnd/>
            <a:tailEnd/>
          </a:ln>
        </p:spPr>
      </p:pic>
      <p:sp>
        <p:nvSpPr>
          <p:cNvPr id="9" name="Rectangle 8"/>
          <p:cNvSpPr/>
          <p:nvPr/>
        </p:nvSpPr>
        <p:spPr>
          <a:xfrm>
            <a:off x="6248400" y="1905000"/>
            <a:ext cx="2667000" cy="923330"/>
          </a:xfrm>
          <a:prstGeom prst="rect">
            <a:avLst/>
          </a:prstGeom>
        </p:spPr>
        <p:txBody>
          <a:bodyPr wrap="square">
            <a:spAutoFit/>
          </a:bodyPr>
          <a:lstStyle/>
          <a:p>
            <a:r>
              <a:rPr lang="en-US" b="1" dirty="0" smtClean="0"/>
              <a:t>Timothy R. Leschke, M.S.</a:t>
            </a:r>
          </a:p>
          <a:p>
            <a:r>
              <a:rPr lang="en-US" b="1" dirty="0" smtClean="0"/>
              <a:t>Doctoral Student</a:t>
            </a:r>
          </a:p>
          <a:p>
            <a:r>
              <a:rPr lang="en-US" dirty="0" smtClean="0"/>
              <a:t>tleschk1@umbc.edu</a:t>
            </a:r>
            <a:endParaRPr lang="en-US" dirty="0"/>
          </a:p>
        </p:txBody>
      </p:sp>
      <p:sp>
        <p:nvSpPr>
          <p:cNvPr id="11" name="Rectangle 10"/>
          <p:cNvSpPr/>
          <p:nvPr/>
        </p:nvSpPr>
        <p:spPr>
          <a:xfrm>
            <a:off x="4800600" y="4343400"/>
            <a:ext cx="2362200" cy="923330"/>
          </a:xfrm>
          <a:prstGeom prst="rect">
            <a:avLst/>
          </a:prstGeom>
        </p:spPr>
        <p:txBody>
          <a:bodyPr wrap="square">
            <a:spAutoFit/>
          </a:bodyPr>
          <a:lstStyle/>
          <a:p>
            <a:r>
              <a:rPr lang="en-US" b="1" dirty="0" smtClean="0"/>
              <a:t>Alan T. Sherman, Ph.D.</a:t>
            </a:r>
          </a:p>
          <a:p>
            <a:r>
              <a:rPr lang="en-US" b="1" dirty="0" smtClean="0"/>
              <a:t>Associate Professor</a:t>
            </a:r>
            <a:endParaRPr lang="en-US" dirty="0" smtClean="0"/>
          </a:p>
          <a:p>
            <a:r>
              <a:rPr lang="en-US" dirty="0" smtClean="0"/>
              <a:t>sherman@umbc.edu</a:t>
            </a:r>
            <a:endParaRPr lang="en-US" dirty="0"/>
          </a:p>
        </p:txBody>
      </p:sp>
      <p:pic>
        <p:nvPicPr>
          <p:cNvPr id="8" name="Picture 6"/>
          <p:cNvPicPr>
            <a:picLocks noGrp="1" noChangeAspect="1" noChangeArrowheads="1"/>
          </p:cNvPicPr>
          <p:nvPr>
            <p:ph sz="half" idx="2"/>
          </p:nvPr>
        </p:nvPicPr>
        <p:blipFill>
          <a:blip r:embed="rId4" cstate="print"/>
          <a:srcRect l="41795" r="26540" b="33691"/>
          <a:stretch>
            <a:fillRect/>
          </a:stretch>
        </p:blipFill>
        <p:spPr bwMode="auto">
          <a:xfrm>
            <a:off x="4876800" y="1676400"/>
            <a:ext cx="1284472" cy="2017340"/>
          </a:xfrm>
          <a:prstGeom prst="rect">
            <a:avLst/>
          </a:prstGeom>
          <a:noFill/>
          <a:ln w="9525">
            <a:solidFill>
              <a:schemeClr val="tx1"/>
            </a:solidFill>
            <a:miter lim="800000"/>
            <a:headEnd/>
            <a:tailEnd/>
          </a:ln>
        </p:spPr>
      </p:pic>
      <p:pic>
        <p:nvPicPr>
          <p:cNvPr id="10" name="Picture 4"/>
          <p:cNvPicPr>
            <a:picLocks noChangeAspect="1" noChangeArrowheads="1"/>
          </p:cNvPicPr>
          <p:nvPr/>
        </p:nvPicPr>
        <p:blipFill>
          <a:blip r:embed="rId5" cstate="print"/>
          <a:srcRect/>
          <a:stretch>
            <a:fillRect/>
          </a:stretch>
        </p:blipFill>
        <p:spPr>
          <a:xfrm>
            <a:off x="7239000" y="4191000"/>
            <a:ext cx="1295400" cy="2003552"/>
          </a:xfrm>
          <a:prstGeom prst="rect">
            <a:avLst/>
          </a:prstGeom>
          <a:ln>
            <a:solidFill>
              <a:srgbClr val="000000"/>
            </a:solidFill>
          </a:ln>
        </p:spPr>
      </p:pic>
      <p:sp>
        <p:nvSpPr>
          <p:cNvPr id="12" name="Slide Number Placeholder 11"/>
          <p:cNvSpPr>
            <a:spLocks noGrp="1"/>
          </p:cNvSpPr>
          <p:nvPr>
            <p:ph type="sldNum" sz="quarter" idx="12"/>
          </p:nvPr>
        </p:nvSpPr>
        <p:spPr/>
        <p:txBody>
          <a:bodyPr/>
          <a:lstStyle/>
          <a:p>
            <a:fld id="{A6AF3006-2ADA-473F-A369-F9F0154031A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 and Implementation</a:t>
            </a:r>
            <a:endParaRPr lang="en-US" dirty="0"/>
          </a:p>
        </p:txBody>
      </p:sp>
      <p:pic>
        <p:nvPicPr>
          <p:cNvPr id="7" name="Picture 6"/>
          <p:cNvPicPr/>
          <p:nvPr/>
        </p:nvPicPr>
        <p:blipFill>
          <a:blip r:embed="rId3" cstate="print"/>
          <a:srcRect/>
          <a:stretch>
            <a:fillRect/>
          </a:stretch>
        </p:blipFill>
        <p:spPr bwMode="auto">
          <a:xfrm>
            <a:off x="4876800" y="1676400"/>
            <a:ext cx="3886200" cy="865762"/>
          </a:xfrm>
          <a:prstGeom prst="rect">
            <a:avLst/>
          </a:prstGeom>
          <a:noFill/>
          <a:ln w="9525">
            <a:solidFill>
              <a:schemeClr val="tx1"/>
            </a:solidFill>
            <a:miter lim="800000"/>
            <a:headEnd/>
            <a:tailEnd/>
          </a:ln>
        </p:spPr>
      </p:pic>
      <p:pic>
        <p:nvPicPr>
          <p:cNvPr id="6" name="Picture 5"/>
          <p:cNvPicPr/>
          <p:nvPr/>
        </p:nvPicPr>
        <p:blipFill>
          <a:blip r:embed="rId4" cstate="print"/>
          <a:srcRect/>
          <a:stretch>
            <a:fillRect/>
          </a:stretch>
        </p:blipFill>
        <p:spPr bwMode="auto">
          <a:xfrm>
            <a:off x="2209800" y="2895600"/>
            <a:ext cx="5043487" cy="3788858"/>
          </a:xfrm>
          <a:prstGeom prst="rect">
            <a:avLst/>
          </a:prstGeom>
          <a:noFill/>
          <a:ln w="9525">
            <a:solidFill>
              <a:schemeClr val="tx1"/>
            </a:solidFill>
            <a:miter lim="800000"/>
            <a:headEnd/>
            <a:tailEnd/>
          </a:ln>
        </p:spPr>
      </p:pic>
      <p:pic>
        <p:nvPicPr>
          <p:cNvPr id="10" name="Picture 9"/>
          <p:cNvPicPr/>
          <p:nvPr/>
        </p:nvPicPr>
        <p:blipFill>
          <a:blip r:embed="rId4" cstate="print"/>
          <a:srcRect l="14134" t="24896" r="65877" b="71785"/>
          <a:stretch>
            <a:fillRect/>
          </a:stretch>
        </p:blipFill>
        <p:spPr bwMode="auto">
          <a:xfrm>
            <a:off x="685800" y="1676400"/>
            <a:ext cx="3657600" cy="914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A6AF3006-2ADA-473F-A369-F9F0154031A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Segmented Box and Whisker</a:t>
            </a:r>
            <a:endParaRPr lang="en-US" dirty="0"/>
          </a:p>
        </p:txBody>
      </p:sp>
      <p:pic>
        <p:nvPicPr>
          <p:cNvPr id="7" name="Picture 6"/>
          <p:cNvPicPr/>
          <p:nvPr/>
        </p:nvPicPr>
        <p:blipFill>
          <a:blip r:embed="rId3" cstate="print"/>
          <a:srcRect/>
          <a:stretch>
            <a:fillRect/>
          </a:stretch>
        </p:blipFill>
        <p:spPr bwMode="auto">
          <a:xfrm>
            <a:off x="381000" y="1600200"/>
            <a:ext cx="8382000" cy="2133600"/>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fld id="{A6AF3006-2ADA-473F-A369-F9F0154031A1}" type="slidenum">
              <a:rPr lang="en-US" smtClean="0"/>
              <a:pPr/>
              <a:t>11</a:t>
            </a:fld>
            <a:endParaRPr lang="en-US"/>
          </a:p>
        </p:txBody>
      </p:sp>
      <p:sp>
        <p:nvSpPr>
          <p:cNvPr id="5" name="Rectangle 4"/>
          <p:cNvSpPr/>
          <p:nvPr/>
        </p:nvSpPr>
        <p:spPr>
          <a:xfrm>
            <a:off x="3962400" y="1752600"/>
            <a:ext cx="26670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62400" y="3048000"/>
            <a:ext cx="26670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8600" y="3048000"/>
            <a:ext cx="9906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53000" y="3048000"/>
            <a:ext cx="6858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62600" y="3048000"/>
            <a:ext cx="9906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43000" y="3124200"/>
            <a:ext cx="28956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72200" y="1600200"/>
            <a:ext cx="381000" cy="2209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533400" y="457200"/>
            <a:ext cx="8077200" cy="6019800"/>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fld id="{A6AF3006-2ADA-473F-A369-F9F0154031A1}"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533400" y="457200"/>
            <a:ext cx="8077200" cy="6019800"/>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fld id="{A6AF3006-2ADA-473F-A369-F9F0154031A1}"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533400" y="457200"/>
            <a:ext cx="8077200" cy="6019800"/>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fld id="{A6AF3006-2ADA-473F-A369-F9F0154031A1}"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a:off x="533400" y="457201"/>
            <a:ext cx="8077200" cy="6019799"/>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fld id="{A6AF3006-2ADA-473F-A369-F9F0154031A1}"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a:off x="533400" y="457200"/>
            <a:ext cx="8067675" cy="6019800"/>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fld id="{A6AF3006-2ADA-473F-A369-F9F0154031A1}"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533400" y="457200"/>
            <a:ext cx="8077200" cy="6019799"/>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fld id="{A6AF3006-2ADA-473F-A369-F9F0154031A1}"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533400" y="457200"/>
            <a:ext cx="8077200" cy="6019799"/>
          </a:xfrm>
          <a:prstGeom prst="rect">
            <a:avLst/>
          </a:prstGeom>
          <a:noFill/>
          <a:ln w="9525">
            <a:solidFill>
              <a:schemeClr val="tx1"/>
            </a:solidFill>
            <a:miter lim="800000"/>
            <a:headEnd/>
            <a:tailEnd/>
          </a:ln>
        </p:spPr>
      </p:pic>
      <p:pic>
        <p:nvPicPr>
          <p:cNvPr id="3" name="Picture 2"/>
          <p:cNvPicPr/>
          <p:nvPr/>
        </p:nvPicPr>
        <p:blipFill>
          <a:blip r:embed="rId4" cstate="print"/>
          <a:srcRect/>
          <a:stretch>
            <a:fillRect/>
          </a:stretch>
        </p:blipFill>
        <p:spPr bwMode="auto">
          <a:xfrm>
            <a:off x="533400" y="457201"/>
            <a:ext cx="8077200" cy="6019800"/>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fld id="{A6AF3006-2ADA-473F-A369-F9F0154031A1}"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sp>
        <p:nvSpPr>
          <p:cNvPr id="9" name="TextBox 8"/>
          <p:cNvSpPr txBox="1"/>
          <p:nvPr/>
        </p:nvSpPr>
        <p:spPr>
          <a:xfrm>
            <a:off x="2514600" y="5867400"/>
            <a:ext cx="184731" cy="461665"/>
          </a:xfrm>
          <a:prstGeom prst="rect">
            <a:avLst/>
          </a:prstGeom>
          <a:noFill/>
        </p:spPr>
        <p:txBody>
          <a:bodyPr wrap="none" rtlCol="0">
            <a:spAutoFit/>
          </a:bodyPr>
          <a:lstStyle/>
          <a:p>
            <a:endParaRPr lang="en-US" sz="2400" dirty="0">
              <a:effectLst>
                <a:outerShdw blurRad="38100" dist="38100" dir="2700000" algn="tl">
                  <a:srgbClr val="000000">
                    <a:alpha val="43137"/>
                  </a:srgbClr>
                </a:outerShdw>
              </a:effectLst>
            </a:endParaRPr>
          </a:p>
        </p:txBody>
      </p:sp>
      <p:pic>
        <p:nvPicPr>
          <p:cNvPr id="7" name="Content Placeholder 6"/>
          <p:cNvPicPr>
            <a:picLocks noGrp="1"/>
          </p:cNvPicPr>
          <p:nvPr>
            <p:ph sz="half" idx="1"/>
          </p:nvPr>
        </p:nvPicPr>
        <p:blipFill>
          <a:blip r:embed="rId3" cstate="print"/>
          <a:srcRect l="14109" t="7042" r="65960" b="40458"/>
          <a:stretch>
            <a:fillRect/>
          </a:stretch>
        </p:blipFill>
        <p:spPr bwMode="auto">
          <a:xfrm>
            <a:off x="2514600" y="1371600"/>
            <a:ext cx="4267200" cy="4343400"/>
          </a:xfrm>
          <a:prstGeom prst="rect">
            <a:avLst/>
          </a:prstGeom>
          <a:noFill/>
          <a:ln w="9525">
            <a:solidFill>
              <a:schemeClr val="tx1"/>
            </a:solidFill>
            <a:miter lim="800000"/>
            <a:headEnd/>
            <a:tailEnd/>
          </a:ln>
        </p:spPr>
      </p:pic>
      <p:sp>
        <p:nvSpPr>
          <p:cNvPr id="5" name="TextBox 4"/>
          <p:cNvSpPr txBox="1"/>
          <p:nvPr/>
        </p:nvSpPr>
        <p:spPr>
          <a:xfrm>
            <a:off x="2286000" y="5867400"/>
            <a:ext cx="4953000" cy="523220"/>
          </a:xfrm>
          <a:prstGeom prst="rect">
            <a:avLst/>
          </a:prstGeom>
          <a:noFill/>
        </p:spPr>
        <p:txBody>
          <a:bodyPr wrap="square" rtlCol="0">
            <a:spAutoFit/>
          </a:bodyPr>
          <a:lstStyle/>
          <a:p>
            <a:r>
              <a:rPr lang="en-US" sz="2800" dirty="0" smtClean="0"/>
              <a:t>Overview of all Directory Change</a:t>
            </a:r>
            <a:endParaRPr lang="en-US" sz="2800" dirty="0"/>
          </a:p>
        </p:txBody>
      </p:sp>
      <p:sp>
        <p:nvSpPr>
          <p:cNvPr id="6" name="Slide Number Placeholder 5"/>
          <p:cNvSpPr>
            <a:spLocks noGrp="1"/>
          </p:cNvSpPr>
          <p:nvPr>
            <p:ph type="sldNum" sz="quarter" idx="12"/>
          </p:nvPr>
        </p:nvSpPr>
        <p:spPr/>
        <p:txBody>
          <a:bodyPr/>
          <a:lstStyle/>
          <a:p>
            <a:fld id="{A6AF3006-2ADA-473F-A369-F9F0154031A1}" type="slidenum">
              <a:rPr lang="en-US" smtClean="0"/>
              <a:pPr/>
              <a:t>19</a:t>
            </a:fld>
            <a:endParaRPr lang="en-US"/>
          </a:p>
        </p:txBody>
      </p:sp>
      <p:sp>
        <p:nvSpPr>
          <p:cNvPr id="8" name="Rectangle 7"/>
          <p:cNvSpPr/>
          <p:nvPr/>
        </p:nvSpPr>
        <p:spPr>
          <a:xfrm>
            <a:off x="2590800" y="3124200"/>
            <a:ext cx="4114800" cy="2590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34000" y="1295400"/>
            <a:ext cx="381000" cy="4572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half" idx="1"/>
          </p:nvPr>
        </p:nvSpPr>
        <p:spPr/>
        <p:txBody>
          <a:bodyPr>
            <a:normAutofit/>
          </a:bodyPr>
          <a:lstStyle/>
          <a:p>
            <a:r>
              <a:rPr lang="en-US" dirty="0" smtClean="0"/>
              <a:t>Visualizing Change</a:t>
            </a:r>
          </a:p>
          <a:p>
            <a:r>
              <a:rPr lang="en-US" dirty="0" smtClean="0"/>
              <a:t>Digital Forensics</a:t>
            </a:r>
          </a:p>
          <a:p>
            <a:pPr lvl="1"/>
            <a:r>
              <a:rPr lang="en-US" dirty="0" smtClean="0"/>
              <a:t>Data Explosion</a:t>
            </a:r>
          </a:p>
          <a:p>
            <a:pPr lvl="1"/>
            <a:r>
              <a:rPr lang="en-US" dirty="0" smtClean="0"/>
              <a:t>Shadow Volume Data</a:t>
            </a:r>
          </a:p>
        </p:txBody>
      </p:sp>
      <p:pic>
        <p:nvPicPr>
          <p:cNvPr id="5" name="Picture 2"/>
          <p:cNvPicPr>
            <a:picLocks noGrp="1" noChangeAspect="1" noChangeArrowheads="1"/>
          </p:cNvPicPr>
          <p:nvPr>
            <p:ph sz="half" idx="2"/>
          </p:nvPr>
        </p:nvPicPr>
        <p:blipFill>
          <a:blip r:embed="rId3" cstate="print"/>
          <a:srcRect/>
          <a:stretch>
            <a:fillRect/>
          </a:stretch>
        </p:blipFill>
        <p:spPr bwMode="auto">
          <a:xfrm>
            <a:off x="4724400" y="1828800"/>
            <a:ext cx="3810000" cy="2857500"/>
          </a:xfrm>
          <a:prstGeom prst="rect">
            <a:avLst/>
          </a:prstGeom>
          <a:noFill/>
          <a:ln w="9525">
            <a:solidFill>
              <a:schemeClr val="tx1"/>
            </a:solidFill>
            <a:miter lim="800000"/>
            <a:headEnd/>
            <a:tailEnd/>
          </a:ln>
          <a:effectLst/>
        </p:spPr>
      </p:pic>
      <p:sp>
        <p:nvSpPr>
          <p:cNvPr id="6" name="TextBox 5"/>
          <p:cNvSpPr txBox="1"/>
          <p:nvPr/>
        </p:nvSpPr>
        <p:spPr>
          <a:xfrm>
            <a:off x="1676400" y="6400800"/>
            <a:ext cx="5639685" cy="184666"/>
          </a:xfrm>
          <a:prstGeom prst="rect">
            <a:avLst/>
          </a:prstGeom>
          <a:noFill/>
        </p:spPr>
        <p:txBody>
          <a:bodyPr wrap="none" rtlCol="0">
            <a:spAutoFit/>
          </a:bodyPr>
          <a:lstStyle/>
          <a:p>
            <a:pPr algn="ctr"/>
            <a:r>
              <a:rPr lang="en-US" sz="600" dirty="0" smtClean="0"/>
              <a:t>http://www.smeadvisor.com/wp-content/uploads/2011/07/Data-explosion.jpg, http://datastoragelongbeach.com/wp-content/uploads/2012/02/data-backup-Long-Beach.jpg</a:t>
            </a:r>
            <a:endParaRPr lang="en-US" sz="600" dirty="0"/>
          </a:p>
        </p:txBody>
      </p:sp>
      <p:pic>
        <p:nvPicPr>
          <p:cNvPr id="1026" name="Picture 2"/>
          <p:cNvPicPr>
            <a:picLocks noChangeAspect="1" noChangeArrowheads="1"/>
          </p:cNvPicPr>
          <p:nvPr/>
        </p:nvPicPr>
        <p:blipFill>
          <a:blip r:embed="rId4" cstate="print"/>
          <a:srcRect/>
          <a:stretch>
            <a:fillRect/>
          </a:stretch>
        </p:blipFill>
        <p:spPr bwMode="auto">
          <a:xfrm>
            <a:off x="1219200" y="3657600"/>
            <a:ext cx="3818444" cy="2533650"/>
          </a:xfrm>
          <a:prstGeom prst="rect">
            <a:avLst/>
          </a:prstGeom>
          <a:noFill/>
          <a:ln w="9525">
            <a:solidFill>
              <a:schemeClr val="tx1"/>
            </a:solidFill>
            <a:miter lim="800000"/>
            <a:headEnd/>
            <a:tailEnd/>
          </a:ln>
        </p:spPr>
      </p:pic>
      <p:sp>
        <p:nvSpPr>
          <p:cNvPr id="7" name="Slide Number Placeholder 6"/>
          <p:cNvSpPr>
            <a:spLocks noGrp="1"/>
          </p:cNvSpPr>
          <p:nvPr>
            <p:ph type="sldNum" sz="quarter" idx="12"/>
          </p:nvPr>
        </p:nvSpPr>
        <p:spPr/>
        <p:txBody>
          <a:bodyPr/>
          <a:lstStyle/>
          <a:p>
            <a:fld id="{A6AF3006-2ADA-473F-A369-F9F0154031A1}"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 (2)</a:t>
            </a:r>
            <a:endParaRPr lang="en-US" dirty="0"/>
          </a:p>
        </p:txBody>
      </p:sp>
      <p:pic>
        <p:nvPicPr>
          <p:cNvPr id="5" name="Content Placeholder 4"/>
          <p:cNvPicPr>
            <a:picLocks noGrp="1"/>
          </p:cNvPicPr>
          <p:nvPr>
            <p:ph sz="half" idx="1"/>
          </p:nvPr>
        </p:nvPicPr>
        <p:blipFill rotWithShape="1">
          <a:blip r:embed="rId3" cstate="print">
            <a:extLst>
              <a:ext uri="{28A0092B-C50C-407E-A947-70E740481C1C}">
                <a14:useLocalDpi xmlns:a14="http://schemas.microsoft.com/office/drawing/2010/main" val="0"/>
              </a:ext>
            </a:extLst>
          </a:blip>
          <a:srcRect l="53086" t="14457" r="23654" b="51168"/>
          <a:stretch/>
        </p:blipFill>
        <p:spPr bwMode="auto">
          <a:xfrm>
            <a:off x="381000" y="1371600"/>
            <a:ext cx="4191000" cy="4191000"/>
          </a:xfrm>
          <a:prstGeom prst="rect">
            <a:avLst/>
          </a:prstGeom>
          <a:noFill/>
          <a:ln>
            <a:solidFill>
              <a:schemeClr val="tx1"/>
            </a:solidFill>
          </a:ln>
          <a:extLst>
            <a:ext uri="{53640926-AAD7-44D8-BBD7-CCE9431645EC}">
              <a14:shadowObscured xmlns:a14="http://schemas.microsoft.com/office/drawing/2010/main"/>
            </a:ext>
          </a:extLst>
        </p:spPr>
      </p:pic>
      <p:sp>
        <p:nvSpPr>
          <p:cNvPr id="9" name="TextBox 8"/>
          <p:cNvSpPr txBox="1"/>
          <p:nvPr/>
        </p:nvSpPr>
        <p:spPr>
          <a:xfrm>
            <a:off x="2362200" y="5867400"/>
            <a:ext cx="3818802" cy="461665"/>
          </a:xfrm>
          <a:prstGeom prst="rect">
            <a:avLst/>
          </a:prstGeom>
          <a:noFill/>
        </p:spPr>
        <p:txBody>
          <a:bodyPr wrap="none" rtlCol="0">
            <a:spAutoFit/>
          </a:bodyPr>
          <a:lstStyle/>
          <a:p>
            <a:r>
              <a:rPr lang="en-US" sz="2400" dirty="0" smtClean="0"/>
              <a:t>Installation of Service Pack 1</a:t>
            </a:r>
            <a:endParaRPr lang="en-US" sz="2400" dirty="0"/>
          </a:p>
        </p:txBody>
      </p:sp>
      <p:pic>
        <p:nvPicPr>
          <p:cNvPr id="10" name="Picture 9"/>
          <p:cNvPicPr/>
          <p:nvPr/>
        </p:nvPicPr>
        <p:blipFill rotWithShape="1">
          <a:blip r:embed="rId4" cstate="print">
            <a:extLst>
              <a:ext uri="{28A0092B-C50C-407E-A947-70E740481C1C}">
                <a14:useLocalDpi xmlns:a14="http://schemas.microsoft.com/office/drawing/2010/main" val="0"/>
              </a:ext>
            </a:extLst>
          </a:blip>
          <a:srcRect l="53110" t="33631" r="27734" b="36184"/>
          <a:stretch/>
        </p:blipFill>
        <p:spPr bwMode="auto">
          <a:xfrm>
            <a:off x="4953000" y="1371600"/>
            <a:ext cx="3722695" cy="4191000"/>
          </a:xfrm>
          <a:prstGeom prst="rect">
            <a:avLst/>
          </a:prstGeom>
          <a:noFill/>
          <a:ln>
            <a:solidFill>
              <a:schemeClr val="tx1"/>
            </a:solid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A6AF3006-2ADA-473F-A369-F9F0154031A1}" type="slidenum">
              <a:rPr lang="en-US" smtClean="0"/>
              <a:pPr/>
              <a:t>20</a:t>
            </a:fld>
            <a:endParaRPr lang="en-US"/>
          </a:p>
        </p:txBody>
      </p:sp>
      <p:sp>
        <p:nvSpPr>
          <p:cNvPr id="7" name="Rectangle 6"/>
          <p:cNvSpPr/>
          <p:nvPr/>
        </p:nvSpPr>
        <p:spPr>
          <a:xfrm>
            <a:off x="381000" y="1371600"/>
            <a:ext cx="4191000" cy="419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53000" y="1371600"/>
            <a:ext cx="3733800" cy="419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05400" y="1905000"/>
            <a:ext cx="3200400" cy="685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Renaming of a Sub-Directory</a:t>
            </a:r>
            <a:endParaRPr lang="en-US" dirty="0"/>
          </a:p>
        </p:txBody>
      </p:sp>
      <p:sp>
        <p:nvSpPr>
          <p:cNvPr id="2" name="Slide Number Placeholder 1"/>
          <p:cNvSpPr>
            <a:spLocks noGrp="1"/>
          </p:cNvSpPr>
          <p:nvPr>
            <p:ph type="sldNum" sz="quarter" idx="12"/>
          </p:nvPr>
        </p:nvSpPr>
        <p:spPr/>
        <p:txBody>
          <a:bodyPr/>
          <a:lstStyle/>
          <a:p>
            <a:fld id="{A6AF3006-2ADA-473F-A369-F9F0154031A1}" type="slidenum">
              <a:rPr lang="en-US" smtClean="0"/>
              <a:pPr/>
              <a:t>21</a:t>
            </a:fld>
            <a:endParaRPr lang="en-US"/>
          </a:p>
        </p:txBody>
      </p:sp>
      <p:pic>
        <p:nvPicPr>
          <p:cNvPr id="1027" name="Picture 3"/>
          <p:cNvPicPr>
            <a:picLocks noGrp="1" noChangeAspect="1" noChangeArrowheads="1"/>
          </p:cNvPicPr>
          <p:nvPr>
            <p:ph idx="1"/>
          </p:nvPr>
        </p:nvPicPr>
        <p:blipFill>
          <a:blip r:embed="rId3" cstate="print"/>
          <a:srcRect/>
          <a:stretch>
            <a:fillRect/>
          </a:stretch>
        </p:blipFill>
        <p:spPr bwMode="auto">
          <a:xfrm>
            <a:off x="457200" y="1600200"/>
            <a:ext cx="8229600" cy="247687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 (3)</a:t>
            </a:r>
            <a:endParaRPr lang="en-US"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53664" t="29483" r="17100" b="42078"/>
          <a:stretch/>
        </p:blipFill>
        <p:spPr bwMode="auto">
          <a:xfrm>
            <a:off x="1676400" y="1524000"/>
            <a:ext cx="5638800" cy="3505200"/>
          </a:xfrm>
          <a:prstGeom prst="rect">
            <a:avLst/>
          </a:prstGeom>
          <a:noFill/>
          <a:ln>
            <a:solidFill>
              <a:schemeClr val="tx1"/>
            </a:solidFill>
          </a:ln>
          <a:extLst>
            <a:ext uri="{53640926-AAD7-44D8-BBD7-CCE9431645EC}">
              <a14:shadowObscured xmlns:a14="http://schemas.microsoft.com/office/drawing/2010/main"/>
            </a:ext>
          </a:extLst>
        </p:spPr>
      </p:pic>
      <p:sp>
        <p:nvSpPr>
          <p:cNvPr id="7" name="TextBox 6"/>
          <p:cNvSpPr txBox="1"/>
          <p:nvPr/>
        </p:nvSpPr>
        <p:spPr>
          <a:xfrm>
            <a:off x="3429000" y="5257800"/>
            <a:ext cx="2520818" cy="461665"/>
          </a:xfrm>
          <a:prstGeom prst="rect">
            <a:avLst/>
          </a:prstGeom>
          <a:noFill/>
        </p:spPr>
        <p:txBody>
          <a:bodyPr wrap="none" rtlCol="0">
            <a:spAutoFit/>
          </a:bodyPr>
          <a:lstStyle/>
          <a:p>
            <a:r>
              <a:rPr lang="en-US" sz="2400" dirty="0" smtClean="0"/>
              <a:t>Activation of Vista</a:t>
            </a:r>
          </a:p>
        </p:txBody>
      </p:sp>
      <p:sp>
        <p:nvSpPr>
          <p:cNvPr id="10" name="Rectangle 9"/>
          <p:cNvSpPr/>
          <p:nvPr/>
        </p:nvSpPr>
        <p:spPr>
          <a:xfrm>
            <a:off x="2133600" y="2819400"/>
            <a:ext cx="495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05000" y="3733800"/>
            <a:ext cx="5181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81200" y="1524000"/>
            <a:ext cx="5181600" cy="1112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A6AF3006-2ADA-473F-A369-F9F0154031A1}"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 (4)</a:t>
            </a:r>
            <a:endParaRPr lang="en-US" dirty="0"/>
          </a:p>
        </p:txBody>
      </p:sp>
      <p:pic>
        <p:nvPicPr>
          <p:cNvPr id="6" name="Picture 5"/>
          <p:cNvPicPr/>
          <p:nvPr/>
        </p:nvPicPr>
        <p:blipFill>
          <a:blip r:embed="rId3" cstate="print"/>
          <a:srcRect l="17823" t="39891" r="39488" b="39891"/>
          <a:stretch>
            <a:fillRect/>
          </a:stretch>
        </p:blipFill>
        <p:spPr bwMode="auto">
          <a:xfrm>
            <a:off x="1447800" y="1676400"/>
            <a:ext cx="6324600" cy="3200400"/>
          </a:xfrm>
          <a:prstGeom prst="rect">
            <a:avLst/>
          </a:prstGeom>
          <a:noFill/>
          <a:ln w="9525">
            <a:solidFill>
              <a:schemeClr val="tx1"/>
            </a:solidFill>
            <a:miter lim="800000"/>
            <a:headEnd/>
            <a:tailEnd/>
          </a:ln>
        </p:spPr>
      </p:pic>
      <p:sp>
        <p:nvSpPr>
          <p:cNvPr id="7" name="TextBox 6"/>
          <p:cNvSpPr txBox="1"/>
          <p:nvPr/>
        </p:nvSpPr>
        <p:spPr>
          <a:xfrm>
            <a:off x="1447800" y="5105400"/>
            <a:ext cx="6324600" cy="461665"/>
          </a:xfrm>
          <a:prstGeom prst="rect">
            <a:avLst/>
          </a:prstGeom>
          <a:noFill/>
        </p:spPr>
        <p:txBody>
          <a:bodyPr wrap="square" rtlCol="0">
            <a:spAutoFit/>
          </a:bodyPr>
          <a:lstStyle/>
          <a:p>
            <a:pPr algn="ctr"/>
            <a:r>
              <a:rPr lang="en-US" sz="2400" dirty="0" smtClean="0"/>
              <a:t>User Created and Deleted Directory</a:t>
            </a:r>
            <a:endParaRPr lang="en-US" sz="2400" dirty="0"/>
          </a:p>
        </p:txBody>
      </p:sp>
      <p:sp>
        <p:nvSpPr>
          <p:cNvPr id="5" name="Slide Number Placeholder 4"/>
          <p:cNvSpPr>
            <a:spLocks noGrp="1"/>
          </p:cNvSpPr>
          <p:nvPr>
            <p:ph type="sldNum" sz="quarter" idx="12"/>
          </p:nvPr>
        </p:nvSpPr>
        <p:spPr/>
        <p:txBody>
          <a:bodyPr/>
          <a:lstStyle/>
          <a:p>
            <a:fld id="{A6AF3006-2ADA-473F-A369-F9F0154031A1}" type="slidenum">
              <a:rPr lang="en-US" smtClean="0"/>
              <a:pPr/>
              <a:t>23</a:t>
            </a:fld>
            <a:endParaRPr lang="en-US"/>
          </a:p>
        </p:txBody>
      </p:sp>
      <p:sp>
        <p:nvSpPr>
          <p:cNvPr id="8" name="Rectangle 7"/>
          <p:cNvSpPr/>
          <p:nvPr/>
        </p:nvSpPr>
        <p:spPr>
          <a:xfrm>
            <a:off x="1219200" y="3810000"/>
            <a:ext cx="67056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Reactions</a:t>
            </a:r>
            <a:endParaRPr lang="en-US" dirty="0"/>
          </a:p>
        </p:txBody>
      </p:sp>
      <p:sp>
        <p:nvSpPr>
          <p:cNvPr id="3" name="Content Placeholder 2"/>
          <p:cNvSpPr>
            <a:spLocks noGrp="1"/>
          </p:cNvSpPr>
          <p:nvPr>
            <p:ph sz="half" idx="1"/>
          </p:nvPr>
        </p:nvSpPr>
        <p:spPr/>
        <p:txBody>
          <a:bodyPr>
            <a:normAutofit/>
          </a:bodyPr>
          <a:lstStyle/>
          <a:p>
            <a:r>
              <a:rPr lang="en-US" dirty="0" smtClean="0"/>
              <a:t>Users identified periods of…</a:t>
            </a:r>
          </a:p>
          <a:p>
            <a:pPr lvl="1"/>
            <a:r>
              <a:rPr lang="en-US" dirty="0" smtClean="0"/>
              <a:t>Most change</a:t>
            </a:r>
          </a:p>
          <a:p>
            <a:pPr lvl="1"/>
            <a:r>
              <a:rPr lang="en-US" dirty="0" smtClean="0"/>
              <a:t>Most created directories</a:t>
            </a:r>
          </a:p>
          <a:p>
            <a:pPr lvl="1"/>
            <a:r>
              <a:rPr lang="en-US" dirty="0" smtClean="0"/>
              <a:t>Most deleted directories</a:t>
            </a:r>
          </a:p>
          <a:p>
            <a:pPr lvl="1"/>
            <a:r>
              <a:rPr lang="en-US" dirty="0" smtClean="0"/>
              <a:t>Root directory with the most sub-directories</a:t>
            </a:r>
          </a:p>
        </p:txBody>
      </p:sp>
      <p:sp>
        <p:nvSpPr>
          <p:cNvPr id="4" name="Content Placeholder 3"/>
          <p:cNvSpPr>
            <a:spLocks noGrp="1"/>
          </p:cNvSpPr>
          <p:nvPr>
            <p:ph sz="half" idx="2"/>
          </p:nvPr>
        </p:nvSpPr>
        <p:spPr/>
        <p:txBody>
          <a:bodyPr>
            <a:normAutofit/>
          </a:bodyPr>
          <a:lstStyle/>
          <a:p>
            <a:r>
              <a:rPr lang="en-US" dirty="0" smtClean="0"/>
              <a:t>Effectiveness of segmented box and whisker glyph</a:t>
            </a:r>
          </a:p>
          <a:p>
            <a:r>
              <a:rPr lang="en-US" dirty="0" smtClean="0"/>
              <a:t>Navigation support</a:t>
            </a:r>
          </a:p>
          <a:p>
            <a:r>
              <a:rPr lang="en-US" dirty="0" smtClean="0"/>
              <a:t>Comprehension</a:t>
            </a:r>
          </a:p>
          <a:p>
            <a:r>
              <a:rPr lang="en-US" dirty="0" smtClean="0"/>
              <a:t>Color</a:t>
            </a:r>
          </a:p>
          <a:p>
            <a:r>
              <a:rPr lang="en-US" dirty="0" smtClean="0"/>
              <a:t>Whisker</a:t>
            </a:r>
          </a:p>
          <a:p>
            <a:r>
              <a:rPr lang="en-US" dirty="0" smtClean="0"/>
              <a:t>“helps understand…”</a:t>
            </a:r>
          </a:p>
          <a:p>
            <a:r>
              <a:rPr lang="en-US" dirty="0" smtClean="0"/>
              <a:t>“discover information…”</a:t>
            </a:r>
          </a:p>
          <a:p>
            <a:endParaRPr lang="en-US" dirty="0"/>
          </a:p>
        </p:txBody>
      </p:sp>
      <p:sp>
        <p:nvSpPr>
          <p:cNvPr id="5" name="Slide Number Placeholder 4"/>
          <p:cNvSpPr>
            <a:spLocks noGrp="1"/>
          </p:cNvSpPr>
          <p:nvPr>
            <p:ph type="sldNum" sz="quarter" idx="12"/>
          </p:nvPr>
        </p:nvSpPr>
        <p:spPr/>
        <p:txBody>
          <a:bodyPr/>
          <a:lstStyle/>
          <a:p>
            <a:fld id="{A6AF3006-2ADA-473F-A369-F9F0154031A1}" type="slidenum">
              <a:rPr lang="en-US" smtClean="0"/>
              <a:pPr/>
              <a:t>24</a:t>
            </a:fld>
            <a:endParaRPr lang="en-US"/>
          </a:p>
        </p:txBody>
      </p:sp>
      <p:pic>
        <p:nvPicPr>
          <p:cNvPr id="3075" name="Picture 3"/>
          <p:cNvPicPr>
            <a:picLocks noChangeAspect="1" noChangeArrowheads="1"/>
          </p:cNvPicPr>
          <p:nvPr/>
        </p:nvPicPr>
        <p:blipFill>
          <a:blip r:embed="rId3" cstate="print"/>
          <a:srcRect/>
          <a:stretch>
            <a:fillRect/>
          </a:stretch>
        </p:blipFill>
        <p:spPr bwMode="auto">
          <a:xfrm>
            <a:off x="685800" y="4724400"/>
            <a:ext cx="3810000" cy="1905000"/>
          </a:xfrm>
          <a:prstGeom prst="rect">
            <a:avLst/>
          </a:prstGeom>
          <a:noFill/>
          <a:ln w="9525">
            <a:solidFill>
              <a:schemeClr val="tx1"/>
            </a:solidFill>
            <a:miter lim="800000"/>
            <a:headEnd/>
            <a:tailEnd/>
          </a:ln>
        </p:spPr>
      </p:pic>
      <p:sp>
        <p:nvSpPr>
          <p:cNvPr id="9" name="Rectangle 8"/>
          <p:cNvSpPr/>
          <p:nvPr/>
        </p:nvSpPr>
        <p:spPr>
          <a:xfrm>
            <a:off x="5257800" y="6400800"/>
            <a:ext cx="2819400" cy="184666"/>
          </a:xfrm>
          <a:prstGeom prst="rect">
            <a:avLst/>
          </a:prstGeom>
        </p:spPr>
        <p:txBody>
          <a:bodyPr wrap="square">
            <a:spAutoFit/>
          </a:bodyPr>
          <a:lstStyle/>
          <a:p>
            <a:pPr algn="ctr"/>
            <a:r>
              <a:rPr lang="en-US" sz="600" dirty="0" smtClean="0"/>
              <a:t>http://www.experiment-resources.com/images/survey-research-design.jpg</a:t>
            </a:r>
            <a:endParaRPr lang="en-US" sz="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t>Change-Link helps</a:t>
            </a:r>
          </a:p>
          <a:p>
            <a:pPr lvl="1"/>
            <a:r>
              <a:rPr lang="en-US" dirty="0" smtClean="0"/>
              <a:t>“focus on anomalies”</a:t>
            </a:r>
          </a:p>
          <a:p>
            <a:pPr lvl="1"/>
            <a:r>
              <a:rPr lang="en-US" dirty="0" smtClean="0"/>
              <a:t>“find meaningful data more quickly”</a:t>
            </a:r>
          </a:p>
          <a:p>
            <a:pPr lvl="1"/>
            <a:r>
              <a:rPr lang="en-US" dirty="0" smtClean="0"/>
              <a:t>Explore data more efficiently and effectively</a:t>
            </a:r>
          </a:p>
          <a:p>
            <a:r>
              <a:rPr lang="en-US" dirty="0" smtClean="0"/>
              <a:t>Companion to existing technology</a:t>
            </a:r>
          </a:p>
        </p:txBody>
      </p:sp>
      <p:sp>
        <p:nvSpPr>
          <p:cNvPr id="4" name="Content Placeholder 3"/>
          <p:cNvSpPr>
            <a:spLocks noGrp="1"/>
          </p:cNvSpPr>
          <p:nvPr>
            <p:ph sz="half" idx="2"/>
          </p:nvPr>
        </p:nvSpPr>
        <p:spPr/>
        <p:txBody>
          <a:bodyPr/>
          <a:lstStyle/>
          <a:p>
            <a:r>
              <a:rPr lang="en-US" dirty="0" smtClean="0"/>
              <a:t>Future Goals</a:t>
            </a:r>
          </a:p>
          <a:p>
            <a:pPr lvl="1"/>
            <a:r>
              <a:rPr lang="en-US" dirty="0" smtClean="0"/>
              <a:t>Add two additional views:</a:t>
            </a:r>
          </a:p>
          <a:p>
            <a:pPr lvl="2"/>
            <a:r>
              <a:rPr lang="en-US" dirty="0" smtClean="0"/>
              <a:t>Overview</a:t>
            </a:r>
          </a:p>
          <a:p>
            <a:pPr lvl="2"/>
            <a:r>
              <a:rPr lang="en-US" dirty="0" smtClean="0"/>
              <a:t>Tree View</a:t>
            </a:r>
          </a:p>
          <a:p>
            <a:pPr lvl="2"/>
            <a:r>
              <a:rPr lang="en-US" dirty="0" smtClean="0"/>
              <a:t>Directory View</a:t>
            </a:r>
          </a:p>
          <a:p>
            <a:pPr lvl="2"/>
            <a:r>
              <a:rPr lang="en-US" dirty="0" smtClean="0"/>
              <a:t>File View</a:t>
            </a:r>
            <a:endParaRPr lang="en-US" dirty="0"/>
          </a:p>
        </p:txBody>
      </p:sp>
      <p:sp>
        <p:nvSpPr>
          <p:cNvPr id="5" name="Slide Number Placeholder 4"/>
          <p:cNvSpPr>
            <a:spLocks noGrp="1"/>
          </p:cNvSpPr>
          <p:nvPr>
            <p:ph type="sldNum" sz="quarter" idx="12"/>
          </p:nvPr>
        </p:nvSpPr>
        <p:spPr/>
        <p:txBody>
          <a:bodyPr/>
          <a:lstStyle/>
          <a:p>
            <a:fld id="{A6AF3006-2ADA-473F-A369-F9F0154031A1}" type="slidenum">
              <a:rPr lang="en-US" smtClean="0"/>
              <a:pPr/>
              <a:t>25</a:t>
            </a:fld>
            <a:endParaRPr lang="en-US"/>
          </a:p>
        </p:txBody>
      </p:sp>
      <p:pic>
        <p:nvPicPr>
          <p:cNvPr id="4099" name="Picture 3"/>
          <p:cNvPicPr>
            <a:picLocks noChangeAspect="1" noChangeArrowheads="1"/>
          </p:cNvPicPr>
          <p:nvPr/>
        </p:nvPicPr>
        <p:blipFill>
          <a:blip r:embed="rId3" cstate="print"/>
          <a:srcRect/>
          <a:stretch>
            <a:fillRect/>
          </a:stretch>
        </p:blipFill>
        <p:spPr bwMode="auto">
          <a:xfrm>
            <a:off x="5029200" y="4419600"/>
            <a:ext cx="2895600" cy="1930400"/>
          </a:xfrm>
          <a:prstGeom prst="rect">
            <a:avLst/>
          </a:prstGeom>
          <a:noFill/>
          <a:ln w="9525">
            <a:solidFill>
              <a:schemeClr val="tx1"/>
            </a:solidFill>
            <a:miter lim="800000"/>
            <a:headEnd/>
            <a:tailEnd/>
          </a:ln>
        </p:spPr>
      </p:pic>
      <p:sp>
        <p:nvSpPr>
          <p:cNvPr id="11" name="Rectangle 10"/>
          <p:cNvSpPr/>
          <p:nvPr/>
        </p:nvSpPr>
        <p:spPr>
          <a:xfrm>
            <a:off x="2286000" y="6477000"/>
            <a:ext cx="4572000" cy="184666"/>
          </a:xfrm>
          <a:prstGeom prst="rect">
            <a:avLst/>
          </a:prstGeom>
        </p:spPr>
        <p:txBody>
          <a:bodyPr>
            <a:spAutoFit/>
          </a:bodyPr>
          <a:lstStyle/>
          <a:p>
            <a:pPr algn="ctr"/>
            <a:r>
              <a:rPr lang="en-US" sz="600" dirty="0" smtClean="0"/>
              <a:t>http://datascientistjob.com/wp-content/uploads/2011/10/data-science.jpg</a:t>
            </a:r>
            <a:endParaRPr lang="en-US" sz="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pic>
        <p:nvPicPr>
          <p:cNvPr id="7" name="Picture 3"/>
          <p:cNvPicPr>
            <a:picLocks noGrp="1" noChangeAspect="1" noChangeArrowheads="1"/>
          </p:cNvPicPr>
          <p:nvPr>
            <p:ph idx="1"/>
          </p:nvPr>
        </p:nvPicPr>
        <p:blipFill>
          <a:blip r:embed="rId3" cstate="print"/>
          <a:stretch>
            <a:fillRect/>
          </a:stretch>
        </p:blipFill>
        <p:spPr bwMode="auto">
          <a:xfrm>
            <a:off x="1524000" y="1820069"/>
            <a:ext cx="6096000" cy="4086225"/>
          </a:xfrm>
          <a:prstGeom prst="rect">
            <a:avLst/>
          </a:prstGeom>
          <a:noFill/>
          <a:ln w="9525">
            <a:solidFill>
              <a:schemeClr val="tx1"/>
            </a:solidFill>
            <a:miter lim="800000"/>
            <a:headEnd/>
            <a:tailEnd/>
          </a:ln>
        </p:spPr>
      </p:pic>
      <p:sp>
        <p:nvSpPr>
          <p:cNvPr id="8" name="TextBox 7"/>
          <p:cNvSpPr txBox="1"/>
          <p:nvPr/>
        </p:nvSpPr>
        <p:spPr>
          <a:xfrm>
            <a:off x="4953000" y="5943600"/>
            <a:ext cx="2693366" cy="184666"/>
          </a:xfrm>
          <a:prstGeom prst="rect">
            <a:avLst/>
          </a:prstGeom>
          <a:noFill/>
        </p:spPr>
        <p:txBody>
          <a:bodyPr wrap="none" rtlCol="0">
            <a:spAutoFit/>
          </a:bodyPr>
          <a:lstStyle/>
          <a:p>
            <a:r>
              <a:rPr lang="en-US" sz="600" dirty="0" smtClean="0"/>
              <a:t>http://www.turnbacktogod.com/wp-content/uploads/2008/12/questions.jpg</a:t>
            </a:r>
          </a:p>
        </p:txBody>
      </p:sp>
      <p:sp>
        <p:nvSpPr>
          <p:cNvPr id="6" name="Slide Number Placeholder 5"/>
          <p:cNvSpPr>
            <a:spLocks noGrp="1"/>
          </p:cNvSpPr>
          <p:nvPr>
            <p:ph type="sldNum" sz="quarter" idx="12"/>
          </p:nvPr>
        </p:nvSpPr>
        <p:spPr/>
        <p:txBody>
          <a:bodyPr/>
          <a:lstStyle/>
          <a:p>
            <a:fld id="{A6AF3006-2ADA-473F-A369-F9F0154031A1}" type="slidenum">
              <a:rPr lang="en-US" smtClean="0"/>
              <a:pPr/>
              <a:t>26</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Visualizing Change</a:t>
            </a:r>
            <a:endParaRPr lang="en-US" dirty="0"/>
          </a:p>
        </p:txBody>
      </p:sp>
      <p:sp>
        <p:nvSpPr>
          <p:cNvPr id="3" name="Content Placeholder 2"/>
          <p:cNvSpPr>
            <a:spLocks noGrp="1"/>
          </p:cNvSpPr>
          <p:nvPr>
            <p:ph sz="half" idx="1"/>
          </p:nvPr>
        </p:nvSpPr>
        <p:spPr/>
        <p:txBody>
          <a:bodyPr>
            <a:normAutofit/>
          </a:bodyPr>
          <a:lstStyle/>
          <a:p>
            <a:r>
              <a:rPr lang="en-US" dirty="0" smtClean="0"/>
              <a:t>“…direct their efforts toward more important data.”</a:t>
            </a:r>
          </a:p>
          <a:p>
            <a:pPr>
              <a:buNone/>
            </a:pPr>
            <a:endParaRPr lang="en-US" dirty="0" smtClean="0"/>
          </a:p>
          <a:p>
            <a:pPr>
              <a:buNone/>
            </a:pPr>
            <a:endParaRPr lang="en-US" dirty="0" smtClean="0"/>
          </a:p>
          <a:p>
            <a:pPr lvl="1">
              <a:buNone/>
            </a:pPr>
            <a:endParaRPr lang="en-US" dirty="0"/>
          </a:p>
        </p:txBody>
      </p:sp>
      <p:sp>
        <p:nvSpPr>
          <p:cNvPr id="11" name="Content Placeholder 10"/>
          <p:cNvSpPr>
            <a:spLocks noGrp="1"/>
          </p:cNvSpPr>
          <p:nvPr>
            <p:ph sz="half" idx="2"/>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“…digital forensic examiners are better able to understand what happened.”</a:t>
            </a:r>
          </a:p>
          <a:p>
            <a:endParaRPr lang="en-US" dirty="0"/>
          </a:p>
        </p:txBody>
      </p:sp>
      <p:sp>
        <p:nvSpPr>
          <p:cNvPr id="4" name="Slide Number Placeholder 3"/>
          <p:cNvSpPr>
            <a:spLocks noGrp="1"/>
          </p:cNvSpPr>
          <p:nvPr>
            <p:ph type="sldNum" sz="quarter" idx="12"/>
          </p:nvPr>
        </p:nvSpPr>
        <p:spPr/>
        <p:txBody>
          <a:bodyPr/>
          <a:lstStyle/>
          <a:p>
            <a:fld id="{A6AF3006-2ADA-473F-A369-F9F0154031A1}" type="slidenum">
              <a:rPr lang="en-US" smtClean="0"/>
              <a:pPr/>
              <a:t>3</a:t>
            </a:fld>
            <a:endParaRPr lang="en-US"/>
          </a:p>
        </p:txBody>
      </p:sp>
      <p:pic>
        <p:nvPicPr>
          <p:cNvPr id="1028" name="Picture 4"/>
          <p:cNvPicPr>
            <a:picLocks noChangeAspect="1" noChangeArrowheads="1"/>
          </p:cNvPicPr>
          <p:nvPr/>
        </p:nvPicPr>
        <p:blipFill>
          <a:blip r:embed="rId3" cstate="print"/>
          <a:srcRect/>
          <a:stretch>
            <a:fillRect/>
          </a:stretch>
        </p:blipFill>
        <p:spPr bwMode="auto">
          <a:xfrm>
            <a:off x="838200" y="3200400"/>
            <a:ext cx="3277419" cy="2438400"/>
          </a:xfrm>
          <a:prstGeom prst="rect">
            <a:avLst/>
          </a:prstGeom>
          <a:noFill/>
          <a:ln w="9525">
            <a:solidFill>
              <a:schemeClr val="tx1"/>
            </a:solidFill>
            <a:miter lim="800000"/>
            <a:headEnd/>
            <a:tailEnd/>
          </a:ln>
        </p:spPr>
      </p:pic>
      <p:sp>
        <p:nvSpPr>
          <p:cNvPr id="8" name="Rectangle 7"/>
          <p:cNvSpPr/>
          <p:nvPr/>
        </p:nvSpPr>
        <p:spPr>
          <a:xfrm>
            <a:off x="2438400" y="6400800"/>
            <a:ext cx="4572000" cy="276999"/>
          </a:xfrm>
          <a:prstGeom prst="rect">
            <a:avLst/>
          </a:prstGeom>
        </p:spPr>
        <p:txBody>
          <a:bodyPr>
            <a:spAutoFit/>
          </a:bodyPr>
          <a:lstStyle/>
          <a:p>
            <a:r>
              <a:rPr lang="en-US" sz="600" dirty="0" smtClean="0"/>
              <a:t>http://techmehigh.com/wp-content/uploads/2011/06/How-to-restore-3.jpg, http://sharetv.org/images/what_happened-show.jpg</a:t>
            </a:r>
          </a:p>
          <a:p>
            <a:endParaRPr lang="en-US" sz="600" dirty="0"/>
          </a:p>
        </p:txBody>
      </p:sp>
      <p:pic>
        <p:nvPicPr>
          <p:cNvPr id="1029" name="Picture 5"/>
          <p:cNvPicPr>
            <a:picLocks noChangeAspect="1" noChangeArrowheads="1"/>
          </p:cNvPicPr>
          <p:nvPr/>
        </p:nvPicPr>
        <p:blipFill>
          <a:blip r:embed="rId4" cstate="print"/>
          <a:srcRect/>
          <a:stretch>
            <a:fillRect/>
          </a:stretch>
        </p:blipFill>
        <p:spPr bwMode="auto">
          <a:xfrm>
            <a:off x="4724400" y="1524000"/>
            <a:ext cx="3200400" cy="240270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6400800" y="4114800"/>
            <a:ext cx="2431932" cy="1947862"/>
          </a:xfrm>
          <a:prstGeom prst="rect">
            <a:avLst/>
          </a:prstGeom>
          <a:noFill/>
          <a:ln w="9525">
            <a:solidFill>
              <a:schemeClr val="tx1"/>
            </a:solidFill>
            <a:miter lim="800000"/>
            <a:headEnd/>
            <a:tailEnd/>
          </a:ln>
        </p:spPr>
      </p:pic>
      <p:sp>
        <p:nvSpPr>
          <p:cNvPr id="2" name="Title 1"/>
          <p:cNvSpPr>
            <a:spLocks noGrp="1"/>
          </p:cNvSpPr>
          <p:nvPr>
            <p:ph type="title"/>
          </p:nvPr>
        </p:nvSpPr>
        <p:spPr/>
        <p:txBody>
          <a:bodyPr>
            <a:normAutofit/>
          </a:bodyPr>
          <a:lstStyle/>
          <a:p>
            <a:r>
              <a:rPr lang="en-US" dirty="0" smtClean="0"/>
              <a:t>Related Work</a:t>
            </a:r>
            <a:endParaRPr lang="en-US" dirty="0"/>
          </a:p>
        </p:txBody>
      </p:sp>
      <p:sp>
        <p:nvSpPr>
          <p:cNvPr id="3" name="Content Placeholder 2"/>
          <p:cNvSpPr>
            <a:spLocks noGrp="1"/>
          </p:cNvSpPr>
          <p:nvPr>
            <p:ph sz="half" idx="1"/>
          </p:nvPr>
        </p:nvSpPr>
        <p:spPr/>
        <p:txBody>
          <a:bodyPr>
            <a:normAutofit fontScale="92500"/>
          </a:bodyPr>
          <a:lstStyle/>
          <a:p>
            <a:r>
              <a:rPr lang="en-US" dirty="0" smtClean="0"/>
              <a:t>Shadow Volume Tools</a:t>
            </a:r>
          </a:p>
          <a:p>
            <a:r>
              <a:rPr lang="en-US" dirty="0" smtClean="0"/>
              <a:t>Coordinated and Multiple Views</a:t>
            </a:r>
          </a:p>
          <a:p>
            <a:r>
              <a:rPr lang="en-US" dirty="0" smtClean="0"/>
              <a:t>Visual Analytics</a:t>
            </a:r>
          </a:p>
          <a:p>
            <a:r>
              <a:rPr lang="en-US" dirty="0" smtClean="0"/>
              <a:t>Linked Views</a:t>
            </a:r>
          </a:p>
          <a:p>
            <a:r>
              <a:rPr lang="en-US" dirty="0" err="1" smtClean="0"/>
              <a:t>Overview+Detail</a:t>
            </a:r>
            <a:endParaRPr lang="en-US" dirty="0" smtClean="0"/>
          </a:p>
          <a:p>
            <a:r>
              <a:rPr lang="en-US" dirty="0" err="1" smtClean="0"/>
              <a:t>TreeJuxtaposer</a:t>
            </a:r>
            <a:r>
              <a:rPr lang="en-US" dirty="0" smtClean="0"/>
              <a:t> &amp; </a:t>
            </a:r>
            <a:r>
              <a:rPr lang="en-US" dirty="0" err="1" smtClean="0"/>
              <a:t>Mizbee</a:t>
            </a:r>
            <a:endParaRPr lang="en-US" dirty="0" smtClean="0"/>
          </a:p>
          <a:p>
            <a:r>
              <a:rPr lang="en-US" dirty="0" smtClean="0"/>
              <a:t>Visualization of Change</a:t>
            </a:r>
          </a:p>
          <a:p>
            <a:pPr lvl="1"/>
            <a:r>
              <a:rPr lang="en-US" dirty="0" smtClean="0"/>
              <a:t>Few address </a:t>
            </a:r>
            <a:r>
              <a:rPr lang="en-US" i="1" dirty="0" smtClean="0"/>
              <a:t>coming into</a:t>
            </a:r>
            <a:r>
              <a:rPr lang="en-US" dirty="0" smtClean="0"/>
              <a:t> and </a:t>
            </a:r>
            <a:r>
              <a:rPr lang="en-US" i="1" dirty="0" smtClean="0"/>
              <a:t>going out of </a:t>
            </a:r>
            <a:r>
              <a:rPr lang="en-US" dirty="0" smtClean="0"/>
              <a:t>existence.</a:t>
            </a:r>
          </a:p>
        </p:txBody>
      </p:sp>
      <p:sp>
        <p:nvSpPr>
          <p:cNvPr id="9" name="Rectangle 8"/>
          <p:cNvSpPr/>
          <p:nvPr/>
        </p:nvSpPr>
        <p:spPr>
          <a:xfrm>
            <a:off x="381000" y="6248400"/>
            <a:ext cx="8534400" cy="276999"/>
          </a:xfrm>
          <a:prstGeom prst="rect">
            <a:avLst/>
          </a:prstGeom>
        </p:spPr>
        <p:txBody>
          <a:bodyPr wrap="square">
            <a:spAutoFit/>
          </a:bodyPr>
          <a:lstStyle/>
          <a:p>
            <a:pPr algn="ctr"/>
            <a:r>
              <a:rPr lang="en-US" sz="600" dirty="0" smtClean="0"/>
              <a:t>http://www.prlog.org/10766636-shadow-analyser-computer-forensics-tool-for-digital-forensic-investigators.jpg, State of the Art:  Coordinated &amp; Multiple Views in Exploratory Visualization by Jonathan C. Roberts, Hierarchical Linked Views by </a:t>
            </a:r>
            <a:r>
              <a:rPr lang="en-US" sz="600" dirty="0" err="1" smtClean="0"/>
              <a:t>Erbacher</a:t>
            </a:r>
            <a:r>
              <a:rPr lang="en-US" sz="600" dirty="0" smtClean="0"/>
              <a:t> and </a:t>
            </a:r>
            <a:r>
              <a:rPr lang="en-US" sz="600" dirty="0" err="1" smtClean="0"/>
              <a:t>Frincke</a:t>
            </a:r>
            <a:r>
              <a:rPr lang="en-US" sz="600" dirty="0" smtClean="0"/>
              <a:t>, </a:t>
            </a:r>
            <a:r>
              <a:rPr lang="en-US" sz="600" dirty="0" err="1" smtClean="0"/>
              <a:t>Themeriver</a:t>
            </a:r>
            <a:r>
              <a:rPr lang="en-US" sz="600" dirty="0" smtClean="0"/>
              <a:t>: Visualizing thematic changes in large document collections, by Havre, </a:t>
            </a:r>
            <a:r>
              <a:rPr lang="en-US" sz="600" dirty="0" err="1" smtClean="0"/>
              <a:t>Hetzler</a:t>
            </a:r>
            <a:r>
              <a:rPr lang="en-US" sz="600" dirty="0" smtClean="0"/>
              <a:t>, Whitney and </a:t>
            </a:r>
            <a:r>
              <a:rPr lang="en-US" sz="600" dirty="0" err="1" smtClean="0"/>
              <a:t>Nowell</a:t>
            </a:r>
            <a:r>
              <a:rPr lang="en-US" sz="600" dirty="0" smtClean="0"/>
              <a:t>.</a:t>
            </a:r>
            <a:endParaRPr lang="en-US" sz="600" dirty="0"/>
          </a:p>
        </p:txBody>
      </p:sp>
      <p:pic>
        <p:nvPicPr>
          <p:cNvPr id="2051" name="Picture 3"/>
          <p:cNvPicPr>
            <a:picLocks noChangeAspect="1" noChangeArrowheads="1"/>
          </p:cNvPicPr>
          <p:nvPr/>
        </p:nvPicPr>
        <p:blipFill>
          <a:blip r:embed="rId4" cstate="print"/>
          <a:srcRect/>
          <a:stretch>
            <a:fillRect/>
          </a:stretch>
        </p:blipFill>
        <p:spPr bwMode="auto">
          <a:xfrm>
            <a:off x="6019800" y="1752600"/>
            <a:ext cx="2943225" cy="2266865"/>
          </a:xfrm>
          <a:prstGeom prst="rect">
            <a:avLst/>
          </a:prstGeom>
          <a:noFill/>
          <a:ln w="9525">
            <a:solidFill>
              <a:schemeClr val="tx1"/>
            </a:solid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724400" y="3276600"/>
            <a:ext cx="2414588" cy="2589936"/>
          </a:xfrm>
          <a:prstGeom prst="rect">
            <a:avLst/>
          </a:prstGeom>
          <a:noFill/>
          <a:ln w="9525">
            <a:solidFill>
              <a:schemeClr val="tx1"/>
            </a:solidFill>
            <a:miter lim="800000"/>
            <a:headEnd/>
            <a:tailEnd/>
          </a:ln>
        </p:spPr>
      </p:pic>
      <p:pic>
        <p:nvPicPr>
          <p:cNvPr id="8" name="Picture 2"/>
          <p:cNvPicPr>
            <a:picLocks noGrp="1" noChangeAspect="1" noChangeArrowheads="1"/>
          </p:cNvPicPr>
          <p:nvPr>
            <p:ph sz="half" idx="2"/>
          </p:nvPr>
        </p:nvPicPr>
        <p:blipFill>
          <a:blip r:embed="rId6" cstate="print"/>
          <a:srcRect/>
          <a:stretch>
            <a:fillRect/>
          </a:stretch>
        </p:blipFill>
        <p:spPr bwMode="auto">
          <a:xfrm>
            <a:off x="4953000" y="1981200"/>
            <a:ext cx="1524000" cy="743244"/>
          </a:xfrm>
          <a:prstGeom prst="rect">
            <a:avLst/>
          </a:prstGeom>
          <a:noFill/>
          <a:ln w="9525">
            <a:solidFill>
              <a:schemeClr val="tx1"/>
            </a:solidFill>
            <a:miter lim="800000"/>
            <a:headEnd/>
            <a:tailEnd/>
          </a:ln>
        </p:spPr>
      </p:pic>
      <p:sp>
        <p:nvSpPr>
          <p:cNvPr id="10" name="Slide Number Placeholder 9"/>
          <p:cNvSpPr>
            <a:spLocks noGrp="1"/>
          </p:cNvSpPr>
          <p:nvPr>
            <p:ph type="sldNum" sz="quarter" idx="12"/>
          </p:nvPr>
        </p:nvSpPr>
        <p:spPr/>
        <p:txBody>
          <a:bodyPr/>
          <a:lstStyle/>
          <a:p>
            <a:fld id="{A6AF3006-2ADA-473F-A369-F9F0154031A1}"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 Volume Data</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Volume Shadow Copy Service</a:t>
            </a:r>
          </a:p>
          <a:p>
            <a:pPr lvl="1"/>
            <a:r>
              <a:rPr lang="en-US" dirty="0" smtClean="0"/>
              <a:t>Windows Vista, Windows 7, and others</a:t>
            </a:r>
          </a:p>
          <a:p>
            <a:r>
              <a:rPr lang="en-US" dirty="0" smtClean="0"/>
              <a:t>When data is archived</a:t>
            </a:r>
          </a:p>
          <a:p>
            <a:pPr lvl="1"/>
            <a:r>
              <a:rPr lang="en-US" dirty="0" smtClean="0"/>
              <a:t>Backup utility</a:t>
            </a:r>
          </a:p>
          <a:p>
            <a:pPr lvl="1"/>
            <a:r>
              <a:rPr lang="en-US" dirty="0" smtClean="0"/>
              <a:t>Prior to installation</a:t>
            </a:r>
          </a:p>
          <a:p>
            <a:pPr lvl="1"/>
            <a:r>
              <a:rPr lang="en-US" dirty="0" smtClean="0"/>
              <a:t>Restore point</a:t>
            </a:r>
          </a:p>
          <a:p>
            <a:r>
              <a:rPr lang="en-US" dirty="0" smtClean="0"/>
              <a:t>Why data is archived</a:t>
            </a:r>
          </a:p>
          <a:p>
            <a:pPr lvl="1"/>
            <a:r>
              <a:rPr lang="en-US" dirty="0" smtClean="0"/>
              <a:t>Rollback data to restore stability and recover lost data.</a:t>
            </a:r>
          </a:p>
          <a:p>
            <a:pPr lvl="1"/>
            <a:endParaRPr lang="en-US" dirty="0"/>
          </a:p>
        </p:txBody>
      </p:sp>
      <p:pic>
        <p:nvPicPr>
          <p:cNvPr id="5" name="Picture 8"/>
          <p:cNvPicPr>
            <a:picLocks noGrp="1" noChangeAspect="1" noChangeArrowheads="1"/>
          </p:cNvPicPr>
          <p:nvPr>
            <p:ph sz="half" idx="2"/>
          </p:nvPr>
        </p:nvPicPr>
        <p:blipFill>
          <a:blip r:embed="rId3" cstate="print"/>
          <a:srcRect r="14870"/>
          <a:stretch>
            <a:fillRect/>
          </a:stretch>
        </p:blipFill>
        <p:spPr>
          <a:xfrm>
            <a:off x="4919799" y="1600200"/>
            <a:ext cx="3495402" cy="4525963"/>
          </a:xfrm>
          <a:ln>
            <a:solidFill>
              <a:schemeClr val="tx1"/>
            </a:solidFill>
          </a:ln>
        </p:spPr>
      </p:pic>
      <p:sp>
        <p:nvSpPr>
          <p:cNvPr id="6" name="Rectangle 5"/>
          <p:cNvSpPr/>
          <p:nvPr/>
        </p:nvSpPr>
        <p:spPr>
          <a:xfrm>
            <a:off x="3276600" y="6477000"/>
            <a:ext cx="2946640" cy="184666"/>
          </a:xfrm>
          <a:prstGeom prst="rect">
            <a:avLst/>
          </a:prstGeom>
        </p:spPr>
        <p:txBody>
          <a:bodyPr wrap="none">
            <a:spAutoFit/>
          </a:bodyPr>
          <a:lstStyle/>
          <a:p>
            <a:r>
              <a:rPr lang="en-US" sz="600" dirty="0" smtClean="0"/>
              <a:t>http://home.comcast.net/~SupportCD/Images/Windows_Vista_Ultimate_Box_HiRes.jpg</a:t>
            </a:r>
          </a:p>
        </p:txBody>
      </p:sp>
      <p:sp>
        <p:nvSpPr>
          <p:cNvPr id="7" name="Slide Number Placeholder 6"/>
          <p:cNvSpPr>
            <a:spLocks noGrp="1"/>
          </p:cNvSpPr>
          <p:nvPr>
            <p:ph type="sldNum" sz="quarter" idx="12"/>
          </p:nvPr>
        </p:nvSpPr>
        <p:spPr/>
        <p:txBody>
          <a:bodyPr/>
          <a:lstStyle/>
          <a:p>
            <a:fld id="{A6AF3006-2ADA-473F-A369-F9F0154031A1}"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Data</a:t>
            </a:r>
            <a:endParaRPr lang="en-US" dirty="0"/>
          </a:p>
        </p:txBody>
      </p:sp>
      <p:sp>
        <p:nvSpPr>
          <p:cNvPr id="3" name="Content Placeholder 2"/>
          <p:cNvSpPr>
            <a:spLocks noGrp="1"/>
          </p:cNvSpPr>
          <p:nvPr>
            <p:ph sz="half" idx="1"/>
          </p:nvPr>
        </p:nvSpPr>
        <p:spPr/>
        <p:txBody>
          <a:bodyPr/>
          <a:lstStyle/>
          <a:p>
            <a:r>
              <a:rPr lang="en-US" dirty="0" smtClean="0"/>
              <a:t>Eight shadow volumes</a:t>
            </a:r>
          </a:p>
          <a:p>
            <a:pPr lvl="1"/>
            <a:r>
              <a:rPr lang="en-US" dirty="0" smtClean="0"/>
              <a:t>After installing Vista</a:t>
            </a:r>
          </a:p>
          <a:p>
            <a:pPr lvl="1"/>
            <a:r>
              <a:rPr lang="en-US" dirty="0" smtClean="0"/>
              <a:t>After activating Vista</a:t>
            </a:r>
          </a:p>
          <a:p>
            <a:pPr lvl="1"/>
            <a:r>
              <a:rPr lang="en-US" dirty="0" smtClean="0"/>
              <a:t>During installation of SP1</a:t>
            </a:r>
          </a:p>
          <a:p>
            <a:pPr lvl="1"/>
            <a:r>
              <a:rPr lang="en-US" dirty="0" smtClean="0"/>
              <a:t>After installing SP1</a:t>
            </a:r>
          </a:p>
          <a:p>
            <a:pPr lvl="1"/>
            <a:r>
              <a:rPr lang="en-US" dirty="0" smtClean="0"/>
              <a:t>After installing Office</a:t>
            </a:r>
          </a:p>
          <a:p>
            <a:pPr lvl="1"/>
            <a:r>
              <a:rPr lang="en-US" dirty="0" smtClean="0"/>
              <a:t>After activation of Office</a:t>
            </a:r>
          </a:p>
          <a:p>
            <a:pPr lvl="1"/>
            <a:r>
              <a:rPr lang="en-US" dirty="0" smtClean="0"/>
              <a:t>After creating directories</a:t>
            </a:r>
          </a:p>
          <a:p>
            <a:pPr lvl="1"/>
            <a:r>
              <a:rPr lang="en-US" dirty="0" smtClean="0"/>
              <a:t>After deleting directories </a:t>
            </a:r>
            <a:endParaRPr lang="en-US" dirty="0"/>
          </a:p>
        </p:txBody>
      </p:sp>
      <p:sp>
        <p:nvSpPr>
          <p:cNvPr id="4" name="Content Placeholder 3"/>
          <p:cNvSpPr>
            <a:spLocks noGrp="1"/>
          </p:cNvSpPr>
          <p:nvPr>
            <p:ph sz="half" idx="2"/>
          </p:nvPr>
        </p:nvSpPr>
        <p:spPr/>
        <p:txBody>
          <a:bodyPr/>
          <a:lstStyle/>
          <a:p>
            <a:r>
              <a:rPr lang="en-US" dirty="0" smtClean="0"/>
              <a:t>11,000 directories x 8 shadow volumes = 88,000 data points.</a:t>
            </a:r>
          </a:p>
          <a:p>
            <a:r>
              <a:rPr lang="en-US" dirty="0" smtClean="0"/>
              <a:t>700,000 directories x 8 </a:t>
            </a:r>
            <a:r>
              <a:rPr lang="en-US" dirty="0" smtClean="0">
                <a:sym typeface="Symbol"/>
              </a:rPr>
              <a:t></a:t>
            </a:r>
            <a:r>
              <a:rPr lang="en-US" dirty="0" smtClean="0"/>
              <a:t> 5 million data points!</a:t>
            </a:r>
          </a:p>
          <a:p>
            <a:pPr>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A6AF3006-2ADA-473F-A369-F9F0154031A1}" type="slidenum">
              <a:rPr lang="en-US" smtClean="0"/>
              <a:pPr/>
              <a:t>6</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5105400" y="3962400"/>
            <a:ext cx="3657600" cy="2394954"/>
          </a:xfrm>
          <a:prstGeom prst="rect">
            <a:avLst/>
          </a:prstGeom>
          <a:noFill/>
          <a:ln w="9525">
            <a:solidFill>
              <a:schemeClr val="tx1"/>
            </a:solidFill>
            <a:miter lim="800000"/>
            <a:headEnd/>
            <a:tailEnd/>
          </a:ln>
        </p:spPr>
      </p:pic>
      <p:sp>
        <p:nvSpPr>
          <p:cNvPr id="7" name="Rectangle 6"/>
          <p:cNvSpPr/>
          <p:nvPr/>
        </p:nvSpPr>
        <p:spPr>
          <a:xfrm>
            <a:off x="2057400" y="6477000"/>
            <a:ext cx="4572000" cy="184666"/>
          </a:xfrm>
          <a:prstGeom prst="rect">
            <a:avLst/>
          </a:prstGeom>
        </p:spPr>
        <p:txBody>
          <a:bodyPr>
            <a:spAutoFit/>
          </a:bodyPr>
          <a:lstStyle/>
          <a:p>
            <a:pPr algn="ctr"/>
            <a:r>
              <a:rPr lang="en-US" sz="600" dirty="0" smtClean="0"/>
              <a:t>http://laptoping.com/wp-content/vista_and_office2007.jpg</a:t>
            </a:r>
            <a:endParaRPr lang="en-US" sz="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 and Implementation</a:t>
            </a:r>
            <a:endParaRPr lang="en-US" dirty="0"/>
          </a:p>
        </p:txBody>
      </p:sp>
      <p:pic>
        <p:nvPicPr>
          <p:cNvPr id="7" name="Picture 6"/>
          <p:cNvPicPr/>
          <p:nvPr/>
        </p:nvPicPr>
        <p:blipFill>
          <a:blip r:embed="rId3" cstate="print"/>
          <a:srcRect/>
          <a:stretch>
            <a:fillRect/>
          </a:stretch>
        </p:blipFill>
        <p:spPr bwMode="auto">
          <a:xfrm>
            <a:off x="4876800" y="1676400"/>
            <a:ext cx="3886200" cy="865762"/>
          </a:xfrm>
          <a:prstGeom prst="rect">
            <a:avLst/>
          </a:prstGeom>
          <a:noFill/>
          <a:ln w="9525">
            <a:solidFill>
              <a:schemeClr val="tx1"/>
            </a:solidFill>
            <a:miter lim="800000"/>
            <a:headEnd/>
            <a:tailEnd/>
          </a:ln>
        </p:spPr>
      </p:pic>
      <p:pic>
        <p:nvPicPr>
          <p:cNvPr id="6" name="Picture 5"/>
          <p:cNvPicPr/>
          <p:nvPr/>
        </p:nvPicPr>
        <p:blipFill>
          <a:blip r:embed="rId4" cstate="print"/>
          <a:srcRect/>
          <a:stretch>
            <a:fillRect/>
          </a:stretch>
        </p:blipFill>
        <p:spPr bwMode="auto">
          <a:xfrm>
            <a:off x="2209800" y="2895600"/>
            <a:ext cx="5043487" cy="3788858"/>
          </a:xfrm>
          <a:prstGeom prst="rect">
            <a:avLst/>
          </a:prstGeom>
          <a:noFill/>
          <a:ln w="9525">
            <a:solidFill>
              <a:schemeClr val="tx1"/>
            </a:solidFill>
            <a:miter lim="800000"/>
            <a:headEnd/>
            <a:tailEnd/>
          </a:ln>
        </p:spPr>
      </p:pic>
      <p:pic>
        <p:nvPicPr>
          <p:cNvPr id="10" name="Picture 9"/>
          <p:cNvPicPr/>
          <p:nvPr/>
        </p:nvPicPr>
        <p:blipFill>
          <a:blip r:embed="rId4" cstate="print"/>
          <a:srcRect l="14134" t="24896" r="65877" b="71785"/>
          <a:stretch>
            <a:fillRect/>
          </a:stretch>
        </p:blipFill>
        <p:spPr bwMode="auto">
          <a:xfrm>
            <a:off x="685800" y="1676400"/>
            <a:ext cx="3657600" cy="914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A6AF3006-2ADA-473F-A369-F9F0154031A1}"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457200" y="418170"/>
            <a:ext cx="8229600" cy="6021659"/>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fld id="{A6AF3006-2ADA-473F-A369-F9F0154031A1}" type="slidenum">
              <a:rPr lang="en-US" smtClean="0"/>
              <a:pPr/>
              <a:t>8</a:t>
            </a:fld>
            <a:endParaRPr lang="en-US"/>
          </a:p>
        </p:txBody>
      </p:sp>
      <p:sp>
        <p:nvSpPr>
          <p:cNvPr id="4" name="Rectangle 3"/>
          <p:cNvSpPr/>
          <p:nvPr/>
        </p:nvSpPr>
        <p:spPr>
          <a:xfrm>
            <a:off x="609600" y="838200"/>
            <a:ext cx="3962400" cy="5486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1676400"/>
            <a:ext cx="3679149" cy="1015663"/>
          </a:xfrm>
          <a:prstGeom prst="rect">
            <a:avLst/>
          </a:prstGeom>
          <a:noFill/>
        </p:spPr>
        <p:txBody>
          <a:bodyPr wrap="none" rtlCol="0">
            <a:spAutoFit/>
          </a:bodyPr>
          <a:lstStyle/>
          <a:p>
            <a:r>
              <a:rPr lang="en-US" sz="6000" b="1" dirty="0" smtClean="0">
                <a:solidFill>
                  <a:srgbClr val="FF0000"/>
                </a:solidFill>
              </a:rPr>
              <a:t>OVERVIEW</a:t>
            </a:r>
            <a:endParaRPr lang="en-US" sz="6000" b="1" dirty="0">
              <a:solidFill>
                <a:srgbClr val="FF0000"/>
              </a:solidFill>
            </a:endParaRPr>
          </a:p>
        </p:txBody>
      </p:sp>
      <p:sp>
        <p:nvSpPr>
          <p:cNvPr id="7" name="Rectangle 6"/>
          <p:cNvSpPr/>
          <p:nvPr/>
        </p:nvSpPr>
        <p:spPr>
          <a:xfrm>
            <a:off x="4648200" y="838200"/>
            <a:ext cx="3886200" cy="5486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1676400"/>
            <a:ext cx="2363596" cy="1015663"/>
          </a:xfrm>
          <a:prstGeom prst="rect">
            <a:avLst/>
          </a:prstGeom>
          <a:noFill/>
        </p:spPr>
        <p:txBody>
          <a:bodyPr wrap="none" rtlCol="0">
            <a:spAutoFit/>
          </a:bodyPr>
          <a:lstStyle/>
          <a:p>
            <a:r>
              <a:rPr lang="en-US" sz="6000" b="1" dirty="0" smtClean="0">
                <a:solidFill>
                  <a:srgbClr val="FF0000"/>
                </a:solidFill>
              </a:rPr>
              <a:t>DETAIL</a:t>
            </a:r>
            <a:endParaRPr lang="en-US" sz="6000" b="1" dirty="0">
              <a:solidFill>
                <a:srgbClr val="FF0000"/>
              </a:solidFill>
            </a:endParaRPr>
          </a:p>
        </p:txBody>
      </p:sp>
      <p:sp>
        <p:nvSpPr>
          <p:cNvPr id="9" name="Oval 8"/>
          <p:cNvSpPr/>
          <p:nvPr/>
        </p:nvSpPr>
        <p:spPr>
          <a:xfrm>
            <a:off x="2590800" y="8382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95400" y="8382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24400" y="1143000"/>
            <a:ext cx="2286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58200" y="5334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Down Arrow 12"/>
          <p:cNvSpPr/>
          <p:nvPr/>
        </p:nvSpPr>
        <p:spPr>
          <a:xfrm>
            <a:off x="8382000" y="1143000"/>
            <a:ext cx="484632" cy="4876800"/>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438400" y="609600"/>
            <a:ext cx="381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76600" y="609600"/>
            <a:ext cx="8382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3"/>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7" grpId="0" animBg="1"/>
      <p:bldP spid="7" grpId="1" animBg="1"/>
      <p:bldP spid="8" grpId="0"/>
      <p:bldP spid="8" grpId="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5" grpId="0" animBg="1"/>
      <p:bldP spid="15" grpId="1" animBg="1"/>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Window</a:t>
            </a:r>
            <a:endParaRPr lang="en-US" dirty="0"/>
          </a:p>
        </p:txBody>
      </p:sp>
      <p:pic>
        <p:nvPicPr>
          <p:cNvPr id="6" name="Picture 5"/>
          <p:cNvPicPr/>
          <p:nvPr/>
        </p:nvPicPr>
        <p:blipFill>
          <a:blip r:embed="rId3" cstate="print"/>
          <a:srcRect l="14027" t="7921" r="65934" b="48515"/>
          <a:stretch>
            <a:fillRect/>
          </a:stretch>
        </p:blipFill>
        <p:spPr bwMode="auto">
          <a:xfrm>
            <a:off x="5486400" y="1371600"/>
            <a:ext cx="3505200" cy="4876800"/>
          </a:xfrm>
          <a:prstGeom prst="rect">
            <a:avLst/>
          </a:prstGeom>
          <a:noFill/>
          <a:ln w="9525">
            <a:solidFill>
              <a:schemeClr val="tx1"/>
            </a:solidFill>
            <a:miter lim="800000"/>
            <a:headEnd/>
            <a:tailEnd/>
          </a:ln>
        </p:spPr>
      </p:pic>
      <p:pic>
        <p:nvPicPr>
          <p:cNvPr id="10" name="Picture 9"/>
          <p:cNvPicPr/>
          <p:nvPr/>
        </p:nvPicPr>
        <p:blipFill>
          <a:blip r:embed="rId3" cstate="print"/>
          <a:srcRect l="14134" t="24896" r="65877" b="71785"/>
          <a:stretch>
            <a:fillRect/>
          </a:stretch>
        </p:blipFill>
        <p:spPr bwMode="auto">
          <a:xfrm>
            <a:off x="304800" y="1676400"/>
            <a:ext cx="4191000" cy="914400"/>
          </a:xfrm>
          <a:prstGeom prst="rect">
            <a:avLst/>
          </a:prstGeom>
          <a:noFill/>
          <a:ln w="9525">
            <a:noFill/>
            <a:miter lim="800000"/>
            <a:headEnd/>
            <a:tailEnd/>
          </a:ln>
        </p:spPr>
      </p:pic>
      <p:cxnSp>
        <p:nvCxnSpPr>
          <p:cNvPr id="15" name="Straight Connector 14"/>
          <p:cNvCxnSpPr/>
          <p:nvPr/>
        </p:nvCxnSpPr>
        <p:spPr>
          <a:xfrm>
            <a:off x="4419600" y="1752600"/>
            <a:ext cx="1143000" cy="1752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19600" y="2514600"/>
            <a:ext cx="1143000" cy="990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A6AF3006-2ADA-473F-A369-F9F0154031A1}" type="slidenum">
              <a:rPr lang="en-US" smtClean="0"/>
              <a:pPr/>
              <a:t>9</a:t>
            </a:fld>
            <a:endParaRPr lang="en-US"/>
          </a:p>
        </p:txBody>
      </p:sp>
      <p:sp>
        <p:nvSpPr>
          <p:cNvPr id="8" name="Rectangle 7"/>
          <p:cNvSpPr/>
          <p:nvPr/>
        </p:nvSpPr>
        <p:spPr>
          <a:xfrm>
            <a:off x="304800" y="1676400"/>
            <a:ext cx="4191000" cy="914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1371600" y="2133600"/>
            <a:ext cx="0" cy="2057400"/>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38400" y="2514600"/>
            <a:ext cx="0" cy="838200"/>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43200" y="2514600"/>
            <a:ext cx="0" cy="838200"/>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971800" y="2514600"/>
            <a:ext cx="0" cy="838200"/>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200400" y="2514600"/>
            <a:ext cx="0" cy="838200"/>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29000" y="2514600"/>
            <a:ext cx="0" cy="838200"/>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733800" y="2514600"/>
            <a:ext cx="0" cy="838200"/>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038600" y="2514600"/>
            <a:ext cx="0" cy="838200"/>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267200" y="2514600"/>
            <a:ext cx="0" cy="838200"/>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286000" y="1676400"/>
            <a:ext cx="304800" cy="914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H="1" flipV="1">
            <a:off x="2971800" y="2362200"/>
            <a:ext cx="304800" cy="1524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276600" y="2438400"/>
            <a:ext cx="228600" cy="1447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3276600" y="2438400"/>
            <a:ext cx="381000" cy="1447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657600" y="2514600"/>
            <a:ext cx="609600" cy="1371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562600" y="3657600"/>
            <a:ext cx="3352800" cy="2590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86400" y="1371600"/>
            <a:ext cx="3505200" cy="4876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848600" y="1295400"/>
            <a:ext cx="228600" cy="5105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4"/>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5"/>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6"/>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7"/>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8"/>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34"/>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38"/>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3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2" nodeType="clickEffect">
                                  <p:stCondLst>
                                    <p:cond delay="0"/>
                                  </p:stCondLst>
                                  <p:childTnLst>
                                    <p:set>
                                      <p:cBhvr>
                                        <p:cTn id="104" dur="1" fill="hold">
                                          <p:stCondLst>
                                            <p:cond delay="0"/>
                                          </p:stCondLst>
                                        </p:cTn>
                                        <p:tgtEl>
                                          <p:spTgt spid="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3" nodeType="clickEffect">
                                  <p:stCondLst>
                                    <p:cond delay="0"/>
                                  </p:stCondLst>
                                  <p:childTnLst>
                                    <p:set>
                                      <p:cBhvr>
                                        <p:cTn id="108" dur="1" fill="hold">
                                          <p:stCondLst>
                                            <p:cond delay="0"/>
                                          </p:stCondLst>
                                        </p:cTn>
                                        <p:tgtEl>
                                          <p:spTgt spid="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3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40"/>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30" grpId="0" animBg="1"/>
      <p:bldP spid="30" grpId="1" animBg="1"/>
      <p:bldP spid="39" grpId="0" animBg="1"/>
      <p:bldP spid="39" grpId="1" animBg="1"/>
      <p:bldP spid="40" grpId="0" animBg="1"/>
      <p:bldP spid="40" grpId="1" animBg="1"/>
      <p:bldP spid="41" grpId="0" animBg="1"/>
      <p:bldP spid="4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1325</TotalTime>
  <Words>3523</Words>
  <Application>Microsoft Office PowerPoint</Application>
  <PresentationFormat>On-screen Show (4:3)</PresentationFormat>
  <Paragraphs>327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Change-Link:  A Digital Forensic Tool for Visualizing Changes to Directory Trees</vt:lpstr>
      <vt:lpstr>Motivation</vt:lpstr>
      <vt:lpstr>Benefits of Visualizing Change</vt:lpstr>
      <vt:lpstr>Related Work</vt:lpstr>
      <vt:lpstr>Shadow Volume Data</vt:lpstr>
      <vt:lpstr>Test Data</vt:lpstr>
      <vt:lpstr>Design and Implementation</vt:lpstr>
      <vt:lpstr>PowerPoint Presentation</vt:lpstr>
      <vt:lpstr>Overview Window</vt:lpstr>
      <vt:lpstr>Design and Implementation</vt:lpstr>
      <vt:lpstr>Segmented Box and Whisker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Results (2)</vt:lpstr>
      <vt:lpstr>Renaming of a Sub-Directory</vt:lpstr>
      <vt:lpstr>Results (3)</vt:lpstr>
      <vt:lpstr>Results (4)</vt:lpstr>
      <vt:lpstr>User Reactions</vt:lpstr>
      <vt:lpstr>Conclusion</vt:lpstr>
      <vt:lpstr>Thank You</vt:lpstr>
    </vt:vector>
  </TitlesOfParts>
  <Company>NMO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timothy.leschke</dc:creator>
  <cp:lastModifiedBy>lanman</cp:lastModifiedBy>
  <cp:revision>158</cp:revision>
  <cp:lastPrinted>2013-02-25T12:25:50Z</cp:lastPrinted>
  <dcterms:created xsi:type="dcterms:W3CDTF">2012-09-24T19:10:59Z</dcterms:created>
  <dcterms:modified xsi:type="dcterms:W3CDTF">2013-02-25T12:32:36Z</dcterms:modified>
</cp:coreProperties>
</file>