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7" r:id="rId3"/>
    <p:sldId id="309" r:id="rId4"/>
    <p:sldId id="296" r:id="rId5"/>
    <p:sldId id="258" r:id="rId6"/>
    <p:sldId id="304" r:id="rId7"/>
    <p:sldId id="305" r:id="rId8"/>
    <p:sldId id="308" r:id="rId9"/>
    <p:sldId id="259" r:id="rId10"/>
    <p:sldId id="260" r:id="rId11"/>
    <p:sldId id="290" r:id="rId12"/>
    <p:sldId id="287" r:id="rId13"/>
    <p:sldId id="289" r:id="rId14"/>
    <p:sldId id="288" r:id="rId15"/>
    <p:sldId id="306" r:id="rId16"/>
    <p:sldId id="261" r:id="rId17"/>
    <p:sldId id="262" r:id="rId18"/>
    <p:sldId id="307" r:id="rId19"/>
    <p:sldId id="263" r:id="rId20"/>
    <p:sldId id="264" r:id="rId21"/>
    <p:sldId id="266" r:id="rId22"/>
    <p:sldId id="267" r:id="rId23"/>
    <p:sldId id="268" r:id="rId24"/>
    <p:sldId id="269" r:id="rId25"/>
    <p:sldId id="270" r:id="rId26"/>
    <p:sldId id="271" r:id="rId27"/>
    <p:sldId id="301" r:id="rId28"/>
    <p:sldId id="272" r:id="rId29"/>
    <p:sldId id="297" r:id="rId30"/>
    <p:sldId id="274" r:id="rId31"/>
    <p:sldId id="275" r:id="rId32"/>
    <p:sldId id="276" r:id="rId33"/>
    <p:sldId id="286" r:id="rId34"/>
    <p:sldId id="281" r:id="rId35"/>
    <p:sldId id="282" r:id="rId36"/>
    <p:sldId id="283" r:id="rId37"/>
    <p:sldId id="285" r:id="rId38"/>
    <p:sldId id="284" r:id="rId39"/>
    <p:sldId id="302" r:id="rId40"/>
    <p:sldId id="277" r:id="rId41"/>
    <p:sldId id="278" r:id="rId42"/>
    <p:sldId id="279" r:id="rId43"/>
    <p:sldId id="298" r:id="rId44"/>
    <p:sldId id="299" r:id="rId45"/>
    <p:sldId id="291" r:id="rId46"/>
    <p:sldId id="292" r:id="rId47"/>
    <p:sldId id="293" r:id="rId48"/>
    <p:sldId id="294" r:id="rId49"/>
    <p:sldId id="295" r:id="rId5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16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2524F4"/>
    <a:srgbClr val="33CC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21"/>
    <p:restoredTop sz="90392"/>
  </p:normalViewPr>
  <p:slideViewPr>
    <p:cSldViewPr showGuides="1">
      <p:cViewPr varScale="1">
        <p:scale>
          <a:sx n="111" d="100"/>
          <a:sy n="111" d="100"/>
        </p:scale>
        <p:origin x="1392" y="208"/>
      </p:cViewPr>
      <p:guideLst>
        <p:guide orient="horz" pos="2016"/>
        <p:guide pos="27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760723-EA6E-BB4B-86B3-036967111B8E}" type="datetime1">
              <a:rPr lang="en-US"/>
              <a:pPr>
                <a:defRPr/>
              </a:pPr>
              <a:t>11/9/21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535E172-AB09-4848-AEAA-8EDFCEEC0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5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93D347-433A-3344-ACB2-982C390538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29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05B905C-8EDE-4E40-883E-CA70FF8A0D33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AB3AB4-48BD-DE43-8323-D30FB98B6289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E88EB0A-7405-9942-95CA-AF3DCAFC32AE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5B9557A-7DDF-BB49-AC5F-F778AA8278B6}" type="slidenum">
              <a:rPr lang="en-US" sz="1200"/>
              <a:pPr eaLnBrk="1" hangingPunct="1"/>
              <a:t>14</a:t>
            </a:fld>
            <a:endParaRPr lang="en-US" sz="1200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E2CE242-36A0-3A4C-BDCA-EDC7506B3CD9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7122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E841983-4A03-3142-B0BA-8F1CD6437D5E}" type="slidenum">
              <a:rPr lang="en-US" sz="1200"/>
              <a:pPr eaLnBrk="1" hangingPunct="1"/>
              <a:t>16</a:t>
            </a:fld>
            <a:endParaRPr lang="en-US" sz="120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E484FCB-71D6-414D-B64D-9CB3606475DD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E484FCB-71D6-414D-B64D-9CB3606475DD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8312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69846EA-E43B-C345-B7A3-410A4363178B}" type="slidenum">
              <a:rPr lang="en-US" sz="1200"/>
              <a:pPr eaLnBrk="1" hangingPunct="1"/>
              <a:t>19</a:t>
            </a:fld>
            <a:endParaRPr lang="en-US" sz="120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Serum calcium is a blood test to measure the amount of calcium in the blood</a:t>
            </a:r>
          </a:p>
          <a:p>
            <a:pPr eaLnBrk="1" hangingPunct="1"/>
            <a:endParaRPr lang="en-US">
              <a:latin typeface="Arial" charset="0"/>
            </a:endParaRPr>
          </a:p>
          <a:p>
            <a:pPr eaLnBrk="1" hangingPunct="1"/>
            <a:r>
              <a:rPr lang="en-US">
                <a:latin typeface="Arial" charset="0"/>
              </a:rPr>
              <a:t>Elevated levels of calcium in the blood is associated with some cancers.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AF69D2C-FFCD-7D4D-8694-94B54C8B4F6B}" type="slidenum">
              <a:rPr lang="en-US" sz="1200"/>
              <a:pPr eaLnBrk="1" hangingPunct="1"/>
              <a:t>20</a:t>
            </a:fld>
            <a:endParaRPr lang="en-US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>
                <a:latin typeface="Arial" charset="0"/>
              </a:rPr>
              <a:t>Occam’s Razor : among competing hypotheses, the one with the fewest assumptions should be selected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A25922-5684-314A-B735-80BC9CA8341E}" type="slidenum">
              <a:rPr lang="en-US" sz="1200"/>
              <a:pPr eaLnBrk="1" hangingPunct="1"/>
              <a:t>21</a:t>
            </a:fld>
            <a:endParaRPr lang="en-US" sz="120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FCA5471-07E6-5449-9657-3CDD889B8E65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26B989B-823F-CF4E-A29F-A6FC3A414C78}" type="slidenum">
              <a:rPr lang="en-US" sz="1200"/>
              <a:pPr eaLnBrk="1" hangingPunct="1"/>
              <a:t>22</a:t>
            </a:fld>
            <a:endParaRPr lang="en-US" sz="1200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2C67782-38D7-4F48-A4C5-8BF726C58288}" type="slidenum">
              <a:rPr lang="en-US" sz="1200"/>
              <a:pPr eaLnBrk="1" hangingPunct="1"/>
              <a:t>23</a:t>
            </a:fld>
            <a:endParaRPr lang="en-US" sz="120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A84706A-31CC-BF47-8B2B-D21125287867}" type="slidenum">
              <a:rPr lang="en-US" sz="1200"/>
              <a:pPr eaLnBrk="1" hangingPunct="1"/>
              <a:t>24</a:t>
            </a:fld>
            <a:endParaRPr lang="en-US" sz="1200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Arial" charset="0"/>
              </a:rPr>
              <a:t>If ”error occurred” and  “No error” are  T/F Boolean variables only one is needed</a:t>
            </a:r>
          </a:p>
          <a:p>
            <a:pPr marL="171450" indent="-171450" eaLnBrk="1" hangingPunct="1">
              <a:buFont typeface="Arial" panose="020B0604020202020204" pitchFamily="34" charset="0"/>
              <a:buChar char="•"/>
            </a:pPr>
            <a:r>
              <a:rPr lang="en-US" dirty="0">
                <a:latin typeface="Arial" charset="0"/>
              </a:rPr>
              <a:t>The variable’s values must be finite.  They will typically have 2-4 possible values.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619ABD3-BFB1-EB48-8585-77051ADB8589}" type="slidenum">
              <a:rPr lang="en-US" sz="1200"/>
              <a:pPr eaLnBrk="1" hangingPunct="1"/>
              <a:t>25</a:t>
            </a:fld>
            <a:endParaRPr lang="en-US" sz="1200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B2033A5-6E09-7045-A1BB-A030D066645B}" type="slidenum">
              <a:rPr lang="en-US" sz="1200"/>
              <a:pPr eaLnBrk="1" hangingPunct="1"/>
              <a:t>26</a:t>
            </a:fld>
            <a:endParaRPr lang="en-US" sz="1200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D55165A-0461-D048-BD56-63133BC856C3}" type="slidenum">
              <a:rPr lang="en-US" sz="1200"/>
              <a:pPr eaLnBrk="1" hangingPunct="1"/>
              <a:t>27</a:t>
            </a:fld>
            <a:endParaRPr lang="en-US" sz="1200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5D6DF0D-F8C4-A249-BFCF-59A8C16C94B4}" type="slidenum">
              <a:rPr lang="en-US" sz="1200"/>
              <a:pPr eaLnBrk="1" hangingPunct="1"/>
              <a:t>28</a:t>
            </a:fld>
            <a:endParaRPr lang="en-US" sz="1200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1D6FFD5-2079-C241-A026-B5E100F54B09}" type="slidenum">
              <a:rPr lang="en-US" sz="1200"/>
              <a:pPr eaLnBrk="1" hangingPunct="1"/>
              <a:t>30</a:t>
            </a:fld>
            <a:endParaRPr lang="en-US" sz="120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54EBCBA-19CE-B54D-97DB-2DE4B1B67210}" type="slidenum">
              <a:rPr lang="en-US" sz="1200"/>
              <a:pPr eaLnBrk="1" hangingPunct="1"/>
              <a:t>31</a:t>
            </a:fld>
            <a:endParaRPr lang="en-US" sz="120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D771EB2-0BD2-3449-A37A-404CCD70AAC9}" type="slidenum">
              <a:rPr lang="en-US" sz="1200"/>
              <a:pPr eaLnBrk="1" hangingPunct="1"/>
              <a:t>32</a:t>
            </a:fld>
            <a:endParaRPr lang="en-US" sz="120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70C889A-25EC-A644-AC3C-03071ED2FB49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FAB43BA-6824-7E42-8FB2-AFE2F84457CF}" type="slidenum">
              <a:rPr lang="en-US" sz="1200"/>
              <a:pPr eaLnBrk="1" hangingPunct="1"/>
              <a:t>34</a:t>
            </a:fld>
            <a:endParaRPr lang="en-US" sz="120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r>
              <a:rPr lang="en-US" sz="2800" dirty="0">
                <a:latin typeface="Arial" charset="0"/>
              </a:rPr>
              <a:t>Dyspnea is</a:t>
            </a:r>
            <a:r>
              <a:rPr lang="en-US" sz="2800" baseline="0" dirty="0">
                <a:latin typeface="Arial" charset="0"/>
              </a:rPr>
              <a:t>  medical term for </a:t>
            </a:r>
            <a:r>
              <a:rPr lang="en-US" sz="2800" b="1" baseline="0" dirty="0">
                <a:latin typeface="Arial" charset="0"/>
              </a:rPr>
              <a:t>difficult or labored breathing</a:t>
            </a:r>
            <a:r>
              <a:rPr lang="en-US" sz="2800" baseline="0" dirty="0">
                <a:latin typeface="Arial" charset="0"/>
              </a:rPr>
              <a:t>.</a:t>
            </a:r>
            <a:endParaRPr lang="en-US" sz="2800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9D84CEE-0B1E-814F-B6B1-F1C944C90DA2}" type="slidenum">
              <a:rPr lang="en-US" sz="1200"/>
              <a:pPr eaLnBrk="1" hangingPunct="1"/>
              <a:t>35</a:t>
            </a:fld>
            <a:endParaRPr lang="en-US" sz="1200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0B7BFD4-0186-0F41-86D0-55A134B798C7}" type="slidenum">
              <a:rPr lang="en-US" sz="1200"/>
              <a:pPr eaLnBrk="1" hangingPunct="1"/>
              <a:t>36</a:t>
            </a:fld>
            <a:endParaRPr lang="en-US" sz="1200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8EE9F34-6025-1348-A460-4BCE68F360D9}" type="slidenum">
              <a:rPr lang="en-US" sz="1200"/>
              <a:pPr eaLnBrk="1" hangingPunct="1"/>
              <a:t>37</a:t>
            </a:fld>
            <a:endParaRPr lang="en-US" sz="1200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26D9BC5-3AF5-F143-8E59-DBCD4536E98B}" type="slidenum">
              <a:rPr lang="en-US" sz="1200"/>
              <a:pPr eaLnBrk="1" hangingPunct="1"/>
              <a:t>38</a:t>
            </a:fld>
            <a:endParaRPr lang="en-US" sz="1200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Arial" charset="0"/>
              </a:rPr>
              <a:t>Dyspnoea</a:t>
            </a:r>
            <a:r>
              <a:rPr lang="en-US" dirty="0">
                <a:latin typeface="Arial" charset="0"/>
              </a:rPr>
              <a:t> is also a</a:t>
            </a:r>
            <a:r>
              <a:rPr lang="en-US" baseline="0" dirty="0">
                <a:latin typeface="Arial" charset="0"/>
              </a:rPr>
              <a:t>  medical term for difficult or labored breathing.</a:t>
            </a:r>
            <a:endParaRPr lang="en-US" dirty="0">
              <a:latin typeface="Arial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93D347-433A-3344-ACB2-982C390538DE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3044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0654173-0EAC-DD46-BD20-226410315373}" type="slidenum">
              <a:rPr lang="en-US" sz="1200"/>
              <a:pPr eaLnBrk="1" hangingPunct="1"/>
              <a:t>40</a:t>
            </a:fld>
            <a:endParaRPr lang="en-US" sz="120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DC741F4-3615-FB43-8FBC-90D87804C563}" type="slidenum">
              <a:rPr lang="en-US" sz="1200"/>
              <a:pPr eaLnBrk="1" hangingPunct="1"/>
              <a:t>41</a:t>
            </a:fld>
            <a:endParaRPr lang="en-US" sz="120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FFF0BBE-8E58-5E4B-A627-410D6B0DF14F}" type="slidenum">
              <a:rPr lang="en-US" sz="1200"/>
              <a:pPr eaLnBrk="1" hangingPunct="1"/>
              <a:t>42</a:t>
            </a:fld>
            <a:endParaRPr lang="en-US" sz="120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93D347-433A-3344-ACB2-982C390538DE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02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2A87D0-33C9-1B4F-9306-9D1235C4E037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56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2A87D0-33C9-1B4F-9306-9D1235C4E037}" type="slidenum">
              <a:rPr lang="en-US" sz="1200"/>
              <a:pPr eaLnBrk="1" hangingPunct="1"/>
              <a:t>7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4868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2A87D0-33C9-1B4F-9306-9D1235C4E037}" type="slidenum">
              <a:rPr lang="en-US" sz="1200"/>
              <a:pPr eaLnBrk="1" hangingPunct="1"/>
              <a:t>8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955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2A87D0-33C9-1B4F-9306-9D1235C4E037}" type="slidenum">
              <a:rPr lang="en-US" sz="1200"/>
              <a:pPr eaLnBrk="1" hangingPunct="1"/>
              <a:t>9</a:t>
            </a:fld>
            <a:endParaRPr lang="en-US" sz="120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E2CE242-36A0-3A4C-BDCA-EDC7506B3CD9}" type="slidenum">
              <a:rPr lang="en-US" sz="1200"/>
              <a:pPr eaLnBrk="1" hangingPunct="1"/>
              <a:t>10</a:t>
            </a:fld>
            <a:endParaRPr lang="en-US" sz="1200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F1B5E73-E859-0A41-91BD-8981546D5858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C8CF3-987F-4341-A2E2-D491391FD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47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AA17-299B-A945-959F-CB22872C5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5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430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430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5280D-30AD-0344-B70C-2DDBFF780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04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58051-D84B-2944-8147-49A1C163F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3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26F96-07EA-6340-9A46-B5C19E29A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4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A75C-0AD0-174D-82FD-686F41D1C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6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549B6-C2D5-5943-ABAC-3D54788BB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51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A9C51-E23B-C54C-8A7E-5348D6519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05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630A8-D318-464B-A76E-98C0915A7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4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5AB4E-64CE-8441-BD61-6E94A3ED8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2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DDF96A-D302-9E4E-AE30-0AC4A6891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2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1EA6E-0542-CC4A-9087-7916A31C3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63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E2884C3-DF60-384B-A80D-2A9FCA1E0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-112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2" charset="0"/>
        </a:defRPr>
      </a:lvl9pPr>
    </p:titleStyle>
    <p:bodyStyle>
      <a:lvl1pPr marL="227013" indent="-2270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/>
          <a:ea typeface="ＭＳ Ｐゴシック" charset="0"/>
          <a:cs typeface="ＭＳ Ｐゴシック" charset="0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/>
          <a:ea typeface="ＭＳ Ｐゴシック" pitchFamily="-112" charset="-128"/>
        </a:defRPr>
      </a:lvl2pPr>
      <a:lvl3pPr marL="914400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112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pitchFamily="-112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/>
          <a:ea typeface="ＭＳ Ｐゴシック" pitchFamily="-112" charset="-128"/>
        </a:defRPr>
      </a:lvl5pPr>
      <a:lvl6pPr marL="20589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5161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29733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430588" indent="-2333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Naive_Bayes_classifier#The_naive_Bayes_probabilistic_model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Occam's_razor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Knowledge_acquisition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9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Book-Why-Science-Cause-Effect/dp/046509760X" TargetMode="External"/><Relationship Id="rId2" Type="http://schemas.openxmlformats.org/officeDocument/2006/relationships/hyperlink" Target="https://en.wikipedia.org/wiki/Bayesian_network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gin.com/" TargetMode="External"/><Relationship Id="rId2" Type="http://schemas.openxmlformats.org/officeDocument/2006/relationships/hyperlink" Target="http://www.norsys.com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en.wikipedia.org/wiki/Directed_acyclic_graph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Bayesian_network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1.bin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8262" y="1524000"/>
            <a:ext cx="6467475" cy="4267200"/>
          </a:xfrm>
        </p:spPr>
        <p:txBody>
          <a:bodyPr/>
          <a:lstStyle/>
          <a:p>
            <a:pPr eaLnBrk="1" hangingPunct="1"/>
            <a:r>
              <a:rPr lang="en-US" sz="6600" dirty="0"/>
              <a:t>Reasoning</a:t>
            </a:r>
            <a:br>
              <a:rPr lang="en-US" sz="6600" dirty="0"/>
            </a:br>
            <a:r>
              <a:rPr lang="en-US" sz="6600" dirty="0"/>
              <a:t>with Bayesian</a:t>
            </a:r>
            <a:br>
              <a:rPr lang="en-US" sz="6600" dirty="0"/>
            </a:br>
            <a:r>
              <a:rPr lang="en-US" sz="6600" dirty="0"/>
              <a:t>Belief Networks</a:t>
            </a:r>
          </a:p>
        </p:txBody>
      </p:sp>
      <p:pic>
        <p:nvPicPr>
          <p:cNvPr id="1638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2234267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835712C-AA9A-9442-A418-A0E04123DB8B}"/>
              </a:ext>
            </a:extLst>
          </p:cNvPr>
          <p:cNvSpPr txBox="1"/>
          <p:nvPr/>
        </p:nvSpPr>
        <p:spPr>
          <a:xfrm>
            <a:off x="8001000" y="228600"/>
            <a:ext cx="885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15.2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5602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5612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5613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7650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7651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7652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7653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7656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7660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7661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7662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Oval 17"/>
          <p:cNvSpPr>
            <a:spLocks noChangeArrowheads="1"/>
          </p:cNvSpPr>
          <p:nvPr/>
        </p:nvSpPr>
        <p:spPr bwMode="auto">
          <a:xfrm rot="-3006626">
            <a:off x="4572000" y="3733800"/>
            <a:ext cx="12192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Text Box 18"/>
          <p:cNvSpPr txBox="1">
            <a:spLocks noChangeArrowheads="1"/>
          </p:cNvSpPr>
          <p:nvPr/>
        </p:nvSpPr>
        <p:spPr bwMode="auto">
          <a:xfrm>
            <a:off x="5704811" y="3840097"/>
            <a:ext cx="2971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Links represent immediate</a:t>
            </a:r>
            <a:r>
              <a:rPr lang="ja-JP" altLang="en-US" i="1">
                <a:solidFill>
                  <a:srgbClr val="FF0000"/>
                </a:solidFill>
              </a:rPr>
              <a:t>“</a:t>
            </a:r>
            <a:r>
              <a:rPr lang="en-US" altLang="ja-JP" i="1" dirty="0">
                <a:solidFill>
                  <a:srgbClr val="FF0000"/>
                </a:solidFill>
              </a:rPr>
              <a:t>causal</a:t>
            </a:r>
            <a:r>
              <a:rPr lang="en-US" i="1" dirty="0">
                <a:solidFill>
                  <a:srgbClr val="FF0000"/>
                </a:solidFill>
              </a:rPr>
              <a:t>”</a:t>
            </a:r>
            <a:r>
              <a:rPr lang="en-US" altLang="ja-JP" i="1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relations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666" name="Rectangle 19"/>
          <p:cNvSpPr>
            <a:spLocks noChangeArrowheads="1"/>
          </p:cNvSpPr>
          <p:nvPr/>
        </p:nvSpPr>
        <p:spPr bwMode="auto">
          <a:xfrm>
            <a:off x="2667000" y="1524000"/>
            <a:ext cx="2133600" cy="12192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Text Box 20"/>
          <p:cNvSpPr txBox="1">
            <a:spLocks noChangeArrowheads="1"/>
          </p:cNvSpPr>
          <p:nvPr/>
        </p:nvSpPr>
        <p:spPr bwMode="auto">
          <a:xfrm>
            <a:off x="914400" y="1524000"/>
            <a:ext cx="1473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Nodes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represent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variables</a:t>
            </a:r>
          </a:p>
        </p:txBody>
      </p:sp>
      <p:sp>
        <p:nvSpPr>
          <p:cNvPr id="27668" name="TextBox 1"/>
          <p:cNvSpPr txBox="1">
            <a:spLocks noChangeArrowheads="1"/>
          </p:cNvSpPr>
          <p:nvPr/>
        </p:nvSpPr>
        <p:spPr bwMode="auto">
          <a:xfrm>
            <a:off x="150481" y="3332266"/>
            <a:ext cx="28956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07950" indent="-1079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236538" indent="-236538" eaLnBrk="1" hangingPunct="1">
              <a:buFont typeface="Arial" charset="0"/>
              <a:buChar char="•"/>
            </a:pPr>
            <a:r>
              <a:rPr lang="en-US" dirty="0"/>
              <a:t>Does gender </a:t>
            </a:r>
            <a:r>
              <a:rPr lang="en-US" b="1" i="1" dirty="0"/>
              <a:t>cause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smoking?</a:t>
            </a:r>
          </a:p>
          <a:p>
            <a:pPr marL="236538" indent="-236538" eaLnBrk="1" hangingPunct="1">
              <a:buFont typeface="Arial" charset="0"/>
              <a:buChar char="•"/>
            </a:pPr>
            <a:endParaRPr lang="en-US" dirty="0"/>
          </a:p>
          <a:p>
            <a:pPr marL="236538" indent="-236538" eaLnBrk="1" hangingPunct="1">
              <a:buFont typeface="Arial" charset="0"/>
              <a:buChar char="•"/>
            </a:pPr>
            <a:r>
              <a:rPr lang="en-US" b="1" i="1" dirty="0"/>
              <a:t>Influence</a:t>
            </a:r>
            <a:r>
              <a:rPr lang="en-US" dirty="0"/>
              <a:t> might be a better term</a:t>
            </a:r>
          </a:p>
          <a:p>
            <a:pPr marL="236538" indent="-236538" eaLnBrk="1" hangingPunct="1">
              <a:buFont typeface="Arial" charset="0"/>
              <a:buChar char="•"/>
            </a:pPr>
            <a:endParaRPr lang="en-US" dirty="0"/>
          </a:p>
          <a:p>
            <a:pPr marL="236538" indent="-236538" eaLnBrk="1" hangingPunct="1">
              <a:buFont typeface="Arial" charset="0"/>
              <a:buChar char="•"/>
            </a:pPr>
            <a:r>
              <a:rPr lang="en-US" dirty="0"/>
              <a:t>In the US men are more likely to smoke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31746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31747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31748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31749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31752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31756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31757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31758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Rectangle 17"/>
          <p:cNvSpPr>
            <a:spLocks noChangeArrowheads="1"/>
          </p:cNvSpPr>
          <p:nvPr/>
        </p:nvSpPr>
        <p:spPr bwMode="auto">
          <a:xfrm>
            <a:off x="3810000" y="3962400"/>
            <a:ext cx="1905000" cy="1143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Text Box 18"/>
          <p:cNvSpPr txBox="1">
            <a:spLocks noChangeArrowheads="1"/>
          </p:cNvSpPr>
          <p:nvPr/>
        </p:nvSpPr>
        <p:spPr bwMode="auto">
          <a:xfrm>
            <a:off x="5867400" y="4038600"/>
            <a:ext cx="1406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condition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9698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9699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9700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9704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9708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9709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9710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Rectangle 17"/>
          <p:cNvSpPr>
            <a:spLocks noChangeArrowheads="1"/>
          </p:cNvSpPr>
          <p:nvPr/>
        </p:nvSpPr>
        <p:spPr bwMode="auto">
          <a:xfrm>
            <a:off x="2438400" y="1295400"/>
            <a:ext cx="4343400" cy="2743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Text Box 18"/>
          <p:cNvSpPr txBox="1">
            <a:spLocks noChangeArrowheads="1"/>
          </p:cNvSpPr>
          <p:nvPr/>
        </p:nvSpPr>
        <p:spPr bwMode="auto">
          <a:xfrm>
            <a:off x="6781800" y="1447800"/>
            <a:ext cx="2220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predispositions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33794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33795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33796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33797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33800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33804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33805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33806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Rectangle 17"/>
          <p:cNvSpPr>
            <a:spLocks noChangeArrowheads="1"/>
          </p:cNvSpPr>
          <p:nvPr/>
        </p:nvSpPr>
        <p:spPr bwMode="auto">
          <a:xfrm>
            <a:off x="2667000" y="5181600"/>
            <a:ext cx="4419600" cy="1143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Text Box 18"/>
          <p:cNvSpPr txBox="1">
            <a:spLocks noChangeArrowheads="1"/>
          </p:cNvSpPr>
          <p:nvPr/>
        </p:nvSpPr>
        <p:spPr bwMode="auto">
          <a:xfrm>
            <a:off x="5486400" y="4648200"/>
            <a:ext cx="3151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observable symptoms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More Complex Bayesian Network</a:t>
            </a:r>
          </a:p>
        </p:txBody>
      </p:sp>
      <p:sp>
        <p:nvSpPr>
          <p:cNvPr id="25602" name="Oval 3"/>
          <p:cNvSpPr>
            <a:spLocks noChangeArrowheads="1"/>
          </p:cNvSpPr>
          <p:nvPr/>
        </p:nvSpPr>
        <p:spPr bwMode="auto">
          <a:xfrm>
            <a:off x="4845050" y="30257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48704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3143250" y="1793875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25605" name="Line 6"/>
          <p:cNvSpPr>
            <a:spLocks noChangeShapeType="1"/>
          </p:cNvSpPr>
          <p:nvPr/>
        </p:nvSpPr>
        <p:spPr bwMode="auto">
          <a:xfrm flipH="1">
            <a:off x="5492750" y="25304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>
            <a:off x="4248150" y="2416175"/>
            <a:ext cx="839788" cy="6937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Oval 8"/>
          <p:cNvSpPr>
            <a:spLocks noChangeArrowheads="1"/>
          </p:cNvSpPr>
          <p:nvPr/>
        </p:nvSpPr>
        <p:spPr bwMode="auto">
          <a:xfrm>
            <a:off x="4121150" y="4181475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 flipH="1">
            <a:off x="4959350" y="3749675"/>
            <a:ext cx="381000" cy="476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>
            <a:off x="5056188" y="4824413"/>
            <a:ext cx="468312" cy="538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1"/>
          <p:cNvSpPr>
            <a:spLocks noChangeShapeType="1"/>
          </p:cNvSpPr>
          <p:nvPr/>
        </p:nvSpPr>
        <p:spPr bwMode="auto">
          <a:xfrm flipH="1">
            <a:off x="3886200" y="4803775"/>
            <a:ext cx="42545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Oval 12"/>
          <p:cNvSpPr>
            <a:spLocks noChangeArrowheads="1"/>
          </p:cNvSpPr>
          <p:nvPr/>
        </p:nvSpPr>
        <p:spPr bwMode="auto">
          <a:xfrm>
            <a:off x="4826000" y="536257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25612" name="Oval 13"/>
          <p:cNvSpPr>
            <a:spLocks noChangeArrowheads="1"/>
          </p:cNvSpPr>
          <p:nvPr/>
        </p:nvSpPr>
        <p:spPr bwMode="auto">
          <a:xfrm>
            <a:off x="3092450" y="5299075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25613" name="Oval 14"/>
          <p:cNvSpPr>
            <a:spLocks noChangeArrowheads="1"/>
          </p:cNvSpPr>
          <p:nvPr/>
        </p:nvSpPr>
        <p:spPr bwMode="auto">
          <a:xfrm>
            <a:off x="3092450" y="3000375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4057650" y="3825875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6"/>
          <p:cNvSpPr>
            <a:spLocks noChangeShapeType="1"/>
          </p:cNvSpPr>
          <p:nvPr/>
        </p:nvSpPr>
        <p:spPr bwMode="auto">
          <a:xfrm>
            <a:off x="3778250" y="2505075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 Box 20">
            <a:extLst>
              <a:ext uri="{FF2B5EF4-FFF2-40B4-BE49-F238E27FC236}">
                <a16:creationId xmlns:a16="http://schemas.microsoft.com/office/drawing/2014/main" id="{1E7A6100-E22C-3C47-8D10-A9966EE5F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706" y="1371600"/>
            <a:ext cx="2708494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180975" indent="-180975" eaLnBrk="1" hangingPunct="1">
              <a:buFont typeface="Arial" panose="020B0604020202020204" pitchFamily="34" charset="0"/>
              <a:buChar char="•"/>
            </a:pPr>
            <a:r>
              <a:rPr lang="en-US" dirty="0"/>
              <a:t>Model has 7 variables</a:t>
            </a:r>
          </a:p>
          <a:p>
            <a:pPr marL="180975" indent="-180975" eaLnBrk="1" hangingPunct="1">
              <a:buFont typeface="Arial" panose="020B0604020202020204" pitchFamily="34" charset="0"/>
              <a:buChar char="•"/>
            </a:pPr>
            <a:r>
              <a:rPr lang="en-US" dirty="0"/>
              <a:t>Complete joint probability distribution has 7 dimensions!</a:t>
            </a:r>
          </a:p>
          <a:p>
            <a:pPr marL="180975" indent="-180975" eaLnBrk="1" hangingPunct="1">
              <a:buFont typeface="Arial" panose="020B0604020202020204" pitchFamily="34" charset="0"/>
              <a:buChar char="•"/>
            </a:pPr>
            <a:r>
              <a:rPr lang="en-US" b="1" dirty="0"/>
              <a:t>Too much data required </a:t>
            </a:r>
            <a:r>
              <a:rPr lang="en-US" b="1" dirty="0">
                <a:sym typeface="Wingdings" pitchFamily="2" charset="2"/>
              </a:rPr>
              <a:t></a:t>
            </a:r>
          </a:p>
          <a:p>
            <a:pPr marL="180975" indent="-180975" eaLnBrk="1" hangingPunct="1">
              <a:buFont typeface="Arial" panose="020B0604020202020204" pitchFamily="34" charset="0"/>
              <a:buChar char="•"/>
            </a:pPr>
            <a:endParaRPr lang="en-US" sz="1200" b="1" dirty="0">
              <a:sym typeface="Wingdings" pitchFamily="2" charset="2"/>
            </a:endParaRPr>
          </a:p>
          <a:p>
            <a:pPr marL="180975" indent="-180975" eaLnBrk="1" hangingPunct="1">
              <a:buFont typeface="Arial" panose="020B0604020202020204" pitchFamily="34" charset="0"/>
              <a:buChar char="•"/>
            </a:pPr>
            <a:r>
              <a:rPr lang="en-US" dirty="0">
                <a:sym typeface="Wingdings" pitchFamily="2" charset="2"/>
              </a:rPr>
              <a:t>BBN simplifies: nodes have a CPT with data on itself &amp; parents in graph</a:t>
            </a:r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12CBB785-73EC-0F41-A966-0BB18C12B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94" y="2647662"/>
            <a:ext cx="2667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Can we predict likelihood of </a:t>
            </a:r>
            <a:r>
              <a:rPr lang="en-US" b="1" dirty="0"/>
              <a:t>lung tumor</a:t>
            </a:r>
            <a:r>
              <a:rPr lang="en-US" dirty="0"/>
              <a:t> given values of other 6 variables?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CF5558-9467-6144-A0D9-6922116FB4DB}"/>
              </a:ext>
            </a:extLst>
          </p:cNvPr>
          <p:cNvSpPr/>
          <p:nvPr/>
        </p:nvSpPr>
        <p:spPr>
          <a:xfrm>
            <a:off x="4724400" y="5181600"/>
            <a:ext cx="1752600" cy="1066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9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Independence</a:t>
            </a:r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4006850" y="1600200"/>
            <a:ext cx="44926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i="1" dirty="0">
                <a:latin typeface="Calibri"/>
              </a:rPr>
              <a:t>Age</a:t>
            </a:r>
            <a:r>
              <a:rPr lang="en-US" sz="3200" dirty="0">
                <a:latin typeface="Calibri"/>
              </a:rPr>
              <a:t> and </a:t>
            </a:r>
            <a:r>
              <a:rPr lang="en-US" sz="3200" i="1" dirty="0">
                <a:latin typeface="Calibri"/>
              </a:rPr>
              <a:t>Gender</a:t>
            </a:r>
            <a:r>
              <a:rPr lang="en-US" sz="3200" dirty="0">
                <a:latin typeface="Calibri"/>
              </a:rPr>
              <a:t> are </a:t>
            </a:r>
          </a:p>
          <a:p>
            <a:r>
              <a:rPr lang="en-US" sz="3200" dirty="0">
                <a:latin typeface="Calibri"/>
              </a:rPr>
              <a:t> independent</a:t>
            </a:r>
            <a:r>
              <a:rPr lang="en-US" sz="3200" dirty="0">
                <a:solidFill>
                  <a:srgbClr val="FF0000"/>
                </a:solidFill>
                <a:latin typeface="Calibri"/>
              </a:rPr>
              <a:t>*</a:t>
            </a:r>
            <a:endParaRPr lang="en-US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3832225" y="3919538"/>
            <a:ext cx="232954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P(A |G) = P(A)    </a:t>
            </a:r>
          </a:p>
          <a:p>
            <a:r>
              <a:rPr lang="en-US" sz="2800" i="1" dirty="0">
                <a:latin typeface="Calibri"/>
              </a:rPr>
              <a:t>P(G |A) = P(G)    </a:t>
            </a:r>
            <a:endParaRPr lang="en-US" sz="2800" dirty="0">
              <a:latin typeface="Calibri"/>
            </a:endParaRPr>
          </a:p>
        </p:txBody>
      </p:sp>
      <p:sp>
        <p:nvSpPr>
          <p:cNvPr id="35844" name="Oval 5"/>
          <p:cNvSpPr>
            <a:spLocks noChangeArrowheads="1"/>
          </p:cNvSpPr>
          <p:nvPr/>
        </p:nvSpPr>
        <p:spPr bwMode="auto">
          <a:xfrm>
            <a:off x="2398713" y="1989138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  <a:endParaRPr lang="en-US" sz="2400" dirty="0">
              <a:latin typeface="Calibri"/>
            </a:endParaRPr>
          </a:p>
        </p:txBody>
      </p:sp>
      <p:sp>
        <p:nvSpPr>
          <p:cNvPr id="35845" name="Oval 6"/>
          <p:cNvSpPr>
            <a:spLocks noChangeArrowheads="1"/>
          </p:cNvSpPr>
          <p:nvPr/>
        </p:nvSpPr>
        <p:spPr bwMode="auto">
          <a:xfrm>
            <a:off x="569913" y="1989138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  <a:endParaRPr lang="en-US" sz="2400" dirty="0">
              <a:latin typeface="Calibri"/>
            </a:endParaRPr>
          </a:p>
        </p:txBody>
      </p:sp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3756025" y="5094288"/>
            <a:ext cx="481991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P(A,G) = P(G|A) P(A) = P(G)P(A)</a:t>
            </a:r>
          </a:p>
          <a:p>
            <a:r>
              <a:rPr lang="en-US" sz="2800" i="1" dirty="0">
                <a:latin typeface="Calibri"/>
              </a:rPr>
              <a:t>P(A,G) = P(A|G) P(G) = P(A)P(G)</a:t>
            </a:r>
            <a:endParaRPr lang="en-US" sz="2800" dirty="0">
              <a:latin typeface="Calibri"/>
            </a:endParaRPr>
          </a:p>
        </p:txBody>
      </p:sp>
      <p:sp>
        <p:nvSpPr>
          <p:cNvPr id="35847" name="Text Box 8"/>
          <p:cNvSpPr txBox="1">
            <a:spLocks noChangeArrowheads="1"/>
          </p:cNvSpPr>
          <p:nvPr/>
        </p:nvSpPr>
        <p:spPr bwMode="auto">
          <a:xfrm>
            <a:off x="3851275" y="3024188"/>
            <a:ext cx="30555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P(A,G) = P(G) * P(A)</a:t>
            </a:r>
            <a:endParaRPr lang="en-US" sz="2800" dirty="0">
              <a:latin typeface="Calibri"/>
            </a:endParaRPr>
          </a:p>
        </p:txBody>
      </p:sp>
      <p:sp>
        <p:nvSpPr>
          <p:cNvPr id="9" name="Text Box 18">
            <a:extLst>
              <a:ext uri="{FF2B5EF4-FFF2-40B4-BE49-F238E27FC236}">
                <a16:creationId xmlns:a16="http://schemas.microsoft.com/office/drawing/2014/main" id="{39659E05-2A7B-724D-80CB-F0D084AC3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395" y="3197225"/>
            <a:ext cx="290671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2524F4"/>
                </a:solidFill>
              </a:rPr>
              <a:t>No path between them in the graph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71CCBF-8EC5-BC4D-BB00-BB305ABAB452}"/>
              </a:ext>
            </a:extLst>
          </p:cNvPr>
          <p:cNvSpPr txBox="1"/>
          <p:nvPr/>
        </p:nvSpPr>
        <p:spPr>
          <a:xfrm>
            <a:off x="3033713" y="6396335"/>
            <a:ext cx="6088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* Not strictly true, but a good approximation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Conditional Independence</a:t>
            </a:r>
          </a:p>
        </p:txBody>
      </p:sp>
      <p:sp>
        <p:nvSpPr>
          <p:cNvPr id="37890" name="Oval 3"/>
          <p:cNvSpPr>
            <a:spLocks noChangeArrowheads="1"/>
          </p:cNvSpPr>
          <p:nvPr/>
        </p:nvSpPr>
        <p:spPr bwMode="auto">
          <a:xfrm>
            <a:off x="1684338" y="38401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37891" name="Oval 4"/>
          <p:cNvSpPr>
            <a:spLocks noChangeArrowheads="1"/>
          </p:cNvSpPr>
          <p:nvPr/>
        </p:nvSpPr>
        <p:spPr bwMode="auto">
          <a:xfrm>
            <a:off x="26812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  <a:endParaRPr lang="en-US" sz="2400" dirty="0">
              <a:latin typeface="Calibri"/>
            </a:endParaRPr>
          </a:p>
        </p:txBody>
      </p:sp>
      <p:sp>
        <p:nvSpPr>
          <p:cNvPr id="37892" name="Oval 5"/>
          <p:cNvSpPr>
            <a:spLocks noChangeArrowheads="1"/>
          </p:cNvSpPr>
          <p:nvPr/>
        </p:nvSpPr>
        <p:spPr bwMode="auto">
          <a:xfrm>
            <a:off x="8524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  <a:endParaRPr lang="en-US" sz="2400" dirty="0">
              <a:latin typeface="Calibri"/>
            </a:endParaRPr>
          </a:p>
        </p:txBody>
      </p:sp>
      <p:sp>
        <p:nvSpPr>
          <p:cNvPr id="37893" name="Line 6"/>
          <p:cNvSpPr>
            <a:spLocks noChangeShapeType="1"/>
          </p:cNvSpPr>
          <p:nvPr/>
        </p:nvSpPr>
        <p:spPr bwMode="auto">
          <a:xfrm flipH="1">
            <a:off x="2492375" y="2981325"/>
            <a:ext cx="798513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7"/>
          <p:cNvSpPr>
            <a:spLocks noChangeShapeType="1"/>
          </p:cNvSpPr>
          <p:nvPr/>
        </p:nvSpPr>
        <p:spPr bwMode="auto">
          <a:xfrm>
            <a:off x="1450975" y="2995613"/>
            <a:ext cx="746125" cy="857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Oval 8"/>
          <p:cNvSpPr>
            <a:spLocks noChangeArrowheads="1"/>
          </p:cNvSpPr>
          <p:nvPr/>
        </p:nvSpPr>
        <p:spPr bwMode="auto">
          <a:xfrm>
            <a:off x="1728788" y="5307013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  <a:endParaRPr lang="en-US" sz="2400" dirty="0">
              <a:latin typeface="Calibri"/>
            </a:endParaRPr>
          </a:p>
        </p:txBody>
      </p:sp>
      <p:sp>
        <p:nvSpPr>
          <p:cNvPr id="37896" name="Line 9"/>
          <p:cNvSpPr>
            <a:spLocks noChangeShapeType="1"/>
          </p:cNvSpPr>
          <p:nvPr/>
        </p:nvSpPr>
        <p:spPr bwMode="auto">
          <a:xfrm>
            <a:off x="2319338" y="4576763"/>
            <a:ext cx="0" cy="723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Text Box 10"/>
          <p:cNvSpPr txBox="1">
            <a:spLocks noChangeArrowheads="1"/>
          </p:cNvSpPr>
          <p:nvPr/>
        </p:nvSpPr>
        <p:spPr bwMode="auto">
          <a:xfrm>
            <a:off x="4633913" y="2089150"/>
            <a:ext cx="40163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i="1" dirty="0">
                <a:latin typeface="Calibri"/>
              </a:rPr>
              <a:t>Cancer</a:t>
            </a:r>
            <a:r>
              <a:rPr lang="en-US" sz="3200" dirty="0">
                <a:latin typeface="Calibri"/>
              </a:rPr>
              <a:t> is independent of </a:t>
            </a:r>
            <a:r>
              <a:rPr lang="en-US" sz="3200" i="1" dirty="0">
                <a:latin typeface="Calibri"/>
              </a:rPr>
              <a:t>Age</a:t>
            </a:r>
            <a:r>
              <a:rPr lang="en-US" sz="3200" dirty="0">
                <a:latin typeface="Calibri"/>
              </a:rPr>
              <a:t> and </a:t>
            </a:r>
            <a:r>
              <a:rPr lang="en-US" sz="3200" i="1" dirty="0">
                <a:latin typeface="Calibri"/>
              </a:rPr>
              <a:t>Gender</a:t>
            </a:r>
            <a:r>
              <a:rPr lang="en-US" sz="3200" dirty="0">
                <a:latin typeface="Calibri"/>
              </a:rPr>
              <a:t> given </a:t>
            </a:r>
            <a:r>
              <a:rPr lang="en-US" sz="3200" i="1" dirty="0">
                <a:latin typeface="Calibri"/>
              </a:rPr>
              <a:t>Smoking</a:t>
            </a:r>
            <a:endParaRPr lang="en-US" dirty="0">
              <a:latin typeface="Calibri"/>
            </a:endParaRPr>
          </a:p>
        </p:txBody>
      </p:sp>
      <p:sp>
        <p:nvSpPr>
          <p:cNvPr id="37898" name="Rectangle 11"/>
          <p:cNvSpPr>
            <a:spLocks noChangeArrowheads="1"/>
          </p:cNvSpPr>
          <p:nvPr/>
        </p:nvSpPr>
        <p:spPr bwMode="auto">
          <a:xfrm>
            <a:off x="4038600" y="4724400"/>
            <a:ext cx="3769444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3200" i="1" dirty="0">
                <a:latin typeface="Calibri"/>
              </a:rPr>
              <a:t>P(C | A,G,S) = P(C | S)</a:t>
            </a:r>
            <a:endParaRPr lang="en-US" sz="2800" dirty="0">
              <a:latin typeface="Calibri"/>
            </a:endParaRPr>
          </a:p>
        </p:txBody>
      </p:sp>
      <p:sp>
        <p:nvSpPr>
          <p:cNvPr id="12" name="Text Box 20">
            <a:extLst>
              <a:ext uri="{FF2B5EF4-FFF2-40B4-BE49-F238E27FC236}">
                <a16:creationId xmlns:a16="http://schemas.microsoft.com/office/drawing/2014/main" id="{81C76E63-C7C2-8F46-95FA-5C1B42B99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752365"/>
            <a:ext cx="575293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If we know value of smoking, there is no need to know values of age or gender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Conditional Independence</a:t>
            </a:r>
          </a:p>
        </p:txBody>
      </p:sp>
      <p:sp>
        <p:nvSpPr>
          <p:cNvPr id="37890" name="Oval 3"/>
          <p:cNvSpPr>
            <a:spLocks noChangeArrowheads="1"/>
          </p:cNvSpPr>
          <p:nvPr/>
        </p:nvSpPr>
        <p:spPr bwMode="auto">
          <a:xfrm>
            <a:off x="1684338" y="38401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37891" name="Oval 4"/>
          <p:cNvSpPr>
            <a:spLocks noChangeArrowheads="1"/>
          </p:cNvSpPr>
          <p:nvPr/>
        </p:nvSpPr>
        <p:spPr bwMode="auto">
          <a:xfrm>
            <a:off x="26812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  <a:endParaRPr lang="en-US" sz="2400" dirty="0">
              <a:latin typeface="Calibri"/>
            </a:endParaRPr>
          </a:p>
        </p:txBody>
      </p:sp>
      <p:sp>
        <p:nvSpPr>
          <p:cNvPr id="37892" name="Oval 5"/>
          <p:cNvSpPr>
            <a:spLocks noChangeArrowheads="1"/>
          </p:cNvSpPr>
          <p:nvPr/>
        </p:nvSpPr>
        <p:spPr bwMode="auto">
          <a:xfrm>
            <a:off x="852488" y="2265363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  <a:endParaRPr lang="en-US" sz="2400" dirty="0">
              <a:latin typeface="Calibri"/>
            </a:endParaRPr>
          </a:p>
        </p:txBody>
      </p:sp>
      <p:sp>
        <p:nvSpPr>
          <p:cNvPr id="37893" name="Line 6"/>
          <p:cNvSpPr>
            <a:spLocks noChangeShapeType="1"/>
          </p:cNvSpPr>
          <p:nvPr/>
        </p:nvSpPr>
        <p:spPr bwMode="auto">
          <a:xfrm flipH="1">
            <a:off x="2492375" y="2981325"/>
            <a:ext cx="798513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Line 7"/>
          <p:cNvSpPr>
            <a:spLocks noChangeShapeType="1"/>
          </p:cNvSpPr>
          <p:nvPr/>
        </p:nvSpPr>
        <p:spPr bwMode="auto">
          <a:xfrm>
            <a:off x="1450975" y="2995613"/>
            <a:ext cx="746125" cy="8572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Oval 8"/>
          <p:cNvSpPr>
            <a:spLocks noChangeArrowheads="1"/>
          </p:cNvSpPr>
          <p:nvPr/>
        </p:nvSpPr>
        <p:spPr bwMode="auto">
          <a:xfrm>
            <a:off x="1728788" y="5307013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  <a:endParaRPr lang="en-US" sz="2400" dirty="0">
              <a:latin typeface="Calibri"/>
            </a:endParaRPr>
          </a:p>
        </p:txBody>
      </p:sp>
      <p:sp>
        <p:nvSpPr>
          <p:cNvPr id="37896" name="Line 9"/>
          <p:cNvSpPr>
            <a:spLocks noChangeShapeType="1"/>
          </p:cNvSpPr>
          <p:nvPr/>
        </p:nvSpPr>
        <p:spPr bwMode="auto">
          <a:xfrm>
            <a:off x="2319338" y="4576763"/>
            <a:ext cx="0" cy="723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Text Box 10"/>
          <p:cNvSpPr txBox="1">
            <a:spLocks noChangeArrowheads="1"/>
          </p:cNvSpPr>
          <p:nvPr/>
        </p:nvSpPr>
        <p:spPr bwMode="auto">
          <a:xfrm>
            <a:off x="4633913" y="2089150"/>
            <a:ext cx="401637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i="1" dirty="0">
                <a:latin typeface="Calibri"/>
              </a:rPr>
              <a:t>Cancer</a:t>
            </a:r>
            <a:r>
              <a:rPr lang="en-US" sz="3200" dirty="0">
                <a:latin typeface="Calibri"/>
              </a:rPr>
              <a:t> is independent of </a:t>
            </a:r>
            <a:r>
              <a:rPr lang="en-US" sz="3200" i="1" dirty="0">
                <a:latin typeface="Calibri"/>
              </a:rPr>
              <a:t>Age</a:t>
            </a:r>
            <a:r>
              <a:rPr lang="en-US" sz="3200" dirty="0">
                <a:latin typeface="Calibri"/>
              </a:rPr>
              <a:t> and </a:t>
            </a:r>
            <a:r>
              <a:rPr lang="en-US" sz="3200" i="1" dirty="0">
                <a:latin typeface="Calibri"/>
              </a:rPr>
              <a:t>Gender</a:t>
            </a:r>
            <a:r>
              <a:rPr lang="en-US" sz="3200" dirty="0">
                <a:latin typeface="Calibri"/>
              </a:rPr>
              <a:t> given </a:t>
            </a:r>
            <a:r>
              <a:rPr lang="en-US" sz="3200" i="1" dirty="0">
                <a:latin typeface="Calibri"/>
              </a:rPr>
              <a:t>Smoking</a:t>
            </a:r>
            <a:endParaRPr lang="en-US" dirty="0">
              <a:latin typeface="Calibri"/>
            </a:endParaRPr>
          </a:p>
        </p:txBody>
      </p:sp>
      <p:sp>
        <p:nvSpPr>
          <p:cNvPr id="13" name="Text Box 20">
            <a:extLst>
              <a:ext uri="{FF2B5EF4-FFF2-40B4-BE49-F238E27FC236}">
                <a16:creationId xmlns:a16="http://schemas.microsoft.com/office/drawing/2014/main" id="{06DF83A7-6F4F-3A41-A792-D7A1A7A07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976598"/>
            <a:ext cx="503188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236538" indent="-236538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Instead of one big CPT with 4 variables, we have two smaller CPTs with 3 and 2 variables</a:t>
            </a:r>
          </a:p>
          <a:p>
            <a:pPr marL="236538" indent="-236538" eaLnBrk="1" hangingPunct="1">
              <a:buFont typeface="Arial" panose="020B0604020202020204" pitchFamily="34" charset="0"/>
              <a:buChar char="•"/>
            </a:pPr>
            <a:endParaRPr lang="en-US" dirty="0">
              <a:solidFill>
                <a:srgbClr val="FF0000"/>
              </a:solidFill>
            </a:endParaRPr>
          </a:p>
          <a:p>
            <a:pPr marL="236538" indent="-236538" eaLnBrk="1" hangingPunct="1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If all variables binary: 12 models (2</a:t>
            </a:r>
            <a:r>
              <a:rPr lang="en-US" baseline="30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+2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) rather than 16 (2</a:t>
            </a:r>
            <a:r>
              <a:rPr lang="en-US" baseline="30000" dirty="0">
                <a:solidFill>
                  <a:srgbClr val="FF0000"/>
                </a:solidFill>
              </a:rPr>
              <a:t>4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43572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Conditional Independence: Naïve Bayes </a:t>
            </a:r>
          </a:p>
        </p:txBody>
      </p:sp>
      <p:sp>
        <p:nvSpPr>
          <p:cNvPr id="39938" name="Oval 3"/>
          <p:cNvSpPr>
            <a:spLocks noChangeArrowheads="1"/>
          </p:cNvSpPr>
          <p:nvPr/>
        </p:nvSpPr>
        <p:spPr bwMode="auto">
          <a:xfrm>
            <a:off x="1612900" y="1905000"/>
            <a:ext cx="1295400" cy="6477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  <a:endParaRPr lang="en-US" sz="2400" dirty="0">
              <a:latin typeface="Calibri"/>
            </a:endParaRPr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2547938" y="2522538"/>
            <a:ext cx="868362" cy="969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Line 5"/>
          <p:cNvSpPr>
            <a:spLocks noChangeShapeType="1"/>
          </p:cNvSpPr>
          <p:nvPr/>
        </p:nvSpPr>
        <p:spPr bwMode="auto">
          <a:xfrm flipH="1">
            <a:off x="1155700" y="2538413"/>
            <a:ext cx="863600" cy="928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Oval 6"/>
          <p:cNvSpPr>
            <a:spLocks noChangeArrowheads="1"/>
          </p:cNvSpPr>
          <p:nvPr/>
        </p:nvSpPr>
        <p:spPr bwMode="auto">
          <a:xfrm>
            <a:off x="2743200" y="3505200"/>
            <a:ext cx="1498600" cy="863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  <a:endParaRPr lang="en-US" sz="2400" dirty="0">
              <a:latin typeface="Calibri"/>
            </a:endParaRPr>
          </a:p>
        </p:txBody>
      </p:sp>
      <p:sp>
        <p:nvSpPr>
          <p:cNvPr id="39942" name="Oval 7"/>
          <p:cNvSpPr>
            <a:spLocks noChangeArrowheads="1"/>
          </p:cNvSpPr>
          <p:nvPr/>
        </p:nvSpPr>
        <p:spPr bwMode="auto">
          <a:xfrm>
            <a:off x="304800" y="3467100"/>
            <a:ext cx="1600200" cy="850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  <a:endParaRPr lang="en-US" sz="2400" dirty="0">
              <a:latin typeface="Calibri"/>
            </a:endParaRPr>
          </a:p>
        </p:txBody>
      </p:sp>
      <p:grpSp>
        <p:nvGrpSpPr>
          <p:cNvPr id="39943" name="Group 8"/>
          <p:cNvGrpSpPr>
            <a:grpSpLocks/>
          </p:cNvGrpSpPr>
          <p:nvPr/>
        </p:nvGrpSpPr>
        <p:grpSpPr bwMode="auto">
          <a:xfrm>
            <a:off x="4419600" y="2971800"/>
            <a:ext cx="4800600" cy="2209800"/>
            <a:chOff x="2851" y="2009"/>
            <a:chExt cx="2872" cy="1683"/>
          </a:xfrm>
        </p:grpSpPr>
        <p:sp>
          <p:nvSpPr>
            <p:cNvPr id="39946" name="Text Box 9"/>
            <p:cNvSpPr txBox="1">
              <a:spLocks noChangeArrowheads="1"/>
            </p:cNvSpPr>
            <p:nvPr/>
          </p:nvSpPr>
          <p:spPr bwMode="auto">
            <a:xfrm>
              <a:off x="2851" y="2009"/>
              <a:ext cx="2872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i="1" dirty="0">
                  <a:latin typeface="Calibri"/>
                </a:rPr>
                <a:t>Serum Calcium</a:t>
              </a:r>
              <a:r>
                <a:rPr lang="en-US" sz="2800" dirty="0">
                  <a:latin typeface="Calibri"/>
                </a:rPr>
                <a:t> is independent of </a:t>
              </a:r>
              <a:r>
                <a:rPr lang="en-US" sz="2800" i="1" dirty="0">
                  <a:latin typeface="Calibri"/>
                </a:rPr>
                <a:t>Lung Tumor</a:t>
              </a:r>
              <a:r>
                <a:rPr lang="en-US" sz="2800" dirty="0">
                  <a:latin typeface="Calibri"/>
                </a:rPr>
                <a:t> given </a:t>
              </a:r>
              <a:r>
                <a:rPr lang="en-US" sz="2800" i="1" dirty="0">
                  <a:latin typeface="Calibri"/>
                </a:rPr>
                <a:t>Cancer</a:t>
              </a:r>
              <a:endParaRPr lang="en-US" dirty="0">
                <a:latin typeface="Calibri"/>
              </a:endParaRPr>
            </a:p>
          </p:txBody>
        </p:sp>
        <p:sp>
          <p:nvSpPr>
            <p:cNvPr id="39947" name="Text Box 10"/>
            <p:cNvSpPr txBox="1">
              <a:spLocks noChangeArrowheads="1"/>
            </p:cNvSpPr>
            <p:nvPr/>
          </p:nvSpPr>
          <p:spPr bwMode="auto">
            <a:xfrm>
              <a:off x="3253" y="3091"/>
              <a:ext cx="2035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800" i="1" dirty="0">
                  <a:latin typeface="Calibri"/>
                </a:rPr>
                <a:t>P(L | SC,C) = P(L|C)</a:t>
              </a:r>
            </a:p>
            <a:p>
              <a:r>
                <a:rPr lang="en-US" sz="2800" i="1" dirty="0">
                  <a:latin typeface="Calibri"/>
                </a:rPr>
                <a:t>P(SC | L,C) = P(SC|C)</a:t>
              </a:r>
            </a:p>
          </p:txBody>
        </p:sp>
      </p:grpSp>
      <p:sp>
        <p:nvSpPr>
          <p:cNvPr id="39944" name="Text Box 11"/>
          <p:cNvSpPr txBox="1">
            <a:spLocks noChangeArrowheads="1"/>
          </p:cNvSpPr>
          <p:nvPr/>
        </p:nvSpPr>
        <p:spPr bwMode="auto">
          <a:xfrm>
            <a:off x="4398196" y="1277591"/>
            <a:ext cx="4318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Serum Calcium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latin typeface="Calibri"/>
              </a:rPr>
              <a:t>Lung Tumor</a:t>
            </a:r>
            <a:r>
              <a:rPr lang="en-US" sz="2800" dirty="0">
                <a:latin typeface="Calibri"/>
              </a:rPr>
              <a:t> are dependent (their presence is correlated)</a:t>
            </a:r>
          </a:p>
        </p:txBody>
      </p:sp>
      <p:sp>
        <p:nvSpPr>
          <p:cNvPr id="39945" name="Text Box 15"/>
          <p:cNvSpPr txBox="1">
            <a:spLocks noChangeArrowheads="1"/>
          </p:cNvSpPr>
          <p:nvPr/>
        </p:nvSpPr>
        <p:spPr bwMode="auto">
          <a:xfrm>
            <a:off x="304800" y="5451455"/>
            <a:ext cx="8763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hlinkClick r:id="rId3"/>
              </a:rPr>
              <a:t>Naïve Bayes </a:t>
            </a:r>
            <a:r>
              <a:rPr lang="en-US" sz="2800" dirty="0"/>
              <a:t>assumption: evidence (e.g., symptoms) independent given disease; easy to combine evidence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13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Overview 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551" y="1384300"/>
            <a:ext cx="8051800" cy="5334000"/>
          </a:xfrm>
        </p:spPr>
        <p:txBody>
          <a:bodyPr/>
          <a:lstStyle/>
          <a:p>
            <a:pPr eaLnBrk="1" hangingPunct="1"/>
            <a:r>
              <a:rPr lang="en-US" dirty="0"/>
              <a:t>Bayesian Belief Networks (BBNs) can reason with networks of propositions and associated probabilities</a:t>
            </a:r>
          </a:p>
          <a:p>
            <a:pPr eaLnBrk="1" hangingPunct="1"/>
            <a:r>
              <a:rPr lang="en-US" dirty="0"/>
              <a:t>BBNs encode causal associations between facts and events the propositions represent</a:t>
            </a:r>
          </a:p>
          <a:p>
            <a:pPr eaLnBrk="1" hangingPunct="1"/>
            <a:r>
              <a:rPr lang="en-US" dirty="0"/>
              <a:t>Useful for many AI problems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Diagnosis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Expert systems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Planning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Learning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5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Explaining Away </a:t>
            </a:r>
          </a:p>
        </p:txBody>
      </p:sp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3962400" y="2057400"/>
            <a:ext cx="487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Exposure to Toxics</a:t>
            </a:r>
            <a:r>
              <a:rPr lang="en-US" sz="2800" dirty="0">
                <a:latin typeface="Calibri"/>
              </a:rPr>
              <a:t> is </a:t>
            </a:r>
            <a:r>
              <a:rPr lang="en-US" sz="2800" b="1" dirty="0">
                <a:latin typeface="Calibri"/>
              </a:rPr>
              <a:t>dependent</a:t>
            </a:r>
            <a:r>
              <a:rPr lang="en-US" sz="2800" dirty="0">
                <a:latin typeface="Calibri"/>
              </a:rPr>
              <a:t> on </a:t>
            </a:r>
            <a:r>
              <a:rPr lang="en-US" sz="2800" i="1" dirty="0">
                <a:latin typeface="Calibri"/>
              </a:rPr>
              <a:t>Smoking</a:t>
            </a:r>
            <a:r>
              <a:rPr lang="en-US" sz="2800" dirty="0">
                <a:latin typeface="Calibri"/>
              </a:rPr>
              <a:t>, given </a:t>
            </a:r>
            <a:r>
              <a:rPr lang="en-US" sz="2800" i="1" dirty="0">
                <a:latin typeface="Calibri"/>
              </a:rPr>
              <a:t>Cancer</a:t>
            </a:r>
            <a:endParaRPr lang="en-US" dirty="0">
              <a:latin typeface="Calibri"/>
            </a:endParaRPr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3987800" y="990600"/>
            <a:ext cx="4699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Exposure to Toxics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latin typeface="Calibri"/>
              </a:rPr>
              <a:t>Smoking</a:t>
            </a:r>
            <a:r>
              <a:rPr lang="en-US" sz="2800" dirty="0">
                <a:latin typeface="Calibri"/>
              </a:rPr>
              <a:t> are independent</a:t>
            </a:r>
            <a:endParaRPr lang="en-US" dirty="0">
              <a:latin typeface="Calibri"/>
            </a:endParaRPr>
          </a:p>
        </p:txBody>
      </p:sp>
      <p:sp>
        <p:nvSpPr>
          <p:cNvPr id="41988" name="Oval 5"/>
          <p:cNvSpPr>
            <a:spLocks noChangeArrowheads="1"/>
          </p:cNvSpPr>
          <p:nvPr/>
        </p:nvSpPr>
        <p:spPr bwMode="auto">
          <a:xfrm>
            <a:off x="2297113" y="18542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41989" name="Oval 6"/>
          <p:cNvSpPr>
            <a:spLocks noChangeArrowheads="1"/>
          </p:cNvSpPr>
          <p:nvPr/>
        </p:nvSpPr>
        <p:spPr bwMode="auto">
          <a:xfrm>
            <a:off x="1573213" y="30099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41990" name="Line 7"/>
          <p:cNvSpPr>
            <a:spLocks noChangeShapeType="1"/>
          </p:cNvSpPr>
          <p:nvPr/>
        </p:nvSpPr>
        <p:spPr bwMode="auto">
          <a:xfrm flipH="1">
            <a:off x="2425700" y="2578100"/>
            <a:ext cx="427038" cy="4905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Oval 8"/>
          <p:cNvSpPr>
            <a:spLocks noChangeArrowheads="1"/>
          </p:cNvSpPr>
          <p:nvPr/>
        </p:nvSpPr>
        <p:spPr bwMode="auto">
          <a:xfrm>
            <a:off x="544513" y="1828800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41992" name="Line 9"/>
          <p:cNvSpPr>
            <a:spLocks noChangeShapeType="1"/>
          </p:cNvSpPr>
          <p:nvPr/>
        </p:nvSpPr>
        <p:spPr bwMode="auto">
          <a:xfrm>
            <a:off x="1509713" y="265430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Text Box 14"/>
          <p:cNvSpPr txBox="1">
            <a:spLocks noChangeArrowheads="1"/>
          </p:cNvSpPr>
          <p:nvPr/>
        </p:nvSpPr>
        <p:spPr bwMode="auto">
          <a:xfrm>
            <a:off x="152400" y="4343400"/>
            <a:ext cx="8991600" cy="2455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31775" indent="-2317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altLang="ja-JP" sz="2800" i="1" dirty="0"/>
              <a:t>Explaining away: </a:t>
            </a:r>
            <a:r>
              <a:rPr lang="en-US" altLang="ja-JP" sz="2800" dirty="0"/>
              <a:t>reasoning pattern where </a:t>
            </a:r>
            <a:r>
              <a:rPr lang="en-US" altLang="ja-JP" sz="2800" dirty="0" err="1"/>
              <a:t>confirma-tion</a:t>
            </a:r>
            <a:r>
              <a:rPr lang="en-US" altLang="ja-JP" sz="2800" dirty="0"/>
              <a:t> of one cause reduces need to invoke alternatives</a:t>
            </a:r>
          </a:p>
          <a:p>
            <a:pPr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800" dirty="0"/>
              <a:t>Essence of </a:t>
            </a:r>
            <a:r>
              <a:rPr lang="en-US" sz="2800" dirty="0">
                <a:hlinkClick r:id="rId3"/>
              </a:rPr>
              <a:t>Occam’s Razor</a:t>
            </a:r>
            <a:r>
              <a:rPr lang="en-US" sz="2800" dirty="0"/>
              <a:t> (prefer hypothesis with fewest assumptions)</a:t>
            </a:r>
          </a:p>
          <a:p>
            <a:pPr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800" dirty="0"/>
              <a:t>Relies on independence of causes</a:t>
            </a:r>
          </a:p>
        </p:txBody>
      </p:sp>
      <p:sp>
        <p:nvSpPr>
          <p:cNvPr id="41994" name="TextBox 1"/>
          <p:cNvSpPr txBox="1">
            <a:spLocks noChangeArrowheads="1"/>
          </p:cNvSpPr>
          <p:nvPr/>
        </p:nvSpPr>
        <p:spPr bwMode="auto">
          <a:xfrm>
            <a:off x="3233738" y="3200400"/>
            <a:ext cx="59102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i="1" dirty="0">
                <a:latin typeface="Calibri"/>
              </a:rPr>
              <a:t>P(E=heavy | C=malignant) &gt; P(E=heavy | C=malignant, S=heavy)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8DBAA15-2CFE-314F-8D92-6B07E9A0E436}"/>
              </a:ext>
            </a:extLst>
          </p:cNvPr>
          <p:cNvSpPr txBox="1"/>
          <p:nvPr/>
        </p:nvSpPr>
        <p:spPr>
          <a:xfrm>
            <a:off x="544513" y="148486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C4D30FD-C49A-7441-A624-419BA001369C}"/>
              </a:ext>
            </a:extLst>
          </p:cNvPr>
          <p:cNvSpPr txBox="1"/>
          <p:nvPr/>
        </p:nvSpPr>
        <p:spPr>
          <a:xfrm>
            <a:off x="2297113" y="1510784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D12E7FC-D472-C643-9050-8EF5E0111932}"/>
              </a:ext>
            </a:extLst>
          </p:cNvPr>
          <p:cNvSpPr txBox="1"/>
          <p:nvPr/>
        </p:nvSpPr>
        <p:spPr>
          <a:xfrm>
            <a:off x="1363038" y="2876034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700088" y="288925"/>
            <a:ext cx="7772400" cy="647700"/>
          </a:xfrm>
        </p:spPr>
        <p:txBody>
          <a:bodyPr/>
          <a:lstStyle/>
          <a:p>
            <a:pPr eaLnBrk="1" hangingPunct="1"/>
            <a:r>
              <a:rPr lang="en-US" dirty="0"/>
              <a:t>Conditional Independence</a:t>
            </a:r>
          </a:p>
        </p:txBody>
      </p:sp>
      <p:sp>
        <p:nvSpPr>
          <p:cNvPr id="44034" name="Oval 3"/>
          <p:cNvSpPr>
            <a:spLocks noChangeArrowheads="1"/>
          </p:cNvSpPr>
          <p:nvPr/>
        </p:nvSpPr>
        <p:spPr bwMode="auto">
          <a:xfrm>
            <a:off x="2409825" y="3498850"/>
            <a:ext cx="1270000" cy="7239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44035" name="Oval 4"/>
          <p:cNvSpPr>
            <a:spLocks noChangeArrowheads="1"/>
          </p:cNvSpPr>
          <p:nvPr/>
        </p:nvSpPr>
        <p:spPr bwMode="auto">
          <a:xfrm>
            <a:off x="2435225" y="226695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44036" name="Oval 5"/>
          <p:cNvSpPr>
            <a:spLocks noChangeArrowheads="1"/>
          </p:cNvSpPr>
          <p:nvPr/>
        </p:nvSpPr>
        <p:spPr bwMode="auto">
          <a:xfrm>
            <a:off x="708025" y="226695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44037" name="Line 6"/>
          <p:cNvSpPr>
            <a:spLocks noChangeShapeType="1"/>
          </p:cNvSpPr>
          <p:nvPr/>
        </p:nvSpPr>
        <p:spPr bwMode="auto">
          <a:xfrm flipH="1">
            <a:off x="3057525" y="3003550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7"/>
          <p:cNvSpPr>
            <a:spLocks noChangeShapeType="1"/>
          </p:cNvSpPr>
          <p:nvPr/>
        </p:nvSpPr>
        <p:spPr bwMode="auto">
          <a:xfrm>
            <a:off x="1812925" y="2889250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Oval 8"/>
          <p:cNvSpPr>
            <a:spLocks noChangeArrowheads="1"/>
          </p:cNvSpPr>
          <p:nvPr/>
        </p:nvSpPr>
        <p:spPr bwMode="auto">
          <a:xfrm>
            <a:off x="1685925" y="4654550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  <a:effectLst>
            <a:glow rad="177800">
              <a:srgbClr val="FFFF00">
                <a:alpha val="75000"/>
              </a:srgbClr>
            </a:glow>
            <a:softEdge rad="12700"/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44042" name="Line 9"/>
          <p:cNvSpPr>
            <a:spLocks noChangeShapeType="1"/>
          </p:cNvSpPr>
          <p:nvPr/>
        </p:nvSpPr>
        <p:spPr bwMode="auto">
          <a:xfrm flipH="1">
            <a:off x="2543175" y="4241800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0"/>
          <p:cNvSpPr>
            <a:spLocks noChangeShapeType="1"/>
          </p:cNvSpPr>
          <p:nvPr/>
        </p:nvSpPr>
        <p:spPr bwMode="auto">
          <a:xfrm>
            <a:off x="2613025" y="5340350"/>
            <a:ext cx="450850" cy="50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1"/>
          <p:cNvSpPr>
            <a:spLocks noChangeShapeType="1"/>
          </p:cNvSpPr>
          <p:nvPr/>
        </p:nvSpPr>
        <p:spPr bwMode="auto">
          <a:xfrm flipH="1">
            <a:off x="1470025" y="5276850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Oval 12"/>
          <p:cNvSpPr>
            <a:spLocks noChangeArrowheads="1"/>
          </p:cNvSpPr>
          <p:nvPr/>
        </p:nvSpPr>
        <p:spPr bwMode="auto">
          <a:xfrm>
            <a:off x="2257425" y="5861050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44046" name="Oval 13"/>
          <p:cNvSpPr>
            <a:spLocks noChangeArrowheads="1"/>
          </p:cNvSpPr>
          <p:nvPr/>
        </p:nvSpPr>
        <p:spPr bwMode="auto">
          <a:xfrm>
            <a:off x="606425" y="5734050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44047" name="Oval 14"/>
          <p:cNvSpPr>
            <a:spLocks noChangeArrowheads="1"/>
          </p:cNvSpPr>
          <p:nvPr/>
        </p:nvSpPr>
        <p:spPr bwMode="auto">
          <a:xfrm>
            <a:off x="657225" y="3473450"/>
            <a:ext cx="1371600" cy="8763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44048" name="Line 15"/>
          <p:cNvSpPr>
            <a:spLocks noChangeShapeType="1"/>
          </p:cNvSpPr>
          <p:nvPr/>
        </p:nvSpPr>
        <p:spPr bwMode="auto">
          <a:xfrm>
            <a:off x="1622425" y="429895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6"/>
          <p:cNvSpPr>
            <a:spLocks noChangeShapeType="1"/>
          </p:cNvSpPr>
          <p:nvPr/>
        </p:nvSpPr>
        <p:spPr bwMode="auto">
          <a:xfrm>
            <a:off x="1343025" y="2978150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Text Box 17"/>
          <p:cNvSpPr txBox="1">
            <a:spLocks noChangeArrowheads="1"/>
          </p:cNvSpPr>
          <p:nvPr/>
        </p:nvSpPr>
        <p:spPr bwMode="auto">
          <a:xfrm>
            <a:off x="5432425" y="3449637"/>
            <a:ext cx="3471863" cy="18002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solidFill>
                  <a:schemeClr val="accent2"/>
                </a:solidFill>
                <a:latin typeface="Calibri"/>
              </a:rPr>
              <a:t>Cancer</a:t>
            </a:r>
            <a:r>
              <a:rPr lang="en-US" sz="2800" dirty="0">
                <a:latin typeface="Calibri"/>
              </a:rPr>
              <a:t> is independent of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Age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Gender</a:t>
            </a:r>
            <a:r>
              <a:rPr lang="en-US" sz="2800" dirty="0">
                <a:latin typeface="Calibri"/>
              </a:rPr>
              <a:t> given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Exposure to Toxics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Smoking</a:t>
            </a:r>
            <a:r>
              <a:rPr lang="en-US" dirty="0">
                <a:latin typeface="Calibri"/>
              </a:rPr>
              <a:t>.</a:t>
            </a:r>
          </a:p>
        </p:txBody>
      </p:sp>
      <p:sp>
        <p:nvSpPr>
          <p:cNvPr id="44051" name="Text Box 18"/>
          <p:cNvSpPr txBox="1">
            <a:spLocks noChangeArrowheads="1"/>
          </p:cNvSpPr>
          <p:nvPr/>
        </p:nvSpPr>
        <p:spPr bwMode="auto">
          <a:xfrm>
            <a:off x="4108450" y="6080125"/>
            <a:ext cx="1786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Descendants</a:t>
            </a:r>
          </a:p>
        </p:txBody>
      </p:sp>
      <p:sp>
        <p:nvSpPr>
          <p:cNvPr id="44052" name="Text Box 19"/>
          <p:cNvSpPr txBox="1">
            <a:spLocks noChangeArrowheads="1"/>
          </p:cNvSpPr>
          <p:nvPr/>
        </p:nvSpPr>
        <p:spPr bwMode="auto">
          <a:xfrm>
            <a:off x="3981450" y="3679825"/>
            <a:ext cx="11366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Parents</a:t>
            </a:r>
          </a:p>
        </p:txBody>
      </p:sp>
      <p:sp>
        <p:nvSpPr>
          <p:cNvPr id="44053" name="Text Box 20"/>
          <p:cNvSpPr txBox="1">
            <a:spLocks noChangeArrowheads="1"/>
          </p:cNvSpPr>
          <p:nvPr/>
        </p:nvSpPr>
        <p:spPr bwMode="auto">
          <a:xfrm>
            <a:off x="4070350" y="2422525"/>
            <a:ext cx="24037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Non-Descendants</a:t>
            </a:r>
          </a:p>
        </p:txBody>
      </p:sp>
      <p:sp>
        <p:nvSpPr>
          <p:cNvPr id="44054" name="AutoShape 21"/>
          <p:cNvSpPr>
            <a:spLocks/>
          </p:cNvSpPr>
          <p:nvPr/>
        </p:nvSpPr>
        <p:spPr bwMode="auto">
          <a:xfrm>
            <a:off x="3933825" y="5975350"/>
            <a:ext cx="228600" cy="685800"/>
          </a:xfrm>
          <a:prstGeom prst="rightBrace">
            <a:avLst>
              <a:gd name="adj1" fmla="val 25000"/>
              <a:gd name="adj2" fmla="val 4814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AutoShape 22"/>
          <p:cNvSpPr>
            <a:spLocks/>
          </p:cNvSpPr>
          <p:nvPr/>
        </p:nvSpPr>
        <p:spPr bwMode="auto">
          <a:xfrm>
            <a:off x="3781425" y="3587750"/>
            <a:ext cx="241300" cy="685800"/>
          </a:xfrm>
          <a:prstGeom prst="rightBrace">
            <a:avLst>
              <a:gd name="adj1" fmla="val 23684"/>
              <a:gd name="adj2" fmla="val 4814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6" name="AutoShape 23"/>
          <p:cNvSpPr>
            <a:spLocks/>
          </p:cNvSpPr>
          <p:nvPr/>
        </p:nvSpPr>
        <p:spPr bwMode="auto">
          <a:xfrm>
            <a:off x="3844925" y="2368550"/>
            <a:ext cx="165100" cy="685800"/>
          </a:xfrm>
          <a:prstGeom prst="rightBrace">
            <a:avLst>
              <a:gd name="adj1" fmla="val 34615"/>
              <a:gd name="adj2" fmla="val 48148"/>
            </a:avLst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7" name="Text Box 24"/>
          <p:cNvSpPr txBox="1">
            <a:spLocks noChangeArrowheads="1"/>
          </p:cNvSpPr>
          <p:nvPr/>
        </p:nvSpPr>
        <p:spPr bwMode="auto">
          <a:xfrm>
            <a:off x="523875" y="1066800"/>
            <a:ext cx="8077200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200" dirty="0">
                <a:latin typeface="Calibri"/>
              </a:rPr>
              <a:t>A variable (node) is conditionally independent of its non-descendants given its parents</a:t>
            </a:r>
            <a:endParaRPr lang="en-US" dirty="0"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CC59F32-5546-BE41-9EAC-C68E3BB0F6AD}"/>
              </a:ext>
            </a:extLst>
          </p:cNvPr>
          <p:cNvSpPr txBox="1"/>
          <p:nvPr/>
        </p:nvSpPr>
        <p:spPr>
          <a:xfrm>
            <a:off x="6688222" y="605411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The major benefit of the BBN model 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Another non-descendant </a:t>
            </a:r>
          </a:p>
        </p:txBody>
      </p:sp>
      <p:sp>
        <p:nvSpPr>
          <p:cNvPr id="46082" name="Oval 3"/>
          <p:cNvSpPr>
            <a:spLocks noChangeArrowheads="1"/>
          </p:cNvSpPr>
          <p:nvPr/>
        </p:nvSpPr>
        <p:spPr bwMode="auto">
          <a:xfrm>
            <a:off x="301625" y="4173538"/>
            <a:ext cx="1460500" cy="8763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Diet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5257800" y="4330700"/>
            <a:ext cx="3590925" cy="1384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2800" i="1" dirty="0">
                <a:solidFill>
                  <a:schemeClr val="accent2"/>
                </a:solidFill>
                <a:latin typeface="Calibri"/>
              </a:rPr>
              <a:t>Cancer</a:t>
            </a:r>
            <a:r>
              <a:rPr lang="en-US" sz="2800" dirty="0">
                <a:latin typeface="Calibri"/>
              </a:rPr>
              <a:t> is independent of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Diet</a:t>
            </a:r>
            <a:r>
              <a:rPr lang="en-US" sz="28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2800" dirty="0">
                <a:latin typeface="Calibri"/>
              </a:rPr>
              <a:t>given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Exposure to</a:t>
            </a:r>
            <a:r>
              <a:rPr lang="en-US" sz="2800" i="1" dirty="0">
                <a:solidFill>
                  <a:srgbClr val="33CCCC"/>
                </a:solidFill>
                <a:latin typeface="Calibri"/>
              </a:rPr>
              <a:t>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Toxics</a:t>
            </a:r>
            <a:r>
              <a:rPr lang="en-US" sz="2800" dirty="0">
                <a:latin typeface="Calibri"/>
              </a:rPr>
              <a:t> and </a:t>
            </a:r>
            <a:r>
              <a:rPr lang="en-US" sz="2800" i="1" dirty="0">
                <a:solidFill>
                  <a:schemeClr val="folHlink"/>
                </a:solidFill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46084" name="Oval 5"/>
          <p:cNvSpPr>
            <a:spLocks noChangeArrowheads="1"/>
          </p:cNvSpPr>
          <p:nvPr/>
        </p:nvSpPr>
        <p:spPr bwMode="auto">
          <a:xfrm>
            <a:off x="3254375" y="3022600"/>
            <a:ext cx="1270000" cy="7239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46085" name="Oval 6"/>
          <p:cNvSpPr>
            <a:spLocks noChangeArrowheads="1"/>
          </p:cNvSpPr>
          <p:nvPr/>
        </p:nvSpPr>
        <p:spPr bwMode="auto">
          <a:xfrm>
            <a:off x="3279775" y="17907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46086" name="Oval 7"/>
          <p:cNvSpPr>
            <a:spLocks noChangeArrowheads="1"/>
          </p:cNvSpPr>
          <p:nvPr/>
        </p:nvSpPr>
        <p:spPr bwMode="auto">
          <a:xfrm>
            <a:off x="1552575" y="17907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46087" name="Line 8"/>
          <p:cNvSpPr>
            <a:spLocks noChangeShapeType="1"/>
          </p:cNvSpPr>
          <p:nvPr/>
        </p:nvSpPr>
        <p:spPr bwMode="auto">
          <a:xfrm flipH="1">
            <a:off x="3902075" y="2527300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Line 9"/>
          <p:cNvSpPr>
            <a:spLocks noChangeShapeType="1"/>
          </p:cNvSpPr>
          <p:nvPr/>
        </p:nvSpPr>
        <p:spPr bwMode="auto">
          <a:xfrm>
            <a:off x="2657475" y="2413000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9" name="Oval 10"/>
          <p:cNvSpPr>
            <a:spLocks noChangeArrowheads="1"/>
          </p:cNvSpPr>
          <p:nvPr/>
        </p:nvSpPr>
        <p:spPr bwMode="auto">
          <a:xfrm>
            <a:off x="2530475" y="4178300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46090" name="Line 11"/>
          <p:cNvSpPr>
            <a:spLocks noChangeShapeType="1"/>
          </p:cNvSpPr>
          <p:nvPr/>
        </p:nvSpPr>
        <p:spPr bwMode="auto">
          <a:xfrm flipH="1">
            <a:off x="3387725" y="3765550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2"/>
          <p:cNvSpPr>
            <a:spLocks noChangeShapeType="1"/>
          </p:cNvSpPr>
          <p:nvPr/>
        </p:nvSpPr>
        <p:spPr bwMode="auto">
          <a:xfrm>
            <a:off x="3457575" y="4864100"/>
            <a:ext cx="450850" cy="50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3"/>
          <p:cNvSpPr>
            <a:spLocks noChangeShapeType="1"/>
          </p:cNvSpPr>
          <p:nvPr/>
        </p:nvSpPr>
        <p:spPr bwMode="auto">
          <a:xfrm flipH="1">
            <a:off x="2314575" y="4800600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Oval 14"/>
          <p:cNvSpPr>
            <a:spLocks noChangeArrowheads="1"/>
          </p:cNvSpPr>
          <p:nvPr/>
        </p:nvSpPr>
        <p:spPr bwMode="auto">
          <a:xfrm>
            <a:off x="3101975" y="5384800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46094" name="Oval 15"/>
          <p:cNvSpPr>
            <a:spLocks noChangeArrowheads="1"/>
          </p:cNvSpPr>
          <p:nvPr/>
        </p:nvSpPr>
        <p:spPr bwMode="auto">
          <a:xfrm>
            <a:off x="1450975" y="5257800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46095" name="Oval 16"/>
          <p:cNvSpPr>
            <a:spLocks noChangeArrowheads="1"/>
          </p:cNvSpPr>
          <p:nvPr/>
        </p:nvSpPr>
        <p:spPr bwMode="auto">
          <a:xfrm>
            <a:off x="1501775" y="2997200"/>
            <a:ext cx="1371600" cy="876300"/>
          </a:xfrm>
          <a:prstGeom prst="ellipse">
            <a:avLst/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46096" name="Line 17"/>
          <p:cNvSpPr>
            <a:spLocks noChangeShapeType="1"/>
          </p:cNvSpPr>
          <p:nvPr/>
        </p:nvSpPr>
        <p:spPr bwMode="auto">
          <a:xfrm>
            <a:off x="2466975" y="382270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8"/>
          <p:cNvSpPr>
            <a:spLocks noChangeShapeType="1"/>
          </p:cNvSpPr>
          <p:nvPr/>
        </p:nvSpPr>
        <p:spPr bwMode="auto">
          <a:xfrm>
            <a:off x="2187575" y="2501900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9"/>
          <p:cNvSpPr>
            <a:spLocks noChangeShapeType="1"/>
          </p:cNvSpPr>
          <p:nvPr/>
        </p:nvSpPr>
        <p:spPr bwMode="auto">
          <a:xfrm flipH="1">
            <a:off x="901700" y="2338388"/>
            <a:ext cx="728663" cy="1839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9" name="Line 20"/>
          <p:cNvSpPr>
            <a:spLocks noChangeShapeType="1"/>
          </p:cNvSpPr>
          <p:nvPr/>
        </p:nvSpPr>
        <p:spPr bwMode="auto">
          <a:xfrm>
            <a:off x="935038" y="5018088"/>
            <a:ext cx="558800" cy="573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00" name="Text Box 24"/>
          <p:cNvSpPr txBox="1">
            <a:spLocks noChangeArrowheads="1"/>
          </p:cNvSpPr>
          <p:nvPr/>
        </p:nvSpPr>
        <p:spPr bwMode="auto">
          <a:xfrm>
            <a:off x="5562600" y="1619250"/>
            <a:ext cx="3276600" cy="2316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3200" dirty="0">
                <a:latin typeface="Calibri"/>
              </a:rPr>
              <a:t>A variable is conditionally independent of its non-descendants given its parents</a:t>
            </a:r>
            <a:endParaRPr lang="en-US" dirty="0">
              <a:latin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BBN Construction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/>
              <a:t>The </a:t>
            </a:r>
            <a:r>
              <a:rPr lang="en-US" b="1" dirty="0">
                <a:hlinkClick r:id="rId3"/>
              </a:rPr>
              <a:t>knowledge acquisition</a:t>
            </a:r>
            <a:r>
              <a:rPr lang="en-US" dirty="0"/>
              <a:t> process for a BBN involves three steps</a:t>
            </a:r>
          </a:p>
          <a:p>
            <a:pPr marL="1366838" lvl="1" indent="-1027113" eaLnBrk="1" hangingPunct="1">
              <a:buFontTx/>
              <a:buNone/>
            </a:pPr>
            <a:r>
              <a:rPr lang="en-US" sz="3200" b="1" dirty="0">
                <a:ea typeface="ＭＳ Ｐゴシック" charset="0"/>
              </a:rPr>
              <a:t>KA1</a:t>
            </a:r>
            <a:r>
              <a:rPr lang="en-US" sz="3200" dirty="0">
                <a:ea typeface="ＭＳ Ｐゴシック" charset="0"/>
              </a:rPr>
              <a:t>: Choosing appropriate </a:t>
            </a:r>
            <a:r>
              <a:rPr lang="en-US" sz="3200" b="1" dirty="0">
                <a:ea typeface="ＭＳ Ｐゴシック" charset="0"/>
              </a:rPr>
              <a:t>variables</a:t>
            </a:r>
          </a:p>
          <a:p>
            <a:pPr marL="1366838" lvl="1" indent="-1027113" eaLnBrk="1" hangingPunct="1">
              <a:buFontTx/>
              <a:buNone/>
            </a:pPr>
            <a:r>
              <a:rPr lang="en-US" sz="3200" b="1" dirty="0">
                <a:ea typeface="ＭＳ Ｐゴシック" charset="0"/>
              </a:rPr>
              <a:t>KA2</a:t>
            </a:r>
            <a:r>
              <a:rPr lang="en-US" sz="3200" dirty="0">
                <a:ea typeface="ＭＳ Ｐゴシック" charset="0"/>
              </a:rPr>
              <a:t>: Deciding on the </a:t>
            </a:r>
            <a:r>
              <a:rPr lang="en-US" sz="3200" b="1" dirty="0">
                <a:ea typeface="ＭＳ Ｐゴシック" charset="0"/>
              </a:rPr>
              <a:t>network structure</a:t>
            </a:r>
          </a:p>
          <a:p>
            <a:pPr marL="1366838" lvl="1" indent="-1027113" eaLnBrk="1" hangingPunct="1">
              <a:buFontTx/>
              <a:buNone/>
            </a:pPr>
            <a:r>
              <a:rPr lang="en-US" sz="3200" b="1" dirty="0">
                <a:ea typeface="ＭＳ Ｐゴシック" charset="0"/>
              </a:rPr>
              <a:t>KA3</a:t>
            </a:r>
            <a:r>
              <a:rPr lang="en-US" sz="3200" dirty="0">
                <a:ea typeface="ＭＳ Ｐゴシック" charset="0"/>
              </a:rPr>
              <a:t>: Obtaining the </a:t>
            </a:r>
            <a:r>
              <a:rPr lang="en-US" sz="3200" b="1" dirty="0">
                <a:ea typeface="ＭＳ Ｐゴシック" charset="0"/>
              </a:rPr>
              <a:t>conditional probability table data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5"/>
          <p:cNvSpPr>
            <a:spLocks noChangeArrowheads="1"/>
          </p:cNvSpPr>
          <p:nvPr/>
        </p:nvSpPr>
        <p:spPr bwMode="auto">
          <a:xfrm>
            <a:off x="684213" y="4926013"/>
            <a:ext cx="77724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33363" indent="-233363">
              <a:spcBef>
                <a:spcPct val="50000"/>
              </a:spcBef>
              <a:buFont typeface="Arial" charset="0"/>
              <a:buChar char="•"/>
            </a:pPr>
            <a:r>
              <a:rPr lang="en-US" sz="3200" dirty="0">
                <a:latin typeface="Calibri"/>
              </a:rPr>
              <a:t>They should be values, not probabilities</a:t>
            </a:r>
          </a:p>
        </p:txBody>
      </p:sp>
      <p:sp>
        <p:nvSpPr>
          <p:cNvPr id="50178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KA1: Choosing variables</a:t>
            </a:r>
          </a:p>
        </p:txBody>
      </p:sp>
      <p:sp>
        <p:nvSpPr>
          <p:cNvPr id="501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1600200"/>
          </a:xfrm>
        </p:spPr>
        <p:txBody>
          <a:bodyPr/>
          <a:lstStyle/>
          <a:p>
            <a:pPr eaLnBrk="1" hangingPunct="1"/>
            <a:r>
              <a:rPr lang="en-US" dirty="0"/>
              <a:t>Variable values: integers, reals or enumerations</a:t>
            </a:r>
          </a:p>
          <a:p>
            <a:pPr eaLnBrk="1" hangingPunct="1"/>
            <a:r>
              <a:rPr lang="en-US" dirty="0"/>
              <a:t>Variable should have collectively </a:t>
            </a:r>
            <a:r>
              <a:rPr lang="en-US" i="1" dirty="0"/>
              <a:t>exhaustive</a:t>
            </a:r>
            <a:r>
              <a:rPr lang="en-US" dirty="0"/>
              <a:t>, </a:t>
            </a:r>
            <a:r>
              <a:rPr lang="en-US" i="1" dirty="0"/>
              <a:t>mutually exclusive</a:t>
            </a:r>
            <a:r>
              <a:rPr lang="en-US" dirty="0"/>
              <a:t> values</a:t>
            </a:r>
          </a:p>
        </p:txBody>
      </p:sp>
      <p:graphicFrame>
        <p:nvGraphicFramePr>
          <p:cNvPr id="5018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791763"/>
              </p:ext>
            </p:extLst>
          </p:nvPr>
        </p:nvGraphicFramePr>
        <p:xfrm>
          <a:off x="2463800" y="3290887"/>
          <a:ext cx="26416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2" name="Equation" r:id="rId4" imgW="990600" imgH="228600" progId="Equation.3">
                  <p:embed/>
                </p:oleObj>
              </mc:Choice>
              <mc:Fallback>
                <p:oleObj name="Equation" r:id="rId4" imgW="9906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3290887"/>
                        <a:ext cx="2641600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3"/>
          <p:cNvGraphicFramePr>
            <a:graphicFrameLocks noChangeAspect="1"/>
          </p:cNvGraphicFramePr>
          <p:nvPr/>
        </p:nvGraphicFramePr>
        <p:xfrm>
          <a:off x="2095500" y="4094163"/>
          <a:ext cx="2944813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3" name="Equation" r:id="rId6" imgW="1104900" imgH="241300" progId="Equation.3">
                  <p:embed/>
                </p:oleObj>
              </mc:Choice>
              <mc:Fallback>
                <p:oleObj name="Equation" r:id="rId6" imgW="11049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4094163"/>
                        <a:ext cx="2944813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182" name="Group 1"/>
          <p:cNvGrpSpPr>
            <a:grpSpLocks/>
          </p:cNvGrpSpPr>
          <p:nvPr/>
        </p:nvGrpSpPr>
        <p:grpSpPr bwMode="auto">
          <a:xfrm>
            <a:off x="5778500" y="2921000"/>
            <a:ext cx="2781300" cy="1651000"/>
            <a:chOff x="5778500" y="2743200"/>
            <a:chExt cx="2781300" cy="1651000"/>
          </a:xfrm>
        </p:grpSpPr>
        <p:sp>
          <p:nvSpPr>
            <p:cNvPr id="50188" name="Oval 11"/>
            <p:cNvSpPr>
              <a:spLocks noChangeArrowheads="1"/>
            </p:cNvSpPr>
            <p:nvPr/>
          </p:nvSpPr>
          <p:spPr bwMode="auto">
            <a:xfrm>
              <a:off x="5778500" y="2844800"/>
              <a:ext cx="1968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rgbClr val="FFFFFF"/>
                  </a:solidFill>
                  <a:latin typeface="Calibri"/>
                </a:rPr>
                <a:t>Error Occurred</a:t>
              </a:r>
            </a:p>
          </p:txBody>
        </p:sp>
        <p:sp>
          <p:nvSpPr>
            <p:cNvPr id="50189" name="Oval 12"/>
            <p:cNvSpPr>
              <a:spLocks noChangeArrowheads="1"/>
            </p:cNvSpPr>
            <p:nvPr/>
          </p:nvSpPr>
          <p:spPr bwMode="auto">
            <a:xfrm>
              <a:off x="6591300" y="3657600"/>
              <a:ext cx="1968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rgbClr val="FFFFFF"/>
                  </a:solidFill>
                  <a:latin typeface="Calibri"/>
                </a:rPr>
                <a:t>No Error </a:t>
              </a:r>
            </a:p>
          </p:txBody>
        </p:sp>
        <p:grpSp>
          <p:nvGrpSpPr>
            <p:cNvPr id="50190" name="Group 13"/>
            <p:cNvGrpSpPr>
              <a:grpSpLocks/>
            </p:cNvGrpSpPr>
            <p:nvPr/>
          </p:nvGrpSpPr>
          <p:grpSpPr bwMode="auto">
            <a:xfrm>
              <a:off x="6248400" y="2743200"/>
              <a:ext cx="1576387" cy="1589087"/>
              <a:chOff x="3832" y="3136"/>
              <a:chExt cx="632" cy="640"/>
            </a:xfrm>
          </p:grpSpPr>
          <p:sp>
            <p:nvSpPr>
              <p:cNvPr id="50191" name="Line 14"/>
              <p:cNvSpPr>
                <a:spLocks noChangeShapeType="1"/>
              </p:cNvSpPr>
              <p:nvPr/>
            </p:nvSpPr>
            <p:spPr bwMode="auto">
              <a:xfrm>
                <a:off x="3832" y="3136"/>
                <a:ext cx="624" cy="62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92" name="Line 15"/>
              <p:cNvSpPr>
                <a:spLocks noChangeShapeType="1"/>
              </p:cNvSpPr>
              <p:nvPr/>
            </p:nvSpPr>
            <p:spPr bwMode="auto">
              <a:xfrm flipH="1">
                <a:off x="3840" y="3152"/>
                <a:ext cx="624" cy="624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0183" name="Group 2"/>
          <p:cNvGrpSpPr>
            <a:grpSpLocks/>
          </p:cNvGrpSpPr>
          <p:nvPr/>
        </p:nvGrpSpPr>
        <p:grpSpPr bwMode="auto">
          <a:xfrm>
            <a:off x="1828800" y="5622885"/>
            <a:ext cx="4610100" cy="1030288"/>
            <a:chOff x="3863975" y="5545138"/>
            <a:chExt cx="4610100" cy="1030287"/>
          </a:xfrm>
        </p:grpSpPr>
        <p:sp>
          <p:nvSpPr>
            <p:cNvPr id="50184" name="Oval 3"/>
            <p:cNvSpPr>
              <a:spLocks noChangeArrowheads="1"/>
            </p:cNvSpPr>
            <p:nvPr/>
          </p:nvSpPr>
          <p:spPr bwMode="auto">
            <a:xfrm>
              <a:off x="3863975" y="5741988"/>
              <a:ext cx="2222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Calibri"/>
                </a:rPr>
                <a:t>Risk of Smoking</a:t>
              </a:r>
            </a:p>
          </p:txBody>
        </p:sp>
        <p:sp>
          <p:nvSpPr>
            <p:cNvPr id="50185" name="Oval 4"/>
            <p:cNvSpPr>
              <a:spLocks noChangeArrowheads="1"/>
            </p:cNvSpPr>
            <p:nvPr/>
          </p:nvSpPr>
          <p:spPr bwMode="auto">
            <a:xfrm>
              <a:off x="6505575" y="5838825"/>
              <a:ext cx="1968500" cy="736600"/>
            </a:xfrm>
            <a:prstGeom prst="ellipse">
              <a:avLst/>
            </a:prstGeom>
            <a:solidFill>
              <a:schemeClr val="hlink"/>
            </a:solidFill>
            <a:ln w="25400">
              <a:solidFill>
                <a:schemeClr val="tx1"/>
              </a:solidFill>
              <a:round/>
              <a:headEnd type="none" w="sm" len="sm"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dirty="0">
                  <a:solidFill>
                    <a:schemeClr val="bg1"/>
                  </a:solidFill>
                  <a:latin typeface="Calibri"/>
                </a:rPr>
                <a:t>Smoking </a:t>
              </a:r>
            </a:p>
          </p:txBody>
        </p:sp>
        <p:sp>
          <p:nvSpPr>
            <p:cNvPr id="50186" name="Line 17"/>
            <p:cNvSpPr>
              <a:spLocks noChangeShapeType="1"/>
            </p:cNvSpPr>
            <p:nvPr/>
          </p:nvSpPr>
          <p:spPr bwMode="auto">
            <a:xfrm>
              <a:off x="4392613" y="5545138"/>
              <a:ext cx="990600" cy="990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187" name="Line 18"/>
            <p:cNvSpPr>
              <a:spLocks noChangeShapeType="1"/>
            </p:cNvSpPr>
            <p:nvPr/>
          </p:nvSpPr>
          <p:spPr bwMode="auto">
            <a:xfrm flipH="1">
              <a:off x="4405313" y="5570538"/>
              <a:ext cx="990600" cy="9906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580ECE5-349C-E841-97E0-254B8C434342}"/>
              </a:ext>
            </a:extLst>
          </p:cNvPr>
          <p:cNvSpPr txBox="1"/>
          <p:nvPr/>
        </p:nvSpPr>
        <p:spPr>
          <a:xfrm>
            <a:off x="7747000" y="3169205"/>
            <a:ext cx="1043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Mutually</a:t>
            </a:r>
          </a:p>
          <a:p>
            <a:r>
              <a:rPr lang="en-US" i="1" dirty="0" err="1">
                <a:solidFill>
                  <a:srgbClr val="FF0000"/>
                </a:solidFill>
              </a:rPr>
              <a:t>exlusive</a:t>
            </a:r>
            <a:endParaRPr lang="en-US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44500"/>
            <a:ext cx="8686800" cy="1309688"/>
          </a:xfrm>
        </p:spPr>
        <p:txBody>
          <a:bodyPr/>
          <a:lstStyle/>
          <a:p>
            <a:pPr eaLnBrk="1" hangingPunct="1"/>
            <a:r>
              <a:rPr lang="en-US" dirty="0"/>
              <a:t>Heuristic: Knowable in Principle</a:t>
            </a:r>
          </a:p>
        </p:txBody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" y="1936750"/>
            <a:ext cx="8445500" cy="39306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3600" dirty="0"/>
              <a:t>Example of good variables</a:t>
            </a:r>
          </a:p>
          <a:p>
            <a:pPr marL="0" indent="0" eaLnBrk="1" hangingPunct="1">
              <a:buFontTx/>
              <a:buNone/>
            </a:pPr>
            <a:endParaRPr lang="en-US" sz="1400" dirty="0"/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Weather:  {Sunny, Cloudy, Rain, Snow}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Gasoline: $ per gallon {&lt;2, 2-3, 3-4, &gt;4}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Temperature: { </a:t>
            </a:r>
            <a:r>
              <a:rPr lang="en-US" sz="3200" dirty="0">
                <a:ea typeface="ＭＳ Ｐゴシック" charset="0"/>
                <a:sym typeface="Symbol" charset="0"/>
              </a:rPr>
              <a:t></a:t>
            </a:r>
            <a:r>
              <a:rPr lang="en-US" sz="3200" dirty="0">
                <a:ea typeface="ＭＳ Ｐゴシック" charset="0"/>
              </a:rPr>
              <a:t> 100 F , &lt; 100 F}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User needs help on Excel Charts: {Yes, No}</a:t>
            </a:r>
          </a:p>
          <a:p>
            <a:pPr marL="463550" lvl="1" indent="-349250" eaLnBrk="1" hangingPunct="1"/>
            <a:r>
              <a:rPr lang="en-US" sz="3200" dirty="0">
                <a:ea typeface="ＭＳ Ｐゴシック" charset="0"/>
              </a:rPr>
              <a:t>User’</a:t>
            </a:r>
            <a:r>
              <a:rPr lang="en-US" altLang="ja-JP" sz="3200" dirty="0">
                <a:ea typeface="ＭＳ Ｐゴシック" charset="0"/>
              </a:rPr>
              <a:t>s personality: {dominant, submissive}</a:t>
            </a:r>
            <a:endParaRPr lang="en-US" sz="32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/>
              <a:t>KA2: Structuring</a:t>
            </a:r>
          </a:p>
        </p:txBody>
      </p:sp>
      <p:sp>
        <p:nvSpPr>
          <p:cNvPr id="54274" name="Oval 3"/>
          <p:cNvSpPr>
            <a:spLocks noChangeArrowheads="1"/>
          </p:cNvSpPr>
          <p:nvPr/>
        </p:nvSpPr>
        <p:spPr bwMode="auto">
          <a:xfrm>
            <a:off x="1441450" y="5610225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grpSp>
        <p:nvGrpSpPr>
          <p:cNvPr id="54275" name="Group 4"/>
          <p:cNvGrpSpPr>
            <a:grpSpLocks/>
          </p:cNvGrpSpPr>
          <p:nvPr/>
        </p:nvGrpSpPr>
        <p:grpSpPr bwMode="auto">
          <a:xfrm>
            <a:off x="603250" y="3248025"/>
            <a:ext cx="3022600" cy="1231900"/>
            <a:chOff x="380" y="2046"/>
            <a:chExt cx="1904" cy="776"/>
          </a:xfrm>
        </p:grpSpPr>
        <p:sp>
          <p:nvSpPr>
            <p:cNvPr id="54290" name="Oval 5"/>
            <p:cNvSpPr>
              <a:spLocks noChangeArrowheads="1"/>
            </p:cNvSpPr>
            <p:nvPr/>
          </p:nvSpPr>
          <p:spPr bwMode="auto">
            <a:xfrm>
              <a:off x="1484" y="2078"/>
              <a:ext cx="800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Smoking</a:t>
              </a:r>
            </a:p>
          </p:txBody>
        </p:sp>
        <p:sp>
          <p:nvSpPr>
            <p:cNvPr id="54291" name="Line 6"/>
            <p:cNvSpPr>
              <a:spLocks noChangeShapeType="1"/>
            </p:cNvSpPr>
            <p:nvPr/>
          </p:nvSpPr>
          <p:spPr bwMode="auto">
            <a:xfrm flipH="1">
              <a:off x="1511" y="2528"/>
              <a:ext cx="288" cy="2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92" name="Oval 7"/>
            <p:cNvSpPr>
              <a:spLocks noChangeArrowheads="1"/>
            </p:cNvSpPr>
            <p:nvPr/>
          </p:nvSpPr>
          <p:spPr bwMode="auto">
            <a:xfrm>
              <a:off x="380" y="2046"/>
              <a:ext cx="928" cy="552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Exposure</a:t>
              </a:r>
            </a:p>
            <a:p>
              <a:pPr algn="ctr" eaLnBrk="0" hangingPunct="0"/>
              <a:r>
                <a:rPr lang="en-US" sz="2400" i="1" dirty="0">
                  <a:latin typeface="Calibri"/>
                </a:rPr>
                <a:t>to Toxic</a:t>
              </a:r>
            </a:p>
          </p:txBody>
        </p:sp>
        <p:sp>
          <p:nvSpPr>
            <p:cNvPr id="54293" name="Line 8"/>
            <p:cNvSpPr>
              <a:spLocks noChangeShapeType="1"/>
            </p:cNvSpPr>
            <p:nvPr/>
          </p:nvSpPr>
          <p:spPr bwMode="auto">
            <a:xfrm>
              <a:off x="970" y="2577"/>
              <a:ext cx="255" cy="24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4276" name="Group 9"/>
          <p:cNvGrpSpPr>
            <a:grpSpLocks/>
          </p:cNvGrpSpPr>
          <p:nvPr/>
        </p:nvGrpSpPr>
        <p:grpSpPr bwMode="auto">
          <a:xfrm>
            <a:off x="641350" y="2041525"/>
            <a:ext cx="2997200" cy="1346200"/>
            <a:chOff x="404" y="1286"/>
            <a:chExt cx="1888" cy="848"/>
          </a:xfrm>
        </p:grpSpPr>
        <p:sp>
          <p:nvSpPr>
            <p:cNvPr id="54284" name="Oval 10"/>
            <p:cNvSpPr>
              <a:spLocks noChangeArrowheads="1"/>
            </p:cNvSpPr>
            <p:nvPr/>
          </p:nvSpPr>
          <p:spPr bwMode="auto">
            <a:xfrm>
              <a:off x="1492" y="1286"/>
              <a:ext cx="800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Gender</a:t>
              </a:r>
            </a:p>
          </p:txBody>
        </p:sp>
        <p:sp>
          <p:nvSpPr>
            <p:cNvPr id="54285" name="Oval 11"/>
            <p:cNvSpPr>
              <a:spLocks noChangeArrowheads="1"/>
            </p:cNvSpPr>
            <p:nvPr/>
          </p:nvSpPr>
          <p:spPr bwMode="auto">
            <a:xfrm>
              <a:off x="404" y="1286"/>
              <a:ext cx="800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Age</a:t>
              </a:r>
            </a:p>
          </p:txBody>
        </p:sp>
        <p:grpSp>
          <p:nvGrpSpPr>
            <p:cNvPr id="54286" name="Group 12"/>
            <p:cNvGrpSpPr>
              <a:grpSpLocks/>
            </p:cNvGrpSpPr>
            <p:nvPr/>
          </p:nvGrpSpPr>
          <p:grpSpPr bwMode="auto">
            <a:xfrm>
              <a:off x="1100" y="1678"/>
              <a:ext cx="784" cy="456"/>
              <a:chOff x="1208" y="1416"/>
              <a:chExt cx="784" cy="456"/>
            </a:xfrm>
          </p:grpSpPr>
          <p:sp>
            <p:nvSpPr>
              <p:cNvPr id="54288" name="Line 13"/>
              <p:cNvSpPr>
                <a:spLocks noChangeShapeType="1"/>
              </p:cNvSpPr>
              <p:nvPr/>
            </p:nvSpPr>
            <p:spPr bwMode="auto">
              <a:xfrm flipH="1">
                <a:off x="1992" y="1488"/>
                <a:ext cx="0" cy="32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89" name="Line 14"/>
              <p:cNvSpPr>
                <a:spLocks noChangeShapeType="1"/>
              </p:cNvSpPr>
              <p:nvPr/>
            </p:nvSpPr>
            <p:spPr bwMode="auto">
              <a:xfrm>
                <a:off x="1208" y="1416"/>
                <a:ext cx="568" cy="4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287" name="Line 15"/>
            <p:cNvSpPr>
              <a:spLocks noChangeShapeType="1"/>
            </p:cNvSpPr>
            <p:nvPr/>
          </p:nvSpPr>
          <p:spPr bwMode="auto">
            <a:xfrm>
              <a:off x="804" y="1734"/>
              <a:ext cx="0" cy="3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277" name="Text Box 17"/>
          <p:cNvSpPr txBox="1">
            <a:spLocks noChangeArrowheads="1"/>
          </p:cNvSpPr>
          <p:nvPr/>
        </p:nvSpPr>
        <p:spPr bwMode="auto">
          <a:xfrm>
            <a:off x="3816522" y="1495248"/>
            <a:ext cx="505779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Network structure corresponding</a:t>
            </a:r>
          </a:p>
          <a:p>
            <a:r>
              <a:rPr lang="en-US" sz="2800" dirty="0">
                <a:latin typeface="Calibri"/>
              </a:rPr>
              <a:t>to </a:t>
            </a:r>
            <a:r>
              <a:rPr lang="ja-JP" altLang="en-US" sz="2800" dirty="0">
                <a:latin typeface="Calibri"/>
              </a:rPr>
              <a:t>“</a:t>
            </a:r>
            <a:r>
              <a:rPr lang="en-US" altLang="ja-JP" sz="2800" dirty="0">
                <a:latin typeface="Calibri"/>
              </a:rPr>
              <a:t>causality</a:t>
            </a:r>
            <a:r>
              <a:rPr lang="ja-JP" altLang="en-US" sz="2800" dirty="0">
                <a:latin typeface="Calibri"/>
              </a:rPr>
              <a:t>”</a:t>
            </a:r>
            <a:r>
              <a:rPr lang="en-US" altLang="ja-JP" sz="2800" dirty="0">
                <a:latin typeface="Calibri"/>
              </a:rPr>
              <a:t> is usually good.</a:t>
            </a:r>
            <a:endParaRPr lang="en-US" sz="2800" dirty="0">
              <a:latin typeface="Calibri"/>
            </a:endParaRPr>
          </a:p>
        </p:txBody>
      </p:sp>
      <p:grpSp>
        <p:nvGrpSpPr>
          <p:cNvPr id="54278" name="Group 18"/>
          <p:cNvGrpSpPr>
            <a:grpSpLocks/>
          </p:cNvGrpSpPr>
          <p:nvPr/>
        </p:nvGrpSpPr>
        <p:grpSpPr bwMode="auto">
          <a:xfrm>
            <a:off x="1619250" y="4341813"/>
            <a:ext cx="2933700" cy="1343025"/>
            <a:chOff x="1020" y="2735"/>
            <a:chExt cx="1848" cy="846"/>
          </a:xfrm>
        </p:grpSpPr>
        <p:sp>
          <p:nvSpPr>
            <p:cNvPr id="54280" name="Oval 19"/>
            <p:cNvSpPr>
              <a:spLocks noChangeArrowheads="1"/>
            </p:cNvSpPr>
            <p:nvPr/>
          </p:nvSpPr>
          <p:spPr bwMode="auto">
            <a:xfrm>
              <a:off x="1020" y="2790"/>
              <a:ext cx="744" cy="456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Cancer</a:t>
              </a:r>
            </a:p>
          </p:txBody>
        </p:sp>
        <p:sp>
          <p:nvSpPr>
            <p:cNvPr id="54281" name="Line 20"/>
            <p:cNvSpPr>
              <a:spLocks noChangeShapeType="1"/>
            </p:cNvSpPr>
            <p:nvPr/>
          </p:nvSpPr>
          <p:spPr bwMode="auto">
            <a:xfrm flipH="1">
              <a:off x="1372" y="3246"/>
              <a:ext cx="8" cy="2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2" name="Oval 21"/>
            <p:cNvSpPr>
              <a:spLocks noChangeArrowheads="1"/>
            </p:cNvSpPr>
            <p:nvPr/>
          </p:nvSpPr>
          <p:spPr bwMode="auto">
            <a:xfrm>
              <a:off x="1948" y="2735"/>
              <a:ext cx="920" cy="552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Genetic</a:t>
              </a:r>
            </a:p>
            <a:p>
              <a:pPr algn="ctr" eaLnBrk="0" hangingPunct="0"/>
              <a:r>
                <a:rPr lang="en-US" sz="2400" i="1" dirty="0">
                  <a:latin typeface="Calibri"/>
                </a:rPr>
                <a:t>Damage</a:t>
              </a:r>
            </a:p>
          </p:txBody>
        </p:sp>
        <p:sp>
          <p:nvSpPr>
            <p:cNvPr id="54283" name="Line 22"/>
            <p:cNvSpPr>
              <a:spLocks noChangeShapeType="1"/>
            </p:cNvSpPr>
            <p:nvPr/>
          </p:nvSpPr>
          <p:spPr bwMode="auto">
            <a:xfrm flipH="1">
              <a:off x="1641" y="3220"/>
              <a:ext cx="480" cy="3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279" name="Text Box 23"/>
          <p:cNvSpPr txBox="1">
            <a:spLocks noChangeArrowheads="1"/>
          </p:cNvSpPr>
          <p:nvPr/>
        </p:nvSpPr>
        <p:spPr bwMode="auto">
          <a:xfrm>
            <a:off x="4426735" y="2682473"/>
            <a:ext cx="444757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Initially this uses designer’s knowledge and intuitions but can be checked with data</a:t>
            </a:r>
          </a:p>
        </p:txBody>
      </p:sp>
      <p:sp>
        <p:nvSpPr>
          <p:cNvPr id="23" name="Text Box 17">
            <a:extLst>
              <a:ext uri="{FF2B5EF4-FFF2-40B4-BE49-F238E27FC236}">
                <a16:creationId xmlns:a16="http://schemas.microsoft.com/office/drawing/2014/main" id="{B9239D6E-EF97-B343-81FE-A7AEBA1B8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0312" y="4166116"/>
            <a:ext cx="354237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May be better to add suspected links than to leave out</a:t>
            </a:r>
          </a:p>
        </p:txBody>
      </p:sp>
      <p:sp>
        <p:nvSpPr>
          <p:cNvPr id="24" name="Text Box 17">
            <a:extLst>
              <a:ext uri="{FF2B5EF4-FFF2-40B4-BE49-F238E27FC236}">
                <a16:creationId xmlns:a16="http://schemas.microsoft.com/office/drawing/2014/main" id="{F5C6864C-263C-AA49-BF20-8FFD13E95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4138" y="5684839"/>
            <a:ext cx="508886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Calibri"/>
              </a:rPr>
              <a:t>But bigger CPT tables mean </a:t>
            </a:r>
          </a:p>
          <a:p>
            <a:r>
              <a:rPr lang="en-US" sz="2800" dirty="0">
                <a:latin typeface="Calibri"/>
              </a:rPr>
              <a:t>more joint data must be collected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KA3: The Numbers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304800" y="3462338"/>
          <a:ext cx="295275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3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462338"/>
                        <a:ext cx="2952750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304800" y="3995738"/>
          <a:ext cx="424021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14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995738"/>
                        <a:ext cx="4240213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24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5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6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6327" name="Group 8"/>
          <p:cNvGrpSpPr>
            <a:grpSpLocks/>
          </p:cNvGrpSpPr>
          <p:nvPr/>
        </p:nvGrpSpPr>
        <p:grpSpPr bwMode="auto">
          <a:xfrm>
            <a:off x="4724400" y="3581400"/>
            <a:ext cx="4000500" cy="723900"/>
            <a:chOff x="4724400" y="1828800"/>
            <a:chExt cx="4000500" cy="723900"/>
          </a:xfrm>
        </p:grpSpPr>
        <p:sp>
          <p:nvSpPr>
            <p:cNvPr id="56331" name="Oval 3"/>
            <p:cNvSpPr>
              <a:spLocks noChangeArrowheads="1"/>
            </p:cNvSpPr>
            <p:nvPr/>
          </p:nvSpPr>
          <p:spPr bwMode="auto">
            <a:xfrm>
              <a:off x="7543800" y="1828800"/>
              <a:ext cx="1181100" cy="723900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Cancer</a:t>
              </a:r>
            </a:p>
          </p:txBody>
        </p:sp>
        <p:sp>
          <p:nvSpPr>
            <p:cNvPr id="56332" name="Oval 4"/>
            <p:cNvSpPr>
              <a:spLocks noChangeArrowheads="1"/>
            </p:cNvSpPr>
            <p:nvPr/>
          </p:nvSpPr>
          <p:spPr bwMode="auto">
            <a:xfrm>
              <a:off x="4724400" y="1828800"/>
              <a:ext cx="1270000" cy="723900"/>
            </a:xfrm>
            <a:prstGeom prst="ellipse">
              <a:avLst/>
            </a:prstGeom>
            <a:solidFill>
              <a:srgbClr val="33CCCC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Smoking</a:t>
              </a:r>
              <a:endParaRPr lang="en-US" sz="2400" dirty="0">
                <a:latin typeface="Calibri"/>
              </a:endParaRPr>
            </a:p>
          </p:txBody>
        </p:sp>
        <p:cxnSp>
          <p:nvCxnSpPr>
            <p:cNvPr id="4" name="Straight Arrow Connector 3"/>
            <p:cNvCxnSpPr>
              <a:stCxn id="56332" idx="6"/>
              <a:endCxn id="56331" idx="2"/>
            </p:cNvCxnSpPr>
            <p:nvPr/>
          </p:nvCxnSpPr>
          <p:spPr>
            <a:xfrm>
              <a:off x="5994400" y="2190750"/>
              <a:ext cx="15494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4800600"/>
          <a:ext cx="2057400" cy="158496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{775DCB02-9BB8-47FD-8907-85C794F793BA}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2000" b="1" dirty="0">
                          <a:latin typeface="Calibri"/>
                        </a:rPr>
                        <a:t>smoking priors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heavy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724400" y="4572000"/>
          <a:ext cx="4191000" cy="210312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{775DCB02-9BB8-47FD-8907-85C794F793BA}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>
                        <a:latin typeface="Calibri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smoking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cancer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heavy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benign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malignant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/>
                        </a:rPr>
                        <a:t>0.15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6330" name="TextBox 9"/>
          <p:cNvSpPr txBox="1">
            <a:spLocks noChangeArrowheads="1"/>
          </p:cNvSpPr>
          <p:nvPr/>
        </p:nvSpPr>
        <p:spPr bwMode="auto">
          <a:xfrm>
            <a:off x="457200" y="1377950"/>
            <a:ext cx="8229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5425" indent="-2254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n-US" sz="2800" dirty="0"/>
              <a:t>For each variable we have a table of probability of its value for values of its</a:t>
            </a:r>
            <a:r>
              <a:rPr lang="en-US" sz="2800" b="1" dirty="0"/>
              <a:t> parents</a:t>
            </a:r>
          </a:p>
          <a:p>
            <a:pPr eaLnBrk="1" hangingPunct="1">
              <a:buFont typeface="Arial" charset="0"/>
              <a:buChar char="•"/>
            </a:pPr>
            <a:r>
              <a:rPr lang="en-US" sz="2800" dirty="0"/>
              <a:t>For variables w/o parents, we have </a:t>
            </a:r>
            <a:r>
              <a:rPr lang="en-US" sz="2800" b="1" dirty="0"/>
              <a:t>prior probabilities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60400"/>
          </a:xfrm>
        </p:spPr>
        <p:txBody>
          <a:bodyPr/>
          <a:lstStyle/>
          <a:p>
            <a:pPr eaLnBrk="1" hangingPunct="1"/>
            <a:r>
              <a:rPr lang="en-US" dirty="0"/>
              <a:t>KA3: The numbers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68825"/>
            <a:ext cx="8229600" cy="2074863"/>
          </a:xfrm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58371" name="Rectangle 4"/>
          <p:cNvSpPr>
            <a:spLocks noChangeArrowheads="1"/>
          </p:cNvSpPr>
          <p:nvPr/>
        </p:nvSpPr>
        <p:spPr bwMode="auto">
          <a:xfrm>
            <a:off x="457200" y="4419600"/>
            <a:ext cx="77724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Zeros and ones are often enough</a:t>
            </a:r>
          </a:p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Order of magnitude is typical: 10</a:t>
            </a:r>
            <a:r>
              <a:rPr lang="en-US" sz="3200" baseline="30000" dirty="0">
                <a:latin typeface="Calibri"/>
              </a:rPr>
              <a:t>-9</a:t>
            </a:r>
            <a:r>
              <a:rPr lang="en-US" sz="3200" dirty="0">
                <a:latin typeface="Calibri"/>
              </a:rPr>
              <a:t> </a:t>
            </a:r>
            <a:r>
              <a:rPr lang="en-US" sz="3200" dirty="0" err="1">
                <a:latin typeface="Calibri"/>
              </a:rPr>
              <a:t>vs</a:t>
            </a:r>
            <a:r>
              <a:rPr lang="en-US" sz="3200" dirty="0">
                <a:latin typeface="Calibri"/>
              </a:rPr>
              <a:t> 10</a:t>
            </a:r>
            <a:r>
              <a:rPr lang="en-US" sz="3200" baseline="30000" dirty="0">
                <a:latin typeface="Calibri"/>
              </a:rPr>
              <a:t>-6</a:t>
            </a:r>
          </a:p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Sensitivity analysis can be used to decide accuracy needed</a:t>
            </a:r>
          </a:p>
        </p:txBody>
      </p:sp>
      <p:pic>
        <p:nvPicPr>
          <p:cNvPr id="5837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09800"/>
            <a:ext cx="63754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</p:pic>
      <p:sp>
        <p:nvSpPr>
          <p:cNvPr id="58373" name="Rectangle 6"/>
          <p:cNvSpPr>
            <a:spLocks noChangeArrowheads="1"/>
          </p:cNvSpPr>
          <p:nvPr/>
        </p:nvSpPr>
        <p:spPr bwMode="auto">
          <a:xfrm>
            <a:off x="457200" y="1066800"/>
            <a:ext cx="77724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Second decimal usually doesn’</a:t>
            </a:r>
            <a:r>
              <a:rPr lang="en-US" altLang="ja-JP" sz="3200" dirty="0">
                <a:latin typeface="Calibri"/>
              </a:rPr>
              <a:t>t matter</a:t>
            </a:r>
            <a:endParaRPr lang="en-US" altLang="ja-JP" sz="3200" baseline="30000" dirty="0">
              <a:latin typeface="Calibri"/>
            </a:endParaRPr>
          </a:p>
          <a:p>
            <a:pPr marL="227013" indent="-227013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alibri"/>
              </a:rPr>
              <a:t>Relative probabilities are important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kinds of reasoning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5105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3400" dirty="0"/>
              <a:t>BBNs support three main kinds of reasoning:</a:t>
            </a:r>
          </a:p>
          <a:p>
            <a:pPr marL="120650" indent="-112713">
              <a:defRPr/>
            </a:pPr>
            <a:r>
              <a:rPr lang="en-US" sz="2800" b="1" dirty="0"/>
              <a:t>Predicting</a:t>
            </a:r>
            <a:r>
              <a:rPr lang="en-US" sz="2800" dirty="0"/>
              <a:t> conditions given predispositions</a:t>
            </a:r>
          </a:p>
          <a:p>
            <a:pPr marL="355599" lvl="1" indent="0">
              <a:buNone/>
              <a:defRPr/>
            </a:pPr>
            <a:r>
              <a:rPr lang="en-US" sz="2200" dirty="0"/>
              <a:t>“You are likely to get cancer since you are a heavy smoker”</a:t>
            </a:r>
          </a:p>
          <a:p>
            <a:pPr marL="120650" indent="-112713">
              <a:defRPr/>
            </a:pPr>
            <a:r>
              <a:rPr lang="en-US" sz="2800" b="1" dirty="0"/>
              <a:t>Diagnosing</a:t>
            </a:r>
            <a:r>
              <a:rPr lang="en-US" sz="2800" dirty="0"/>
              <a:t> conditions given symptoms</a:t>
            </a:r>
          </a:p>
          <a:p>
            <a:pPr marL="355599" lvl="1" indent="0">
              <a:buNone/>
              <a:defRPr/>
            </a:pPr>
            <a:r>
              <a:rPr lang="en-US" sz="2200" dirty="0"/>
              <a:t>“You’re likely to have cancer given your high serum </a:t>
            </a:r>
            <a:r>
              <a:rPr lang="en-US" sz="2200" dirty="0" err="1"/>
              <a:t>calicium</a:t>
            </a:r>
            <a:r>
              <a:rPr lang="en-US" sz="2200" dirty="0"/>
              <a:t> level”</a:t>
            </a:r>
          </a:p>
          <a:p>
            <a:pPr marL="120650" indent="-112713">
              <a:defRPr/>
            </a:pPr>
            <a:r>
              <a:rPr lang="en-US" sz="2800" b="1" dirty="0"/>
              <a:t>Explaining</a:t>
            </a:r>
            <a:r>
              <a:rPr lang="en-US" sz="2800" dirty="0"/>
              <a:t> a condition by predispositions</a:t>
            </a:r>
          </a:p>
          <a:p>
            <a:pPr marL="355599" lvl="1" indent="0">
              <a:buNone/>
              <a:defRPr/>
            </a:pPr>
            <a:r>
              <a:rPr lang="en-US" sz="2400" dirty="0"/>
              <a:t>“Your cancer was probably caused by your exposure to lead”</a:t>
            </a:r>
          </a:p>
          <a:p>
            <a:pPr marL="7938" indent="0">
              <a:buFontTx/>
              <a:buNone/>
              <a:defRPr/>
            </a:pPr>
            <a:r>
              <a:rPr lang="en-US" sz="2800" dirty="0"/>
              <a:t>To which we can add a fourth:</a:t>
            </a:r>
          </a:p>
          <a:p>
            <a:pPr marL="231775" indent="-223838">
              <a:defRPr/>
            </a:pPr>
            <a:r>
              <a:rPr lang="en-US" sz="2800" b="1" dirty="0"/>
              <a:t>Deciding</a:t>
            </a:r>
            <a:r>
              <a:rPr lang="en-US" sz="2800" dirty="0"/>
              <a:t> on an action based on condition probabilities</a:t>
            </a:r>
          </a:p>
          <a:p>
            <a:pPr marL="355599" lvl="1" indent="0">
              <a:buNone/>
              <a:defRPr/>
            </a:pPr>
            <a:r>
              <a:rPr lang="en-US" sz="2400" dirty="0"/>
              <a:t>“We should remove the lung tumor which might be cancerous”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B41FF-1D6D-FB47-B353-EE50CA7B1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Judea Pearl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07CC6-E2DF-2844-B41C-B5BF51138A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5715000" cy="5440362"/>
          </a:xfrm>
        </p:spPr>
        <p:txBody>
          <a:bodyPr/>
          <a:lstStyle/>
          <a:p>
            <a:r>
              <a:rPr lang="en-US" dirty="0"/>
              <a:t> UCLA CS professor</a:t>
            </a:r>
          </a:p>
          <a:p>
            <a:r>
              <a:rPr lang="en-US" dirty="0"/>
              <a:t>Introduced </a:t>
            </a:r>
            <a:r>
              <a:rPr lang="en-US" dirty="0">
                <a:hlinkClick r:id="rId2" tooltip="Bayesian networks"/>
              </a:rPr>
              <a:t>Bayesian networks</a:t>
            </a:r>
            <a:r>
              <a:rPr lang="en-US" dirty="0"/>
              <a:t> in the 1980s</a:t>
            </a:r>
          </a:p>
          <a:p>
            <a:r>
              <a:rPr lang="en-US" dirty="0"/>
              <a:t> Pioneer of probabilistic approach to AI reasoning</a:t>
            </a:r>
          </a:p>
          <a:p>
            <a:r>
              <a:rPr lang="en-US" dirty="0"/>
              <a:t>First to formalize causal modeling in empirical sciences</a:t>
            </a:r>
          </a:p>
          <a:p>
            <a:r>
              <a:rPr lang="en-US" dirty="0"/>
              <a:t>Written many books on the topics, including the popular 2018 </a:t>
            </a:r>
            <a:r>
              <a:rPr lang="en-US" dirty="0">
                <a:hlinkClick r:id="rId3"/>
              </a:rPr>
              <a:t>Book of Why</a:t>
            </a:r>
            <a:endParaRPr lang="en-US" dirty="0"/>
          </a:p>
        </p:txBody>
      </p:sp>
      <p:pic>
        <p:nvPicPr>
          <p:cNvPr id="84994" name="Picture 2">
            <a:extLst>
              <a:ext uri="{FF2B5EF4-FFF2-40B4-BE49-F238E27FC236}">
                <a16:creationId xmlns:a16="http://schemas.microsoft.com/office/drawing/2014/main" id="{2527382A-CBCF-CE49-8C0A-66981ED8F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102" y="1655498"/>
            <a:ext cx="3064797" cy="4720166"/>
          </a:xfrm>
          <a:prstGeom prst="rect">
            <a:avLst/>
          </a:prstGeom>
          <a:noFill/>
          <a:effectLst>
            <a:outerShdw blurRad="50800" dist="38100" dir="2700000" sx="102000" sy="102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472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28700"/>
          </a:xfrm>
        </p:spPr>
        <p:txBody>
          <a:bodyPr/>
          <a:lstStyle/>
          <a:p>
            <a:pPr eaLnBrk="1" hangingPunct="1"/>
            <a:r>
              <a:rPr lang="en-US" dirty="0"/>
              <a:t>Predictive Inference</a:t>
            </a:r>
          </a:p>
        </p:txBody>
      </p:sp>
      <p:sp>
        <p:nvSpPr>
          <p:cNvPr id="61442" name="Text Box 3"/>
          <p:cNvSpPr txBox="1">
            <a:spLocks noChangeArrowheads="1"/>
          </p:cNvSpPr>
          <p:nvPr/>
        </p:nvSpPr>
        <p:spPr bwMode="auto">
          <a:xfrm>
            <a:off x="3952747" y="1324958"/>
            <a:ext cx="482678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</a:rPr>
              <a:t>From predispositions,</a:t>
            </a:r>
            <a:br>
              <a:rPr lang="en-US" sz="2800" dirty="0">
                <a:latin typeface="Calibri"/>
              </a:rPr>
            </a:br>
            <a:r>
              <a:rPr lang="en-US" sz="2800" dirty="0">
                <a:latin typeface="Calibri"/>
              </a:rPr>
              <a:t>predict condition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/>
              </a:rPr>
              <a:t>How likely are </a:t>
            </a:r>
            <a:r>
              <a:rPr lang="en-US" sz="2800" dirty="0">
                <a:solidFill>
                  <a:srgbClr val="FF0000"/>
                </a:solidFill>
                <a:latin typeface="Calibri"/>
              </a:rPr>
              <a:t>elderly males </a:t>
            </a:r>
            <a:r>
              <a:rPr lang="en-US" sz="2800" dirty="0">
                <a:latin typeface="Calibri"/>
              </a:rPr>
              <a:t>to get </a:t>
            </a:r>
            <a:r>
              <a:rPr lang="en-US" sz="2800" dirty="0">
                <a:solidFill>
                  <a:schemeClr val="accent2"/>
                </a:solidFill>
                <a:latin typeface="Calibri"/>
              </a:rPr>
              <a:t>malignant cancer</a:t>
            </a:r>
            <a:r>
              <a:rPr lang="en-US" sz="2800" dirty="0">
                <a:latin typeface="Calibri"/>
              </a:rPr>
              <a:t>?</a:t>
            </a:r>
            <a:endParaRPr lang="en-US" sz="2000" dirty="0">
              <a:latin typeface="Calibri"/>
            </a:endParaRPr>
          </a:p>
        </p:txBody>
      </p:sp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3390966" y="3906043"/>
            <a:ext cx="69294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</a:t>
            </a:r>
            <a:r>
              <a:rPr lang="en-US" sz="2800" i="1" dirty="0">
                <a:solidFill>
                  <a:schemeClr val="accent2"/>
                </a:solidFill>
                <a:latin typeface="Calibri"/>
              </a:rPr>
              <a:t>C=</a:t>
            </a:r>
            <a:r>
              <a:rPr lang="en-US" sz="2800" i="1" dirty="0" err="1">
                <a:solidFill>
                  <a:schemeClr val="accent2"/>
                </a:solidFill>
                <a:latin typeface="Calibri"/>
              </a:rPr>
              <a:t>malignant</a:t>
            </a:r>
            <a:r>
              <a:rPr lang="en-US" sz="2800" i="1" dirty="0" err="1">
                <a:latin typeface="Calibri"/>
              </a:rPr>
              <a:t>|</a:t>
            </a:r>
            <a:r>
              <a:rPr lang="en-US" sz="2800" i="1" dirty="0" err="1">
                <a:solidFill>
                  <a:srgbClr val="FF0000"/>
                </a:solidFill>
                <a:latin typeface="Calibri"/>
              </a:rPr>
              <a:t>Age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&gt;60,Gender=male</a:t>
            </a:r>
            <a:r>
              <a:rPr lang="en-US" sz="2800" i="1" dirty="0">
                <a:latin typeface="Calibri"/>
              </a:rPr>
              <a:t>)</a:t>
            </a:r>
          </a:p>
        </p:txBody>
      </p:sp>
      <p:sp>
        <p:nvSpPr>
          <p:cNvPr id="61444" name="Oval 5"/>
          <p:cNvSpPr>
            <a:spLocks noChangeArrowheads="1"/>
          </p:cNvSpPr>
          <p:nvPr/>
        </p:nvSpPr>
        <p:spPr bwMode="auto">
          <a:xfrm>
            <a:off x="2386013" y="2744788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61445" name="Oval 6"/>
          <p:cNvSpPr>
            <a:spLocks noChangeArrowheads="1"/>
          </p:cNvSpPr>
          <p:nvPr/>
        </p:nvSpPr>
        <p:spPr bwMode="auto">
          <a:xfrm>
            <a:off x="2411413" y="15128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61446" name="Oval 7"/>
          <p:cNvSpPr>
            <a:spLocks noChangeArrowheads="1"/>
          </p:cNvSpPr>
          <p:nvPr/>
        </p:nvSpPr>
        <p:spPr bwMode="auto">
          <a:xfrm>
            <a:off x="684213" y="15128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61447" name="Line 8"/>
          <p:cNvSpPr>
            <a:spLocks noChangeShapeType="1"/>
          </p:cNvSpPr>
          <p:nvPr/>
        </p:nvSpPr>
        <p:spPr bwMode="auto">
          <a:xfrm flipH="1">
            <a:off x="3033713" y="2249488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8" name="Line 9"/>
          <p:cNvSpPr>
            <a:spLocks noChangeShapeType="1"/>
          </p:cNvSpPr>
          <p:nvPr/>
        </p:nvSpPr>
        <p:spPr bwMode="auto">
          <a:xfrm>
            <a:off x="1789113" y="2135188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9" name="Oval 10"/>
          <p:cNvSpPr>
            <a:spLocks noChangeArrowheads="1"/>
          </p:cNvSpPr>
          <p:nvPr/>
        </p:nvSpPr>
        <p:spPr bwMode="auto">
          <a:xfrm>
            <a:off x="1662113" y="3900488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solidFill>
                  <a:schemeClr val="bg1"/>
                </a:solidFill>
                <a:latin typeface="Calibri"/>
              </a:rPr>
              <a:t>Cancer</a:t>
            </a:r>
          </a:p>
        </p:txBody>
      </p:sp>
      <p:sp>
        <p:nvSpPr>
          <p:cNvPr id="61450" name="Line 11"/>
          <p:cNvSpPr>
            <a:spLocks noChangeShapeType="1"/>
          </p:cNvSpPr>
          <p:nvPr/>
        </p:nvSpPr>
        <p:spPr bwMode="auto">
          <a:xfrm flipH="1">
            <a:off x="2519363" y="3487738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2"/>
          <p:cNvSpPr>
            <a:spLocks noChangeShapeType="1"/>
          </p:cNvSpPr>
          <p:nvPr/>
        </p:nvSpPr>
        <p:spPr bwMode="auto">
          <a:xfrm>
            <a:off x="2589213" y="4586288"/>
            <a:ext cx="450850" cy="509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3"/>
          <p:cNvSpPr>
            <a:spLocks noChangeShapeType="1"/>
          </p:cNvSpPr>
          <p:nvPr/>
        </p:nvSpPr>
        <p:spPr bwMode="auto">
          <a:xfrm flipH="1">
            <a:off x="1446213" y="4522788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Oval 14"/>
          <p:cNvSpPr>
            <a:spLocks noChangeArrowheads="1"/>
          </p:cNvSpPr>
          <p:nvPr/>
        </p:nvSpPr>
        <p:spPr bwMode="auto">
          <a:xfrm>
            <a:off x="2233613" y="5106988"/>
            <a:ext cx="1498600" cy="7366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61454" name="Oval 15"/>
          <p:cNvSpPr>
            <a:spLocks noChangeArrowheads="1"/>
          </p:cNvSpPr>
          <p:nvPr/>
        </p:nvSpPr>
        <p:spPr bwMode="auto">
          <a:xfrm>
            <a:off x="582613" y="4979988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61455" name="Oval 16"/>
          <p:cNvSpPr>
            <a:spLocks noChangeArrowheads="1"/>
          </p:cNvSpPr>
          <p:nvPr/>
        </p:nvSpPr>
        <p:spPr bwMode="auto">
          <a:xfrm>
            <a:off x="633413" y="2719388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61456" name="Line 17"/>
          <p:cNvSpPr>
            <a:spLocks noChangeShapeType="1"/>
          </p:cNvSpPr>
          <p:nvPr/>
        </p:nvSpPr>
        <p:spPr bwMode="auto">
          <a:xfrm>
            <a:off x="1598613" y="3544888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8"/>
          <p:cNvSpPr>
            <a:spLocks noChangeShapeType="1"/>
          </p:cNvSpPr>
          <p:nvPr/>
        </p:nvSpPr>
        <p:spPr bwMode="auto">
          <a:xfrm>
            <a:off x="1319213" y="2224088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9"/>
          <p:cNvSpPr>
            <a:spLocks noChangeShapeType="1"/>
          </p:cNvSpPr>
          <p:nvPr/>
        </p:nvSpPr>
        <p:spPr bwMode="auto">
          <a:xfrm flipH="1">
            <a:off x="1687513" y="2109788"/>
            <a:ext cx="876300" cy="67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E85B5D-880E-2844-9658-D845BA4C27F1}"/>
              </a:ext>
            </a:extLst>
          </p:cNvPr>
          <p:cNvSpPr/>
          <p:nvPr/>
        </p:nvSpPr>
        <p:spPr>
          <a:xfrm>
            <a:off x="457200" y="1371600"/>
            <a:ext cx="3352800" cy="228600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ABE3A55-3B0E-964E-846C-03753E305513}"/>
              </a:ext>
            </a:extLst>
          </p:cNvPr>
          <p:cNvSpPr/>
          <p:nvPr/>
        </p:nvSpPr>
        <p:spPr>
          <a:xfrm>
            <a:off x="457200" y="4792266"/>
            <a:ext cx="3352800" cy="111641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8550C4-86B6-3C4F-9D20-3F4AE62D3FF5}"/>
              </a:ext>
            </a:extLst>
          </p:cNvPr>
          <p:cNvSpPr txBox="1"/>
          <p:nvPr/>
        </p:nvSpPr>
        <p:spPr>
          <a:xfrm>
            <a:off x="2624138" y="5861209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symptoms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FD85891-8FDB-3244-91BF-C08DF7F14F8D}"/>
              </a:ext>
            </a:extLst>
          </p:cNvPr>
          <p:cNvSpPr txBox="1"/>
          <p:nvPr/>
        </p:nvSpPr>
        <p:spPr>
          <a:xfrm>
            <a:off x="364465" y="1003379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predispositions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80DBC1-A216-DC44-A083-84C8A173805F}"/>
              </a:ext>
            </a:extLst>
          </p:cNvPr>
          <p:cNvSpPr txBox="1"/>
          <p:nvPr/>
        </p:nvSpPr>
        <p:spPr>
          <a:xfrm>
            <a:off x="537220" y="409146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condition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19100"/>
            <a:ext cx="8686800" cy="814388"/>
          </a:xfrm>
        </p:spPr>
        <p:txBody>
          <a:bodyPr/>
          <a:lstStyle/>
          <a:p>
            <a:pPr eaLnBrk="1" hangingPunct="1"/>
            <a:r>
              <a:rPr lang="en-US" dirty="0"/>
              <a:t>Predictive and diagnostic combined</a:t>
            </a:r>
          </a:p>
        </p:txBody>
      </p:sp>
      <p:sp>
        <p:nvSpPr>
          <p:cNvPr id="63490" name="Text Box 3"/>
          <p:cNvSpPr txBox="1">
            <a:spLocks noChangeArrowheads="1"/>
          </p:cNvSpPr>
          <p:nvPr/>
        </p:nvSpPr>
        <p:spPr bwMode="auto">
          <a:xfrm>
            <a:off x="4311650" y="1500188"/>
            <a:ext cx="434181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dirty="0">
                <a:latin typeface="Calibri"/>
              </a:rPr>
              <a:t>How likely is an </a:t>
            </a:r>
            <a:r>
              <a:rPr lang="en-US" sz="3200" dirty="0">
                <a:solidFill>
                  <a:srgbClr val="FF0000"/>
                </a:solidFill>
                <a:latin typeface="Calibri"/>
              </a:rPr>
              <a:t>elderly male</a:t>
            </a:r>
            <a:r>
              <a:rPr lang="en-US" sz="3200" dirty="0">
                <a:latin typeface="Calibri"/>
              </a:rPr>
              <a:t> patient with high </a:t>
            </a:r>
            <a:r>
              <a:rPr lang="en-US" sz="3200" dirty="0">
                <a:solidFill>
                  <a:srgbClr val="FF0000"/>
                </a:solidFill>
                <a:latin typeface="Calibri"/>
              </a:rPr>
              <a:t>Serum Calcium</a:t>
            </a:r>
            <a:r>
              <a:rPr lang="en-US" sz="3200" dirty="0">
                <a:solidFill>
                  <a:schemeClr val="accent1"/>
                </a:solidFill>
                <a:latin typeface="Calibri"/>
              </a:rPr>
              <a:t> </a:t>
            </a:r>
            <a:r>
              <a:rPr lang="en-US" sz="3200" dirty="0">
                <a:latin typeface="Calibri"/>
              </a:rPr>
              <a:t>to have </a:t>
            </a:r>
            <a:r>
              <a:rPr lang="en-US" sz="3200" dirty="0">
                <a:solidFill>
                  <a:schemeClr val="accent2"/>
                </a:solidFill>
                <a:latin typeface="Calibri"/>
              </a:rPr>
              <a:t>malignant cancer</a:t>
            </a:r>
            <a:r>
              <a:rPr lang="en-US" sz="3200" dirty="0">
                <a:latin typeface="Calibri"/>
              </a:rPr>
              <a:t>?</a:t>
            </a:r>
            <a:endParaRPr lang="en-US" dirty="0">
              <a:latin typeface="Calibri"/>
            </a:endParaRPr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2803525" y="3894138"/>
            <a:ext cx="61048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 dirty="0">
                <a:latin typeface="Calibri"/>
              </a:rPr>
              <a:t>P(</a:t>
            </a:r>
            <a:r>
              <a:rPr lang="en-US" sz="2800" i="1" dirty="0">
                <a:solidFill>
                  <a:schemeClr val="accent2"/>
                </a:solidFill>
                <a:latin typeface="Calibri"/>
              </a:rPr>
              <a:t>C=malignant</a:t>
            </a:r>
            <a:r>
              <a:rPr lang="en-US" sz="2800" i="1" dirty="0">
                <a:solidFill>
                  <a:schemeClr val="hlink"/>
                </a:solidFill>
                <a:latin typeface="Calibri"/>
              </a:rPr>
              <a:t> </a:t>
            </a:r>
            <a:r>
              <a:rPr lang="en-US" sz="2800" i="1" dirty="0">
                <a:latin typeface="Calibri"/>
              </a:rPr>
              <a:t>|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Age&gt;60, </a:t>
            </a:r>
          </a:p>
          <a:p>
            <a:r>
              <a:rPr lang="en-US" sz="2800" i="1" dirty="0">
                <a:solidFill>
                  <a:srgbClr val="FF0000"/>
                </a:solidFill>
                <a:latin typeface="Calibri"/>
              </a:rPr>
              <a:t>   Gender= male, Serum Calcium  = high</a:t>
            </a:r>
            <a:r>
              <a:rPr lang="en-US" sz="2800" i="1" dirty="0">
                <a:latin typeface="Calibri"/>
              </a:rPr>
              <a:t>)</a:t>
            </a:r>
          </a:p>
        </p:txBody>
      </p:sp>
      <p:sp>
        <p:nvSpPr>
          <p:cNvPr id="63492" name="Oval 5"/>
          <p:cNvSpPr>
            <a:spLocks noChangeArrowheads="1"/>
          </p:cNvSpPr>
          <p:nvPr/>
        </p:nvSpPr>
        <p:spPr bwMode="auto">
          <a:xfrm>
            <a:off x="2120900" y="2693988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63493" name="Oval 6"/>
          <p:cNvSpPr>
            <a:spLocks noChangeArrowheads="1"/>
          </p:cNvSpPr>
          <p:nvPr/>
        </p:nvSpPr>
        <p:spPr bwMode="auto">
          <a:xfrm>
            <a:off x="2146300" y="14620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63494" name="Oval 7"/>
          <p:cNvSpPr>
            <a:spLocks noChangeArrowheads="1"/>
          </p:cNvSpPr>
          <p:nvPr/>
        </p:nvSpPr>
        <p:spPr bwMode="auto">
          <a:xfrm>
            <a:off x="419100" y="1462088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63495" name="Line 8"/>
          <p:cNvSpPr>
            <a:spLocks noChangeShapeType="1"/>
          </p:cNvSpPr>
          <p:nvPr/>
        </p:nvSpPr>
        <p:spPr bwMode="auto">
          <a:xfrm flipH="1">
            <a:off x="2768600" y="2198688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Line 9"/>
          <p:cNvSpPr>
            <a:spLocks noChangeShapeType="1"/>
          </p:cNvSpPr>
          <p:nvPr/>
        </p:nvSpPr>
        <p:spPr bwMode="auto">
          <a:xfrm>
            <a:off x="1524000" y="2084388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7" name="Oval 10"/>
          <p:cNvSpPr>
            <a:spLocks noChangeArrowheads="1"/>
          </p:cNvSpPr>
          <p:nvPr/>
        </p:nvSpPr>
        <p:spPr bwMode="auto">
          <a:xfrm>
            <a:off x="1397000" y="3849688"/>
            <a:ext cx="11811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solidFill>
                  <a:schemeClr val="bg1"/>
                </a:solidFill>
                <a:latin typeface="Calibri"/>
              </a:rPr>
              <a:t>Cancer</a:t>
            </a:r>
          </a:p>
        </p:txBody>
      </p:sp>
      <p:sp>
        <p:nvSpPr>
          <p:cNvPr id="63498" name="Line 11"/>
          <p:cNvSpPr>
            <a:spLocks noChangeShapeType="1"/>
          </p:cNvSpPr>
          <p:nvPr/>
        </p:nvSpPr>
        <p:spPr bwMode="auto">
          <a:xfrm flipH="1">
            <a:off x="2254250" y="3436938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Line 12"/>
          <p:cNvSpPr>
            <a:spLocks noChangeShapeType="1"/>
          </p:cNvSpPr>
          <p:nvPr/>
        </p:nvSpPr>
        <p:spPr bwMode="auto">
          <a:xfrm>
            <a:off x="2324100" y="4535488"/>
            <a:ext cx="450850" cy="509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0" name="Line 13"/>
          <p:cNvSpPr>
            <a:spLocks noChangeShapeType="1"/>
          </p:cNvSpPr>
          <p:nvPr/>
        </p:nvSpPr>
        <p:spPr bwMode="auto">
          <a:xfrm flipH="1">
            <a:off x="1181100" y="4471988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1" name="Oval 14"/>
          <p:cNvSpPr>
            <a:spLocks noChangeArrowheads="1"/>
          </p:cNvSpPr>
          <p:nvPr/>
        </p:nvSpPr>
        <p:spPr bwMode="auto">
          <a:xfrm>
            <a:off x="1968500" y="5056188"/>
            <a:ext cx="1498600" cy="736600"/>
          </a:xfrm>
          <a:prstGeom prst="ellipse">
            <a:avLst/>
          </a:prstGeom>
          <a:solidFill>
            <a:schemeClr val="hlink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solidFill>
                  <a:schemeClr val="bg1"/>
                </a:solidFill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solidFill>
                  <a:schemeClr val="bg1"/>
                </a:solidFill>
                <a:latin typeface="Calibri"/>
              </a:rPr>
              <a:t>Tumor</a:t>
            </a:r>
          </a:p>
        </p:txBody>
      </p:sp>
      <p:sp>
        <p:nvSpPr>
          <p:cNvPr id="63502" name="Oval 15"/>
          <p:cNvSpPr>
            <a:spLocks noChangeArrowheads="1"/>
          </p:cNvSpPr>
          <p:nvPr/>
        </p:nvSpPr>
        <p:spPr bwMode="auto">
          <a:xfrm>
            <a:off x="317500" y="4929188"/>
            <a:ext cx="1422400" cy="8255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63503" name="Oval 16"/>
          <p:cNvSpPr>
            <a:spLocks noChangeArrowheads="1"/>
          </p:cNvSpPr>
          <p:nvPr/>
        </p:nvSpPr>
        <p:spPr bwMode="auto">
          <a:xfrm>
            <a:off x="368300" y="2668588"/>
            <a:ext cx="1371600" cy="8763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63504" name="Line 17"/>
          <p:cNvSpPr>
            <a:spLocks noChangeShapeType="1"/>
          </p:cNvSpPr>
          <p:nvPr/>
        </p:nvSpPr>
        <p:spPr bwMode="auto">
          <a:xfrm>
            <a:off x="1333500" y="3494088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Line 18"/>
          <p:cNvSpPr>
            <a:spLocks noChangeShapeType="1"/>
          </p:cNvSpPr>
          <p:nvPr/>
        </p:nvSpPr>
        <p:spPr bwMode="auto">
          <a:xfrm>
            <a:off x="1054100" y="2173288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6" name="Line 19"/>
          <p:cNvSpPr>
            <a:spLocks noChangeShapeType="1"/>
          </p:cNvSpPr>
          <p:nvPr/>
        </p:nvSpPr>
        <p:spPr bwMode="auto">
          <a:xfrm flipH="1">
            <a:off x="1422400" y="2058988"/>
            <a:ext cx="876300" cy="67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Explaining away</a:t>
            </a:r>
          </a:p>
        </p:txBody>
      </p:sp>
      <p:sp>
        <p:nvSpPr>
          <p:cNvPr id="65538" name="Oval 3"/>
          <p:cNvSpPr>
            <a:spLocks noChangeArrowheads="1"/>
          </p:cNvSpPr>
          <p:nvPr/>
        </p:nvSpPr>
        <p:spPr bwMode="auto">
          <a:xfrm>
            <a:off x="2376488" y="2959100"/>
            <a:ext cx="1270000" cy="7239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</a:p>
        </p:txBody>
      </p:sp>
      <p:sp>
        <p:nvSpPr>
          <p:cNvPr id="65539" name="Oval 4"/>
          <p:cNvSpPr>
            <a:spLocks noChangeArrowheads="1"/>
          </p:cNvSpPr>
          <p:nvPr/>
        </p:nvSpPr>
        <p:spPr bwMode="auto">
          <a:xfrm>
            <a:off x="2408238" y="17272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Gender</a:t>
            </a:r>
          </a:p>
        </p:txBody>
      </p:sp>
      <p:sp>
        <p:nvSpPr>
          <p:cNvPr id="65540" name="Oval 5"/>
          <p:cNvSpPr>
            <a:spLocks noChangeArrowheads="1"/>
          </p:cNvSpPr>
          <p:nvPr/>
        </p:nvSpPr>
        <p:spPr bwMode="auto">
          <a:xfrm>
            <a:off x="681038" y="1727200"/>
            <a:ext cx="1270000" cy="723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Age</a:t>
            </a:r>
          </a:p>
        </p:txBody>
      </p:sp>
      <p:sp>
        <p:nvSpPr>
          <p:cNvPr id="65541" name="Line 6"/>
          <p:cNvSpPr>
            <a:spLocks noChangeShapeType="1"/>
          </p:cNvSpPr>
          <p:nvPr/>
        </p:nvSpPr>
        <p:spPr bwMode="auto">
          <a:xfrm flipH="1">
            <a:off x="3030538" y="2463800"/>
            <a:ext cx="0" cy="482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Line 7"/>
          <p:cNvSpPr>
            <a:spLocks noChangeShapeType="1"/>
          </p:cNvSpPr>
          <p:nvPr/>
        </p:nvSpPr>
        <p:spPr bwMode="auto">
          <a:xfrm>
            <a:off x="1785938" y="2349500"/>
            <a:ext cx="835025" cy="666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Oval 8"/>
          <p:cNvSpPr>
            <a:spLocks noChangeArrowheads="1"/>
          </p:cNvSpPr>
          <p:nvPr/>
        </p:nvSpPr>
        <p:spPr bwMode="auto">
          <a:xfrm>
            <a:off x="1658938" y="41148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65544" name="Line 9"/>
          <p:cNvSpPr>
            <a:spLocks noChangeShapeType="1"/>
          </p:cNvSpPr>
          <p:nvPr/>
        </p:nvSpPr>
        <p:spPr bwMode="auto">
          <a:xfrm flipH="1">
            <a:off x="2516188" y="3702050"/>
            <a:ext cx="495300" cy="4794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5" name="Line 10"/>
          <p:cNvSpPr>
            <a:spLocks noChangeShapeType="1"/>
          </p:cNvSpPr>
          <p:nvPr/>
        </p:nvSpPr>
        <p:spPr bwMode="auto">
          <a:xfrm>
            <a:off x="2586038" y="4800600"/>
            <a:ext cx="450850" cy="509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6" name="Line 11"/>
          <p:cNvSpPr>
            <a:spLocks noChangeShapeType="1"/>
          </p:cNvSpPr>
          <p:nvPr/>
        </p:nvSpPr>
        <p:spPr bwMode="auto">
          <a:xfrm flipH="1">
            <a:off x="1443038" y="4737100"/>
            <a:ext cx="406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7" name="Oval 12"/>
          <p:cNvSpPr>
            <a:spLocks noChangeArrowheads="1"/>
          </p:cNvSpPr>
          <p:nvPr/>
        </p:nvSpPr>
        <p:spPr bwMode="auto">
          <a:xfrm>
            <a:off x="2230438" y="5321300"/>
            <a:ext cx="1498600" cy="7366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Lung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Tumor</a:t>
            </a:r>
          </a:p>
        </p:txBody>
      </p:sp>
      <p:sp>
        <p:nvSpPr>
          <p:cNvPr id="65548" name="Oval 13"/>
          <p:cNvSpPr>
            <a:spLocks noChangeArrowheads="1"/>
          </p:cNvSpPr>
          <p:nvPr/>
        </p:nvSpPr>
        <p:spPr bwMode="auto">
          <a:xfrm>
            <a:off x="579438" y="5194300"/>
            <a:ext cx="1422400" cy="8255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Serum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Calcium</a:t>
            </a:r>
          </a:p>
        </p:txBody>
      </p:sp>
      <p:sp>
        <p:nvSpPr>
          <p:cNvPr id="65549" name="Oval 14"/>
          <p:cNvSpPr>
            <a:spLocks noChangeArrowheads="1"/>
          </p:cNvSpPr>
          <p:nvPr/>
        </p:nvSpPr>
        <p:spPr bwMode="auto">
          <a:xfrm>
            <a:off x="630238" y="2933700"/>
            <a:ext cx="1371600" cy="876300"/>
          </a:xfrm>
          <a:prstGeom prst="ellipse">
            <a:avLst/>
          </a:prstGeom>
          <a:solidFill>
            <a:srgbClr val="33CC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Exposure</a:t>
            </a:r>
          </a:p>
          <a:p>
            <a:pPr algn="ctr" eaLnBrk="0" hangingPunct="0"/>
            <a:r>
              <a:rPr lang="en-US" sz="2400" i="1" dirty="0">
                <a:latin typeface="Calibri"/>
              </a:rPr>
              <a:t>to Toxics</a:t>
            </a:r>
          </a:p>
        </p:txBody>
      </p:sp>
      <p:sp>
        <p:nvSpPr>
          <p:cNvPr id="65550" name="Line 15"/>
          <p:cNvSpPr>
            <a:spLocks noChangeShapeType="1"/>
          </p:cNvSpPr>
          <p:nvPr/>
        </p:nvSpPr>
        <p:spPr bwMode="auto">
          <a:xfrm>
            <a:off x="1595438" y="3759200"/>
            <a:ext cx="406400" cy="40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1" name="Line 16"/>
          <p:cNvSpPr>
            <a:spLocks noChangeShapeType="1"/>
          </p:cNvSpPr>
          <p:nvPr/>
        </p:nvSpPr>
        <p:spPr bwMode="auto">
          <a:xfrm>
            <a:off x="1316038" y="2438400"/>
            <a:ext cx="0" cy="52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2" name="Line 17"/>
          <p:cNvSpPr>
            <a:spLocks noChangeShapeType="1"/>
          </p:cNvSpPr>
          <p:nvPr/>
        </p:nvSpPr>
        <p:spPr bwMode="auto">
          <a:xfrm flipH="1">
            <a:off x="1684338" y="2324100"/>
            <a:ext cx="876300" cy="67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53" name="Rectangle 18"/>
          <p:cNvSpPr>
            <a:spLocks noGrp="1" noChangeArrowheads="1"/>
          </p:cNvSpPr>
          <p:nvPr>
            <p:ph type="body" sz="half" idx="2"/>
          </p:nvPr>
        </p:nvSpPr>
        <p:spPr>
          <a:xfrm>
            <a:off x="4160838" y="1863725"/>
            <a:ext cx="4362450" cy="1946275"/>
          </a:xfrm>
        </p:spPr>
        <p:txBody>
          <a:bodyPr/>
          <a:lstStyle/>
          <a:p>
            <a:pPr eaLnBrk="1" hangingPunct="1"/>
            <a:r>
              <a:rPr lang="en-US" sz="2800" dirty="0"/>
              <a:t>If we see a </a:t>
            </a:r>
            <a:r>
              <a:rPr lang="en-US" sz="2800" dirty="0">
                <a:solidFill>
                  <a:srgbClr val="FF0000"/>
                </a:solidFill>
              </a:rPr>
              <a:t>lung tumor</a:t>
            </a:r>
            <a:r>
              <a:rPr lang="en-US" sz="2800" dirty="0"/>
              <a:t>, the probability of </a:t>
            </a:r>
            <a:r>
              <a:rPr lang="en-US" sz="2800" dirty="0">
                <a:solidFill>
                  <a:schemeClr val="accent2"/>
                </a:solidFill>
              </a:rPr>
              <a:t>heavy smoking</a:t>
            </a:r>
            <a:r>
              <a:rPr lang="en-US" sz="2800" dirty="0"/>
              <a:t> and of </a:t>
            </a:r>
            <a:r>
              <a:rPr lang="en-US" sz="2800" dirty="0">
                <a:solidFill>
                  <a:schemeClr val="accent2"/>
                </a:solidFill>
              </a:rPr>
              <a:t>exposure to toxics</a:t>
            </a:r>
            <a:r>
              <a:rPr lang="en-US" sz="2800" dirty="0"/>
              <a:t> both go up</a:t>
            </a:r>
          </a:p>
        </p:txBody>
      </p:sp>
      <p:sp>
        <p:nvSpPr>
          <p:cNvPr id="65554" name="Rectangle 19"/>
          <p:cNvSpPr>
            <a:spLocks noChangeArrowheads="1"/>
          </p:cNvSpPr>
          <p:nvPr/>
        </p:nvSpPr>
        <p:spPr bwMode="auto">
          <a:xfrm>
            <a:off x="4462463" y="606425"/>
            <a:ext cx="4295775" cy="193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27013" indent="-227013">
              <a:spcBef>
                <a:spcPct val="20000"/>
              </a:spcBef>
              <a:buFontTx/>
              <a:buChar char="•"/>
            </a:pPr>
            <a:endParaRPr lang="en-US" sz="2800" dirty="0">
              <a:latin typeface="Calibri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376488" y="2957513"/>
            <a:ext cx="6165850" cy="3154362"/>
            <a:chOff x="1497" y="1863"/>
            <a:chExt cx="3884" cy="1987"/>
          </a:xfrm>
        </p:grpSpPr>
        <p:sp>
          <p:nvSpPr>
            <p:cNvPr id="65556" name="Rectangle 21"/>
            <p:cNvSpPr>
              <a:spLocks noChangeArrowheads="1"/>
            </p:cNvSpPr>
            <p:nvPr/>
          </p:nvSpPr>
          <p:spPr bwMode="auto">
            <a:xfrm>
              <a:off x="2675" y="2633"/>
              <a:ext cx="2706" cy="1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/>
            <a:p>
              <a:pPr marL="227013" indent="-227013">
                <a:spcBef>
                  <a:spcPct val="20000"/>
                </a:spcBef>
                <a:buFontTx/>
                <a:buChar char="•"/>
              </a:pPr>
              <a:r>
                <a:rPr lang="en-US" sz="2800" dirty="0">
                  <a:latin typeface="Calibri"/>
                </a:rPr>
                <a:t>If we then observe </a:t>
              </a:r>
              <a:r>
                <a:rPr lang="en-US" sz="2800" dirty="0">
                  <a:solidFill>
                    <a:srgbClr val="FF0000"/>
                  </a:solidFill>
                  <a:latin typeface="Calibri"/>
                </a:rPr>
                <a:t>heavy smoking</a:t>
              </a:r>
              <a:r>
                <a:rPr lang="en-US" sz="2800" dirty="0">
                  <a:latin typeface="Calibri"/>
                </a:rPr>
                <a:t>, the probability of </a:t>
              </a:r>
              <a:r>
                <a:rPr lang="en-US" sz="2800" dirty="0">
                  <a:solidFill>
                    <a:schemeClr val="accent2"/>
                  </a:solidFill>
                  <a:latin typeface="Calibri"/>
                </a:rPr>
                <a:t>exposure to toxics</a:t>
              </a:r>
              <a:r>
                <a:rPr lang="en-US" sz="2800" dirty="0">
                  <a:latin typeface="Calibri"/>
                </a:rPr>
                <a:t> goes back down</a:t>
              </a:r>
            </a:p>
          </p:txBody>
        </p:sp>
        <p:sp>
          <p:nvSpPr>
            <p:cNvPr id="65557" name="Oval 22"/>
            <p:cNvSpPr>
              <a:spLocks noChangeArrowheads="1"/>
            </p:cNvSpPr>
            <p:nvPr/>
          </p:nvSpPr>
          <p:spPr bwMode="auto">
            <a:xfrm>
              <a:off x="1497" y="1863"/>
              <a:ext cx="800" cy="456"/>
            </a:xfrm>
            <a:prstGeom prst="ellipse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2400" i="1" dirty="0">
                  <a:latin typeface="Calibri"/>
                </a:rPr>
                <a:t>Smoking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Some software tools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126" y="1295400"/>
            <a:ext cx="8305800" cy="5287962"/>
          </a:xfrm>
        </p:spPr>
        <p:txBody>
          <a:bodyPr/>
          <a:lstStyle/>
          <a:p>
            <a:pPr eaLnBrk="1" hangingPunct="1"/>
            <a:r>
              <a:rPr lang="en-US" dirty="0">
                <a:hlinkClick r:id="rId2"/>
              </a:rPr>
              <a:t>Netica</a:t>
            </a:r>
            <a:r>
              <a:rPr lang="en-US" dirty="0"/>
              <a:t>: Windows app for working with Bayes-</a:t>
            </a:r>
            <a:r>
              <a:rPr lang="en-US" dirty="0" err="1"/>
              <a:t>ian</a:t>
            </a:r>
            <a:r>
              <a:rPr lang="en-US" dirty="0"/>
              <a:t> belief networks and influence diagrams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 commercial product, free for small networks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Includes graphical editor, compiler, inference engine, etc.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To run in OS X or Linus you need Crossover</a:t>
            </a:r>
          </a:p>
          <a:p>
            <a:pPr eaLnBrk="1" hangingPunct="1"/>
            <a:r>
              <a:rPr lang="en-US" dirty="0">
                <a:hlinkClick r:id="rId3"/>
              </a:rPr>
              <a:t>Hugin</a:t>
            </a:r>
            <a:r>
              <a:rPr lang="en-US" dirty="0"/>
              <a:t>: free demo versions for Linux, Mac, and Windows are available</a:t>
            </a:r>
          </a:p>
          <a:p>
            <a:pPr eaLnBrk="1" hangingPunct="1"/>
            <a:r>
              <a:rPr lang="en-US" dirty="0"/>
              <a:t>Various Python packages</a:t>
            </a:r>
          </a:p>
          <a:p>
            <a:pPr eaLnBrk="1" hangingPunct="1"/>
            <a:r>
              <a:rPr lang="en-US" dirty="0" err="1"/>
              <a:t>Aima</a:t>
            </a:r>
            <a:r>
              <a:rPr lang="en-US" dirty="0"/>
              <a:t>-python code in probability4e.py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7475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C33DF84-9D53-1D4F-B4E8-73A2DF01D4E5}"/>
              </a:ext>
            </a:extLst>
          </p:cNvPr>
          <p:cNvSpPr txBox="1"/>
          <p:nvPr/>
        </p:nvSpPr>
        <p:spPr>
          <a:xfrm>
            <a:off x="6486034" y="5791200"/>
            <a:ext cx="16673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FF0000"/>
                </a:solidFill>
              </a:rPr>
              <a:t>Dyspnea is difficult or labored breathing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7680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4" name="Rectangle 5"/>
          <p:cNvSpPr>
            <a:spLocks noChangeArrowheads="1"/>
          </p:cNvSpPr>
          <p:nvPr/>
        </p:nvSpPr>
        <p:spPr bwMode="auto">
          <a:xfrm>
            <a:off x="-228600" y="1295400"/>
            <a:ext cx="86106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Text Box 6"/>
          <p:cNvSpPr txBox="1">
            <a:spLocks noChangeArrowheads="1"/>
          </p:cNvSpPr>
          <p:nvPr/>
        </p:nvSpPr>
        <p:spPr bwMode="auto">
          <a:xfrm>
            <a:off x="1447800" y="685800"/>
            <a:ext cx="58737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Predispositions or causes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7885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2" name="Rectangle 5"/>
          <p:cNvSpPr>
            <a:spLocks noChangeArrowheads="1"/>
          </p:cNvSpPr>
          <p:nvPr/>
        </p:nvSpPr>
        <p:spPr bwMode="auto">
          <a:xfrm>
            <a:off x="-304800" y="2705100"/>
            <a:ext cx="94488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Text Box 7"/>
          <p:cNvSpPr txBox="1">
            <a:spLocks noChangeArrowheads="1"/>
          </p:cNvSpPr>
          <p:nvPr/>
        </p:nvSpPr>
        <p:spPr bwMode="auto">
          <a:xfrm>
            <a:off x="1965325" y="1981200"/>
            <a:ext cx="52133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Conditions or diseases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089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0" name="Rectangle 5"/>
          <p:cNvSpPr>
            <a:spLocks noChangeArrowheads="1"/>
          </p:cNvSpPr>
          <p:nvPr/>
        </p:nvSpPr>
        <p:spPr bwMode="auto">
          <a:xfrm>
            <a:off x="1219200" y="3886200"/>
            <a:ext cx="40386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1" name="Text Box 6"/>
          <p:cNvSpPr txBox="1">
            <a:spLocks noChangeArrowheads="1"/>
          </p:cNvSpPr>
          <p:nvPr/>
        </p:nvSpPr>
        <p:spPr bwMode="auto">
          <a:xfrm>
            <a:off x="1339850" y="3168650"/>
            <a:ext cx="37655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Functional Node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294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8" name="Rectangle 5"/>
          <p:cNvSpPr>
            <a:spLocks noChangeArrowheads="1"/>
          </p:cNvSpPr>
          <p:nvPr/>
        </p:nvSpPr>
        <p:spPr bwMode="auto">
          <a:xfrm>
            <a:off x="-304800" y="5257800"/>
            <a:ext cx="7162800" cy="1447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9" name="Text Box 6"/>
          <p:cNvSpPr txBox="1">
            <a:spLocks noChangeArrowheads="1"/>
          </p:cNvSpPr>
          <p:nvPr/>
        </p:nvSpPr>
        <p:spPr bwMode="auto">
          <a:xfrm>
            <a:off x="914400" y="4572000"/>
            <a:ext cx="4705350" cy="641350"/>
          </a:xfrm>
          <a:prstGeom prst="rect">
            <a:avLst/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FF0000"/>
                </a:solidFill>
              </a:rPr>
              <a:t>Symptoms or effects</a:t>
            </a:r>
          </a:p>
        </p:txBody>
      </p:sp>
      <p:sp>
        <p:nvSpPr>
          <p:cNvPr id="82950" name="TextBox 8"/>
          <p:cNvSpPr txBox="1">
            <a:spLocks noChangeArrowheads="1"/>
          </p:cNvSpPr>
          <p:nvPr/>
        </p:nvSpPr>
        <p:spPr bwMode="auto">
          <a:xfrm>
            <a:off x="7086600" y="5638800"/>
            <a:ext cx="1524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i="1">
                <a:solidFill>
                  <a:srgbClr val="FF0000"/>
                </a:solidFill>
              </a:rPr>
              <a:t>Dyspnea is shortness of breath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Same BBN model in Hugin app</a:t>
            </a:r>
          </a:p>
        </p:txBody>
      </p:sp>
      <p:pic>
        <p:nvPicPr>
          <p:cNvPr id="6" name="Picture 5" descr="Screen Shot 2017-04-24 at 2.59.5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90600"/>
            <a:ext cx="8209503" cy="649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91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/>
              <a:t>BBN Definition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229600" cy="5562600"/>
          </a:xfrm>
        </p:spPr>
        <p:txBody>
          <a:bodyPr/>
          <a:lstStyle/>
          <a:p>
            <a:r>
              <a:rPr lang="en-US" dirty="0"/>
              <a:t>AKA Bayesian Network, Bayes Net</a:t>
            </a:r>
          </a:p>
          <a:p>
            <a:r>
              <a:rPr lang="en-US" dirty="0"/>
              <a:t>A graphical model (as a </a:t>
            </a:r>
            <a:r>
              <a:rPr lang="en-US" dirty="0">
                <a:hlinkClick r:id="rId2"/>
              </a:rPr>
              <a:t>DAG</a:t>
            </a:r>
            <a:r>
              <a:rPr lang="en-US" dirty="0"/>
              <a:t>) of probabilistic relationships among a set of random variables</a:t>
            </a:r>
          </a:p>
          <a:p>
            <a:r>
              <a:rPr lang="en-US" dirty="0"/>
              <a:t>Nodes are variables, links represent direct influence of one variable on another</a:t>
            </a:r>
          </a:p>
          <a:p>
            <a:r>
              <a:rPr lang="en-US" dirty="0"/>
              <a:t>Nodes have </a:t>
            </a:r>
            <a:r>
              <a:rPr lang="en-US" b="1" dirty="0">
                <a:solidFill>
                  <a:srgbClr val="FF0000"/>
                </a:solidFill>
              </a:rPr>
              <a:t>prior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probabilities</a:t>
            </a:r>
            <a:r>
              <a:rPr lang="en-US" b="1" dirty="0"/>
              <a:t> </a:t>
            </a:r>
            <a:r>
              <a:rPr lang="en-US" dirty="0"/>
              <a:t>or</a:t>
            </a:r>
            <a:br>
              <a:rPr lang="en-US" dirty="0"/>
            </a:br>
            <a:r>
              <a:rPr lang="en-US" b="1" dirty="0">
                <a:solidFill>
                  <a:srgbClr val="00B050"/>
                </a:solidFill>
              </a:rPr>
              <a:t>conditional</a:t>
            </a:r>
            <a:br>
              <a:rPr lang="en-US" b="1" dirty="0">
                <a:solidFill>
                  <a:srgbClr val="00B050"/>
                </a:solidFill>
              </a:rPr>
            </a:br>
            <a:r>
              <a:rPr lang="en-US" b="1" dirty="0">
                <a:solidFill>
                  <a:srgbClr val="00B050"/>
                </a:solidFill>
              </a:rPr>
              <a:t>probability</a:t>
            </a:r>
            <a:br>
              <a:rPr lang="en-US" b="1" dirty="0">
                <a:solidFill>
                  <a:srgbClr val="00B050"/>
                </a:solidFill>
              </a:rPr>
            </a:br>
            <a:r>
              <a:rPr lang="en-US" b="1" dirty="0">
                <a:solidFill>
                  <a:srgbClr val="00B050"/>
                </a:solidFill>
              </a:rPr>
              <a:t>tables </a:t>
            </a:r>
            <a:r>
              <a:rPr lang="en-US" dirty="0"/>
              <a:t>(CPTs)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3783545"/>
            <a:ext cx="5034506" cy="284585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  <a:effectLst/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7827962" y="3331521"/>
            <a:ext cx="1108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hlinkClick r:id="rId4"/>
              </a:rPr>
              <a:t>source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73F18CB-FCD6-FD4D-9ABD-7069737A5862}"/>
              </a:ext>
            </a:extLst>
          </p:cNvPr>
          <p:cNvSpPr/>
          <p:nvPr/>
        </p:nvSpPr>
        <p:spPr>
          <a:xfrm>
            <a:off x="6560130" y="3775080"/>
            <a:ext cx="2306637" cy="94085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BF004A-46EA-9240-A2D7-34369CB78B0D}"/>
              </a:ext>
            </a:extLst>
          </p:cNvPr>
          <p:cNvSpPr/>
          <p:nvPr/>
        </p:nvSpPr>
        <p:spPr>
          <a:xfrm>
            <a:off x="3810000" y="3775079"/>
            <a:ext cx="2445330" cy="940855"/>
          </a:xfrm>
          <a:prstGeom prst="rect">
            <a:avLst/>
          </a:prstGeom>
          <a:noFill/>
          <a:ln w="25400"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Decision making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657350"/>
            <a:ext cx="8267700" cy="4895850"/>
          </a:xfrm>
        </p:spPr>
        <p:txBody>
          <a:bodyPr/>
          <a:lstStyle/>
          <a:p>
            <a:pPr eaLnBrk="1" hangingPunct="1"/>
            <a:r>
              <a:rPr lang="en-US" dirty="0"/>
              <a:t>A decision is a medical domain might be a choice of treatment (e.g., radiation or chemotherapy)</a:t>
            </a:r>
          </a:p>
          <a:p>
            <a:pPr eaLnBrk="1" hangingPunct="1"/>
            <a:r>
              <a:rPr lang="en-US" dirty="0"/>
              <a:t>Decisions should be made to maximize expected utility</a:t>
            </a:r>
          </a:p>
          <a:p>
            <a:pPr eaLnBrk="1" hangingPunct="1"/>
            <a:r>
              <a:rPr lang="en-US" dirty="0"/>
              <a:t>View decision making in terms of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Beliefs/Uncertainties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Alternatives/Decisions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Objectives/Utilities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>
          <a:xfrm>
            <a:off x="658813" y="214313"/>
            <a:ext cx="7772400" cy="1143000"/>
          </a:xfrm>
        </p:spPr>
        <p:txBody>
          <a:bodyPr/>
          <a:lstStyle/>
          <a:p>
            <a:pPr algn="l" eaLnBrk="1" hangingPunct="1"/>
            <a:r>
              <a:rPr lang="en-US" dirty="0"/>
              <a:t>Decision Problem</a:t>
            </a:r>
          </a:p>
        </p:txBody>
      </p:sp>
      <p:sp>
        <p:nvSpPr>
          <p:cNvPr id="69634" name="Text Box 3"/>
          <p:cNvSpPr txBox="1">
            <a:spLocks noChangeArrowheads="1"/>
          </p:cNvSpPr>
          <p:nvPr/>
        </p:nvSpPr>
        <p:spPr bwMode="auto">
          <a:xfrm>
            <a:off x="642962" y="1244154"/>
            <a:ext cx="446243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dirty="0">
                <a:latin typeface="Calibri"/>
              </a:rPr>
              <a:t>Should I have my party</a:t>
            </a:r>
            <a:br>
              <a:rPr lang="en-US" sz="3200" dirty="0">
                <a:latin typeface="Calibri"/>
              </a:rPr>
            </a:br>
            <a:r>
              <a:rPr lang="en-US" sz="3200" dirty="0">
                <a:latin typeface="Calibri"/>
              </a:rPr>
              <a:t>inside or outside?</a:t>
            </a:r>
          </a:p>
        </p:txBody>
      </p:sp>
      <p:grpSp>
        <p:nvGrpSpPr>
          <p:cNvPr id="69635" name="Group 4"/>
          <p:cNvGrpSpPr>
            <a:grpSpLocks/>
          </p:cNvGrpSpPr>
          <p:nvPr/>
        </p:nvGrpSpPr>
        <p:grpSpPr bwMode="auto">
          <a:xfrm>
            <a:off x="2422525" y="3200400"/>
            <a:ext cx="4740275" cy="3286125"/>
            <a:chOff x="1524" y="1556"/>
            <a:chExt cx="2986" cy="2070"/>
          </a:xfrm>
        </p:grpSpPr>
        <p:sp>
          <p:nvSpPr>
            <p:cNvPr id="69637" name="Rectangle 5"/>
            <p:cNvSpPr>
              <a:spLocks noChangeArrowheads="1"/>
            </p:cNvSpPr>
            <p:nvPr/>
          </p:nvSpPr>
          <p:spPr bwMode="auto">
            <a:xfrm>
              <a:off x="1524" y="2601"/>
              <a:ext cx="145" cy="163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 type="none" w="sm" len="sm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8" name="Line 6"/>
            <p:cNvSpPr>
              <a:spLocks noChangeShapeType="1"/>
            </p:cNvSpPr>
            <p:nvPr/>
          </p:nvSpPr>
          <p:spPr bwMode="auto">
            <a:xfrm>
              <a:off x="1665" y="2764"/>
              <a:ext cx="158" cy="4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39" name="Line 7"/>
            <p:cNvSpPr>
              <a:spLocks noChangeShapeType="1"/>
            </p:cNvSpPr>
            <p:nvPr/>
          </p:nvSpPr>
          <p:spPr bwMode="auto">
            <a:xfrm flipV="1">
              <a:off x="1834" y="3228"/>
              <a:ext cx="6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0" name="Line 8"/>
            <p:cNvSpPr>
              <a:spLocks noChangeShapeType="1"/>
            </p:cNvSpPr>
            <p:nvPr/>
          </p:nvSpPr>
          <p:spPr bwMode="auto">
            <a:xfrm flipV="1">
              <a:off x="1668" y="2135"/>
              <a:ext cx="178" cy="4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1" name="Line 9"/>
            <p:cNvSpPr>
              <a:spLocks noChangeShapeType="1"/>
            </p:cNvSpPr>
            <p:nvPr/>
          </p:nvSpPr>
          <p:spPr bwMode="auto">
            <a:xfrm>
              <a:off x="1844" y="2142"/>
              <a:ext cx="64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2" name="Text Box 10"/>
            <p:cNvSpPr txBox="1">
              <a:spLocks noChangeArrowheads="1"/>
            </p:cNvSpPr>
            <p:nvPr/>
          </p:nvSpPr>
          <p:spPr bwMode="auto">
            <a:xfrm>
              <a:off x="1842" y="1847"/>
              <a:ext cx="3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latin typeface="Calibri"/>
                </a:rPr>
                <a:t>in</a:t>
              </a:r>
            </a:p>
          </p:txBody>
        </p:sp>
        <p:sp>
          <p:nvSpPr>
            <p:cNvPr id="69643" name="Text Box 11"/>
            <p:cNvSpPr txBox="1">
              <a:spLocks noChangeArrowheads="1"/>
            </p:cNvSpPr>
            <p:nvPr/>
          </p:nvSpPr>
          <p:spPr bwMode="auto">
            <a:xfrm>
              <a:off x="1878" y="2928"/>
              <a:ext cx="46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latin typeface="Calibri"/>
                </a:rPr>
                <a:t>out</a:t>
              </a:r>
            </a:p>
          </p:txBody>
        </p:sp>
        <p:sp>
          <p:nvSpPr>
            <p:cNvPr id="69644" name="Rectangle 12"/>
            <p:cNvSpPr>
              <a:spLocks noChangeArrowheads="1"/>
            </p:cNvSpPr>
            <p:nvPr/>
          </p:nvSpPr>
          <p:spPr bwMode="auto">
            <a:xfrm>
              <a:off x="3521" y="1585"/>
              <a:ext cx="78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Regret</a:t>
              </a:r>
            </a:p>
          </p:txBody>
        </p:sp>
        <p:sp>
          <p:nvSpPr>
            <p:cNvPr id="69645" name="Rectangle 13"/>
            <p:cNvSpPr>
              <a:spLocks noChangeArrowheads="1"/>
            </p:cNvSpPr>
            <p:nvPr/>
          </p:nvSpPr>
          <p:spPr bwMode="auto">
            <a:xfrm>
              <a:off x="3529" y="2184"/>
              <a:ext cx="94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Relieved</a:t>
              </a:r>
            </a:p>
          </p:txBody>
        </p:sp>
        <p:sp>
          <p:nvSpPr>
            <p:cNvPr id="69646" name="Rectangle 14"/>
            <p:cNvSpPr>
              <a:spLocks noChangeArrowheads="1"/>
            </p:cNvSpPr>
            <p:nvPr/>
          </p:nvSpPr>
          <p:spPr bwMode="auto">
            <a:xfrm>
              <a:off x="3495" y="2699"/>
              <a:ext cx="89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Perfect!</a:t>
              </a:r>
            </a:p>
          </p:txBody>
        </p:sp>
        <p:sp>
          <p:nvSpPr>
            <p:cNvPr id="69647" name="Rectangle 15"/>
            <p:cNvSpPr>
              <a:spLocks noChangeArrowheads="1"/>
            </p:cNvSpPr>
            <p:nvPr/>
          </p:nvSpPr>
          <p:spPr bwMode="auto">
            <a:xfrm>
              <a:off x="3580" y="3273"/>
              <a:ext cx="93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i="1" dirty="0">
                  <a:latin typeface="Calibri"/>
                </a:rPr>
                <a:t>Disaster </a:t>
              </a:r>
            </a:p>
          </p:txBody>
        </p:sp>
        <p:grpSp>
          <p:nvGrpSpPr>
            <p:cNvPr id="69648" name="Group 16"/>
            <p:cNvGrpSpPr>
              <a:grpSpLocks/>
            </p:cNvGrpSpPr>
            <p:nvPr/>
          </p:nvGrpSpPr>
          <p:grpSpPr bwMode="auto">
            <a:xfrm>
              <a:off x="2390" y="1556"/>
              <a:ext cx="1065" cy="1000"/>
              <a:chOff x="2390" y="1556"/>
              <a:chExt cx="1065" cy="1000"/>
            </a:xfrm>
          </p:grpSpPr>
          <p:sp>
            <p:nvSpPr>
              <p:cNvPr id="69659" name="Line 17"/>
              <p:cNvSpPr>
                <a:spLocks noChangeShapeType="1"/>
              </p:cNvSpPr>
              <p:nvPr/>
            </p:nvSpPr>
            <p:spPr bwMode="auto">
              <a:xfrm>
                <a:off x="2633" y="2236"/>
                <a:ext cx="184" cy="2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0" name="Line 18"/>
              <p:cNvSpPr>
                <a:spLocks noChangeShapeType="1"/>
              </p:cNvSpPr>
              <p:nvPr/>
            </p:nvSpPr>
            <p:spPr bwMode="auto">
              <a:xfrm flipV="1">
                <a:off x="2821" y="2459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1" name="Line 19"/>
              <p:cNvSpPr>
                <a:spLocks noChangeShapeType="1"/>
              </p:cNvSpPr>
              <p:nvPr/>
            </p:nvSpPr>
            <p:spPr bwMode="auto">
              <a:xfrm flipV="1">
                <a:off x="2626" y="1837"/>
                <a:ext cx="159" cy="22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2" name="Line 20"/>
              <p:cNvSpPr>
                <a:spLocks noChangeShapeType="1"/>
              </p:cNvSpPr>
              <p:nvPr/>
            </p:nvSpPr>
            <p:spPr bwMode="auto">
              <a:xfrm>
                <a:off x="2789" y="1843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3" name="Oval 21"/>
              <p:cNvSpPr>
                <a:spLocks noChangeArrowheads="1"/>
              </p:cNvSpPr>
              <p:nvPr/>
            </p:nvSpPr>
            <p:spPr bwMode="auto">
              <a:xfrm>
                <a:off x="2492" y="2062"/>
                <a:ext cx="172" cy="180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64" name="Text Box 22"/>
              <p:cNvSpPr txBox="1">
                <a:spLocks noChangeArrowheads="1"/>
              </p:cNvSpPr>
              <p:nvPr/>
            </p:nvSpPr>
            <p:spPr bwMode="auto">
              <a:xfrm>
                <a:off x="2847" y="1556"/>
                <a:ext cx="6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dry</a:t>
                </a:r>
              </a:p>
            </p:txBody>
          </p:sp>
          <p:sp>
            <p:nvSpPr>
              <p:cNvPr id="69665" name="Text Box 23"/>
              <p:cNvSpPr txBox="1">
                <a:spLocks noChangeArrowheads="1"/>
              </p:cNvSpPr>
              <p:nvPr/>
            </p:nvSpPr>
            <p:spPr bwMode="auto">
              <a:xfrm>
                <a:off x="2916" y="2184"/>
                <a:ext cx="50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wet</a:t>
                </a:r>
              </a:p>
            </p:txBody>
          </p:sp>
          <p:sp>
            <p:nvSpPr>
              <p:cNvPr id="69666" name="Rectangle 24"/>
              <p:cNvSpPr>
                <a:spLocks noChangeArrowheads="1"/>
              </p:cNvSpPr>
              <p:nvPr/>
            </p:nvSpPr>
            <p:spPr bwMode="auto">
              <a:xfrm>
                <a:off x="2390" y="1754"/>
                <a:ext cx="4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  <p:sp>
            <p:nvSpPr>
              <p:cNvPr id="69667" name="Rectangle 25"/>
              <p:cNvSpPr>
                <a:spLocks noChangeArrowheads="1"/>
              </p:cNvSpPr>
              <p:nvPr/>
            </p:nvSpPr>
            <p:spPr bwMode="auto">
              <a:xfrm>
                <a:off x="2398" y="2268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</p:grpSp>
        <p:grpSp>
          <p:nvGrpSpPr>
            <p:cNvPr id="69649" name="Group 26"/>
            <p:cNvGrpSpPr>
              <a:grpSpLocks/>
            </p:cNvGrpSpPr>
            <p:nvPr/>
          </p:nvGrpSpPr>
          <p:grpSpPr bwMode="auto">
            <a:xfrm>
              <a:off x="2377" y="2626"/>
              <a:ext cx="1065" cy="1000"/>
              <a:chOff x="2390" y="1556"/>
              <a:chExt cx="1065" cy="1000"/>
            </a:xfrm>
          </p:grpSpPr>
          <p:sp>
            <p:nvSpPr>
              <p:cNvPr id="69650" name="Line 27"/>
              <p:cNvSpPr>
                <a:spLocks noChangeShapeType="1"/>
              </p:cNvSpPr>
              <p:nvPr/>
            </p:nvSpPr>
            <p:spPr bwMode="auto">
              <a:xfrm>
                <a:off x="2633" y="2236"/>
                <a:ext cx="184" cy="22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1" name="Line 28"/>
              <p:cNvSpPr>
                <a:spLocks noChangeShapeType="1"/>
              </p:cNvSpPr>
              <p:nvPr/>
            </p:nvSpPr>
            <p:spPr bwMode="auto">
              <a:xfrm flipV="1">
                <a:off x="2821" y="2459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2" name="Line 29"/>
              <p:cNvSpPr>
                <a:spLocks noChangeShapeType="1"/>
              </p:cNvSpPr>
              <p:nvPr/>
            </p:nvSpPr>
            <p:spPr bwMode="auto">
              <a:xfrm flipV="1">
                <a:off x="2626" y="1837"/>
                <a:ext cx="159" cy="22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3" name="Line 30"/>
              <p:cNvSpPr>
                <a:spLocks noChangeShapeType="1"/>
              </p:cNvSpPr>
              <p:nvPr/>
            </p:nvSpPr>
            <p:spPr bwMode="auto">
              <a:xfrm>
                <a:off x="2789" y="1843"/>
                <a:ext cx="63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4" name="Oval 31"/>
              <p:cNvSpPr>
                <a:spLocks noChangeArrowheads="1"/>
              </p:cNvSpPr>
              <p:nvPr/>
            </p:nvSpPr>
            <p:spPr bwMode="auto">
              <a:xfrm>
                <a:off x="2492" y="2062"/>
                <a:ext cx="172" cy="180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round/>
                <a:headEnd type="none" w="sm" len="sm"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55" name="Text Box 32"/>
              <p:cNvSpPr txBox="1">
                <a:spLocks noChangeArrowheads="1"/>
              </p:cNvSpPr>
              <p:nvPr/>
            </p:nvSpPr>
            <p:spPr bwMode="auto">
              <a:xfrm>
                <a:off x="2847" y="1556"/>
                <a:ext cx="6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dry</a:t>
                </a:r>
              </a:p>
            </p:txBody>
          </p:sp>
          <p:sp>
            <p:nvSpPr>
              <p:cNvPr id="69656" name="Text Box 33"/>
              <p:cNvSpPr txBox="1">
                <a:spLocks noChangeArrowheads="1"/>
              </p:cNvSpPr>
              <p:nvPr/>
            </p:nvSpPr>
            <p:spPr bwMode="auto">
              <a:xfrm>
                <a:off x="2916" y="2184"/>
                <a:ext cx="50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r>
                  <a:rPr lang="en-US" i="1" dirty="0">
                    <a:latin typeface="Calibri"/>
                  </a:rPr>
                  <a:t>wet</a:t>
                </a:r>
              </a:p>
            </p:txBody>
          </p:sp>
          <p:sp>
            <p:nvSpPr>
              <p:cNvPr id="69657" name="Rectangle 34"/>
              <p:cNvSpPr>
                <a:spLocks noChangeArrowheads="1"/>
              </p:cNvSpPr>
              <p:nvPr/>
            </p:nvSpPr>
            <p:spPr bwMode="auto">
              <a:xfrm>
                <a:off x="2390" y="1754"/>
                <a:ext cx="4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  <p:sp>
            <p:nvSpPr>
              <p:cNvPr id="69658" name="Rectangle 35"/>
              <p:cNvSpPr>
                <a:spLocks noChangeArrowheads="1"/>
              </p:cNvSpPr>
              <p:nvPr/>
            </p:nvSpPr>
            <p:spPr bwMode="auto">
              <a:xfrm>
                <a:off x="2398" y="2268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38100">
                    <a:solidFill>
                      <a:srgbClr val="000000"/>
                    </a:solidFill>
                    <a:miter lim="800000"/>
                    <a:headEnd type="none" w="sm" len="sm"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endParaRPr lang="en-US" sz="2400" i="1" dirty="0">
                  <a:latin typeface="Calibri"/>
                </a:endParaRPr>
              </a:p>
            </p:txBody>
          </p:sp>
        </p:grpSp>
      </p:grpSp>
      <p:pic>
        <p:nvPicPr>
          <p:cNvPr id="6963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28600"/>
            <a:ext cx="2349500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Value Function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0806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/>
              <a:t>A numerical score over all possible states allows a BBN to be used to make decisions</a:t>
            </a:r>
          </a:p>
        </p:txBody>
      </p:sp>
      <p:graphicFrame>
        <p:nvGraphicFramePr>
          <p:cNvPr id="7168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711476"/>
              </p:ext>
            </p:extLst>
          </p:nvPr>
        </p:nvGraphicFramePr>
        <p:xfrm>
          <a:off x="1752600" y="2895600"/>
          <a:ext cx="58674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5" name="Document" r:id="rId4" imgW="5867400" imgH="2705100" progId="Word.Document.8">
                  <p:embed/>
                </p:oleObj>
              </mc:Choice>
              <mc:Fallback>
                <p:oleObj name="Document" r:id="rId4" imgW="5867400" imgH="270510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895600"/>
                        <a:ext cx="5867400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8ECF7172-7973-B24F-A6E6-166015E4E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591126"/>
            <a:ext cx="3886200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70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alibri"/>
                <a:ea typeface="ＭＳ Ｐゴシック" charset="0"/>
                <a:cs typeface="ＭＳ Ｐゴシック" charset="0"/>
              </a:defRPr>
            </a:lvl1pPr>
            <a:lvl2pPr marL="574675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/>
                <a:ea typeface="ＭＳ Ｐゴシック" pitchFamily="-112" charset="-128"/>
              </a:defRPr>
            </a:lvl2pPr>
            <a:lvl3pPr marL="914400" indent="-225425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alibri"/>
                <a:ea typeface="ＭＳ Ｐゴシック" pitchFamily="-112" charset="-128"/>
              </a:defRPr>
            </a:lvl3pPr>
            <a:lvl4pPr marL="1254125" indent="-225425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/>
                <a:ea typeface="ＭＳ Ｐゴシック" pitchFamily="-112" charset="-128"/>
              </a:defRPr>
            </a:lvl4pPr>
            <a:lvl5pPr marL="1601788" indent="-233363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/>
                <a:ea typeface="ＭＳ Ｐゴシック" pitchFamily="-112" charset="-128"/>
              </a:defRPr>
            </a:lvl5pPr>
            <a:lvl6pPr marL="2058988" indent="-23336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6pPr>
            <a:lvl7pPr marL="2516188" indent="-23336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7pPr>
            <a:lvl8pPr marL="2973388" indent="-23336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8pPr>
            <a:lvl9pPr marL="3430588" indent="-233363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en-US" kern="0" dirty="0"/>
              <a:t>Using $ for the value helps our intuition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/>
              <a:t>Decision Making with BBNs</a:t>
            </a:r>
          </a:p>
        </p:txBody>
      </p:sp>
      <p:sp>
        <p:nvSpPr>
          <p:cNvPr id="84994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dirty="0"/>
              <a:t>Today’s weather forecast might be either sunny, cloudy or rainy</a:t>
            </a:r>
          </a:p>
          <a:p>
            <a:r>
              <a:rPr lang="en-US" dirty="0"/>
              <a:t>Should you take an umbrella when you leave?</a:t>
            </a:r>
          </a:p>
          <a:p>
            <a:r>
              <a:rPr lang="en-US" dirty="0"/>
              <a:t>Your decision depends only on the forecast</a:t>
            </a:r>
          </a:p>
          <a:p>
            <a:pPr lvl="1"/>
            <a:r>
              <a:rPr lang="en-US" sz="3000" dirty="0">
                <a:ea typeface="ＭＳ Ｐゴシック" charset="0"/>
              </a:rPr>
              <a:t>Forecast “depends on” the actual weather</a:t>
            </a:r>
          </a:p>
          <a:p>
            <a:r>
              <a:rPr lang="en-US" dirty="0"/>
              <a:t>Your satisfaction depends on your decision and the weather</a:t>
            </a:r>
          </a:p>
          <a:p>
            <a:pPr lvl="1"/>
            <a:r>
              <a:rPr lang="en-US" sz="3000" dirty="0">
                <a:ea typeface="ＭＳ Ｐゴシック" charset="0"/>
              </a:rPr>
              <a:t>Assign utility measure to each of four situations: </a:t>
            </a:r>
            <a:br>
              <a:rPr lang="en-US" sz="3000" dirty="0">
                <a:ea typeface="ＭＳ Ｐゴシック" charset="0"/>
              </a:rPr>
            </a:br>
            <a:r>
              <a:rPr lang="en-US" sz="3000" dirty="0">
                <a:ea typeface="ＭＳ Ｐゴシック" charset="0"/>
              </a:rPr>
              <a:t>(</a:t>
            </a:r>
            <a:r>
              <a:rPr lang="en-US" sz="3000" dirty="0" err="1">
                <a:ea typeface="ＭＳ Ｐゴシック" charset="0"/>
              </a:rPr>
              <a:t>rain|no</a:t>
            </a:r>
            <a:r>
              <a:rPr lang="en-US" sz="3000" dirty="0">
                <a:ea typeface="ＭＳ Ｐゴシック" charset="0"/>
              </a:rPr>
              <a:t> rain) x (umbrella, no umbrella)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4000" dirty="0"/>
              <a:t>Decision Making with BBNs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dirty="0"/>
              <a:t>Extend BBN framework to include two new kinds of nodes: </a:t>
            </a:r>
            <a:r>
              <a:rPr lang="en-US" b="1" dirty="0"/>
              <a:t>decision</a:t>
            </a:r>
            <a:r>
              <a:rPr lang="en-US" dirty="0"/>
              <a:t> and </a:t>
            </a:r>
            <a:r>
              <a:rPr lang="en-US" b="1" dirty="0"/>
              <a:t>utility</a:t>
            </a:r>
          </a:p>
          <a:p>
            <a:r>
              <a:rPr lang="en-US" b="1" dirty="0"/>
              <a:t>Decision</a:t>
            </a:r>
            <a:r>
              <a:rPr lang="en-US" dirty="0"/>
              <a:t> node computes expected utility of a decision given its parent(s) (e.g., forecast) and a valuation</a:t>
            </a:r>
          </a:p>
          <a:p>
            <a:r>
              <a:rPr lang="en-US" b="1" dirty="0"/>
              <a:t>Utility</a:t>
            </a:r>
            <a:r>
              <a:rPr lang="en-US" dirty="0"/>
              <a:t> node computes utility value given its parents, e.g., a decision and weather</a:t>
            </a:r>
          </a:p>
          <a:p>
            <a:pPr marL="566738" lvl="2" indent="-227013"/>
            <a:r>
              <a:rPr lang="en-US" sz="2800" dirty="0">
                <a:ea typeface="ＭＳ Ｐゴシック" charset="0"/>
              </a:rPr>
              <a:t>Assign utility to each situations: (</a:t>
            </a:r>
            <a:r>
              <a:rPr lang="en-US" sz="2800" dirty="0" err="1">
                <a:ea typeface="ＭＳ Ｐゴシック" charset="0"/>
              </a:rPr>
              <a:t>rain|no</a:t>
            </a:r>
            <a:r>
              <a:rPr lang="en-US" sz="2800" dirty="0">
                <a:ea typeface="ＭＳ Ｐゴシック" charset="0"/>
              </a:rPr>
              <a:t> rain) x (umbrella, no umbrella)</a:t>
            </a:r>
          </a:p>
          <a:p>
            <a:pPr marL="566738" lvl="2" indent="-227013"/>
            <a:r>
              <a:rPr lang="en-US" sz="2800" dirty="0">
                <a:ea typeface="ＭＳ Ｐゴシック" charset="0"/>
              </a:rPr>
              <a:t>Utility value assigned to each is probably subjective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704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80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8909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2" name="Oval 5"/>
          <p:cNvSpPr>
            <a:spLocks noChangeArrowheads="1"/>
          </p:cNvSpPr>
          <p:nvPr/>
        </p:nvSpPr>
        <p:spPr bwMode="auto">
          <a:xfrm>
            <a:off x="2362200" y="2438400"/>
            <a:ext cx="1905000" cy="990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3" name="Oval 6"/>
          <p:cNvSpPr>
            <a:spLocks noChangeArrowheads="1"/>
          </p:cNvSpPr>
          <p:nvPr/>
        </p:nvSpPr>
        <p:spPr bwMode="auto">
          <a:xfrm>
            <a:off x="2057400" y="4267200"/>
            <a:ext cx="160020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901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6" name="Oval 5"/>
          <p:cNvSpPr>
            <a:spLocks noChangeArrowheads="1"/>
          </p:cNvSpPr>
          <p:nvPr/>
        </p:nvSpPr>
        <p:spPr bwMode="auto">
          <a:xfrm>
            <a:off x="2362200" y="2743200"/>
            <a:ext cx="1905000" cy="990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117" name="Oval 6"/>
          <p:cNvSpPr>
            <a:spLocks noChangeArrowheads="1"/>
          </p:cNvSpPr>
          <p:nvPr/>
        </p:nvSpPr>
        <p:spPr bwMode="auto">
          <a:xfrm>
            <a:off x="2057400" y="4267200"/>
            <a:ext cx="160020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pic>
        <p:nvPicPr>
          <p:cNvPr id="9113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0" name="Oval 5"/>
          <p:cNvSpPr>
            <a:spLocks noChangeArrowheads="1"/>
          </p:cNvSpPr>
          <p:nvPr/>
        </p:nvSpPr>
        <p:spPr bwMode="auto">
          <a:xfrm>
            <a:off x="2362200" y="2933700"/>
            <a:ext cx="1905000" cy="9906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1" name="Oval 6"/>
          <p:cNvSpPr>
            <a:spLocks noChangeArrowheads="1"/>
          </p:cNvSpPr>
          <p:nvPr/>
        </p:nvSpPr>
        <p:spPr bwMode="auto">
          <a:xfrm>
            <a:off x="2133600" y="4343400"/>
            <a:ext cx="1600200" cy="838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77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065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Recall Bayes Rule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539799"/>
              </p:ext>
            </p:extLst>
          </p:nvPr>
        </p:nvGraphicFramePr>
        <p:xfrm>
          <a:off x="1197769" y="1224693"/>
          <a:ext cx="70754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6" name="Equation" r:id="rId4" imgW="2603500" imgH="203200" progId="Equation.3">
                  <p:embed/>
                </p:oleObj>
              </mc:Choice>
              <mc:Fallback>
                <p:oleObj name="Equation" r:id="rId4" imgW="2603500" imgH="203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69" y="1224693"/>
                        <a:ext cx="707548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2512807" y="3092131"/>
            <a:ext cx="4584700" cy="1198563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 type="none" w="sm" len="sm"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150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8599113"/>
              </p:ext>
            </p:extLst>
          </p:nvPr>
        </p:nvGraphicFramePr>
        <p:xfrm>
          <a:off x="2579482" y="3128644"/>
          <a:ext cx="445135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7" name="Equation" r:id="rId6" imgW="1638300" imgH="419100" progId="Equation.3">
                  <p:embed/>
                </p:oleObj>
              </mc:Choice>
              <mc:Fallback>
                <p:oleObj name="Equation" r:id="rId6" imgW="16383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9482" y="3128644"/>
                        <a:ext cx="4451350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9" name="Text Box 6"/>
          <p:cNvSpPr txBox="1">
            <a:spLocks noChangeArrowheads="1"/>
          </p:cNvSpPr>
          <p:nvPr/>
        </p:nvSpPr>
        <p:spPr bwMode="auto">
          <a:xfrm>
            <a:off x="685800" y="5228272"/>
            <a:ext cx="76962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/>
              <a:t>Note symmetry: can compute probability of a </a:t>
            </a:r>
            <a:r>
              <a:rPr lang="en-US" sz="3000" b="1" i="1" dirty="0">
                <a:solidFill>
                  <a:srgbClr val="FF0000"/>
                </a:solidFill>
              </a:rPr>
              <a:t>hypothesis given its evidence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/>
              <a:t>as well as probability of </a:t>
            </a:r>
            <a:r>
              <a:rPr lang="en-US" sz="3000" b="1" i="1" dirty="0">
                <a:solidFill>
                  <a:srgbClr val="00B0F0"/>
                </a:solidFill>
              </a:rPr>
              <a:t>evidence given hypothesis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1857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Simple Bayesian Network</a:t>
            </a:r>
          </a:p>
        </p:txBody>
      </p:sp>
      <p:sp>
        <p:nvSpPr>
          <p:cNvPr id="23554" name="Oval 3"/>
          <p:cNvSpPr>
            <a:spLocks noChangeArrowheads="1"/>
          </p:cNvSpPr>
          <p:nvPr/>
        </p:nvSpPr>
        <p:spPr bwMode="auto">
          <a:xfrm>
            <a:off x="6604000" y="15494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3555" name="Oval 4"/>
          <p:cNvSpPr>
            <a:spLocks noChangeArrowheads="1"/>
          </p:cNvSpPr>
          <p:nvPr/>
        </p:nvSpPr>
        <p:spPr bwMode="auto">
          <a:xfrm>
            <a:off x="3352800" y="15240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48200" y="1879600"/>
            <a:ext cx="19304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339725" y="1603375"/>
          <a:ext cx="2952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5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235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1603375"/>
                        <a:ext cx="29527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/>
        </p:nvGraphicFramePr>
        <p:xfrm>
          <a:off x="4687888" y="2441575"/>
          <a:ext cx="42402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96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2355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441575"/>
                        <a:ext cx="424021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733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1857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Simple Bayesian Network</a:t>
            </a:r>
          </a:p>
        </p:txBody>
      </p:sp>
      <p:sp>
        <p:nvSpPr>
          <p:cNvPr id="23554" name="Oval 3"/>
          <p:cNvSpPr>
            <a:spLocks noChangeArrowheads="1"/>
          </p:cNvSpPr>
          <p:nvPr/>
        </p:nvSpPr>
        <p:spPr bwMode="auto">
          <a:xfrm>
            <a:off x="6604000" y="15494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3555" name="Oval 4"/>
          <p:cNvSpPr>
            <a:spLocks noChangeArrowheads="1"/>
          </p:cNvSpPr>
          <p:nvPr/>
        </p:nvSpPr>
        <p:spPr bwMode="auto">
          <a:xfrm>
            <a:off x="3352800" y="15240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48200" y="1879600"/>
            <a:ext cx="19304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339725" y="1603375"/>
          <a:ext cx="2952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23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235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1603375"/>
                        <a:ext cx="29527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/>
        </p:nvGraphicFramePr>
        <p:xfrm>
          <a:off x="4687888" y="2441575"/>
          <a:ext cx="42402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24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2355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441575"/>
                        <a:ext cx="424021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0" name="Text Box 20">
            <a:extLst>
              <a:ext uri="{FF2B5EF4-FFF2-40B4-BE49-F238E27FC236}">
                <a16:creationId xmlns:a16="http://schemas.microsoft.com/office/drawing/2014/main" id="{FC7CFF0E-486B-F646-A6F2-5E4811D77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2380910"/>
            <a:ext cx="1473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Nodes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represent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variables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7ECF7D8-62A7-B24A-B6EE-5DC4B22ECF56}"/>
              </a:ext>
            </a:extLst>
          </p:cNvPr>
          <p:cNvCxnSpPr>
            <a:cxnSpLocks/>
            <a:stCxn id="150" idx="3"/>
            <a:endCxn id="23555" idx="3"/>
          </p:cNvCxnSpPr>
          <p:nvPr/>
        </p:nvCxnSpPr>
        <p:spPr>
          <a:xfrm flipV="1">
            <a:off x="1981200" y="2141887"/>
            <a:ext cx="1557587" cy="832748"/>
          </a:xfrm>
          <a:prstGeom prst="line">
            <a:avLst/>
          </a:prstGeom>
          <a:ln>
            <a:solidFill>
              <a:srgbClr val="FF0000"/>
            </a:solidFill>
            <a:tailEnd type="arrow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EEE7147-296C-EA45-B436-092F34A31104}"/>
              </a:ext>
            </a:extLst>
          </p:cNvPr>
          <p:cNvCxnSpPr>
            <a:cxnSpLocks/>
            <a:stCxn id="150" idx="3"/>
            <a:endCxn id="23554" idx="3"/>
          </p:cNvCxnSpPr>
          <p:nvPr/>
        </p:nvCxnSpPr>
        <p:spPr>
          <a:xfrm flipV="1">
            <a:off x="1981200" y="2167287"/>
            <a:ext cx="4795768" cy="807348"/>
          </a:xfrm>
          <a:prstGeom prst="line">
            <a:avLst/>
          </a:prstGeom>
          <a:ln>
            <a:solidFill>
              <a:srgbClr val="FF0000"/>
            </a:solidFill>
            <a:tailEnd type="arrow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40BF538-49BD-3C40-8D88-DCCFBA32575A}"/>
              </a:ext>
            </a:extLst>
          </p:cNvPr>
          <p:cNvSpPr txBox="1"/>
          <p:nvPr/>
        </p:nvSpPr>
        <p:spPr>
          <a:xfrm>
            <a:off x="2080986" y="3259809"/>
            <a:ext cx="65659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Smoking</a:t>
            </a:r>
            <a:r>
              <a:rPr lang="en-US" sz="2800" dirty="0"/>
              <a:t> variable represents person’s degree of smoking and has three possible values (no, light, heavy)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/>
              <a:t>Cancer</a:t>
            </a:r>
            <a:r>
              <a:rPr lang="en-US" sz="2800" dirty="0"/>
              <a:t> variable represents person’s cancer diagnosis and has three possible values (none, benign, malignant)</a:t>
            </a:r>
          </a:p>
        </p:txBody>
      </p:sp>
    </p:spTree>
    <p:extLst>
      <p:ext uri="{BB962C8B-B14F-4D97-AF65-F5344CB8AC3E}">
        <p14:creationId xmlns:p14="http://schemas.microsoft.com/office/powerpoint/2010/main" val="4249820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1857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Simple Bayesian Network</a:t>
            </a:r>
          </a:p>
        </p:txBody>
      </p:sp>
      <p:sp>
        <p:nvSpPr>
          <p:cNvPr id="23554" name="Oval 3"/>
          <p:cNvSpPr>
            <a:spLocks noChangeArrowheads="1"/>
          </p:cNvSpPr>
          <p:nvPr/>
        </p:nvSpPr>
        <p:spPr bwMode="auto">
          <a:xfrm>
            <a:off x="6604000" y="15494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3555" name="Oval 4"/>
          <p:cNvSpPr>
            <a:spLocks noChangeArrowheads="1"/>
          </p:cNvSpPr>
          <p:nvPr/>
        </p:nvSpPr>
        <p:spPr bwMode="auto">
          <a:xfrm>
            <a:off x="3352800" y="15240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48200" y="1879600"/>
            <a:ext cx="19304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/>
        </p:nvGraphicFramePr>
        <p:xfrm>
          <a:off x="339725" y="1603375"/>
          <a:ext cx="2952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3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2355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1603375"/>
                        <a:ext cx="29527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/>
        </p:nvGraphicFramePr>
        <p:xfrm>
          <a:off x="4687888" y="2441575"/>
          <a:ext cx="42402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4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2355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441575"/>
                        <a:ext cx="424021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8" name="Text Box 18">
            <a:extLst>
              <a:ext uri="{FF2B5EF4-FFF2-40B4-BE49-F238E27FC236}">
                <a16:creationId xmlns:a16="http://schemas.microsoft.com/office/drawing/2014/main" id="{A76D20AC-F89D-564F-9311-25A7CE035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3393744"/>
            <a:ext cx="201770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dirty="0">
                <a:solidFill>
                  <a:srgbClr val="FF0000"/>
                </a:solidFill>
              </a:rPr>
              <a:t>Directed links represent</a:t>
            </a:r>
          </a:p>
          <a:p>
            <a:pPr algn="ctr" eaLnBrk="1" hangingPunct="1"/>
            <a:r>
              <a:rPr lang="ja-JP" altLang="en-US" i="1">
                <a:solidFill>
                  <a:srgbClr val="FF0000"/>
                </a:solidFill>
              </a:rPr>
              <a:t>“</a:t>
            </a:r>
            <a:r>
              <a:rPr lang="en-US" altLang="ja-JP" i="1" dirty="0">
                <a:solidFill>
                  <a:srgbClr val="FF0000"/>
                </a:solidFill>
              </a:rPr>
              <a:t>causal</a:t>
            </a:r>
            <a:r>
              <a:rPr lang="en-US" i="1" dirty="0">
                <a:solidFill>
                  <a:srgbClr val="FF0000"/>
                </a:solidFill>
              </a:rPr>
              <a:t>”</a:t>
            </a:r>
            <a:r>
              <a:rPr lang="en-US" altLang="ja-JP" i="1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relations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5ED358FB-4615-544D-8824-D5139E6D9705}"/>
              </a:ext>
            </a:extLst>
          </p:cNvPr>
          <p:cNvCxnSpPr>
            <a:cxnSpLocks/>
            <a:stCxn id="148" idx="0"/>
          </p:cNvCxnSpPr>
          <p:nvPr/>
        </p:nvCxnSpPr>
        <p:spPr>
          <a:xfrm flipH="1" flipV="1">
            <a:off x="5646057" y="1936204"/>
            <a:ext cx="1458798" cy="1457540"/>
          </a:xfrm>
          <a:prstGeom prst="line">
            <a:avLst/>
          </a:prstGeom>
          <a:ln>
            <a:solidFill>
              <a:srgbClr val="FF0000"/>
            </a:solidFill>
            <a:tailEnd type="arrow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A6ECF03-3767-B644-9BFA-1F771A3E6A1B}"/>
              </a:ext>
            </a:extLst>
          </p:cNvPr>
          <p:cNvSpPr txBox="1"/>
          <p:nvPr/>
        </p:nvSpPr>
        <p:spPr>
          <a:xfrm>
            <a:off x="435769" y="3332188"/>
            <a:ext cx="5907881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 err="1"/>
              <a:t>tl;dr</a:t>
            </a:r>
            <a:r>
              <a:rPr lang="en-US" sz="2800" b="1" dirty="0"/>
              <a:t>: </a:t>
            </a:r>
            <a:r>
              <a:rPr lang="en-US" sz="2800" dirty="0"/>
              <a:t>smoking effects cancer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Smoking </a:t>
            </a:r>
            <a:r>
              <a:rPr lang="en-US" sz="2800" dirty="0"/>
              <a:t>behavior effects the probability of </a:t>
            </a:r>
            <a:r>
              <a:rPr lang="en-US" sz="2800" b="1" dirty="0"/>
              <a:t>cancer</a:t>
            </a:r>
            <a:r>
              <a:rPr lang="en-US" sz="2800" dirty="0"/>
              <a:t> outcome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/>
              <a:t>Smoking</a:t>
            </a:r>
            <a:r>
              <a:rPr lang="en-US" sz="2800" dirty="0"/>
              <a:t> behavior considered evidence for whether a person is likely to have cancer or not</a:t>
            </a:r>
          </a:p>
        </p:txBody>
      </p:sp>
    </p:spTree>
    <p:extLst>
      <p:ext uri="{BB962C8B-B14F-4D97-AF65-F5344CB8AC3E}">
        <p14:creationId xmlns:p14="http://schemas.microsoft.com/office/powerpoint/2010/main" val="3306789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185738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/>
              <a:t>Simple Bayesian Network</a:t>
            </a:r>
          </a:p>
        </p:txBody>
      </p:sp>
      <p:sp>
        <p:nvSpPr>
          <p:cNvPr id="23554" name="Oval 3"/>
          <p:cNvSpPr>
            <a:spLocks noChangeArrowheads="1"/>
          </p:cNvSpPr>
          <p:nvPr/>
        </p:nvSpPr>
        <p:spPr bwMode="auto">
          <a:xfrm>
            <a:off x="6604000" y="1549400"/>
            <a:ext cx="11811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Cancer</a:t>
            </a:r>
          </a:p>
        </p:txBody>
      </p:sp>
      <p:sp>
        <p:nvSpPr>
          <p:cNvPr id="23555" name="Oval 4"/>
          <p:cNvSpPr>
            <a:spLocks noChangeArrowheads="1"/>
          </p:cNvSpPr>
          <p:nvPr/>
        </p:nvSpPr>
        <p:spPr bwMode="auto">
          <a:xfrm>
            <a:off x="3352800" y="1524000"/>
            <a:ext cx="1270000" cy="723900"/>
          </a:xfrm>
          <a:prstGeom prst="ellipse">
            <a:avLst/>
          </a:prstGeom>
          <a:solidFill>
            <a:srgbClr val="33CCCC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i="1" dirty="0">
                <a:latin typeface="Calibri"/>
              </a:rPr>
              <a:t>Smoking</a:t>
            </a:r>
            <a:endParaRPr lang="en-US" sz="2400" dirty="0">
              <a:latin typeface="Calibri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648200" y="1879600"/>
            <a:ext cx="1930400" cy="1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55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647010"/>
              </p:ext>
            </p:extLst>
          </p:nvPr>
        </p:nvGraphicFramePr>
        <p:xfrm>
          <a:off x="339725" y="1603375"/>
          <a:ext cx="29527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6" name="Equation" r:id="rId4" imgW="1282700" imgH="215900" progId="Equation.3">
                  <p:embed/>
                </p:oleObj>
              </mc:Choice>
              <mc:Fallback>
                <p:oleObj name="Equation" r:id="rId4" imgW="12827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" y="1603375"/>
                        <a:ext cx="295275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4007767"/>
              </p:ext>
            </p:extLst>
          </p:nvPr>
        </p:nvGraphicFramePr>
        <p:xfrm>
          <a:off x="4687888" y="2441575"/>
          <a:ext cx="42402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77" name="Equation" r:id="rId6" imgW="1841500" imgH="215900" progId="Equation.3">
                  <p:embed/>
                </p:oleObj>
              </mc:Choice>
              <mc:Fallback>
                <p:oleObj name="Equation" r:id="rId6" imgW="18415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7888" y="2441575"/>
                        <a:ext cx="424021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59" name="Group 8"/>
          <p:cNvGrpSpPr>
            <a:grpSpLocks/>
          </p:cNvGrpSpPr>
          <p:nvPr/>
        </p:nvGrpSpPr>
        <p:grpSpPr bwMode="auto">
          <a:xfrm>
            <a:off x="366491" y="2809179"/>
            <a:ext cx="3078163" cy="1501776"/>
            <a:chOff x="770" y="1656"/>
            <a:chExt cx="1939" cy="946"/>
          </a:xfrm>
        </p:grpSpPr>
        <p:sp>
          <p:nvSpPr>
            <p:cNvPr id="23652" name="Rectangle 9"/>
            <p:cNvSpPr>
              <a:spLocks noChangeArrowheads="1"/>
            </p:cNvSpPr>
            <p:nvPr/>
          </p:nvSpPr>
          <p:spPr bwMode="auto">
            <a:xfrm>
              <a:off x="818" y="1679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53" name="Rectangle 10"/>
            <p:cNvSpPr>
              <a:spLocks noChangeArrowheads="1"/>
            </p:cNvSpPr>
            <p:nvPr/>
          </p:nvSpPr>
          <p:spPr bwMode="auto">
            <a:xfrm>
              <a:off x="1060" y="1679"/>
              <a:ext cx="604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S=no)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54" name="Rectangle 11"/>
            <p:cNvSpPr>
              <a:spLocks noChangeArrowheads="1"/>
            </p:cNvSpPr>
            <p:nvPr/>
          </p:nvSpPr>
          <p:spPr bwMode="auto">
            <a:xfrm>
              <a:off x="2207" y="1679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0.80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55" name="Rectangle 12"/>
            <p:cNvSpPr>
              <a:spLocks noChangeArrowheads="1"/>
            </p:cNvSpPr>
            <p:nvPr/>
          </p:nvSpPr>
          <p:spPr bwMode="auto">
            <a:xfrm>
              <a:off x="770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6" name="Rectangle 13"/>
            <p:cNvSpPr>
              <a:spLocks noChangeArrowheads="1"/>
            </p:cNvSpPr>
            <p:nvPr/>
          </p:nvSpPr>
          <p:spPr bwMode="auto">
            <a:xfrm>
              <a:off x="770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7" name="Rectangle 14"/>
            <p:cNvSpPr>
              <a:spLocks noChangeArrowheads="1"/>
            </p:cNvSpPr>
            <p:nvPr/>
          </p:nvSpPr>
          <p:spPr bwMode="auto">
            <a:xfrm>
              <a:off x="781" y="1656"/>
              <a:ext cx="137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" name="Rectangle 15"/>
            <p:cNvSpPr>
              <a:spLocks noChangeArrowheads="1"/>
            </p:cNvSpPr>
            <p:nvPr/>
          </p:nvSpPr>
          <p:spPr bwMode="auto">
            <a:xfrm>
              <a:off x="2159" y="1668"/>
              <a:ext cx="11" cy="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9" name="Rectangle 16"/>
            <p:cNvSpPr>
              <a:spLocks noChangeArrowheads="1"/>
            </p:cNvSpPr>
            <p:nvPr/>
          </p:nvSpPr>
          <p:spPr bwMode="auto">
            <a:xfrm>
              <a:off x="2159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0" name="Rectangle 17"/>
            <p:cNvSpPr>
              <a:spLocks noChangeArrowheads="1"/>
            </p:cNvSpPr>
            <p:nvPr/>
          </p:nvSpPr>
          <p:spPr bwMode="auto">
            <a:xfrm>
              <a:off x="2170" y="1656"/>
              <a:ext cx="52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1" name="Rectangle 18"/>
            <p:cNvSpPr>
              <a:spLocks noChangeArrowheads="1"/>
            </p:cNvSpPr>
            <p:nvPr/>
          </p:nvSpPr>
          <p:spPr bwMode="auto">
            <a:xfrm>
              <a:off x="2698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2" name="Rectangle 19"/>
            <p:cNvSpPr>
              <a:spLocks noChangeArrowheads="1"/>
            </p:cNvSpPr>
            <p:nvPr/>
          </p:nvSpPr>
          <p:spPr bwMode="auto">
            <a:xfrm>
              <a:off x="2698" y="1656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3" name="Rectangle 20"/>
            <p:cNvSpPr>
              <a:spLocks noChangeArrowheads="1"/>
            </p:cNvSpPr>
            <p:nvPr/>
          </p:nvSpPr>
          <p:spPr bwMode="auto">
            <a:xfrm>
              <a:off x="770" y="1668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4" name="Rectangle 21"/>
            <p:cNvSpPr>
              <a:spLocks noChangeArrowheads="1"/>
            </p:cNvSpPr>
            <p:nvPr/>
          </p:nvSpPr>
          <p:spPr bwMode="auto">
            <a:xfrm>
              <a:off x="2159" y="1668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5" name="Rectangle 22"/>
            <p:cNvSpPr>
              <a:spLocks noChangeArrowheads="1"/>
            </p:cNvSpPr>
            <p:nvPr/>
          </p:nvSpPr>
          <p:spPr bwMode="auto">
            <a:xfrm>
              <a:off x="2698" y="1668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6" name="Rectangle 23"/>
            <p:cNvSpPr>
              <a:spLocks noChangeArrowheads="1"/>
            </p:cNvSpPr>
            <p:nvPr/>
          </p:nvSpPr>
          <p:spPr bwMode="auto">
            <a:xfrm>
              <a:off x="818" y="1985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67" name="Rectangle 24"/>
            <p:cNvSpPr>
              <a:spLocks noChangeArrowheads="1"/>
            </p:cNvSpPr>
            <p:nvPr/>
          </p:nvSpPr>
          <p:spPr bwMode="auto">
            <a:xfrm>
              <a:off x="1060" y="1985"/>
              <a:ext cx="81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S=light)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68" name="Rectangle 25"/>
            <p:cNvSpPr>
              <a:spLocks noChangeArrowheads="1"/>
            </p:cNvSpPr>
            <p:nvPr/>
          </p:nvSpPr>
          <p:spPr bwMode="auto">
            <a:xfrm>
              <a:off x="2207" y="1985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0.15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69" name="Rectangle 26"/>
            <p:cNvSpPr>
              <a:spLocks noChangeArrowheads="1"/>
            </p:cNvSpPr>
            <p:nvPr/>
          </p:nvSpPr>
          <p:spPr bwMode="auto">
            <a:xfrm>
              <a:off x="770" y="1962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0" name="Rectangle 27"/>
            <p:cNvSpPr>
              <a:spLocks noChangeArrowheads="1"/>
            </p:cNvSpPr>
            <p:nvPr/>
          </p:nvSpPr>
          <p:spPr bwMode="auto">
            <a:xfrm>
              <a:off x="781" y="1962"/>
              <a:ext cx="137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1" name="Rectangle 28"/>
            <p:cNvSpPr>
              <a:spLocks noChangeArrowheads="1"/>
            </p:cNvSpPr>
            <p:nvPr/>
          </p:nvSpPr>
          <p:spPr bwMode="auto">
            <a:xfrm>
              <a:off x="2159" y="1962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2" name="Rectangle 29"/>
            <p:cNvSpPr>
              <a:spLocks noChangeArrowheads="1"/>
            </p:cNvSpPr>
            <p:nvPr/>
          </p:nvSpPr>
          <p:spPr bwMode="auto">
            <a:xfrm>
              <a:off x="2170" y="1962"/>
              <a:ext cx="52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3" name="Rectangle 30"/>
            <p:cNvSpPr>
              <a:spLocks noChangeArrowheads="1"/>
            </p:cNvSpPr>
            <p:nvPr/>
          </p:nvSpPr>
          <p:spPr bwMode="auto">
            <a:xfrm>
              <a:off x="2698" y="1962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4" name="Rectangle 31"/>
            <p:cNvSpPr>
              <a:spLocks noChangeArrowheads="1"/>
            </p:cNvSpPr>
            <p:nvPr/>
          </p:nvSpPr>
          <p:spPr bwMode="auto">
            <a:xfrm>
              <a:off x="770" y="1975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5" name="Rectangle 32"/>
            <p:cNvSpPr>
              <a:spLocks noChangeArrowheads="1"/>
            </p:cNvSpPr>
            <p:nvPr/>
          </p:nvSpPr>
          <p:spPr bwMode="auto">
            <a:xfrm>
              <a:off x="2159" y="1975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6" name="Rectangle 33"/>
            <p:cNvSpPr>
              <a:spLocks noChangeArrowheads="1"/>
            </p:cNvSpPr>
            <p:nvPr/>
          </p:nvSpPr>
          <p:spPr bwMode="auto">
            <a:xfrm>
              <a:off x="2698" y="1975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7" name="Rectangle 34"/>
            <p:cNvSpPr>
              <a:spLocks noChangeArrowheads="1"/>
            </p:cNvSpPr>
            <p:nvPr/>
          </p:nvSpPr>
          <p:spPr bwMode="auto">
            <a:xfrm>
              <a:off x="818" y="2292"/>
              <a:ext cx="233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P(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78" name="Rectangle 35"/>
            <p:cNvSpPr>
              <a:spLocks noChangeArrowheads="1"/>
            </p:cNvSpPr>
            <p:nvPr/>
          </p:nvSpPr>
          <p:spPr bwMode="auto">
            <a:xfrm>
              <a:off x="1060" y="2292"/>
              <a:ext cx="95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S=heavy)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79" name="Rectangle 36"/>
            <p:cNvSpPr>
              <a:spLocks noChangeArrowheads="1"/>
            </p:cNvSpPr>
            <p:nvPr/>
          </p:nvSpPr>
          <p:spPr bwMode="auto">
            <a:xfrm>
              <a:off x="2207" y="22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0.05</a:t>
              </a:r>
              <a:endParaRPr lang="en-US" sz="2400" dirty="0">
                <a:latin typeface="Calibri"/>
              </a:endParaRPr>
            </a:p>
          </p:txBody>
        </p:sp>
        <p:sp>
          <p:nvSpPr>
            <p:cNvPr id="23680" name="Rectangle 37"/>
            <p:cNvSpPr>
              <a:spLocks noChangeArrowheads="1"/>
            </p:cNvSpPr>
            <p:nvPr/>
          </p:nvSpPr>
          <p:spPr bwMode="auto">
            <a:xfrm>
              <a:off x="770" y="2268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1" name="Rectangle 38"/>
            <p:cNvSpPr>
              <a:spLocks noChangeArrowheads="1"/>
            </p:cNvSpPr>
            <p:nvPr/>
          </p:nvSpPr>
          <p:spPr bwMode="auto">
            <a:xfrm>
              <a:off x="781" y="2268"/>
              <a:ext cx="137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2" name="Rectangle 39"/>
            <p:cNvSpPr>
              <a:spLocks noChangeArrowheads="1"/>
            </p:cNvSpPr>
            <p:nvPr/>
          </p:nvSpPr>
          <p:spPr bwMode="auto">
            <a:xfrm>
              <a:off x="2159" y="2268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3" name="Rectangle 40"/>
            <p:cNvSpPr>
              <a:spLocks noChangeArrowheads="1"/>
            </p:cNvSpPr>
            <p:nvPr/>
          </p:nvSpPr>
          <p:spPr bwMode="auto">
            <a:xfrm>
              <a:off x="2170" y="2268"/>
              <a:ext cx="528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4" name="Rectangle 41"/>
            <p:cNvSpPr>
              <a:spLocks noChangeArrowheads="1"/>
            </p:cNvSpPr>
            <p:nvPr/>
          </p:nvSpPr>
          <p:spPr bwMode="auto">
            <a:xfrm>
              <a:off x="2698" y="2268"/>
              <a:ext cx="11" cy="1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5" name="Rectangle 42"/>
            <p:cNvSpPr>
              <a:spLocks noChangeArrowheads="1"/>
            </p:cNvSpPr>
            <p:nvPr/>
          </p:nvSpPr>
          <p:spPr bwMode="auto">
            <a:xfrm>
              <a:off x="770" y="2281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6" name="Rectangle 43"/>
            <p:cNvSpPr>
              <a:spLocks noChangeArrowheads="1"/>
            </p:cNvSpPr>
            <p:nvPr/>
          </p:nvSpPr>
          <p:spPr bwMode="auto">
            <a:xfrm>
              <a:off x="770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7" name="Rectangle 44"/>
            <p:cNvSpPr>
              <a:spLocks noChangeArrowheads="1"/>
            </p:cNvSpPr>
            <p:nvPr/>
          </p:nvSpPr>
          <p:spPr bwMode="auto">
            <a:xfrm>
              <a:off x="770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8" name="Rectangle 45"/>
            <p:cNvSpPr>
              <a:spLocks noChangeArrowheads="1"/>
            </p:cNvSpPr>
            <p:nvPr/>
          </p:nvSpPr>
          <p:spPr bwMode="auto">
            <a:xfrm>
              <a:off x="781" y="2575"/>
              <a:ext cx="1378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9" name="Rectangle 46"/>
            <p:cNvSpPr>
              <a:spLocks noChangeArrowheads="1"/>
            </p:cNvSpPr>
            <p:nvPr/>
          </p:nvSpPr>
          <p:spPr bwMode="auto">
            <a:xfrm>
              <a:off x="2159" y="2281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0" name="Rectangle 47"/>
            <p:cNvSpPr>
              <a:spLocks noChangeArrowheads="1"/>
            </p:cNvSpPr>
            <p:nvPr/>
          </p:nvSpPr>
          <p:spPr bwMode="auto">
            <a:xfrm>
              <a:off x="2159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1" name="Rectangle 48"/>
            <p:cNvSpPr>
              <a:spLocks noChangeArrowheads="1"/>
            </p:cNvSpPr>
            <p:nvPr/>
          </p:nvSpPr>
          <p:spPr bwMode="auto">
            <a:xfrm>
              <a:off x="2170" y="2575"/>
              <a:ext cx="528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2" name="Rectangle 49"/>
            <p:cNvSpPr>
              <a:spLocks noChangeArrowheads="1"/>
            </p:cNvSpPr>
            <p:nvPr/>
          </p:nvSpPr>
          <p:spPr bwMode="auto">
            <a:xfrm>
              <a:off x="2698" y="2281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3" name="Rectangle 50"/>
            <p:cNvSpPr>
              <a:spLocks noChangeArrowheads="1"/>
            </p:cNvSpPr>
            <p:nvPr/>
          </p:nvSpPr>
          <p:spPr bwMode="auto">
            <a:xfrm>
              <a:off x="2698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4" name="Rectangle 51"/>
            <p:cNvSpPr>
              <a:spLocks noChangeArrowheads="1"/>
            </p:cNvSpPr>
            <p:nvPr/>
          </p:nvSpPr>
          <p:spPr bwMode="auto">
            <a:xfrm>
              <a:off x="2698" y="2575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60" name="Rectangle 52"/>
          <p:cNvSpPr>
            <a:spLocks noChangeArrowheads="1"/>
          </p:cNvSpPr>
          <p:nvPr/>
        </p:nvSpPr>
        <p:spPr bwMode="auto">
          <a:xfrm>
            <a:off x="5210175" y="4386263"/>
            <a:ext cx="17463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Rectangle 53"/>
          <p:cNvSpPr>
            <a:spLocks noChangeArrowheads="1"/>
          </p:cNvSpPr>
          <p:nvPr/>
        </p:nvSpPr>
        <p:spPr bwMode="auto">
          <a:xfrm>
            <a:off x="6237288" y="4386263"/>
            <a:ext cx="17462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Rectangle 54"/>
          <p:cNvSpPr>
            <a:spLocks noChangeArrowheads="1"/>
          </p:cNvSpPr>
          <p:nvPr/>
        </p:nvSpPr>
        <p:spPr bwMode="auto">
          <a:xfrm>
            <a:off x="7435850" y="4386263"/>
            <a:ext cx="19050" cy="1587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3" name="Group 55"/>
          <p:cNvGrpSpPr>
            <a:grpSpLocks/>
          </p:cNvGrpSpPr>
          <p:nvPr/>
        </p:nvGrpSpPr>
        <p:grpSpPr bwMode="auto">
          <a:xfrm>
            <a:off x="3078162" y="4797424"/>
            <a:ext cx="5989638" cy="1984376"/>
            <a:chOff x="1786" y="2752"/>
            <a:chExt cx="3773" cy="1250"/>
          </a:xfrm>
        </p:grpSpPr>
        <p:sp>
          <p:nvSpPr>
            <p:cNvPr id="23564" name="Rectangle 56"/>
            <p:cNvSpPr>
              <a:spLocks noChangeArrowheads="1"/>
            </p:cNvSpPr>
            <p:nvPr/>
          </p:nvSpPr>
          <p:spPr bwMode="auto">
            <a:xfrm>
              <a:off x="2190" y="2775"/>
              <a:ext cx="104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Smoking=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5" name="Rectangle 57"/>
            <p:cNvSpPr>
              <a:spLocks noChangeArrowheads="1"/>
            </p:cNvSpPr>
            <p:nvPr/>
          </p:nvSpPr>
          <p:spPr bwMode="auto">
            <a:xfrm>
              <a:off x="3330" y="2775"/>
              <a:ext cx="2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no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6" name="Rectangle 58"/>
            <p:cNvSpPr>
              <a:spLocks noChangeArrowheads="1"/>
            </p:cNvSpPr>
            <p:nvPr/>
          </p:nvSpPr>
          <p:spPr bwMode="auto">
            <a:xfrm>
              <a:off x="3978" y="2775"/>
              <a:ext cx="49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light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7" name="Rectangle 59"/>
            <p:cNvSpPr>
              <a:spLocks noChangeArrowheads="1"/>
            </p:cNvSpPr>
            <p:nvPr/>
          </p:nvSpPr>
          <p:spPr bwMode="auto">
            <a:xfrm>
              <a:off x="4733" y="2775"/>
              <a:ext cx="63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heavy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68" name="Rectangle 60"/>
            <p:cNvSpPr>
              <a:spLocks noChangeArrowheads="1"/>
            </p:cNvSpPr>
            <p:nvPr/>
          </p:nvSpPr>
          <p:spPr bwMode="auto">
            <a:xfrm>
              <a:off x="1786" y="2752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Rectangle 61"/>
            <p:cNvSpPr>
              <a:spLocks noChangeArrowheads="1"/>
            </p:cNvSpPr>
            <p:nvPr/>
          </p:nvSpPr>
          <p:spPr bwMode="auto">
            <a:xfrm>
              <a:off x="1786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Rectangle 62"/>
            <p:cNvSpPr>
              <a:spLocks noChangeArrowheads="1"/>
            </p:cNvSpPr>
            <p:nvPr/>
          </p:nvSpPr>
          <p:spPr bwMode="auto">
            <a:xfrm>
              <a:off x="1797" y="2752"/>
              <a:ext cx="1485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Rectangle 63"/>
            <p:cNvSpPr>
              <a:spLocks noChangeArrowheads="1"/>
            </p:cNvSpPr>
            <p:nvPr/>
          </p:nvSpPr>
          <p:spPr bwMode="auto">
            <a:xfrm>
              <a:off x="3282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Rectangle 64"/>
            <p:cNvSpPr>
              <a:spLocks noChangeArrowheads="1"/>
            </p:cNvSpPr>
            <p:nvPr/>
          </p:nvSpPr>
          <p:spPr bwMode="auto">
            <a:xfrm>
              <a:off x="3293" y="2752"/>
              <a:ext cx="636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Rectangle 65"/>
            <p:cNvSpPr>
              <a:spLocks noChangeArrowheads="1"/>
            </p:cNvSpPr>
            <p:nvPr/>
          </p:nvSpPr>
          <p:spPr bwMode="auto">
            <a:xfrm>
              <a:off x="3929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Rectangle 66"/>
            <p:cNvSpPr>
              <a:spLocks noChangeArrowheads="1"/>
            </p:cNvSpPr>
            <p:nvPr/>
          </p:nvSpPr>
          <p:spPr bwMode="auto">
            <a:xfrm>
              <a:off x="3940" y="2752"/>
              <a:ext cx="744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Rectangle 67"/>
            <p:cNvSpPr>
              <a:spLocks noChangeArrowheads="1"/>
            </p:cNvSpPr>
            <p:nvPr/>
          </p:nvSpPr>
          <p:spPr bwMode="auto">
            <a:xfrm>
              <a:off x="4684" y="2752"/>
              <a:ext cx="1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Rectangle 68"/>
            <p:cNvSpPr>
              <a:spLocks noChangeArrowheads="1"/>
            </p:cNvSpPr>
            <p:nvPr/>
          </p:nvSpPr>
          <p:spPr bwMode="auto">
            <a:xfrm>
              <a:off x="4696" y="2752"/>
              <a:ext cx="85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Rectangle 69"/>
            <p:cNvSpPr>
              <a:spLocks noChangeArrowheads="1"/>
            </p:cNvSpPr>
            <p:nvPr/>
          </p:nvSpPr>
          <p:spPr bwMode="auto">
            <a:xfrm>
              <a:off x="5548" y="2752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Rectangle 70"/>
            <p:cNvSpPr>
              <a:spLocks noChangeArrowheads="1"/>
            </p:cNvSpPr>
            <p:nvPr/>
          </p:nvSpPr>
          <p:spPr bwMode="auto">
            <a:xfrm>
              <a:off x="5548" y="2752"/>
              <a:ext cx="11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Rectangle 71"/>
            <p:cNvSpPr>
              <a:spLocks noChangeArrowheads="1"/>
            </p:cNvSpPr>
            <p:nvPr/>
          </p:nvSpPr>
          <p:spPr bwMode="auto">
            <a:xfrm>
              <a:off x="1786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Rectangle 72"/>
            <p:cNvSpPr>
              <a:spLocks noChangeArrowheads="1"/>
            </p:cNvSpPr>
            <p:nvPr/>
          </p:nvSpPr>
          <p:spPr bwMode="auto">
            <a:xfrm>
              <a:off x="3282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1" name="Rectangle 73"/>
            <p:cNvSpPr>
              <a:spLocks noChangeArrowheads="1"/>
            </p:cNvSpPr>
            <p:nvPr/>
          </p:nvSpPr>
          <p:spPr bwMode="auto">
            <a:xfrm>
              <a:off x="3929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2" name="Rectangle 74"/>
            <p:cNvSpPr>
              <a:spLocks noChangeArrowheads="1"/>
            </p:cNvSpPr>
            <p:nvPr/>
          </p:nvSpPr>
          <p:spPr bwMode="auto">
            <a:xfrm>
              <a:off x="4684" y="2764"/>
              <a:ext cx="12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3" name="Rectangle 75"/>
            <p:cNvSpPr>
              <a:spLocks noChangeArrowheads="1"/>
            </p:cNvSpPr>
            <p:nvPr/>
          </p:nvSpPr>
          <p:spPr bwMode="auto">
            <a:xfrm>
              <a:off x="5548" y="2764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4" name="Rectangle 76"/>
            <p:cNvSpPr>
              <a:spLocks noChangeArrowheads="1"/>
            </p:cNvSpPr>
            <p:nvPr/>
          </p:nvSpPr>
          <p:spPr bwMode="auto">
            <a:xfrm>
              <a:off x="1834" y="3080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5" name="Rectangle 77"/>
            <p:cNvSpPr>
              <a:spLocks noChangeArrowheads="1"/>
            </p:cNvSpPr>
            <p:nvPr/>
          </p:nvSpPr>
          <p:spPr bwMode="auto">
            <a:xfrm>
              <a:off x="1892" y="3073"/>
              <a:ext cx="787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C=none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6" name="Rectangle 78"/>
            <p:cNvSpPr>
              <a:spLocks noChangeArrowheads="1"/>
            </p:cNvSpPr>
            <p:nvPr/>
          </p:nvSpPr>
          <p:spPr bwMode="auto">
            <a:xfrm>
              <a:off x="3330" y="3080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0.96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7" name="Rectangle 79"/>
            <p:cNvSpPr>
              <a:spLocks noChangeArrowheads="1"/>
            </p:cNvSpPr>
            <p:nvPr/>
          </p:nvSpPr>
          <p:spPr bwMode="auto">
            <a:xfrm>
              <a:off x="3978" y="3080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0.88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8" name="Rectangle 80"/>
            <p:cNvSpPr>
              <a:spLocks noChangeArrowheads="1"/>
            </p:cNvSpPr>
            <p:nvPr/>
          </p:nvSpPr>
          <p:spPr bwMode="auto">
            <a:xfrm>
              <a:off x="4733" y="3080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0.60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589" name="Rectangle 81"/>
            <p:cNvSpPr>
              <a:spLocks noChangeArrowheads="1"/>
            </p:cNvSpPr>
            <p:nvPr/>
          </p:nvSpPr>
          <p:spPr bwMode="auto">
            <a:xfrm>
              <a:off x="1786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0" name="Rectangle 82"/>
            <p:cNvSpPr>
              <a:spLocks noChangeArrowheads="1"/>
            </p:cNvSpPr>
            <p:nvPr/>
          </p:nvSpPr>
          <p:spPr bwMode="auto">
            <a:xfrm>
              <a:off x="1797" y="3058"/>
              <a:ext cx="1485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1" name="Rectangle 83"/>
            <p:cNvSpPr>
              <a:spLocks noChangeArrowheads="1"/>
            </p:cNvSpPr>
            <p:nvPr/>
          </p:nvSpPr>
          <p:spPr bwMode="auto">
            <a:xfrm>
              <a:off x="3282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2" name="Rectangle 84"/>
            <p:cNvSpPr>
              <a:spLocks noChangeArrowheads="1"/>
            </p:cNvSpPr>
            <p:nvPr/>
          </p:nvSpPr>
          <p:spPr bwMode="auto">
            <a:xfrm>
              <a:off x="3293" y="3058"/>
              <a:ext cx="636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Rectangle 85"/>
            <p:cNvSpPr>
              <a:spLocks noChangeArrowheads="1"/>
            </p:cNvSpPr>
            <p:nvPr/>
          </p:nvSpPr>
          <p:spPr bwMode="auto">
            <a:xfrm>
              <a:off x="3929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Rectangle 86"/>
            <p:cNvSpPr>
              <a:spLocks noChangeArrowheads="1"/>
            </p:cNvSpPr>
            <p:nvPr/>
          </p:nvSpPr>
          <p:spPr bwMode="auto">
            <a:xfrm>
              <a:off x="3940" y="3058"/>
              <a:ext cx="744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Rectangle 87"/>
            <p:cNvSpPr>
              <a:spLocks noChangeArrowheads="1"/>
            </p:cNvSpPr>
            <p:nvPr/>
          </p:nvSpPr>
          <p:spPr bwMode="auto">
            <a:xfrm>
              <a:off x="4684" y="3058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6" name="Rectangle 88"/>
            <p:cNvSpPr>
              <a:spLocks noChangeArrowheads="1"/>
            </p:cNvSpPr>
            <p:nvPr/>
          </p:nvSpPr>
          <p:spPr bwMode="auto">
            <a:xfrm>
              <a:off x="4696" y="3058"/>
              <a:ext cx="85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7" name="Rectangle 89"/>
            <p:cNvSpPr>
              <a:spLocks noChangeArrowheads="1"/>
            </p:cNvSpPr>
            <p:nvPr/>
          </p:nvSpPr>
          <p:spPr bwMode="auto">
            <a:xfrm>
              <a:off x="5548" y="3058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8" name="Rectangle 90"/>
            <p:cNvSpPr>
              <a:spLocks noChangeArrowheads="1"/>
            </p:cNvSpPr>
            <p:nvPr/>
          </p:nvSpPr>
          <p:spPr bwMode="auto">
            <a:xfrm>
              <a:off x="1786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9" name="Rectangle 91"/>
            <p:cNvSpPr>
              <a:spLocks noChangeArrowheads="1"/>
            </p:cNvSpPr>
            <p:nvPr/>
          </p:nvSpPr>
          <p:spPr bwMode="auto">
            <a:xfrm>
              <a:off x="3282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0" name="Rectangle 92"/>
            <p:cNvSpPr>
              <a:spLocks noChangeArrowheads="1"/>
            </p:cNvSpPr>
            <p:nvPr/>
          </p:nvSpPr>
          <p:spPr bwMode="auto">
            <a:xfrm>
              <a:off x="3929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1" name="Rectangle 93"/>
            <p:cNvSpPr>
              <a:spLocks noChangeArrowheads="1"/>
            </p:cNvSpPr>
            <p:nvPr/>
          </p:nvSpPr>
          <p:spPr bwMode="auto">
            <a:xfrm>
              <a:off x="4684" y="3070"/>
              <a:ext cx="12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2" name="Rectangle 94"/>
            <p:cNvSpPr>
              <a:spLocks noChangeArrowheads="1"/>
            </p:cNvSpPr>
            <p:nvPr/>
          </p:nvSpPr>
          <p:spPr bwMode="auto">
            <a:xfrm>
              <a:off x="5548" y="3070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3" name="Rectangle 95"/>
            <p:cNvSpPr>
              <a:spLocks noChangeArrowheads="1"/>
            </p:cNvSpPr>
            <p:nvPr/>
          </p:nvSpPr>
          <p:spPr bwMode="auto">
            <a:xfrm>
              <a:off x="1834" y="3386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4" name="Rectangle 96"/>
            <p:cNvSpPr>
              <a:spLocks noChangeArrowheads="1"/>
            </p:cNvSpPr>
            <p:nvPr/>
          </p:nvSpPr>
          <p:spPr bwMode="auto">
            <a:xfrm>
              <a:off x="1869" y="3367"/>
              <a:ext cx="98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C=benign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5" name="Rectangle 97"/>
            <p:cNvSpPr>
              <a:spLocks noChangeArrowheads="1"/>
            </p:cNvSpPr>
            <p:nvPr/>
          </p:nvSpPr>
          <p:spPr bwMode="auto">
            <a:xfrm>
              <a:off x="3330" y="3386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0.03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6" name="Rectangle 98"/>
            <p:cNvSpPr>
              <a:spLocks noChangeArrowheads="1"/>
            </p:cNvSpPr>
            <p:nvPr/>
          </p:nvSpPr>
          <p:spPr bwMode="auto">
            <a:xfrm>
              <a:off x="3978" y="3386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0.08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07" name="Rectangle 99"/>
            <p:cNvSpPr>
              <a:spLocks noChangeArrowheads="1"/>
            </p:cNvSpPr>
            <p:nvPr/>
          </p:nvSpPr>
          <p:spPr bwMode="auto">
            <a:xfrm>
              <a:off x="4733" y="3386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0.25</a:t>
              </a:r>
            </a:p>
          </p:txBody>
        </p:sp>
        <p:sp>
          <p:nvSpPr>
            <p:cNvPr id="23608" name="Rectangle 100"/>
            <p:cNvSpPr>
              <a:spLocks noChangeArrowheads="1"/>
            </p:cNvSpPr>
            <p:nvPr/>
          </p:nvSpPr>
          <p:spPr bwMode="auto">
            <a:xfrm>
              <a:off x="1786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Rectangle 101"/>
            <p:cNvSpPr>
              <a:spLocks noChangeArrowheads="1"/>
            </p:cNvSpPr>
            <p:nvPr/>
          </p:nvSpPr>
          <p:spPr bwMode="auto">
            <a:xfrm>
              <a:off x="1797" y="3363"/>
              <a:ext cx="1485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Rectangle 102"/>
            <p:cNvSpPr>
              <a:spLocks noChangeArrowheads="1"/>
            </p:cNvSpPr>
            <p:nvPr/>
          </p:nvSpPr>
          <p:spPr bwMode="auto">
            <a:xfrm>
              <a:off x="3282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Rectangle 103"/>
            <p:cNvSpPr>
              <a:spLocks noChangeArrowheads="1"/>
            </p:cNvSpPr>
            <p:nvPr/>
          </p:nvSpPr>
          <p:spPr bwMode="auto">
            <a:xfrm>
              <a:off x="3293" y="3363"/>
              <a:ext cx="636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Rectangle 104"/>
            <p:cNvSpPr>
              <a:spLocks noChangeArrowheads="1"/>
            </p:cNvSpPr>
            <p:nvPr/>
          </p:nvSpPr>
          <p:spPr bwMode="auto">
            <a:xfrm>
              <a:off x="3929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Rectangle 105"/>
            <p:cNvSpPr>
              <a:spLocks noChangeArrowheads="1"/>
            </p:cNvSpPr>
            <p:nvPr/>
          </p:nvSpPr>
          <p:spPr bwMode="auto">
            <a:xfrm>
              <a:off x="3940" y="3363"/>
              <a:ext cx="744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Rectangle 106"/>
            <p:cNvSpPr>
              <a:spLocks noChangeArrowheads="1"/>
            </p:cNvSpPr>
            <p:nvPr/>
          </p:nvSpPr>
          <p:spPr bwMode="auto">
            <a:xfrm>
              <a:off x="4684" y="3363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Rectangle 107"/>
            <p:cNvSpPr>
              <a:spLocks noChangeArrowheads="1"/>
            </p:cNvSpPr>
            <p:nvPr/>
          </p:nvSpPr>
          <p:spPr bwMode="auto">
            <a:xfrm>
              <a:off x="4696" y="3363"/>
              <a:ext cx="85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Rectangle 108"/>
            <p:cNvSpPr>
              <a:spLocks noChangeArrowheads="1"/>
            </p:cNvSpPr>
            <p:nvPr/>
          </p:nvSpPr>
          <p:spPr bwMode="auto">
            <a:xfrm>
              <a:off x="5548" y="3363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Rectangle 109"/>
            <p:cNvSpPr>
              <a:spLocks noChangeArrowheads="1"/>
            </p:cNvSpPr>
            <p:nvPr/>
          </p:nvSpPr>
          <p:spPr bwMode="auto">
            <a:xfrm>
              <a:off x="1786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Rectangle 110"/>
            <p:cNvSpPr>
              <a:spLocks noChangeArrowheads="1"/>
            </p:cNvSpPr>
            <p:nvPr/>
          </p:nvSpPr>
          <p:spPr bwMode="auto">
            <a:xfrm>
              <a:off x="3282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Rectangle 111"/>
            <p:cNvSpPr>
              <a:spLocks noChangeArrowheads="1"/>
            </p:cNvSpPr>
            <p:nvPr/>
          </p:nvSpPr>
          <p:spPr bwMode="auto">
            <a:xfrm>
              <a:off x="3929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Rectangle 112"/>
            <p:cNvSpPr>
              <a:spLocks noChangeArrowheads="1"/>
            </p:cNvSpPr>
            <p:nvPr/>
          </p:nvSpPr>
          <p:spPr bwMode="auto">
            <a:xfrm>
              <a:off x="4684" y="3375"/>
              <a:ext cx="12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Rectangle 113"/>
            <p:cNvSpPr>
              <a:spLocks noChangeArrowheads="1"/>
            </p:cNvSpPr>
            <p:nvPr/>
          </p:nvSpPr>
          <p:spPr bwMode="auto">
            <a:xfrm>
              <a:off x="5548" y="3375"/>
              <a:ext cx="11" cy="294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Rectangle 114"/>
            <p:cNvSpPr>
              <a:spLocks noChangeArrowheads="1"/>
            </p:cNvSpPr>
            <p:nvPr/>
          </p:nvSpPr>
          <p:spPr bwMode="auto">
            <a:xfrm>
              <a:off x="1834" y="3692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3" name="Rectangle 115"/>
            <p:cNvSpPr>
              <a:spLocks noChangeArrowheads="1"/>
            </p:cNvSpPr>
            <p:nvPr/>
          </p:nvSpPr>
          <p:spPr bwMode="auto">
            <a:xfrm>
              <a:off x="1863" y="3686"/>
              <a:ext cx="1339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i="1" dirty="0">
                  <a:solidFill>
                    <a:schemeClr val="tx2"/>
                  </a:solidFill>
                  <a:latin typeface="Calibri"/>
                </a:rPr>
                <a:t>C=malignant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4" name="Rectangle 116"/>
            <p:cNvSpPr>
              <a:spLocks noChangeArrowheads="1"/>
            </p:cNvSpPr>
            <p:nvPr/>
          </p:nvSpPr>
          <p:spPr bwMode="auto">
            <a:xfrm>
              <a:off x="3330" y="36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0.01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5" name="Rectangle 117"/>
            <p:cNvSpPr>
              <a:spLocks noChangeArrowheads="1"/>
            </p:cNvSpPr>
            <p:nvPr/>
          </p:nvSpPr>
          <p:spPr bwMode="auto">
            <a:xfrm>
              <a:off x="3978" y="36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0.04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6" name="Rectangle 118"/>
            <p:cNvSpPr>
              <a:spLocks noChangeArrowheads="1"/>
            </p:cNvSpPr>
            <p:nvPr/>
          </p:nvSpPr>
          <p:spPr bwMode="auto">
            <a:xfrm>
              <a:off x="4733" y="3692"/>
              <a:ext cx="45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3200" dirty="0">
                  <a:solidFill>
                    <a:schemeClr val="tx2"/>
                  </a:solidFill>
                  <a:latin typeface="Calibri"/>
                </a:rPr>
                <a:t>0.15</a:t>
              </a:r>
              <a:endParaRPr lang="en-US" sz="2400" dirty="0">
                <a:solidFill>
                  <a:schemeClr val="tx2"/>
                </a:solidFill>
                <a:latin typeface="Calibri"/>
              </a:endParaRPr>
            </a:p>
          </p:txBody>
        </p:sp>
        <p:sp>
          <p:nvSpPr>
            <p:cNvPr id="23627" name="Rectangle 119"/>
            <p:cNvSpPr>
              <a:spLocks noChangeArrowheads="1"/>
            </p:cNvSpPr>
            <p:nvPr/>
          </p:nvSpPr>
          <p:spPr bwMode="auto">
            <a:xfrm>
              <a:off x="1786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8" name="Rectangle 120"/>
            <p:cNvSpPr>
              <a:spLocks noChangeArrowheads="1"/>
            </p:cNvSpPr>
            <p:nvPr/>
          </p:nvSpPr>
          <p:spPr bwMode="auto">
            <a:xfrm>
              <a:off x="1797" y="3669"/>
              <a:ext cx="1485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9" name="Rectangle 121"/>
            <p:cNvSpPr>
              <a:spLocks noChangeArrowheads="1"/>
            </p:cNvSpPr>
            <p:nvPr/>
          </p:nvSpPr>
          <p:spPr bwMode="auto">
            <a:xfrm>
              <a:off x="3282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Rectangle 122"/>
            <p:cNvSpPr>
              <a:spLocks noChangeArrowheads="1"/>
            </p:cNvSpPr>
            <p:nvPr/>
          </p:nvSpPr>
          <p:spPr bwMode="auto">
            <a:xfrm>
              <a:off x="3293" y="3669"/>
              <a:ext cx="636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1" name="Rectangle 123"/>
            <p:cNvSpPr>
              <a:spLocks noChangeArrowheads="1"/>
            </p:cNvSpPr>
            <p:nvPr/>
          </p:nvSpPr>
          <p:spPr bwMode="auto">
            <a:xfrm>
              <a:off x="3929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2" name="Rectangle 124"/>
            <p:cNvSpPr>
              <a:spLocks noChangeArrowheads="1"/>
            </p:cNvSpPr>
            <p:nvPr/>
          </p:nvSpPr>
          <p:spPr bwMode="auto">
            <a:xfrm>
              <a:off x="3940" y="3669"/>
              <a:ext cx="744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3" name="Rectangle 125"/>
            <p:cNvSpPr>
              <a:spLocks noChangeArrowheads="1"/>
            </p:cNvSpPr>
            <p:nvPr/>
          </p:nvSpPr>
          <p:spPr bwMode="auto">
            <a:xfrm>
              <a:off x="4684" y="3669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4" name="Rectangle 126"/>
            <p:cNvSpPr>
              <a:spLocks noChangeArrowheads="1"/>
            </p:cNvSpPr>
            <p:nvPr/>
          </p:nvSpPr>
          <p:spPr bwMode="auto">
            <a:xfrm>
              <a:off x="4696" y="3669"/>
              <a:ext cx="852" cy="1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Rectangle 127"/>
            <p:cNvSpPr>
              <a:spLocks noChangeArrowheads="1"/>
            </p:cNvSpPr>
            <p:nvPr/>
          </p:nvSpPr>
          <p:spPr bwMode="auto">
            <a:xfrm>
              <a:off x="5548" y="3669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6" name="Rectangle 128"/>
            <p:cNvSpPr>
              <a:spLocks noChangeArrowheads="1"/>
            </p:cNvSpPr>
            <p:nvPr/>
          </p:nvSpPr>
          <p:spPr bwMode="auto">
            <a:xfrm>
              <a:off x="1786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7" name="Rectangle 129"/>
            <p:cNvSpPr>
              <a:spLocks noChangeArrowheads="1"/>
            </p:cNvSpPr>
            <p:nvPr/>
          </p:nvSpPr>
          <p:spPr bwMode="auto">
            <a:xfrm>
              <a:off x="1786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Rectangle 130"/>
            <p:cNvSpPr>
              <a:spLocks noChangeArrowheads="1"/>
            </p:cNvSpPr>
            <p:nvPr/>
          </p:nvSpPr>
          <p:spPr bwMode="auto">
            <a:xfrm>
              <a:off x="1786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9" name="Rectangle 131"/>
            <p:cNvSpPr>
              <a:spLocks noChangeArrowheads="1"/>
            </p:cNvSpPr>
            <p:nvPr/>
          </p:nvSpPr>
          <p:spPr bwMode="auto">
            <a:xfrm>
              <a:off x="1797" y="3974"/>
              <a:ext cx="1485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0" name="Rectangle 132"/>
            <p:cNvSpPr>
              <a:spLocks noChangeArrowheads="1"/>
            </p:cNvSpPr>
            <p:nvPr/>
          </p:nvSpPr>
          <p:spPr bwMode="auto">
            <a:xfrm>
              <a:off x="3282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1" name="Rectangle 133"/>
            <p:cNvSpPr>
              <a:spLocks noChangeArrowheads="1"/>
            </p:cNvSpPr>
            <p:nvPr/>
          </p:nvSpPr>
          <p:spPr bwMode="auto">
            <a:xfrm>
              <a:off x="3282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2" name="Rectangle 134"/>
            <p:cNvSpPr>
              <a:spLocks noChangeArrowheads="1"/>
            </p:cNvSpPr>
            <p:nvPr/>
          </p:nvSpPr>
          <p:spPr bwMode="auto">
            <a:xfrm>
              <a:off x="3293" y="3974"/>
              <a:ext cx="636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3" name="Rectangle 135"/>
            <p:cNvSpPr>
              <a:spLocks noChangeArrowheads="1"/>
            </p:cNvSpPr>
            <p:nvPr/>
          </p:nvSpPr>
          <p:spPr bwMode="auto">
            <a:xfrm>
              <a:off x="3929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4" name="Rectangle 136"/>
            <p:cNvSpPr>
              <a:spLocks noChangeArrowheads="1"/>
            </p:cNvSpPr>
            <p:nvPr/>
          </p:nvSpPr>
          <p:spPr bwMode="auto">
            <a:xfrm>
              <a:off x="3929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5" name="Rectangle 137"/>
            <p:cNvSpPr>
              <a:spLocks noChangeArrowheads="1"/>
            </p:cNvSpPr>
            <p:nvPr/>
          </p:nvSpPr>
          <p:spPr bwMode="auto">
            <a:xfrm>
              <a:off x="3940" y="3974"/>
              <a:ext cx="744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6" name="Rectangle 138"/>
            <p:cNvSpPr>
              <a:spLocks noChangeArrowheads="1"/>
            </p:cNvSpPr>
            <p:nvPr/>
          </p:nvSpPr>
          <p:spPr bwMode="auto">
            <a:xfrm>
              <a:off x="4684" y="3681"/>
              <a:ext cx="12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7" name="Rectangle 139"/>
            <p:cNvSpPr>
              <a:spLocks noChangeArrowheads="1"/>
            </p:cNvSpPr>
            <p:nvPr/>
          </p:nvSpPr>
          <p:spPr bwMode="auto">
            <a:xfrm>
              <a:off x="4684" y="3974"/>
              <a:ext cx="1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8" name="Rectangle 140"/>
            <p:cNvSpPr>
              <a:spLocks noChangeArrowheads="1"/>
            </p:cNvSpPr>
            <p:nvPr/>
          </p:nvSpPr>
          <p:spPr bwMode="auto">
            <a:xfrm>
              <a:off x="4696" y="3974"/>
              <a:ext cx="852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9" name="Rectangle 141"/>
            <p:cNvSpPr>
              <a:spLocks noChangeArrowheads="1"/>
            </p:cNvSpPr>
            <p:nvPr/>
          </p:nvSpPr>
          <p:spPr bwMode="auto">
            <a:xfrm>
              <a:off x="5548" y="3681"/>
              <a:ext cx="11" cy="293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0" name="Rectangle 142"/>
            <p:cNvSpPr>
              <a:spLocks noChangeArrowheads="1"/>
            </p:cNvSpPr>
            <p:nvPr/>
          </p:nvSpPr>
          <p:spPr bwMode="auto">
            <a:xfrm>
              <a:off x="5548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1" name="Rectangle 143"/>
            <p:cNvSpPr>
              <a:spLocks noChangeArrowheads="1"/>
            </p:cNvSpPr>
            <p:nvPr/>
          </p:nvSpPr>
          <p:spPr bwMode="auto">
            <a:xfrm>
              <a:off x="5548" y="3974"/>
              <a:ext cx="11" cy="12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4522B18-6E72-5C44-9C00-88E83CA6382A}"/>
              </a:ext>
            </a:extLst>
          </p:cNvPr>
          <p:cNvSpPr txBox="1"/>
          <p:nvPr/>
        </p:nvSpPr>
        <p:spPr>
          <a:xfrm>
            <a:off x="339725" y="2438400"/>
            <a:ext cx="31654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Prior probability of S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13B530A7-BF5F-6848-973C-FAB9C03409A0}"/>
              </a:ext>
            </a:extLst>
          </p:cNvPr>
          <p:cNvSpPr txBox="1"/>
          <p:nvPr/>
        </p:nvSpPr>
        <p:spPr>
          <a:xfrm>
            <a:off x="3040062" y="4386263"/>
            <a:ext cx="60277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Joint distribution of S and C</a:t>
            </a:r>
          </a:p>
        </p:txBody>
      </p:sp>
      <p:sp>
        <p:nvSpPr>
          <p:cNvPr id="152" name="Text Box 20">
            <a:extLst>
              <a:ext uri="{FF2B5EF4-FFF2-40B4-BE49-F238E27FC236}">
                <a16:creationId xmlns:a16="http://schemas.microsoft.com/office/drawing/2014/main" id="{FC15E637-FD99-564F-8816-59FD1B416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040" y="3063786"/>
            <a:ext cx="414006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0000"/>
                </a:solidFill>
              </a:rPr>
              <a:t>Nodes without in-links have </a:t>
            </a:r>
            <a:r>
              <a:rPr lang="en-US" b="1" dirty="0">
                <a:solidFill>
                  <a:srgbClr val="FF0000"/>
                </a:solidFill>
              </a:rPr>
              <a:t>prior probabilities</a:t>
            </a:r>
          </a:p>
        </p:txBody>
      </p:sp>
      <p:sp>
        <p:nvSpPr>
          <p:cNvPr id="153" name="Text Box 20">
            <a:extLst>
              <a:ext uri="{FF2B5EF4-FFF2-40B4-BE49-F238E27FC236}">
                <a16:creationId xmlns:a16="http://schemas.microsoft.com/office/drawing/2014/main" id="{047D1A99-C7C6-5F45-ABFC-001DE1729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5105400"/>
            <a:ext cx="2963862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2300" dirty="0">
                <a:solidFill>
                  <a:srgbClr val="FF0000"/>
                </a:solidFill>
              </a:rPr>
              <a:t>Nodes with in-links have </a:t>
            </a:r>
            <a:r>
              <a:rPr lang="en-US" sz="2300" b="1" dirty="0">
                <a:solidFill>
                  <a:srgbClr val="FF0000"/>
                </a:solidFill>
              </a:rPr>
              <a:t>joint probability distributions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3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0000FF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13853</TotalTime>
  <Words>1988</Words>
  <Application>Microsoft Macintosh PowerPoint</Application>
  <PresentationFormat>On-screen Show (4:3)</PresentationFormat>
  <Paragraphs>472</Paragraphs>
  <Slides>49</Slides>
  <Notes>39</Notes>
  <HiddenSlides>4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Times New Roman</vt:lpstr>
      <vt:lpstr>Default Design</vt:lpstr>
      <vt:lpstr>Equation</vt:lpstr>
      <vt:lpstr>Document</vt:lpstr>
      <vt:lpstr>Reasoning with Bayesian Belief Networks</vt:lpstr>
      <vt:lpstr>Overview </vt:lpstr>
      <vt:lpstr>Judea Pearl</vt:lpstr>
      <vt:lpstr>BBN Definition</vt:lpstr>
      <vt:lpstr>Recall Bayes Rule</vt:lpstr>
      <vt:lpstr>Simple Bayesian Network</vt:lpstr>
      <vt:lpstr>Simple Bayesian Network</vt:lpstr>
      <vt:lpstr>Simple Bayesian Network</vt:lpstr>
      <vt:lpstr>Simple Bayesian Network</vt:lpstr>
      <vt:lpstr>More Complex Bayesian Network</vt:lpstr>
      <vt:lpstr>More Complex Bayesian Network</vt:lpstr>
      <vt:lpstr>More Complex Bayesian Network</vt:lpstr>
      <vt:lpstr>More Complex Bayesian Network</vt:lpstr>
      <vt:lpstr>More Complex Bayesian Network</vt:lpstr>
      <vt:lpstr>More Complex Bayesian Network</vt:lpstr>
      <vt:lpstr>Independence</vt:lpstr>
      <vt:lpstr>Conditional Independence</vt:lpstr>
      <vt:lpstr>Conditional Independence</vt:lpstr>
      <vt:lpstr>Conditional Independence: Naïve Bayes </vt:lpstr>
      <vt:lpstr>Explaining Away </vt:lpstr>
      <vt:lpstr>Conditional Independence</vt:lpstr>
      <vt:lpstr>Another non-descendant </vt:lpstr>
      <vt:lpstr>BBN Construction</vt:lpstr>
      <vt:lpstr>KA1: Choosing variables</vt:lpstr>
      <vt:lpstr>Heuristic: Knowable in Principle</vt:lpstr>
      <vt:lpstr>KA2: Structuring</vt:lpstr>
      <vt:lpstr>KA3: The Numbers</vt:lpstr>
      <vt:lpstr>KA3: The numbers</vt:lpstr>
      <vt:lpstr>Three kinds of reasoning</vt:lpstr>
      <vt:lpstr>Predictive Inference</vt:lpstr>
      <vt:lpstr>Predictive and diagnostic combined</vt:lpstr>
      <vt:lpstr>Explaining away</vt:lpstr>
      <vt:lpstr>Some software tools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Same BBN model in Hugin app</vt:lpstr>
      <vt:lpstr>Decision making</vt:lpstr>
      <vt:lpstr>Decision Problem</vt:lpstr>
      <vt:lpstr>Value Function</vt:lpstr>
      <vt:lpstr>Decision Making with BBNs</vt:lpstr>
      <vt:lpstr>Decision Making with BBNs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Reasoning with Bayesian Networks</dc:title>
  <dc:creator> tim finin</dc:creator>
  <cp:lastModifiedBy>Tim Finin</cp:lastModifiedBy>
  <cp:revision>90</cp:revision>
  <cp:lastPrinted>2018-04-25T03:32:07Z</cp:lastPrinted>
  <dcterms:created xsi:type="dcterms:W3CDTF">2009-12-02T04:52:13Z</dcterms:created>
  <dcterms:modified xsi:type="dcterms:W3CDTF">2021-11-09T17:46:15Z</dcterms:modified>
</cp:coreProperties>
</file>