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83" r:id="rId4"/>
    <p:sldId id="282" r:id="rId5"/>
    <p:sldId id="285" r:id="rId6"/>
    <p:sldId id="258" r:id="rId7"/>
    <p:sldId id="284" r:id="rId8"/>
    <p:sldId id="259" r:id="rId9"/>
    <p:sldId id="278" r:id="rId10"/>
    <p:sldId id="269" r:id="rId11"/>
    <p:sldId id="276" r:id="rId12"/>
    <p:sldId id="274" r:id="rId13"/>
    <p:sldId id="286" r:id="rId14"/>
    <p:sldId id="275" r:id="rId15"/>
    <p:sldId id="272" r:id="rId16"/>
    <p:sldId id="273" r:id="rId17"/>
    <p:sldId id="277" r:id="rId18"/>
    <p:sldId id="267" r:id="rId19"/>
    <p:sldId id="260" r:id="rId20"/>
    <p:sldId id="261" r:id="rId21"/>
    <p:sldId id="271" r:id="rId22"/>
    <p:sldId id="264" r:id="rId23"/>
    <p:sldId id="262" r:id="rId24"/>
    <p:sldId id="263" r:id="rId25"/>
    <p:sldId id="281" r:id="rId26"/>
    <p:sldId id="287" r:id="rId27"/>
    <p:sldId id="288" r:id="rId28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62"/>
    <p:restoredTop sz="96724" autoAdjust="0"/>
  </p:normalViewPr>
  <p:slideViewPr>
    <p:cSldViewPr showGuides="1">
      <p:cViewPr varScale="1">
        <p:scale>
          <a:sx n="126" d="100"/>
          <a:sy n="126" d="100"/>
        </p:scale>
        <p:origin x="192" y="240"/>
      </p:cViewPr>
      <p:guideLst>
        <p:guide orient="horz" pos="105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pPr>
              <a:defRPr/>
            </a:pPr>
            <a:fld id="{5E70D722-E3B5-1F42-B7E8-29DF3F30CFF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635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539750"/>
            <a:ext cx="368300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3482975"/>
            <a:ext cx="71151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</a:defRPr>
            </a:lvl1pPr>
          </a:lstStyle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D44E7-3436-C64A-8B66-5B0A94C7C180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9BE6-8F04-CF40-98FB-1B55849F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8876-D1B7-C641-B7BC-22EBE40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FE12-6510-4944-860A-62A00B3B7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E370-67E7-764E-A1A5-30DD97FF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AC0F-05CE-9345-BFAB-3F50431D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4A6C-14B4-3F4D-B13D-2F8990D3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2799-AE10-3143-83D9-D7C533B3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95A6-2EF4-5544-8C04-4B5DA920C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373F-530A-CC43-B958-C91AD1BF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D0A9-6F5C-F640-8DF4-C20D79EF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CDC4-812C-944F-ADD7-AA203DE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0953BB7-A803-CE46-8563-E051625F4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hyperlink" Target="https://archive-beta.ics.uci.edu/ml/datasets/auto+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ggle.com/uciml/autompg-dataset" TargetMode="External"/><Relationship Id="rId5" Type="http://schemas.openxmlformats.org/officeDocument/2006/relationships/hyperlink" Target="https://github.com/UMBC-CMSC-671-F21/code/blob/main/ML/auto-mpg-test.arff" TargetMode="External"/><Relationship Id="rId4" Type="http://schemas.openxmlformats.org/officeDocument/2006/relationships/hyperlink" Target="https://github.com/UMBC-CMSC-671-F21/code/blob/main/ML/auto-mpg.arf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chive-beta.ics.uci.edu/ml/datasets/adul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w.githubusercontent.com/UMBC-CMSC-671-F21/code/main/ML/adult.arff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kaggle.com/uciml/adult-census-incom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Random_for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lution_(neural_networks)" TargetMode="External"/><Relationship Id="rId2" Type="http://schemas.openxmlformats.org/officeDocument/2006/relationships/hyperlink" Target="https://en.wikipedia.org/wiki/Overfittin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biquity.umbc.edu/paper/html/id/46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in_language" TargetMode="External"/><Relationship Id="rId2" Type="http://schemas.openxmlformats.org/officeDocument/2006/relationships/hyperlink" Target="https://en.wikipedia.org/wiki/Wisdom_of_the_crow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semble_learning" TargetMode="External"/><Relationship Id="rId2" Type="http://schemas.openxmlformats.org/officeDocument/2006/relationships/hyperlink" Target="https://en.wikipedia.org/wiki/Bootstrap_aggrega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mathzone.com/tutorials/basic-statistics/sampling-with-replacement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239000" cy="2438400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What’s better</a:t>
            </a:r>
            <a:b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</a:b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than a tree?</a:t>
            </a:r>
            <a:endParaRPr lang="en-US" sz="8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7D49-1FAF-E948-BD2A-1506F714B32E}"/>
              </a:ext>
            </a:extLst>
          </p:cNvPr>
          <p:cNvSpPr txBox="1"/>
          <p:nvPr/>
        </p:nvSpPr>
        <p:spPr>
          <a:xfrm>
            <a:off x="8001000" y="304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C922-2233-9E44-8327-19E54841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27963"/>
            <a:ext cx="6096000" cy="962637"/>
          </a:xfrm>
        </p:spPr>
        <p:txBody>
          <a:bodyPr/>
          <a:lstStyle/>
          <a:p>
            <a:pPr algn="l"/>
            <a:r>
              <a:rPr lang="en-US" dirty="0">
                <a:hlinkClick r:id="rId2"/>
              </a:rPr>
              <a:t>UCI Auto MGP Dataset</a:t>
            </a:r>
            <a:endParaRPr lang="en-US" dirty="0"/>
          </a:p>
        </p:txBody>
      </p:sp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0C896E7-AD97-D24B-BF28-174E51EF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7286735" cy="429516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22593-02C6-1F41-8852-A2A644B8D44C}"/>
              </a:ext>
            </a:extLst>
          </p:cNvPr>
          <p:cNvSpPr txBox="1"/>
          <p:nvPr/>
        </p:nvSpPr>
        <p:spPr>
          <a:xfrm>
            <a:off x="2438400" y="3603010"/>
            <a:ext cx="6553200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398 instances with 8 attributes from 1983:</a:t>
            </a:r>
          </a:p>
          <a:p>
            <a:r>
              <a:rPr lang="en-US" sz="2200" dirty="0"/>
              <a:t>1. </a:t>
            </a:r>
            <a:r>
              <a:rPr lang="en-US" sz="2200" b="1" dirty="0"/>
              <a:t>mpg</a:t>
            </a:r>
            <a:r>
              <a:rPr lang="en-US" sz="2200" dirty="0"/>
              <a:t>: continuous; 2. </a:t>
            </a:r>
            <a:r>
              <a:rPr lang="en-US" sz="2200" b="1" dirty="0"/>
              <a:t>cylinders</a:t>
            </a:r>
            <a:r>
              <a:rPr lang="en-US" sz="2200" dirty="0"/>
              <a:t>: multi-valued discrete; 3. </a:t>
            </a:r>
            <a:r>
              <a:rPr lang="en-US" sz="2200" b="1" dirty="0"/>
              <a:t>displacement</a:t>
            </a:r>
            <a:r>
              <a:rPr lang="en-US" sz="2200" dirty="0"/>
              <a:t>: continuous; 4. </a:t>
            </a:r>
            <a:r>
              <a:rPr lang="en-US" sz="2200" b="1" dirty="0"/>
              <a:t>horsepower</a:t>
            </a:r>
            <a:r>
              <a:rPr lang="en-US" sz="2200" dirty="0"/>
              <a:t>: continuous; 5. </a:t>
            </a:r>
            <a:r>
              <a:rPr lang="en-US" sz="2200" b="1" dirty="0"/>
              <a:t>weight</a:t>
            </a:r>
            <a:r>
              <a:rPr lang="en-US" sz="2200" dirty="0"/>
              <a:t>: continuous; 6. </a:t>
            </a:r>
            <a:r>
              <a:rPr lang="en-US" sz="2200" b="1" dirty="0"/>
              <a:t>acceleration</a:t>
            </a:r>
            <a:r>
              <a:rPr lang="en-US" sz="2200" dirty="0"/>
              <a:t>: continuous; 7. </a:t>
            </a:r>
            <a:r>
              <a:rPr lang="en-US" sz="2200" b="1" dirty="0"/>
              <a:t>model year</a:t>
            </a:r>
            <a:r>
              <a:rPr lang="en-US" sz="2200" dirty="0"/>
              <a:t>: multi-valued discrete; 8. </a:t>
            </a:r>
            <a:r>
              <a:rPr lang="en-US" sz="2200" b="1" dirty="0"/>
              <a:t>origin</a:t>
            </a:r>
            <a:r>
              <a:rPr lang="en-US" sz="2200" dirty="0"/>
              <a:t>: multi-valued discrete; 9. </a:t>
            </a:r>
            <a:r>
              <a:rPr lang="en-US" sz="2200" b="1" dirty="0"/>
              <a:t>car name</a:t>
            </a:r>
            <a:r>
              <a:rPr lang="en-US" sz="2200" dirty="0"/>
              <a:t>: string (unique for each instance)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46350-530C-D74E-BED2-48B1BEC2018B}"/>
              </a:ext>
            </a:extLst>
          </p:cNvPr>
          <p:cNvSpPr txBox="1"/>
          <p:nvPr/>
        </p:nvSpPr>
        <p:spPr>
          <a:xfrm>
            <a:off x="304800" y="5486400"/>
            <a:ext cx="1800493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 MPG</a:t>
            </a:r>
          </a:p>
          <a:p>
            <a:r>
              <a:rPr lang="en-US" dirty="0">
                <a:solidFill>
                  <a:schemeClr val="bg1"/>
                </a:solidFill>
              </a:rPr>
              <a:t>from other 7</a:t>
            </a:r>
          </a:p>
          <a:p>
            <a:r>
              <a:rPr lang="en-US" dirty="0">
                <a:solidFill>
                  <a:schemeClr val="bg1"/>
                </a:solidFill>
              </a:rPr>
              <a:t>attributes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1BE13-DCD7-E54F-A34D-2E9E1541BADD}"/>
              </a:ext>
            </a:extLst>
          </p:cNvPr>
          <p:cNvSpPr txBox="1"/>
          <p:nvPr/>
        </p:nvSpPr>
        <p:spPr>
          <a:xfrm>
            <a:off x="2743200" y="6255544"/>
            <a:ext cx="60244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Arff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training data</a:t>
            </a:r>
            <a:r>
              <a:rPr lang="en-US" sz="2800" dirty="0"/>
              <a:t> (240); </a:t>
            </a:r>
            <a:r>
              <a:rPr lang="en-US" sz="2800" dirty="0">
                <a:hlinkClick r:id="rId5"/>
              </a:rPr>
              <a:t>test data</a:t>
            </a:r>
            <a:r>
              <a:rPr lang="en-US" sz="2800" dirty="0"/>
              <a:t> (132) </a:t>
            </a:r>
          </a:p>
        </p:txBody>
      </p:sp>
      <p:pic>
        <p:nvPicPr>
          <p:cNvPr id="10" name="Picture 9" descr="A picture containing text, clipar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3D62DF7-BD04-1147-B88C-7ABB9C3B6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76200"/>
            <a:ext cx="1788160" cy="732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9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8DEEA7-7542-9A40-B9FB-0797CB73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04800"/>
            <a:ext cx="9982200" cy="77326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305DC-F6C1-2240-99B6-D1AB6ABF6C92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5911A-292E-AD42-B541-60860EE426BD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05164-EA4D-6D49-ABFC-4A55E6A93BFB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9DB0D-B70A-C54C-AB1C-1D7F693F87F9}"/>
              </a:ext>
            </a:extLst>
          </p:cNvPr>
          <p:cNvSpPr txBox="1"/>
          <p:nvPr/>
        </p:nvSpPr>
        <p:spPr>
          <a:xfrm>
            <a:off x="5105400" y="5728779"/>
            <a:ext cx="334540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0.98 very high!</a:t>
            </a:r>
          </a:p>
        </p:txBody>
      </p:sp>
    </p:spTree>
    <p:extLst>
      <p:ext uri="{BB962C8B-B14F-4D97-AF65-F5344CB8AC3E}">
        <p14:creationId xmlns:p14="http://schemas.microsoft.com/office/powerpoint/2010/main" val="232192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F2CCA1-CD94-8A47-8455-315810B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31" y="-304800"/>
            <a:ext cx="10033462" cy="777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05CFEA-D503-0046-85F6-74792CD26E9F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41261-6C2B-E043-B3B8-94DDCE8F7B2F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DD897-7A3D-A942-AAC0-2C7FB632B606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36D0E-7E27-5341-AFBF-E15ACE9440DC}"/>
              </a:ext>
            </a:extLst>
          </p:cNvPr>
          <p:cNvSpPr txBox="1"/>
          <p:nvPr/>
        </p:nvSpPr>
        <p:spPr>
          <a:xfrm>
            <a:off x="5105400" y="5728779"/>
            <a:ext cx="287412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1.0 perfect!</a:t>
            </a:r>
          </a:p>
        </p:txBody>
      </p:sp>
    </p:spTree>
    <p:extLst>
      <p:ext uri="{BB962C8B-B14F-4D97-AF65-F5344CB8AC3E}">
        <p14:creationId xmlns:p14="http://schemas.microsoft.com/office/powerpoint/2010/main" val="283895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9AE-B918-DC46-802F-2E80A0DF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485140"/>
            <a:ext cx="7772400" cy="1143000"/>
          </a:xfrm>
        </p:spPr>
        <p:txBody>
          <a:bodyPr/>
          <a:lstStyle/>
          <a:p>
            <a:r>
              <a:rPr lang="en-US" dirty="0"/>
              <a:t>100% … Wait, What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FD2-8ACB-7248-8993-6C6F4CAB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777409"/>
            <a:ext cx="7772400" cy="4572000"/>
          </a:xfrm>
        </p:spPr>
        <p:txBody>
          <a:bodyPr/>
          <a:lstStyle/>
          <a:p>
            <a:r>
              <a:rPr lang="en-US" sz="3200" dirty="0"/>
              <a:t>Results are too good to be true!</a:t>
            </a:r>
          </a:p>
          <a:p>
            <a:pPr lvl="1"/>
            <a:r>
              <a:rPr lang="en-US" sz="2800" dirty="0"/>
              <a:t>Something must be wrong</a:t>
            </a:r>
          </a:p>
          <a:p>
            <a:r>
              <a:rPr lang="en-US" sz="3200" dirty="0"/>
              <a:t>ML results tend to be asymptotic</a:t>
            </a:r>
          </a:p>
          <a:p>
            <a:pPr lvl="1"/>
            <a:r>
              <a:rPr lang="en-US" sz="2800" dirty="0"/>
              <a:t>Asymptotic lines approach a curve but never touch</a:t>
            </a:r>
          </a:p>
          <a:p>
            <a:r>
              <a:rPr lang="en-US" sz="3200" dirty="0"/>
              <a:t>Closer you get to F1=1.0, the harder it is to improve</a:t>
            </a:r>
          </a:p>
          <a:p>
            <a:r>
              <a:rPr lang="en-US" sz="3200" dirty="0"/>
              <a:t>What did we do wrong?</a:t>
            </a:r>
          </a:p>
          <a:p>
            <a:endParaRPr lang="en-US" sz="3200" dirty="0"/>
          </a:p>
        </p:txBody>
      </p:sp>
      <p:pic>
        <p:nvPicPr>
          <p:cNvPr id="2050" name="Picture 2" descr="Income at Home... too good to be true?">
            <a:extLst>
              <a:ext uri="{FF2B5EF4-FFF2-40B4-BE49-F238E27FC236}">
                <a16:creationId xmlns:a16="http://schemas.microsoft.com/office/drawing/2014/main" id="{148EC70D-F1FF-5244-8C17-4F7153AA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0840"/>
            <a:ext cx="107092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4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Results are too good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5410200"/>
          </a:xfrm>
        </p:spPr>
        <p:txBody>
          <a:bodyPr/>
          <a:lstStyle/>
          <a:p>
            <a:r>
              <a:rPr lang="en-US" sz="3200" dirty="0"/>
              <a:t>Relatively small dataset allows construction of a DT model that does very well</a:t>
            </a:r>
          </a:p>
          <a:p>
            <a:r>
              <a:rPr lang="en-US" sz="3200" dirty="0"/>
              <a:t>Using Random Forest still got perfect results!</a:t>
            </a:r>
          </a:p>
          <a:p>
            <a:r>
              <a:rPr lang="en-US" sz="3200" dirty="0"/>
              <a:t>We trained and tested on the same data!</a:t>
            </a:r>
          </a:p>
          <a:p>
            <a:r>
              <a:rPr lang="en-US" sz="3200" dirty="0"/>
              <a:t>Very poor methodology since it overfits to this particular training set</a:t>
            </a:r>
          </a:p>
          <a:p>
            <a:r>
              <a:rPr lang="en-US" sz="3200" dirty="0"/>
              <a:t>This training dataset has a separate test data set</a:t>
            </a:r>
          </a:p>
          <a:p>
            <a:pPr lvl="1"/>
            <a:r>
              <a:rPr lang="en-US" sz="2800" dirty="0"/>
              <a:t>We can also try 10-fold cross validation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4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FA7DB4-1307-A841-8DE5-0628B8DE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4" y="-253284"/>
            <a:ext cx="9947564" cy="77058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D13190-DE04-6547-8A51-E48F80D9C198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B619F-6AEB-444B-8D8C-11D59BE33F7C}"/>
              </a:ext>
            </a:extLst>
          </p:cNvPr>
          <p:cNvSpPr/>
          <p:nvPr/>
        </p:nvSpPr>
        <p:spPr bwMode="auto">
          <a:xfrm>
            <a:off x="22860" y="1442004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C8F077-A76A-1C47-AF04-F1846366F200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8B187-26C1-E24C-8A82-820CDC5AB362}"/>
              </a:ext>
            </a:extLst>
          </p:cNvPr>
          <p:cNvSpPr txBox="1"/>
          <p:nvPr/>
        </p:nvSpPr>
        <p:spPr>
          <a:xfrm>
            <a:off x="5105400" y="5855421"/>
            <a:ext cx="28067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0.843 good</a:t>
            </a:r>
          </a:p>
        </p:txBody>
      </p:sp>
    </p:spTree>
    <p:extLst>
      <p:ext uri="{BB962C8B-B14F-4D97-AF65-F5344CB8AC3E}">
        <p14:creationId xmlns:p14="http://schemas.microsoft.com/office/powerpoint/2010/main" val="2479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53F6E4-8415-C640-B3E6-05E266BC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965" y="-304800"/>
            <a:ext cx="10045930" cy="77820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D2E146-F1E0-4041-A8A0-4475731C59F9}"/>
              </a:ext>
            </a:extLst>
          </p:cNvPr>
          <p:cNvSpPr/>
          <p:nvPr/>
        </p:nvSpPr>
        <p:spPr bwMode="auto">
          <a:xfrm>
            <a:off x="609600" y="5334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A57A8-5D9F-3647-B9A2-41A37214E1C0}"/>
              </a:ext>
            </a:extLst>
          </p:cNvPr>
          <p:cNvSpPr/>
          <p:nvPr/>
        </p:nvSpPr>
        <p:spPr bwMode="auto">
          <a:xfrm>
            <a:off x="19050" y="1350779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8BFC-CFFD-BF46-BD40-57D97B91DCC5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9E175-F94C-4547-A8CA-054CB5420356}"/>
              </a:ext>
            </a:extLst>
          </p:cNvPr>
          <p:cNvSpPr txBox="1"/>
          <p:nvPr/>
        </p:nvSpPr>
        <p:spPr>
          <a:xfrm>
            <a:off x="5105400" y="5855421"/>
            <a:ext cx="290778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Avg F1 = 0.867 better</a:t>
            </a:r>
          </a:p>
        </p:txBody>
      </p:sp>
    </p:spTree>
    <p:extLst>
      <p:ext uri="{BB962C8B-B14F-4D97-AF65-F5344CB8AC3E}">
        <p14:creationId xmlns:p14="http://schemas.microsoft.com/office/powerpoint/2010/main" val="248139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4435"/>
            <a:ext cx="7772400" cy="1143000"/>
          </a:xfrm>
        </p:spPr>
        <p:txBody>
          <a:bodyPr/>
          <a:lstStyle/>
          <a:p>
            <a:r>
              <a:rPr lang="en-US" dirty="0"/>
              <a:t>New AUTO MPG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sz="3200" dirty="0"/>
              <a:t>Using an independent test set shows more realistic balanced F1 score of </a:t>
            </a:r>
            <a:r>
              <a:rPr lang="en-US" sz="3200" b="1" dirty="0"/>
              <a:t>.843</a:t>
            </a:r>
          </a:p>
          <a:p>
            <a:r>
              <a:rPr lang="en-US" sz="3200" dirty="0"/>
              <a:t>Using Random Forest raises this to </a:t>
            </a:r>
            <a:r>
              <a:rPr lang="en-US" sz="3200" b="1" dirty="0"/>
              <a:t>.867</a:t>
            </a:r>
          </a:p>
          <a:p>
            <a:r>
              <a:rPr lang="en-US" sz="3200" dirty="0"/>
              <a:t>While the increase is not large, it is probably statistically significant</a:t>
            </a:r>
          </a:p>
          <a:p>
            <a:r>
              <a:rPr lang="en-US" sz="3200" dirty="0"/>
              <a:t>F1 scores this high are difficult to increase dramatically</a:t>
            </a:r>
          </a:p>
          <a:p>
            <a:pPr lvl="1"/>
            <a:r>
              <a:rPr lang="en-US" sz="2800" dirty="0"/>
              <a:t>Human scores for many tasks are often in this range (i.e., 0.8</a:t>
            </a:r>
            <a:r>
              <a:rPr lang="en-US" b="1" dirty="0"/>
              <a:t> – </a:t>
            </a:r>
            <a:r>
              <a:rPr lang="en-US" sz="2800" dirty="0"/>
              <a:t>0.9)</a:t>
            </a:r>
          </a:p>
        </p:txBody>
      </p:sp>
    </p:spTree>
    <p:extLst>
      <p:ext uri="{BB962C8B-B14F-4D97-AF65-F5344CB8AC3E}">
        <p14:creationId xmlns:p14="http://schemas.microsoft.com/office/powerpoint/2010/main" val="3777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A2AB-4947-EC47-BB66-70ADED1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algn="l"/>
            <a:r>
              <a:rPr lang="en-US" sz="3600" dirty="0">
                <a:hlinkClick r:id="rId2"/>
              </a:rPr>
              <a:t>UCI Adult Census Income Dataset</a:t>
            </a:r>
            <a:endParaRPr lang="en-US" sz="3600" dirty="0"/>
          </a:p>
        </p:txBody>
      </p:sp>
      <p:pic>
        <p:nvPicPr>
          <p:cNvPr id="7" name="Picture 6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9036D59F-8109-984C-9FC5-18A81225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1"/>
            <a:ext cx="8127118" cy="42672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7092E-30D2-C44D-8A6F-A5D99BA473F7}"/>
              </a:ext>
            </a:extLst>
          </p:cNvPr>
          <p:cNvSpPr txBox="1"/>
          <p:nvPr/>
        </p:nvSpPr>
        <p:spPr>
          <a:xfrm>
            <a:off x="2438400" y="3603010"/>
            <a:ext cx="655320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~49K instances with 15 attributes from 1994:</a:t>
            </a:r>
          </a:p>
          <a:p>
            <a:r>
              <a:rPr lang="en-US" sz="2200" dirty="0"/>
              <a:t>1. </a:t>
            </a:r>
            <a:r>
              <a:rPr lang="en-US" sz="2200" b="1" dirty="0"/>
              <a:t>&gt;50K</a:t>
            </a:r>
            <a:r>
              <a:rPr lang="en-US" sz="2200" dirty="0"/>
              <a:t>: binary; </a:t>
            </a:r>
            <a:r>
              <a:rPr lang="en-US" b="1" dirty="0"/>
              <a:t>age</a:t>
            </a:r>
            <a:r>
              <a:rPr lang="en-US" dirty="0"/>
              <a:t>: continuous. </a:t>
            </a:r>
            <a:r>
              <a:rPr lang="en-US" b="1" dirty="0" err="1"/>
              <a:t>workclass</a:t>
            </a:r>
            <a:r>
              <a:rPr lang="en-US" dirty="0"/>
              <a:t>: Private, Self-emp-not-</a:t>
            </a:r>
            <a:r>
              <a:rPr lang="en-US" dirty="0" err="1"/>
              <a:t>inc</a:t>
            </a:r>
            <a:r>
              <a:rPr lang="en-US" dirty="0"/>
              <a:t>, Self-emp-</a:t>
            </a:r>
            <a:r>
              <a:rPr lang="en-US" dirty="0" err="1"/>
              <a:t>inc</a:t>
            </a:r>
            <a:r>
              <a:rPr lang="en-US" dirty="0"/>
              <a:t>, Federal-gov, Local-gov, State-gov, Without-pay, Never-worked. </a:t>
            </a:r>
            <a:r>
              <a:rPr lang="en-US" b="1" dirty="0" err="1"/>
              <a:t>fnlwgt</a:t>
            </a:r>
            <a:r>
              <a:rPr lang="en-US" dirty="0"/>
              <a:t>: continuous. </a:t>
            </a:r>
            <a:r>
              <a:rPr lang="en-US" b="1" dirty="0"/>
              <a:t>education</a:t>
            </a:r>
            <a:r>
              <a:rPr lang="en-US" dirty="0"/>
              <a:t>: Bachelors, Some-college, 11th, HS-grad, Prof-school, …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F07F4-63CE-3542-BA02-56E766D538CF}"/>
              </a:ext>
            </a:extLst>
          </p:cNvPr>
          <p:cNvSpPr txBox="1"/>
          <p:nvPr/>
        </p:nvSpPr>
        <p:spPr>
          <a:xfrm>
            <a:off x="152400" y="5486400"/>
            <a:ext cx="2036135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Predict income</a:t>
            </a:r>
          </a:p>
          <a:p>
            <a:r>
              <a:rPr lang="en-US" dirty="0">
                <a:solidFill>
                  <a:schemeClr val="bg1"/>
                </a:solidFill>
              </a:rPr>
              <a:t>&gt;50k from 15</a:t>
            </a:r>
          </a:p>
          <a:p>
            <a:r>
              <a:rPr lang="en-US" dirty="0">
                <a:solidFill>
                  <a:schemeClr val="bg1"/>
                </a:solidFill>
              </a:rPr>
              <a:t>attributes</a:t>
            </a:r>
          </a:p>
        </p:txBody>
      </p:sp>
      <p:pic>
        <p:nvPicPr>
          <p:cNvPr id="11" name="Picture 10" descr="A picture containing text, clipa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52AEFA6-9207-D545-A5C3-6972D2C60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179" y="106134"/>
            <a:ext cx="1788160" cy="732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C2C47C-16E8-F241-8BEF-A0003ACF0593}"/>
              </a:ext>
            </a:extLst>
          </p:cNvPr>
          <p:cNvSpPr txBox="1"/>
          <p:nvPr/>
        </p:nvSpPr>
        <p:spPr>
          <a:xfrm>
            <a:off x="2862878" y="6163509"/>
            <a:ext cx="17091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Arff</a:t>
            </a:r>
            <a:r>
              <a:rPr lang="en-US" sz="2800" dirty="0"/>
              <a:t> </a:t>
            </a:r>
            <a:r>
              <a:rPr lang="en-US" sz="2800" dirty="0">
                <a:hlinkClick r:id="rId6"/>
              </a:rPr>
              <a:t>data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957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726-89EF-5946-AE97-6611E55C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162C6-48A0-B449-A938-ECD52C26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59095"/>
            <a:ext cx="10058399" cy="7791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C5F2-3F71-D14F-93B2-A04408CC8285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D0DB0-86F3-5E48-A302-8FC0A7FBF46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94821E-A72C-A54D-9900-32878A8EE6BD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9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72D3-A08F-174D-BC25-17F194EA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475"/>
            <a:ext cx="7772400" cy="1143000"/>
          </a:xfrm>
        </p:spPr>
        <p:txBody>
          <a:bodyPr/>
          <a:lstStyle/>
          <a:p>
            <a:r>
              <a:rPr lang="en-US" sz="4400" dirty="0">
                <a:hlinkClick r:id="rId2"/>
              </a:rPr>
              <a:t>Random Forest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E8BD-8FC3-6C4B-B179-4A7699ED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76400"/>
            <a:ext cx="7772400" cy="4953000"/>
          </a:xfrm>
        </p:spPr>
        <p:txBody>
          <a:bodyPr/>
          <a:lstStyle/>
          <a:p>
            <a:r>
              <a:rPr lang="en-US" sz="3200" dirty="0"/>
              <a:t>Can often improve performance of decision tree classifiers using a set of decision trees (a forest)</a:t>
            </a:r>
          </a:p>
          <a:p>
            <a:r>
              <a:rPr lang="en-US" sz="3200" dirty="0"/>
              <a:t>Each tree trained on a random subset of training data</a:t>
            </a:r>
          </a:p>
          <a:p>
            <a:r>
              <a:rPr lang="en-US" sz="3200" dirty="0"/>
              <a:t>Classify a data instance using all trees</a:t>
            </a:r>
          </a:p>
          <a:p>
            <a:r>
              <a:rPr lang="en-US" sz="3200" dirty="0"/>
              <a:t>Combine answers to make classification</a:t>
            </a:r>
          </a:p>
          <a:p>
            <a:pPr lvl="1"/>
            <a:r>
              <a:rPr lang="en-US" sz="3200" dirty="0"/>
              <a:t>E.g., vote for most common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2C8E-8AB2-D74E-86EA-65E9E7D7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5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6EB-7412-D141-B46C-E4D73579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E43D0-3DE6-B343-9136-B32DC46C6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28600"/>
            <a:ext cx="10080567" cy="7808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B9DD8B-263D-B64B-A5CF-D73EB90B0F62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DF3C27-179D-464E-9755-7E4A487C562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4C3A9B-3729-B94A-B09A-0152442768E8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increase on F1 scores when both trained and evaluated on training set</a:t>
            </a:r>
          </a:p>
          <a:p>
            <a:r>
              <a:rPr lang="en-US" sz="3200" dirty="0"/>
              <a:t>This is considered to be poor methodology since it overfits to the particular training set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69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CDB-6007-3740-9340-058A788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train and test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180E-354D-DB43-8A43-755DB5E1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777409"/>
            <a:ext cx="7772400" cy="4724400"/>
          </a:xfrm>
        </p:spPr>
        <p:txBody>
          <a:bodyPr/>
          <a:lstStyle/>
          <a:p>
            <a:r>
              <a:rPr lang="en-US" sz="3200" dirty="0"/>
              <a:t>Train has ~95% of data, test 5%</a:t>
            </a:r>
          </a:p>
          <a:p>
            <a:r>
              <a:rPr lang="en-US" sz="3200" dirty="0"/>
              <a:t>Trained models for J48 and random forest using train dataset</a:t>
            </a:r>
          </a:p>
          <a:p>
            <a:r>
              <a:rPr lang="en-US" sz="3200" dirty="0"/>
              <a:t>Tested on test data set</a:t>
            </a:r>
          </a:p>
          <a:p>
            <a:r>
              <a:rPr lang="en-US" sz="3200" dirty="0"/>
              <a:t>Results were that random forest was (at best) about the same as J48</a:t>
            </a:r>
          </a:p>
          <a:p>
            <a:r>
              <a:rPr lang="en-US" sz="3200" dirty="0"/>
              <a:t>Large dataset reduced problem of overfitting, so random forest did not help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4277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EA4D0-F849-C54A-BB27-D2EE0928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9865886" cy="76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11E677-470B-8D4B-A17B-5C9BBB4CB8C6}"/>
              </a:ext>
            </a:extLst>
          </p:cNvPr>
          <p:cNvSpPr/>
          <p:nvPr/>
        </p:nvSpPr>
        <p:spPr bwMode="auto">
          <a:xfrm>
            <a:off x="51816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4BAD-872C-4548-B352-80FF4453C06A}"/>
              </a:ext>
            </a:extLst>
          </p:cNvPr>
          <p:cNvSpPr/>
          <p:nvPr/>
        </p:nvSpPr>
        <p:spPr bwMode="auto">
          <a:xfrm>
            <a:off x="2895600" y="28956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E2091-265D-7449-AFE9-F25841A2E455}"/>
              </a:ext>
            </a:extLst>
          </p:cNvPr>
          <p:cNvSpPr txBox="1"/>
          <p:nvPr/>
        </p:nvSpPr>
        <p:spPr>
          <a:xfrm>
            <a:off x="7239000" y="54102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F69167-FDBD-9144-A018-357498B7257F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6172200" y="4953000"/>
            <a:ext cx="1066800" cy="749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144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658A8-0F62-BA4C-945C-45B33E66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59" y="-228600"/>
            <a:ext cx="9604318" cy="731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E5C326-2543-C44D-99B4-8C68D54B1290}"/>
              </a:ext>
            </a:extLst>
          </p:cNvPr>
          <p:cNvSpPr/>
          <p:nvPr/>
        </p:nvSpPr>
        <p:spPr bwMode="auto">
          <a:xfrm>
            <a:off x="47244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26397-0939-7E48-B7CF-F187956225C9}"/>
              </a:ext>
            </a:extLst>
          </p:cNvPr>
          <p:cNvSpPr/>
          <p:nvPr/>
        </p:nvSpPr>
        <p:spPr bwMode="auto">
          <a:xfrm>
            <a:off x="2971800" y="32004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EB717-5AD9-FF49-9C9C-4F015CB64968}"/>
              </a:ext>
            </a:extLst>
          </p:cNvPr>
          <p:cNvSpPr txBox="1"/>
          <p:nvPr/>
        </p:nvSpPr>
        <p:spPr>
          <a:xfrm>
            <a:off x="7239000" y="54350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7A09F4-4A99-C349-9C03-DA6D2F0AEAA0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 flipV="1">
            <a:off x="6096000" y="4953000"/>
            <a:ext cx="1143000" cy="774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693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410200"/>
          </a:xfrm>
        </p:spPr>
        <p:txBody>
          <a:bodyPr/>
          <a:lstStyle/>
          <a:p>
            <a:r>
              <a:rPr lang="en-US" sz="3000" dirty="0"/>
              <a:t>Bagging helps, especially if training data adequate, but not as large as it should be</a:t>
            </a:r>
          </a:p>
          <a:p>
            <a:pPr lvl="1"/>
            <a:r>
              <a:rPr lang="en-US" sz="2600" dirty="0"/>
              <a:t>With lots of data, </a:t>
            </a:r>
            <a:r>
              <a:rPr lang="en-US" sz="2600" dirty="0">
                <a:hlinkClick r:id="rId2"/>
              </a:rPr>
              <a:t>overfitting</a:t>
            </a:r>
            <a:r>
              <a:rPr lang="en-US" sz="2600" dirty="0"/>
              <a:t> less of a problem, so bagging may not help</a:t>
            </a:r>
          </a:p>
          <a:p>
            <a:r>
              <a:rPr lang="en-US" sz="3000" dirty="0"/>
              <a:t>While we explore it using decision trees, it can be applied to any classifier</a:t>
            </a:r>
          </a:p>
          <a:p>
            <a:pPr lvl="1"/>
            <a:r>
              <a:rPr lang="en-US" sz="2600" dirty="0" err="1"/>
              <a:t>Scikit</a:t>
            </a:r>
            <a:r>
              <a:rPr lang="en-US" sz="2600" dirty="0"/>
              <a:t>-learn has a general module for bagging</a:t>
            </a:r>
          </a:p>
          <a:p>
            <a:r>
              <a:rPr lang="en-US" sz="3000" dirty="0"/>
              <a:t>In general, using any of several </a:t>
            </a:r>
            <a:r>
              <a:rPr lang="en-US" sz="3000" b="1" dirty="0"/>
              <a:t>ensemble</a:t>
            </a:r>
            <a:r>
              <a:rPr lang="en-US" sz="3000" dirty="0"/>
              <a:t> approaches to classification often helpful</a:t>
            </a:r>
          </a:p>
          <a:p>
            <a:r>
              <a:rPr lang="en-US" sz="3000" dirty="0"/>
              <a:t>Training neural networks uses a different approach (</a:t>
            </a:r>
            <a:r>
              <a:rPr lang="en-US" sz="3000" dirty="0">
                <a:hlinkClick r:id="rId3"/>
              </a:rPr>
              <a:t>dropout</a:t>
            </a:r>
            <a:r>
              <a:rPr lang="en-US" sz="3000" dirty="0"/>
              <a:t>) to control </a:t>
            </a:r>
            <a:r>
              <a:rPr lang="en-US" sz="3000" dirty="0" err="1"/>
              <a:t>overfittting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7461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trike="sngStrike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410200"/>
          </a:xfrm>
        </p:spPr>
        <p:txBody>
          <a:bodyPr/>
          <a:lstStyle/>
          <a:p>
            <a:r>
              <a:rPr lang="en-US" sz="3200" dirty="0"/>
              <a:t>Wait, there’s more…</a:t>
            </a:r>
          </a:p>
          <a:p>
            <a:r>
              <a:rPr lang="en-US" sz="3200" dirty="0"/>
              <a:t>A classification problem can change over time</a:t>
            </a:r>
          </a:p>
          <a:p>
            <a:pPr lvl="1"/>
            <a:r>
              <a:rPr lang="en-US" sz="2800" dirty="0"/>
              <a:t>E.g.: recognizing a spam message from its content and metadata</a:t>
            </a:r>
          </a:p>
          <a:p>
            <a:r>
              <a:rPr lang="en-US" sz="3200" dirty="0"/>
              <a:t>We showed that an ensemble approach can detect a change in the nature of spam</a:t>
            </a:r>
          </a:p>
          <a:p>
            <a:pPr lvl="1"/>
            <a:r>
              <a:rPr lang="en-US" sz="2800" dirty="0"/>
              <a:t>Which tells us its time to retrain with new data</a:t>
            </a:r>
          </a:p>
          <a:p>
            <a:pPr lvl="1"/>
            <a:r>
              <a:rPr lang="en-US" sz="2400" dirty="0"/>
              <a:t>D. </a:t>
            </a:r>
            <a:r>
              <a:rPr lang="en-US" sz="2400" dirty="0" err="1"/>
              <a:t>Chinavle</a:t>
            </a:r>
            <a:r>
              <a:rPr lang="en-US" sz="2400" dirty="0"/>
              <a:t>, P. Kolari, T. Oates, and T. </a:t>
            </a:r>
            <a:r>
              <a:rPr lang="en-US" sz="2400" dirty="0" err="1"/>
              <a:t>Finin</a:t>
            </a:r>
            <a:r>
              <a:rPr lang="en-US" sz="2400" dirty="0"/>
              <a:t>, Ensembles in Adversarial Classification for Spam, ACM CIKM, 2009. </a:t>
            </a:r>
            <a:r>
              <a:rPr lang="en-US" sz="2400" dirty="0">
                <a:hlinkClick r:id="rId2"/>
              </a:rPr>
              <a:t>link</a:t>
            </a:r>
            <a:endParaRPr lang="en-US" sz="2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397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ABFB-CAC5-E44E-9822-337EA42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1143000"/>
          </a:xfrm>
        </p:spPr>
        <p:txBody>
          <a:bodyPr/>
          <a:lstStyle/>
          <a:p>
            <a:r>
              <a:rPr lang="en-US" dirty="0"/>
              <a:t>Recognizing Concept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4CF0-1A5A-A240-A79D-15DFD1A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410200"/>
          </a:xfrm>
        </p:spPr>
        <p:txBody>
          <a:bodyPr/>
          <a:lstStyle/>
          <a:p>
            <a:r>
              <a:rPr lang="en-US" sz="3200" dirty="0"/>
              <a:t>Build ensemble of five models to classify</a:t>
            </a:r>
            <a:br>
              <a:rPr lang="en-US" sz="3200" dirty="0"/>
            </a:br>
            <a:r>
              <a:rPr lang="en-US" sz="3200" dirty="0"/>
              <a:t>spam comments left on a blog at time T1</a:t>
            </a:r>
          </a:p>
          <a:p>
            <a:r>
              <a:rPr lang="en-US" sz="3200" dirty="0"/>
              <a:t>Note the relative level of agreement</a:t>
            </a:r>
          </a:p>
          <a:p>
            <a:r>
              <a:rPr lang="en-US" sz="3200" dirty="0"/>
              <a:t>Detect when one of the models starts to diverge from the others with at time T2</a:t>
            </a:r>
          </a:p>
          <a:p>
            <a:pPr lvl="1"/>
            <a:r>
              <a:rPr lang="en-US" sz="2800" dirty="0"/>
              <a:t>Time to get new data and retrain</a:t>
            </a:r>
          </a:p>
          <a:p>
            <a:pPr lvl="1"/>
            <a:r>
              <a:rPr lang="en-US" sz="2800" dirty="0"/>
              <a:t>Examining disagreements can be enlightening</a:t>
            </a:r>
          </a:p>
          <a:p>
            <a:r>
              <a:rPr lang="en-US" sz="3200" dirty="0"/>
              <a:t>Used temporal data spanning several years to prove effectiveness</a:t>
            </a:r>
          </a:p>
          <a:p>
            <a:pPr lvl="1"/>
            <a:r>
              <a:rPr lang="en-US" sz="2800" dirty="0"/>
              <a:t>E.g., spam focus shift from</a:t>
            </a:r>
            <a:r>
              <a:rPr lang="en-US" sz="2800" i="1" dirty="0"/>
              <a:t> </a:t>
            </a:r>
            <a:r>
              <a:rPr lang="en-US" sz="2800" i="1" dirty="0" err="1"/>
              <a:t>viagra</a:t>
            </a:r>
            <a:r>
              <a:rPr lang="en-US" sz="2800" i="1" dirty="0"/>
              <a:t> </a:t>
            </a:r>
            <a:r>
              <a:rPr lang="en-US" sz="2800" dirty="0"/>
              <a:t>to </a:t>
            </a:r>
            <a:r>
              <a:rPr lang="en-US" sz="2800" i="1" dirty="0"/>
              <a:t>weight loss</a:t>
            </a:r>
          </a:p>
        </p:txBody>
      </p:sp>
    </p:spTree>
    <p:extLst>
      <p:ext uri="{BB962C8B-B14F-4D97-AF65-F5344CB8AC3E}">
        <p14:creationId xmlns:p14="http://schemas.microsoft.com/office/powerpoint/2010/main" val="1520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577BF3-534A-1742-A853-3BC7D55C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FED9-783C-5F4A-BB9C-B36159D8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4232"/>
            <a:ext cx="6934200" cy="1143000"/>
          </a:xfrm>
        </p:spPr>
        <p:txBody>
          <a:bodyPr/>
          <a:lstStyle/>
          <a:p>
            <a:r>
              <a:rPr lang="en-US" dirty="0"/>
              <a:t>cf. </a:t>
            </a:r>
            <a:r>
              <a:rPr lang="en-US" dirty="0">
                <a:hlinkClick r:id="rId2"/>
              </a:rPr>
              <a:t>Wisdom of the Crowd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9282-586F-1046-A92A-C55D005C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507"/>
            <a:ext cx="7924800" cy="4626368"/>
          </a:xfrm>
        </p:spPr>
        <p:txBody>
          <a:bodyPr/>
          <a:lstStyle/>
          <a:p>
            <a:r>
              <a:rPr lang="en-US" sz="3200" dirty="0"/>
              <a:t>Statistician Francis Galton observed a 1906 contest to guess an ox’s weight at a country fair. 800 people entered. He noted that their average guess (1,197lb) was very close to the actual weight (1,198lb)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When getting human annotations training data for machine learning, standard practice is get ≥ 3 annotations and take majority vote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2C1B-900F-F241-A8E7-57380BDEEEC9}"/>
              </a:ext>
            </a:extLst>
          </p:cNvPr>
          <p:cNvSpPr txBox="1"/>
          <p:nvPr/>
        </p:nvSpPr>
        <p:spPr>
          <a:xfrm>
            <a:off x="1224844" y="64008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cf.</a:t>
            </a:r>
            <a:r>
              <a:rPr lang="en-US" sz="1400" i="1" dirty="0"/>
              <a:t>  abbreviation (short for </a:t>
            </a:r>
            <a:r>
              <a:rPr lang="en-US" sz="1400" i="1" dirty="0">
                <a:hlinkClick r:id="rId3" tooltip="Latin language"/>
              </a:rPr>
              <a:t>Latin</a:t>
            </a:r>
            <a:r>
              <a:rPr lang="en-US" sz="1400" i="1" dirty="0"/>
              <a:t>: confer/</a:t>
            </a:r>
            <a:r>
              <a:rPr lang="en-US" sz="1400" i="1" dirty="0" err="1"/>
              <a:t>conferatur</a:t>
            </a:r>
            <a:r>
              <a:rPr lang="en-US" sz="1400" i="1" dirty="0"/>
              <a:t>) refer reader to other material to make a comparison</a:t>
            </a:r>
          </a:p>
        </p:txBody>
      </p:sp>
      <p:pic>
        <p:nvPicPr>
          <p:cNvPr id="6" name="Picture 5" descr="Shape, icon&#10;&#10;Description automatically generated">
            <a:extLst>
              <a:ext uri="{FF2B5EF4-FFF2-40B4-BE49-F238E27FC236}">
                <a16:creationId xmlns:a16="http://schemas.microsoft.com/office/drawing/2014/main" id="{7F32B31A-E305-9F4B-BE5F-6B859AA7C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029" y="5957"/>
            <a:ext cx="1455295" cy="1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C1D-C6C4-C849-A07A-CB1802E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226"/>
            <a:ext cx="7772400" cy="1143000"/>
          </a:xfrm>
        </p:spPr>
        <p:txBody>
          <a:bodyPr/>
          <a:lstStyle/>
          <a:p>
            <a:r>
              <a:rPr lang="en-US" dirty="0"/>
              <a:t>Random Forests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5C6D-FAF5-A046-8489-2AC9901F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2474"/>
            <a:ext cx="7772400" cy="4983126"/>
          </a:xfrm>
        </p:spPr>
        <p:txBody>
          <a:bodyPr/>
          <a:lstStyle/>
          <a:p>
            <a:r>
              <a:rPr lang="en-US" sz="3200" dirty="0"/>
              <a:t>Decision trees not the strongest modeling approach</a:t>
            </a:r>
          </a:p>
          <a:p>
            <a:r>
              <a:rPr lang="en-US" sz="3200" dirty="0"/>
              <a:t>Random forests make them much stronger </a:t>
            </a:r>
          </a:p>
          <a:p>
            <a:r>
              <a:rPr lang="en-US" sz="3200" dirty="0"/>
              <a:t>=&gt; more </a:t>
            </a:r>
            <a:r>
              <a:rPr lang="en-US" sz="3200" b="1" dirty="0"/>
              <a:t>robust</a:t>
            </a:r>
            <a:r>
              <a:rPr lang="en-US" sz="3200" dirty="0"/>
              <a:t> than a single decision tree</a:t>
            </a:r>
          </a:p>
          <a:p>
            <a:pPr lvl="1"/>
            <a:r>
              <a:rPr lang="en-US" sz="3200" dirty="0"/>
              <a:t>Limit overfitting to given dataset</a:t>
            </a:r>
          </a:p>
          <a:p>
            <a:pPr lvl="1"/>
            <a:r>
              <a:rPr lang="en-US" sz="3200" dirty="0"/>
              <a:t>Reduce errors due to training data bias</a:t>
            </a:r>
          </a:p>
          <a:p>
            <a:pPr lvl="1"/>
            <a:r>
              <a:rPr lang="en-US" sz="3200" dirty="0"/>
              <a:t>Stable performance if some noise added to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7436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C00-96D8-2D49-94BA-E9E256C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D58-C5F9-FD4F-AD62-D77EEC80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6840"/>
            <a:ext cx="7848600" cy="5318760"/>
          </a:xfrm>
        </p:spPr>
        <p:txBody>
          <a:bodyPr/>
          <a:lstStyle/>
          <a:p>
            <a:r>
              <a:rPr lang="en-US" sz="3200" dirty="0"/>
              <a:t>Idea can be used on any classifier!</a:t>
            </a:r>
          </a:p>
          <a:p>
            <a:r>
              <a:rPr lang="en-US" sz="3200" dirty="0"/>
              <a:t>Improve classification by combining classify-cations of randomly selected training subsets</a:t>
            </a:r>
          </a:p>
          <a:p>
            <a:r>
              <a:rPr lang="en-US" sz="3200" dirty="0"/>
              <a:t>Bagging = </a:t>
            </a:r>
            <a:r>
              <a:rPr lang="en-US" sz="3200" b="1" i="1" dirty="0">
                <a:hlinkClick r:id="rId2"/>
              </a:rPr>
              <a:t>B</a:t>
            </a:r>
            <a:r>
              <a:rPr lang="en-US" sz="3200" i="1" dirty="0">
                <a:hlinkClick r:id="rId2"/>
              </a:rPr>
              <a:t>ootstrap </a:t>
            </a:r>
            <a:r>
              <a:rPr lang="en-US" sz="3200" b="1" i="1" dirty="0">
                <a:hlinkClick r:id="rId2"/>
              </a:rPr>
              <a:t>agg</a:t>
            </a:r>
            <a:r>
              <a:rPr lang="en-US" sz="3200" i="1" dirty="0">
                <a:hlinkClick r:id="rId2"/>
              </a:rPr>
              <a:t>regat</a:t>
            </a:r>
            <a:r>
              <a:rPr lang="en-US" sz="3200" b="1" i="1" dirty="0">
                <a:hlinkClick r:id="rId2"/>
              </a:rPr>
              <a:t>ing</a:t>
            </a:r>
            <a:endParaRPr lang="en-US" sz="3200" b="1" i="1" dirty="0"/>
          </a:p>
          <a:p>
            <a:pPr marL="339725" lvl="1" indent="0">
              <a:buNone/>
            </a:pPr>
            <a:r>
              <a:rPr lang="en-US" sz="2800" b="1" dirty="0">
                <a:hlinkClick r:id="rId3"/>
              </a:rPr>
              <a:t>ensemble</a:t>
            </a:r>
            <a:r>
              <a:rPr lang="en-US" sz="2800" dirty="0"/>
              <a:t> meta-algorithm that can improve stability &amp; accuracy of algorithms for statistical classification and regression</a:t>
            </a:r>
          </a:p>
          <a:p>
            <a:pPr marL="242888" indent="-246063"/>
            <a:r>
              <a:rPr lang="en-US" sz="3200" dirty="0"/>
              <a:t>Helps avoid overfitting</a:t>
            </a:r>
          </a:p>
          <a:p>
            <a:pPr marL="242888" indent="-246063"/>
            <a:r>
              <a:rPr lang="en-US" sz="3200" dirty="0"/>
              <a:t>AKA </a:t>
            </a:r>
            <a:r>
              <a:rPr lang="en-US" sz="3200" dirty="0" err="1"/>
              <a:t>ensembling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C1E43-5B86-9E46-A052-E615E2F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57" y="381000"/>
            <a:ext cx="1270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26F4CC-72E5-6C4A-8212-1E1B57B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495300"/>
            <a:ext cx="8801100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48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CB3-88EF-A648-B0C7-887C4C77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76200"/>
            <a:ext cx="7968343" cy="1143000"/>
          </a:xfrm>
        </p:spPr>
        <p:txBody>
          <a:bodyPr/>
          <a:lstStyle/>
          <a:p>
            <a:r>
              <a:rPr lang="en-US" dirty="0"/>
              <a:t>Choosing training data subsets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4E0B-25D4-F344-95B1-545E4117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r>
              <a:rPr lang="en-US" sz="3200" b="1" dirty="0"/>
              <a:t>Classic bagging</a:t>
            </a:r>
            <a:r>
              <a:rPr lang="en-US" sz="3200" dirty="0"/>
              <a:t>: select random subset of training instances </a:t>
            </a:r>
            <a:r>
              <a:rPr lang="en-US" sz="3200" b="1" dirty="0">
                <a:hlinkClick r:id="rId2"/>
              </a:rPr>
              <a:t>with replacement</a:t>
            </a:r>
            <a:endParaRPr lang="en-US" sz="3200" b="1" dirty="0"/>
          </a:p>
          <a:p>
            <a:r>
              <a:rPr lang="en-US" sz="3200" b="1" dirty="0"/>
              <a:t>Pasting</a:t>
            </a:r>
            <a:r>
              <a:rPr lang="en-US" sz="3200" dirty="0"/>
              <a:t>: select random subset of training instances (i.e., without replacement)</a:t>
            </a:r>
          </a:p>
          <a:p>
            <a:r>
              <a:rPr lang="en-US" sz="3200" b="1" dirty="0"/>
              <a:t>Random Subspaces</a:t>
            </a:r>
            <a:r>
              <a:rPr lang="en-US" sz="3200" dirty="0"/>
              <a:t>: use all training instances, but with a random subset of features</a:t>
            </a:r>
          </a:p>
          <a:p>
            <a:r>
              <a:rPr lang="en-US" sz="3200" b="1" dirty="0"/>
              <a:t>Random Patches</a:t>
            </a:r>
            <a:r>
              <a:rPr lang="en-US" sz="3200" dirty="0"/>
              <a:t>: random subset of instances and random subset of features</a:t>
            </a:r>
          </a:p>
          <a:p>
            <a:r>
              <a:rPr lang="en-US" sz="3200" b="1" dirty="0"/>
              <a:t>Best? </a:t>
            </a:r>
            <a:r>
              <a:rPr lang="en-US" sz="3200" dirty="0"/>
              <a:t>depends on problem, training data,  algorithm</a:t>
            </a:r>
            <a:endParaRPr lang="en-US" sz="4800" dirty="0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B3D219C-2D9D-8047-8FBA-F4811F34E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7000"/>
            <a:ext cx="2133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7FB8-220A-0147-B88F-76BC0136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EAE6-6C83-BE46-B969-5A391480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36035"/>
            <a:ext cx="7086600" cy="4114800"/>
          </a:xfrm>
        </p:spPr>
        <p:txBody>
          <a:bodyPr/>
          <a:lstStyle/>
          <a:p>
            <a:r>
              <a:rPr lang="en-US" sz="3200" dirty="0"/>
              <a:t>Two examples using Weka</a:t>
            </a:r>
          </a:p>
          <a:p>
            <a:pPr lvl="1"/>
            <a:r>
              <a:rPr lang="en-US" sz="2800" dirty="0"/>
              <a:t>UCI Auto mpg prediction dataset</a:t>
            </a:r>
          </a:p>
          <a:p>
            <a:pPr lvl="1"/>
            <a:r>
              <a:rPr lang="en-US" sz="2800" dirty="0"/>
              <a:t>UCI Adult income prediction dataset</a:t>
            </a:r>
          </a:p>
          <a:p>
            <a:r>
              <a:rPr lang="en-US" sz="3200" dirty="0" err="1"/>
              <a:t>RandomForest</a:t>
            </a:r>
            <a:r>
              <a:rPr lang="en-US" sz="3200" dirty="0"/>
              <a:t> improves over J48  for the smaller dataset, but not for the larger</a:t>
            </a:r>
          </a:p>
          <a:p>
            <a:r>
              <a:rPr lang="en-US" sz="3200" dirty="0"/>
              <a:t>Takeaway: more data is always best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26205</TotalTime>
  <Words>1037</Words>
  <Application>Microsoft Macintosh PowerPoint</Application>
  <PresentationFormat>On-screen Show (4:3)</PresentationFormat>
  <Paragraphs>112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Times New Roman</vt:lpstr>
      <vt:lpstr>Blank Presentation</vt:lpstr>
      <vt:lpstr>What’s better than a tree?</vt:lpstr>
      <vt:lpstr>Random Forest</vt:lpstr>
      <vt:lpstr>PowerPoint Presentation</vt:lpstr>
      <vt:lpstr>cf. Wisdom of the Crowd</vt:lpstr>
      <vt:lpstr>Random Forests Benefits</vt:lpstr>
      <vt:lpstr>Bagging</vt:lpstr>
      <vt:lpstr>PowerPoint Presentation</vt:lpstr>
      <vt:lpstr>Choosing training data subsets</vt:lpstr>
      <vt:lpstr>Examples</vt:lpstr>
      <vt:lpstr>UCI Auto MGP Dataset</vt:lpstr>
      <vt:lpstr>PowerPoint Presentation</vt:lpstr>
      <vt:lpstr>PowerPoint Presentation</vt:lpstr>
      <vt:lpstr>100% … Wait, What ?</vt:lpstr>
      <vt:lpstr>Results are too good </vt:lpstr>
      <vt:lpstr>PowerPoint Presentation</vt:lpstr>
      <vt:lpstr>PowerPoint Presentation</vt:lpstr>
      <vt:lpstr>New AUTO MPG Results</vt:lpstr>
      <vt:lpstr>UCI Adult Census Income Dataset</vt:lpstr>
      <vt:lpstr>PowerPoint Presentation</vt:lpstr>
      <vt:lpstr>PowerPoint Presentation</vt:lpstr>
      <vt:lpstr>Result</vt:lpstr>
      <vt:lpstr>Create train and test collection</vt:lpstr>
      <vt:lpstr>PowerPoint Presentation</vt:lpstr>
      <vt:lpstr>PowerPoint Presentation</vt:lpstr>
      <vt:lpstr>Conclusions</vt:lpstr>
      <vt:lpstr>Conclusions</vt:lpstr>
      <vt:lpstr>Recognizing Concept Drift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COGITO</dc:creator>
  <cp:lastModifiedBy>Tim Finin</cp:lastModifiedBy>
  <cp:revision>506</cp:revision>
  <cp:lastPrinted>2018-04-30T19:41:01Z</cp:lastPrinted>
  <dcterms:created xsi:type="dcterms:W3CDTF">2009-11-25T19:59:32Z</dcterms:created>
  <dcterms:modified xsi:type="dcterms:W3CDTF">2021-11-23T14:42:48Z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