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256" r:id="rId2"/>
    <p:sldId id="376" r:id="rId3"/>
    <p:sldId id="379" r:id="rId4"/>
    <p:sldId id="375" r:id="rId5"/>
    <p:sldId id="335" r:id="rId6"/>
    <p:sldId id="325" r:id="rId7"/>
    <p:sldId id="326" r:id="rId8"/>
    <p:sldId id="328" r:id="rId9"/>
    <p:sldId id="292" r:id="rId10"/>
    <p:sldId id="382" r:id="rId11"/>
    <p:sldId id="346" r:id="rId12"/>
    <p:sldId id="347" r:id="rId13"/>
    <p:sldId id="369" r:id="rId14"/>
    <p:sldId id="370" r:id="rId15"/>
    <p:sldId id="348" r:id="rId16"/>
    <p:sldId id="324" r:id="rId17"/>
    <p:sldId id="329" r:id="rId18"/>
    <p:sldId id="371" r:id="rId19"/>
    <p:sldId id="380" r:id="rId20"/>
    <p:sldId id="372" r:id="rId21"/>
    <p:sldId id="320" r:id="rId22"/>
    <p:sldId id="383" r:id="rId23"/>
    <p:sldId id="349" r:id="rId24"/>
    <p:sldId id="350" r:id="rId25"/>
    <p:sldId id="351" r:id="rId26"/>
    <p:sldId id="356" r:id="rId27"/>
    <p:sldId id="357" r:id="rId28"/>
    <p:sldId id="353" r:id="rId29"/>
    <p:sldId id="368" r:id="rId30"/>
    <p:sldId id="373" r:id="rId31"/>
    <p:sldId id="358" r:id="rId32"/>
    <p:sldId id="360" r:id="rId33"/>
    <p:sldId id="361" r:id="rId34"/>
    <p:sldId id="359" r:id="rId35"/>
    <p:sldId id="362" r:id="rId36"/>
    <p:sldId id="364" r:id="rId37"/>
    <p:sldId id="365" r:id="rId38"/>
    <p:sldId id="366" r:id="rId39"/>
    <p:sldId id="367" r:id="rId40"/>
    <p:sldId id="381" r:id="rId41"/>
    <p:sldId id="378" r:id="rId42"/>
    <p:sldId id="374" r:id="rId4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65"/>
    <p:restoredTop sz="97072" autoAdjust="0"/>
  </p:normalViewPr>
  <p:slideViewPr>
    <p:cSldViewPr showGuides="1">
      <p:cViewPr varScale="1">
        <p:scale>
          <a:sx n="136" d="100"/>
          <a:sy n="136" d="100"/>
        </p:scale>
        <p:origin x="608" y="200"/>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35</a:t>
            </a:fld>
            <a:endParaRPr lang="en-US"/>
          </a:p>
        </p:txBody>
      </p:sp>
    </p:spTree>
    <p:extLst>
      <p:ext uri="{BB962C8B-B14F-4D97-AF65-F5344CB8AC3E}">
        <p14:creationId xmlns:p14="http://schemas.microsoft.com/office/powerpoint/2010/main" val="72093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40</a:t>
            </a:fld>
            <a:endParaRPr lang="en-US" dirty="0"/>
          </a:p>
        </p:txBody>
      </p:sp>
    </p:spTree>
    <p:extLst>
      <p:ext uri="{BB962C8B-B14F-4D97-AF65-F5344CB8AC3E}">
        <p14:creationId xmlns:p14="http://schemas.microsoft.com/office/powerpoint/2010/main" val="143389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9</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11</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12</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13</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74891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20</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2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21</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8423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27</a:t>
            </a:fld>
            <a:endParaRPr lang="en-US" dirty="0"/>
          </a:p>
        </p:txBody>
      </p:sp>
    </p:spTree>
    <p:extLst>
      <p:ext uri="{BB962C8B-B14F-4D97-AF65-F5344CB8AC3E}">
        <p14:creationId xmlns:p14="http://schemas.microsoft.com/office/powerpoint/2010/main" val="1710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Learning_cur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velopers.google.com/machine-learning/guides/rules-of-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Learning_curve_(machine_lear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ensitivity_and_specific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Hyperparameter_optimization#Grid_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1.xml.rels><?xml version="1.0" encoding="UTF-8" standalone="yes"?>
<Relationships xmlns="http://schemas.openxmlformats.org/package/2006/relationships"><Relationship Id="rId3" Type="http://schemas.openxmlformats.org/officeDocument/2006/relationships/hyperlink" Target="https://scikit-learn.org/stable/modules/grid_search.html" TargetMode="External"/><Relationship Id="rId2" Type="http://schemas.openxmlformats.org/officeDocument/2006/relationships/hyperlink" Target="https://scikit-learn.org/stable/modules/model_evaluation.html"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rive.google.com/drive/u/0/folders/1FZMvn279MzZ7dvse61j4KrMiwCeQrCs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round_tru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9479" y="14859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19</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57300"/>
            <a:ext cx="4064679" cy="4343400"/>
          </a:xfrm>
          <a:prstGeom prst="rect">
            <a:avLst/>
          </a:prstGeom>
        </p:spPr>
      </p:pic>
      <p:sp>
        <p:nvSpPr>
          <p:cNvPr id="5" name="TextBox 4">
            <a:extLst>
              <a:ext uri="{FF2B5EF4-FFF2-40B4-BE49-F238E27FC236}">
                <a16:creationId xmlns:a16="http://schemas.microsoft.com/office/drawing/2014/main" id="{EEA94355-D0BE-334C-AB5E-C359EA187BDB}"/>
              </a:ext>
            </a:extLst>
          </p:cNvPr>
          <p:cNvSpPr txBox="1"/>
          <p:nvPr/>
        </p:nvSpPr>
        <p:spPr>
          <a:xfrm>
            <a:off x="8229600" y="152400"/>
            <a:ext cx="723275" cy="461665"/>
          </a:xfrm>
          <a:prstGeom prst="rect">
            <a:avLst/>
          </a:prstGeom>
          <a:noFill/>
        </p:spPr>
        <p:txBody>
          <a:bodyPr wrap="none" rtlCol="0">
            <a:spAutoFit/>
          </a:bodyPr>
          <a:lstStyle/>
          <a:p>
            <a:r>
              <a:rPr lang="en-US" dirty="0"/>
              <a:t>14.4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F456-7574-2246-B296-B6433BC9E41F}"/>
              </a:ext>
            </a:extLst>
          </p:cNvPr>
          <p:cNvSpPr>
            <a:spLocks noGrp="1"/>
          </p:cNvSpPr>
          <p:nvPr>
            <p:ph type="title"/>
          </p:nvPr>
        </p:nvSpPr>
        <p:spPr>
          <a:xfrm>
            <a:off x="685800" y="304800"/>
            <a:ext cx="7772400" cy="1143000"/>
          </a:xfrm>
        </p:spPr>
        <p:txBody>
          <a:bodyPr/>
          <a:lstStyle/>
          <a:p>
            <a:r>
              <a:rPr lang="en-US" dirty="0"/>
              <a:t>Accuracy: a simple metric</a:t>
            </a:r>
          </a:p>
        </p:txBody>
      </p:sp>
      <p:sp>
        <p:nvSpPr>
          <p:cNvPr id="3" name="Content Placeholder 2">
            <a:extLst>
              <a:ext uri="{FF2B5EF4-FFF2-40B4-BE49-F238E27FC236}">
                <a16:creationId xmlns:a16="http://schemas.microsoft.com/office/drawing/2014/main" id="{57D7CE0D-FA8C-C34B-BD8B-1CC9F64C57DE}"/>
              </a:ext>
            </a:extLst>
          </p:cNvPr>
          <p:cNvSpPr>
            <a:spLocks noGrp="1"/>
          </p:cNvSpPr>
          <p:nvPr>
            <p:ph idx="1"/>
          </p:nvPr>
        </p:nvSpPr>
        <p:spPr>
          <a:xfrm>
            <a:off x="715617" y="1470991"/>
            <a:ext cx="7772400" cy="4876800"/>
          </a:xfrm>
        </p:spPr>
        <p:txBody>
          <a:bodyPr/>
          <a:lstStyle/>
          <a:p>
            <a:r>
              <a:rPr lang="en-US" sz="3200" dirty="0"/>
              <a:t>What measure of performance can we use?</a:t>
            </a:r>
          </a:p>
          <a:p>
            <a:r>
              <a:rPr lang="en-US" sz="3200" dirty="0"/>
              <a:t>It depends on the kind of task, e.g.,</a:t>
            </a:r>
          </a:p>
          <a:p>
            <a:pPr lvl="1"/>
            <a:r>
              <a:rPr lang="en-US" sz="2800" dirty="0"/>
              <a:t>Classification (e.g., which species of iris)</a:t>
            </a:r>
          </a:p>
          <a:p>
            <a:pPr lvl="1"/>
            <a:r>
              <a:rPr lang="en-US" sz="2800" dirty="0"/>
              <a:t>Information retrieval (find relevant documents)</a:t>
            </a:r>
          </a:p>
          <a:p>
            <a:r>
              <a:rPr lang="en-US" sz="3200" dirty="0"/>
              <a:t>One of the simplest is </a:t>
            </a:r>
            <a:r>
              <a:rPr lang="en-US" sz="3200" b="1" dirty="0"/>
              <a:t>accuracy</a:t>
            </a:r>
          </a:p>
          <a:p>
            <a:pPr lvl="1"/>
            <a:r>
              <a:rPr lang="en-US" sz="2800" dirty="0"/>
              <a:t>Fraction of the answers that are correct</a:t>
            </a:r>
          </a:p>
          <a:p>
            <a:r>
              <a:rPr lang="en-US" sz="3200" dirty="0"/>
              <a:t>It doesn't weigh different kinds of errors differently (e.g., false positive vs false negatives)</a:t>
            </a:r>
          </a:p>
        </p:txBody>
      </p:sp>
    </p:spTree>
    <p:extLst>
      <p:ext uri="{BB962C8B-B14F-4D97-AF65-F5344CB8AC3E}">
        <p14:creationId xmlns:p14="http://schemas.microsoft.com/office/powerpoint/2010/main" val="381569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09600" y="3048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752600"/>
            <a:ext cx="7772400" cy="4495800"/>
          </a:xfrm>
        </p:spPr>
        <p:txBody>
          <a:bodyPr/>
          <a:lstStyle/>
          <a:p>
            <a:pPr marL="230188" indent="-230188"/>
            <a:r>
              <a:rPr lang="en-US" sz="3200" b="1" dirty="0">
                <a:ea typeface="ＭＳ Ｐゴシック" charset="0"/>
                <a:cs typeface="ＭＳ Ｐゴシック" charset="0"/>
              </a:rPr>
              <a:t>Important: keep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or its parameters,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380999" y="152400"/>
            <a:ext cx="8458201" cy="990600"/>
          </a:xfrm>
        </p:spPr>
        <p:txBody>
          <a:bodyPr/>
          <a:lstStyle/>
          <a:p>
            <a:r>
              <a:rPr lang="en-US" sz="4800" dirty="0">
                <a:ea typeface="ＭＳ Ｐゴシック" charset="0"/>
                <a:cs typeface="ＭＳ Ｐゴシック" charset="0"/>
              </a:rPr>
              <a:t>Better evaluation methodology</a:t>
            </a:r>
          </a:p>
        </p:txBody>
      </p:sp>
      <p:sp>
        <p:nvSpPr>
          <p:cNvPr id="124930" name="Rectangle 3"/>
          <p:cNvSpPr>
            <a:spLocks noGrp="1" noChangeArrowheads="1"/>
          </p:cNvSpPr>
          <p:nvPr>
            <p:ph type="body" idx="1"/>
          </p:nvPr>
        </p:nvSpPr>
        <p:spPr>
          <a:xfrm>
            <a:off x="214533"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(4)</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10" name="Rectangular Callout 9">
            <a:extLst>
              <a:ext uri="{FF2B5EF4-FFF2-40B4-BE49-F238E27FC236}">
                <a16:creationId xmlns:a16="http://schemas.microsoft.com/office/drawing/2014/main" id="{9C65705B-D1C1-0D4E-91D8-58F45438EE9F}"/>
              </a:ext>
            </a:extLst>
          </p:cNvPr>
          <p:cNvSpPr/>
          <p:nvPr/>
        </p:nvSpPr>
        <p:spPr bwMode="auto">
          <a:xfrm>
            <a:off x="541069" y="1295400"/>
            <a:ext cx="5631131" cy="3581400"/>
          </a:xfrm>
          <a:prstGeom prst="wedgeRectCallout">
            <a:avLst>
              <a:gd name="adj1" fmla="val 69597"/>
              <a:gd name="adj2" fmla="val 48969"/>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Only </a:t>
            </a:r>
            <a:r>
              <a:rPr lang="en-US" sz="2800" b="1" dirty="0" err="1">
                <a:latin typeface="Calibri" panose="020F0502020204030204" pitchFamily="34" charset="0"/>
                <a:cs typeface="Calibri" panose="020F0502020204030204" pitchFamily="34" charset="0"/>
              </a:rPr>
              <a:t>devtest</a:t>
            </a:r>
            <a:r>
              <a:rPr lang="en-US" sz="2800" dirty="0">
                <a:latin typeface="Calibri" panose="020F0502020204030204" pitchFamily="34" charset="0"/>
                <a:cs typeface="Calibri" panose="020F0502020204030204" pitchFamily="34" charset="0"/>
              </a:rPr>
              <a:t> data used for </a:t>
            </a:r>
            <a:r>
              <a:rPr lang="en-US" sz="2800" dirty="0" err="1">
                <a:latin typeface="Calibri" panose="020F0502020204030204" pitchFamily="34" charset="0"/>
                <a:cs typeface="Calibri" panose="020F0502020204030204" pitchFamily="34" charset="0"/>
              </a:rPr>
              <a:t>evalua-tion</a:t>
            </a:r>
            <a:r>
              <a:rPr lang="en-US" sz="2800" dirty="0">
                <a:latin typeface="Calibri" panose="020F0502020204030204" pitchFamily="34" charset="0"/>
                <a:cs typeface="Calibri" panose="020F0502020204030204" pitchFamily="34" charset="0"/>
              </a:rPr>
              <a:t> during system </a:t>
            </a:r>
            <a:r>
              <a:rPr lang="en-US" sz="2800" b="1" dirty="0">
                <a:latin typeface="Calibri" panose="020F0502020204030204" pitchFamily="34" charset="0"/>
                <a:cs typeface="Calibri" panose="020F0502020204030204" pitchFamily="34" charset="0"/>
              </a:rPr>
              <a:t>development</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When all development has ended,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test</a:t>
            </a:r>
            <a:r>
              <a:rPr kumimoji="0" lang="en-US" sz="2800" b="0" i="0" u="none" strike="noStrike" cap="none" normalizeH="0" baseline="0" dirty="0">
                <a:ln>
                  <a:noFill/>
                </a:ln>
                <a:effectLst/>
                <a:latin typeface="Calibri" panose="020F0502020204030204" pitchFamily="34" charset="0"/>
                <a:cs typeface="Calibri" panose="020F0502020204030204" pitchFamily="34" charset="0"/>
              </a:rPr>
              <a:t> data used for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final evaluation</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Ensures final trained system not influenced by test data</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If more development needed, get new dataset!</a:t>
            </a:r>
            <a:endParaRPr kumimoji="0" lang="en-US" sz="2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3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endParaRPr lang="en-US" dirty="0">
              <a:ea typeface="ＭＳ Ｐゴシック" charset="0"/>
              <a:cs typeface="ＭＳ Ｐゴシック" charset="0"/>
            </a:endParaRPr>
          </a:p>
          <a:p>
            <a:r>
              <a:rPr lang="en-US" sz="3200" dirty="0">
                <a:ea typeface="ＭＳ Ｐゴシック" charset="0"/>
                <a:cs typeface="ＭＳ Ｐゴシック" charset="0"/>
              </a:rPr>
              <a:t>Hold out 10 data items for test; train on the other 91; show the </a:t>
            </a:r>
            <a:r>
              <a:rPr lang="en-US" sz="3200" b="1" dirty="0">
                <a:ea typeface="ＭＳ Ｐゴシック" charset="0"/>
                <a:cs typeface="ＭＳ Ｐゴシック" charset="0"/>
              </a:rPr>
              <a:t>accuracy</a:t>
            </a:r>
            <a:r>
              <a:rPr lang="en-US" sz="3200" dirty="0">
                <a:ea typeface="ＭＳ Ｐゴシック" charset="0"/>
                <a:cs typeface="ＭＳ Ｐゴシック" charset="0"/>
              </a:rPr>
              <a:t> on the test data</a:t>
            </a:r>
          </a:p>
          <a:p>
            <a:r>
              <a:rPr lang="en-US" sz="3200" dirty="0">
                <a:ea typeface="ＭＳ Ｐゴシック" charset="0"/>
                <a:cs typeface="ＭＳ Ｐゴシック" charset="0"/>
              </a:rPr>
              <a:t>Doing this four times for different test subsets shows accuracy from 80% to 100%</a:t>
            </a:r>
          </a:p>
          <a:p>
            <a:r>
              <a:rPr lang="en-US" sz="3200" dirty="0">
                <a:ea typeface="ＭＳ Ｐゴシック" charset="0"/>
                <a:cs typeface="ＭＳ Ｐゴシック" charset="0"/>
              </a:rPr>
              <a:t>What’s the true accuracy of our approach?</a:t>
            </a:r>
          </a:p>
        </p:txBody>
      </p:sp>
    </p:spTree>
    <p:extLst>
      <p:ext uri="{BB962C8B-B14F-4D97-AF65-F5344CB8AC3E}">
        <p14:creationId xmlns:p14="http://schemas.microsoft.com/office/powerpoint/2010/main" val="18847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457200" y="1219200"/>
            <a:ext cx="86868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 </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  </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
        <p:nvSpPr>
          <p:cNvPr id="2" name="TextBox 1">
            <a:extLst>
              <a:ext uri="{FF2B5EF4-FFF2-40B4-BE49-F238E27FC236}">
                <a16:creationId xmlns:a16="http://schemas.microsoft.com/office/drawing/2014/main" id="{DAFDEE3F-1E13-F540-8474-BB454B253A31}"/>
              </a:ext>
            </a:extLst>
          </p:cNvPr>
          <p:cNvSpPr txBox="1"/>
          <p:nvPr/>
        </p:nvSpPr>
        <p:spPr>
          <a:xfrm>
            <a:off x="6705600" y="3200400"/>
            <a:ext cx="2286000" cy="2677656"/>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i="1" dirty="0">
                <a:latin typeface="Calibri" panose="020F0502020204030204" pitchFamily="34" charset="0"/>
                <a:cs typeface="Calibri" panose="020F0502020204030204" pitchFamily="34" charset="0"/>
              </a:rPr>
              <a:t>We might use the average accuracy of the experiments as the overall metric, in this case 0.9</a:t>
            </a:r>
          </a:p>
        </p:txBody>
      </p:sp>
    </p:spTree>
    <p:extLst>
      <p:ext uri="{BB962C8B-B14F-4D97-AF65-F5344CB8AC3E}">
        <p14:creationId xmlns:p14="http://schemas.microsoft.com/office/powerpoint/2010/main" val="290803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533400" y="1255059"/>
            <a:ext cx="8305800" cy="5145741"/>
          </a:xfrm>
        </p:spPr>
        <p:txBody>
          <a:bodyPr/>
          <a:lstStyle/>
          <a:p>
            <a:r>
              <a:rPr lang="en-US" sz="3200" b="1" dirty="0">
                <a:ea typeface="ＭＳ Ｐゴシック" charset="0"/>
                <a:cs typeface="ＭＳ Ｐゴシック" charset="0"/>
              </a:rPr>
              <a:t>Problem: </a:t>
            </a:r>
            <a:r>
              <a:rPr lang="en-US" sz="3200" dirty="0">
                <a:ea typeface="ＭＳ Ｐゴシック" charset="0"/>
                <a:cs typeface="ＭＳ Ｐゴシック" charset="0"/>
              </a:rPr>
              <a:t>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b="1" dirty="0">
                <a:ea typeface="ＭＳ Ｐゴシック" charset="0"/>
                <a:cs typeface="ＭＳ Ｐゴシック" charset="0"/>
              </a:rPr>
              <a:t>Problem: n</a:t>
            </a:r>
            <a:r>
              <a:rPr lang="en-US" sz="3200" dirty="0">
                <a:ea typeface="ＭＳ Ｐゴシック" charset="0"/>
                <a:cs typeface="ＭＳ Ｐゴシック" charset="0"/>
              </a:rPr>
              <a:t>eed different test data for each test</a:t>
            </a:r>
          </a:p>
          <a:p>
            <a:r>
              <a:rPr lang="en-US" sz="3200" b="1" dirty="0">
                <a:ea typeface="ＭＳ Ｐゴシック" charset="0"/>
                <a:cs typeface="ＭＳ Ｐゴシック" charset="0"/>
              </a:rPr>
              <a:t>Problem: </a:t>
            </a:r>
            <a:r>
              <a:rPr lang="en-US" sz="3200" dirty="0">
                <a:ea typeface="ＭＳ Ｐゴシック" charset="0"/>
                <a:cs typeface="ＭＳ Ｐゴシック" charset="0"/>
              </a:rPr>
              <a:t>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algorithms</a:t>
            </a:r>
          </a:p>
          <a:p>
            <a:r>
              <a:rPr lang="en-US" sz="3200" b="1" dirty="0">
                <a:ea typeface="ＭＳ Ｐゴシック" charset="0"/>
                <a:cs typeface="ＭＳ Ｐゴシック" charset="0"/>
              </a:rPr>
              <a:t>Goal: </a:t>
            </a:r>
            <a:r>
              <a:rPr lang="en-US" sz="3200" dirty="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b="1" dirty="0">
                <a:ea typeface="ＭＳ Ｐゴシック" charset="0"/>
                <a:cs typeface="ＭＳ Ｐゴシック" charset="0"/>
              </a:rPr>
              <a:t>Idea: </a:t>
            </a:r>
            <a:r>
              <a:rPr lang="en-US" sz="3200" dirty="0">
                <a:ea typeface="ＭＳ Ｐゴシック" charset="0"/>
                <a:cs typeface="ＭＳ Ｐゴシック" charset="0"/>
              </a:rPr>
              <a:t>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N-fold Cross Validation</a:t>
            </a:r>
          </a:p>
        </p:txBody>
      </p:sp>
      <p:sp>
        <p:nvSpPr>
          <p:cNvPr id="128002" name="Content Placeholder 2"/>
          <p:cNvSpPr>
            <a:spLocks noGrp="1"/>
          </p:cNvSpPr>
          <p:nvPr>
            <p:ph idx="1"/>
          </p:nvPr>
        </p:nvSpPr>
        <p:spPr>
          <a:xfrm>
            <a:off x="685800" y="1371600"/>
            <a:ext cx="8001000" cy="5257800"/>
          </a:xfrm>
        </p:spPr>
        <p:txBody>
          <a:bodyPr/>
          <a:lstStyle/>
          <a:p>
            <a:r>
              <a:rPr lang="en-US" sz="3200" dirty="0">
                <a:ea typeface="ＭＳ Ｐゴシック" charset="0"/>
                <a:cs typeface="ＭＳ Ｐゴシック" charset="0"/>
              </a:rPr>
              <a:t>AIMA code has a </a:t>
            </a: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 function that runs K-fold cross validation</a:t>
            </a:r>
          </a:p>
          <a:p>
            <a:r>
              <a:rPr lang="en-US" sz="3200" b="1" dirty="0" err="1">
                <a:ea typeface="ＭＳ Ｐゴシック" charset="0"/>
                <a:cs typeface="ＭＳ Ｐゴシック" charset="0"/>
              </a:rPr>
              <a:t>cross_validation</a:t>
            </a:r>
            <a:r>
              <a:rPr lang="en-US" sz="3200" b="1" dirty="0">
                <a:ea typeface="ＭＳ Ｐゴシック" charset="0"/>
                <a:cs typeface="ＭＳ Ｐゴシック" charset="0"/>
              </a:rPr>
              <a:t>(learner, data, K, N) </a:t>
            </a:r>
            <a:r>
              <a:rPr lang="en-US" sz="3200" dirty="0">
                <a:ea typeface="ＭＳ Ｐゴシック" charset="0"/>
                <a:cs typeface="ＭＳ Ｐゴシック" charset="0"/>
              </a:rPr>
              <a:t>does N iterations, each time randomly selecting 1/K data points for test, leaving rest for train</a:t>
            </a:r>
            <a:endParaRPr lang="en-US" dirty="0">
              <a:ea typeface="ＭＳ Ｐゴシック" charset="0"/>
              <a:cs typeface="ＭＳ Ｐゴシック" charset="0"/>
            </a:endParaRPr>
          </a:p>
          <a:p>
            <a:pPr marL="288925" lvl="1" indent="0">
              <a:spcBef>
                <a:spcPts val="1200"/>
              </a:spcBef>
              <a:spcAft>
                <a:spcPts val="1200"/>
              </a:spcAft>
              <a:buFontTx/>
              <a:buNone/>
            </a:pPr>
            <a:r>
              <a:rPr lang="en-US" sz="2400" dirty="0">
                <a:latin typeface="Courier" pitchFamily="2" charset="0"/>
                <a:ea typeface="ＭＳ Ｐゴシック" charset="0"/>
                <a:cs typeface="ＭＳ Ｐゴシック" charset="0"/>
              </a:rPr>
              <a:t>&gt;&gt;&gt; </a:t>
            </a:r>
            <a:r>
              <a:rPr lang="en-US" sz="2400" dirty="0" err="1">
                <a:latin typeface="Courier" pitchFamily="2" charset="0"/>
                <a:ea typeface="ＭＳ Ｐゴシック" charset="0"/>
                <a:cs typeface="ＭＳ Ｐゴシック" charset="0"/>
              </a:rPr>
              <a:t>cross_validation</a:t>
            </a:r>
            <a:r>
              <a:rPr lang="en-US" sz="2400" dirty="0">
                <a:latin typeface="Courier" pitchFamily="2" charset="0"/>
                <a:ea typeface="ＭＳ Ｐゴシック" charset="0"/>
                <a:cs typeface="ＭＳ Ｐゴシック" charset="0"/>
              </a:rPr>
              <a:t>(</a:t>
            </a:r>
            <a:r>
              <a:rPr lang="en-US" sz="2400" dirty="0" err="1">
                <a:latin typeface="Courier" pitchFamily="2" charset="0"/>
                <a:ea typeface="ＭＳ Ｐゴシック" charset="0"/>
                <a:cs typeface="ＭＳ Ｐゴシック" charset="0"/>
              </a:rPr>
              <a:t>dtl</a:t>
            </a:r>
            <a:r>
              <a:rPr lang="en-US" sz="2400" dirty="0">
                <a:latin typeface="Courier" pitchFamily="2" charset="0"/>
                <a:ea typeface="ＭＳ Ｐゴシック" charset="0"/>
                <a:cs typeface="ＭＳ Ｐゴシック" charset="0"/>
              </a:rPr>
              <a:t>(), zoo, 10, 20)</a:t>
            </a:r>
            <a:br>
              <a:rPr lang="en-US" sz="2400" dirty="0">
                <a:latin typeface="Courier" pitchFamily="2" charset="0"/>
                <a:ea typeface="ＭＳ Ｐゴシック" charset="0"/>
                <a:cs typeface="ＭＳ Ｐゴシック" charset="0"/>
              </a:rPr>
            </a:br>
            <a:r>
              <a:rPr lang="en-US" sz="2400" dirty="0">
                <a:latin typeface="Courier" pitchFamily="2" charset="0"/>
                <a:ea typeface="ＭＳ Ｐゴシック" charset="0"/>
                <a:cs typeface="ＭＳ Ｐゴシック" charset="0"/>
              </a:rPr>
              <a:t>0.95500000000000007</a:t>
            </a:r>
          </a:p>
          <a:p>
            <a:r>
              <a:rPr lang="en-US" sz="3200" dirty="0">
                <a:latin typeface="Calibri" panose="020F0502020204030204" pitchFamily="34" charset="0"/>
                <a:ea typeface="ＭＳ Ｐゴシック" charset="0"/>
                <a:cs typeface="Calibri" panose="020F0502020204030204" pitchFamily="34" charset="0"/>
              </a:rPr>
              <a:t>Very common approach to evaluating model accuracy during development</a:t>
            </a:r>
          </a:p>
          <a:p>
            <a:r>
              <a:rPr lang="en-US" sz="3200" dirty="0">
                <a:latin typeface="Calibri" panose="020F0502020204030204" pitchFamily="34" charset="0"/>
                <a:ea typeface="ＭＳ Ｐゴシック" charset="0"/>
                <a:cs typeface="Calibri" panose="020F0502020204030204" pitchFamily="34" charset="0"/>
              </a:rPr>
              <a:t>Best practice: hold out a </a:t>
            </a:r>
            <a:r>
              <a:rPr lang="en-US" sz="3200" u="sng" dirty="0">
                <a:latin typeface="Calibri" panose="020F0502020204030204" pitchFamily="34" charset="0"/>
                <a:ea typeface="ＭＳ Ｐゴシック" charset="0"/>
                <a:cs typeface="Calibri" panose="020F0502020204030204" pitchFamily="34" charset="0"/>
              </a:rPr>
              <a:t>final</a:t>
            </a:r>
            <a:r>
              <a:rPr lang="en-US" sz="3200" dirty="0">
                <a:latin typeface="Calibri" panose="020F0502020204030204" pitchFamily="34" charset="0"/>
                <a:ea typeface="ＭＳ Ｐゴシック" charset="0"/>
                <a:cs typeface="Calibri" panose="020F0502020204030204" pitchFamily="34" charset="0"/>
              </a:rPr>
              <a:t> test data set</a:t>
            </a:r>
          </a:p>
          <a:p>
            <a:pPr>
              <a:buFontTx/>
              <a:buNone/>
            </a:pPr>
            <a:endParaRPr lang="en-US" dirty="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Leave one out validation</a:t>
            </a:r>
          </a:p>
        </p:txBody>
      </p:sp>
      <p:sp>
        <p:nvSpPr>
          <p:cNvPr id="128002" name="Content Placeholder 2"/>
          <p:cNvSpPr>
            <a:spLocks noGrp="1"/>
          </p:cNvSpPr>
          <p:nvPr>
            <p:ph idx="1"/>
          </p:nvPr>
        </p:nvSpPr>
        <p:spPr>
          <a:xfrm>
            <a:off x="609600" y="1676400"/>
            <a:ext cx="7772400" cy="4648200"/>
          </a:xfrm>
        </p:spPr>
        <p:txBody>
          <a:bodyPr/>
          <a:lstStyle/>
          <a:p>
            <a:r>
              <a:rPr lang="en-US" sz="2800" dirty="0">
                <a:ea typeface="ＭＳ Ｐゴシック" charset="0"/>
                <a:cs typeface="ＭＳ Ｐゴシック" charset="0"/>
              </a:rPr>
              <a:t>AIMA code also has a </a:t>
            </a:r>
            <a:r>
              <a:rPr lang="en-US" sz="2800" b="1" dirty="0">
                <a:ea typeface="ＭＳ Ｐゴシック" charset="0"/>
                <a:cs typeface="ＭＳ Ｐゴシック" charset="0"/>
              </a:rPr>
              <a:t>leave1out</a:t>
            </a:r>
            <a:r>
              <a:rPr lang="en-US" sz="2800" dirty="0">
                <a:ea typeface="ＭＳ Ｐゴシック" charset="0"/>
                <a:cs typeface="ＭＳ Ｐゴシック" charset="0"/>
              </a:rPr>
              <a:t> function that runs experiments to estimate model accuracy</a:t>
            </a:r>
          </a:p>
          <a:p>
            <a:r>
              <a:rPr lang="en-US" sz="2800" dirty="0">
                <a:ea typeface="ＭＳ Ｐゴシック" charset="0"/>
                <a:cs typeface="ＭＳ Ｐゴシック" charset="0"/>
              </a:rPr>
              <a:t>leave1out(learner, data) does </a:t>
            </a:r>
            <a:r>
              <a:rPr lang="en-US" sz="2800" dirty="0" err="1">
                <a:ea typeface="ＭＳ Ｐゴシック" charset="0"/>
                <a:cs typeface="ＭＳ Ｐゴシック" charset="0"/>
              </a:rPr>
              <a:t>len</a:t>
            </a:r>
            <a:r>
              <a:rPr lang="en-US" sz="2800" dirty="0">
                <a:ea typeface="ＭＳ Ｐゴシック" charset="0"/>
                <a:cs typeface="ＭＳ Ｐゴシック" charset="0"/>
              </a:rPr>
              <a:t>(data) trials, each using </a:t>
            </a:r>
            <a:r>
              <a:rPr lang="en-US" sz="2800" b="1" dirty="0">
                <a:ea typeface="ＭＳ Ｐゴシック" charset="0"/>
                <a:cs typeface="ＭＳ Ｐゴシック" charset="0"/>
              </a:rPr>
              <a:t>one</a:t>
            </a:r>
            <a:r>
              <a:rPr lang="en-US" sz="2800" dirty="0">
                <a:ea typeface="ＭＳ Ｐゴシック" charset="0"/>
                <a:cs typeface="ＭＳ Ｐゴシック" charset="0"/>
              </a:rPr>
              <a:t> </a:t>
            </a:r>
            <a:r>
              <a:rPr lang="en-US" sz="2800" b="1" dirty="0">
                <a:ea typeface="ＭＳ Ｐゴシック" charset="0"/>
                <a:cs typeface="ＭＳ Ｐゴシック" charset="0"/>
              </a:rPr>
              <a:t>element for test</a:t>
            </a:r>
            <a:r>
              <a:rPr lang="en-US" sz="2800" dirty="0">
                <a:ea typeface="ＭＳ Ｐゴシック" charset="0"/>
                <a:cs typeface="ＭＳ Ｐゴシック" charset="0"/>
              </a:rPr>
              <a:t>, rest for train</a:t>
            </a:r>
          </a:p>
          <a:p>
            <a:pPr lvl="1">
              <a:buFontTx/>
              <a:buNone/>
            </a:pPr>
            <a:r>
              <a:rPr lang="en-US" sz="2800" dirty="0">
                <a:latin typeface="Courier" pitchFamily="2" charset="0"/>
                <a:ea typeface="ＭＳ Ｐゴシック" charset="0"/>
                <a:cs typeface="ＭＳ Ｐゴシック" charset="0"/>
              </a:rPr>
              <a:t>&gt;&gt;&gt; leave1out(</a:t>
            </a:r>
            <a:r>
              <a:rPr lang="en-US" sz="2800" dirty="0" err="1">
                <a:latin typeface="Courier" pitchFamily="2" charset="0"/>
                <a:ea typeface="ＭＳ Ｐゴシック" charset="0"/>
                <a:cs typeface="ＭＳ Ｐゴシック" charset="0"/>
              </a:rPr>
              <a:t>dtl</a:t>
            </a:r>
            <a:r>
              <a:rPr lang="en-US" sz="2800" dirty="0">
                <a:latin typeface="Courier" pitchFamily="2" charset="0"/>
                <a:ea typeface="ＭＳ Ｐゴシック" charset="0"/>
                <a:cs typeface="ＭＳ Ｐゴシック" charset="0"/>
              </a:rPr>
              <a:t>(), zoo)</a:t>
            </a:r>
          </a:p>
          <a:p>
            <a:pPr lvl="1">
              <a:buFontTx/>
              <a:buNone/>
            </a:pPr>
            <a:r>
              <a:rPr lang="en-US" sz="2800" dirty="0">
                <a:latin typeface="Courier" pitchFamily="2" charset="0"/>
                <a:ea typeface="ＭＳ Ｐゴシック" charset="0"/>
                <a:cs typeface="ＭＳ Ｐゴシック" charset="0"/>
              </a:rPr>
              <a:t>0.97029702970297027</a:t>
            </a:r>
          </a:p>
          <a:p>
            <a:r>
              <a:rPr lang="en-US" sz="2800" dirty="0">
                <a:ea typeface="ＭＳ Ｐゴシック" charset="0"/>
                <a:cs typeface="ＭＳ Ｐゴシック" charset="0"/>
              </a:rPr>
              <a:t>K-fold cross validation can be </a:t>
            </a:r>
            <a:r>
              <a:rPr lang="en-US" sz="2800" i="1" dirty="0">
                <a:ea typeface="ＭＳ Ｐゴシック" charset="0"/>
                <a:cs typeface="ＭＳ Ｐゴシック" charset="0"/>
              </a:rPr>
              <a:t>too pessimistic</a:t>
            </a:r>
            <a:r>
              <a:rPr lang="en-US" sz="2800" dirty="0">
                <a:ea typeface="ＭＳ Ｐゴシック" charset="0"/>
                <a:cs typeface="ＭＳ Ｐゴシック" charset="0"/>
              </a:rPr>
              <a:t>, since it only trains with  80% or 90% of the data</a:t>
            </a:r>
          </a:p>
          <a:p>
            <a:r>
              <a:rPr lang="en-US" sz="2800" dirty="0">
                <a:ea typeface="ＭＳ Ｐゴシック" charset="0"/>
                <a:cs typeface="ＭＳ Ｐゴシック" charset="0"/>
              </a:rPr>
              <a:t>The leave one out evaluation is an alternative</a:t>
            </a:r>
          </a:p>
        </p:txBody>
      </p:sp>
    </p:spTree>
    <p:extLst>
      <p:ext uri="{BB962C8B-B14F-4D97-AF65-F5344CB8AC3E}">
        <p14:creationId xmlns:p14="http://schemas.microsoft.com/office/powerpoint/2010/main" val="220331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9FC4-CE0B-394D-B235-B1B5D856CCA3}"/>
              </a:ext>
            </a:extLst>
          </p:cNvPr>
          <p:cNvSpPr>
            <a:spLocks noGrp="1"/>
          </p:cNvSpPr>
          <p:nvPr>
            <p:ph type="title"/>
          </p:nvPr>
        </p:nvSpPr>
        <p:spPr>
          <a:xfrm>
            <a:off x="672988" y="228600"/>
            <a:ext cx="7772400" cy="1143000"/>
          </a:xfrm>
        </p:spPr>
        <p:txBody>
          <a:bodyPr/>
          <a:lstStyle/>
          <a:p>
            <a:r>
              <a:rPr lang="en-US" dirty="0"/>
              <a:t>Fast and slow learners</a:t>
            </a:r>
          </a:p>
        </p:txBody>
      </p:sp>
      <p:sp>
        <p:nvSpPr>
          <p:cNvPr id="3" name="Content Placeholder 2">
            <a:extLst>
              <a:ext uri="{FF2B5EF4-FFF2-40B4-BE49-F238E27FC236}">
                <a16:creationId xmlns:a16="http://schemas.microsoft.com/office/drawing/2014/main" id="{A44022BF-9D77-524A-85C7-F3BDC910975D}"/>
              </a:ext>
            </a:extLst>
          </p:cNvPr>
          <p:cNvSpPr>
            <a:spLocks noGrp="1"/>
          </p:cNvSpPr>
          <p:nvPr>
            <p:ph idx="1"/>
          </p:nvPr>
        </p:nvSpPr>
        <p:spPr>
          <a:xfrm>
            <a:off x="685800" y="1524000"/>
            <a:ext cx="8153400" cy="5105400"/>
          </a:xfrm>
        </p:spPr>
        <p:txBody>
          <a:bodyPr/>
          <a:lstStyle/>
          <a:p>
            <a:r>
              <a:rPr lang="en-US" sz="3200" dirty="0"/>
              <a:t>Some approaches require less training data to reach a given performance level than others</a:t>
            </a:r>
          </a:p>
          <a:p>
            <a:r>
              <a:rPr lang="en-US" sz="3200" dirty="0"/>
              <a:t> We can think of them as </a:t>
            </a:r>
            <a:r>
              <a:rPr lang="en-US" sz="3200" b="1" dirty="0"/>
              <a:t>faster learners</a:t>
            </a:r>
          </a:p>
          <a:p>
            <a:r>
              <a:rPr lang="en-US" sz="3200" dirty="0"/>
              <a:t>Differences can be due to data preprocessing, algorithm choice, and/or parameter settings</a:t>
            </a:r>
          </a:p>
          <a:p>
            <a:r>
              <a:rPr lang="en-US" sz="3200" dirty="0"/>
              <a:t>Faster is generally better for many reasons (e.g., may want to apply it to many huge datasets)</a:t>
            </a:r>
          </a:p>
          <a:p>
            <a:r>
              <a:rPr lang="en-US" sz="3200" b="1" dirty="0">
                <a:hlinkClick r:id="rId2"/>
              </a:rPr>
              <a:t>Learning curve</a:t>
            </a:r>
            <a:r>
              <a:rPr lang="en-US" sz="3200" b="1" dirty="0"/>
              <a:t> </a:t>
            </a:r>
            <a:r>
              <a:rPr lang="en-US" sz="3200" dirty="0"/>
              <a:t>give an intuitive way to assess</a:t>
            </a:r>
          </a:p>
        </p:txBody>
      </p:sp>
    </p:spTree>
    <p:extLst>
      <p:ext uri="{BB962C8B-B14F-4D97-AF65-F5344CB8AC3E}">
        <p14:creationId xmlns:p14="http://schemas.microsoft.com/office/powerpoint/2010/main" val="36024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6F91-C4DF-DC42-A98A-29BDF995205F}"/>
              </a:ext>
            </a:extLst>
          </p:cNvPr>
          <p:cNvSpPr>
            <a:spLocks noGrp="1"/>
          </p:cNvSpPr>
          <p:nvPr>
            <p:ph type="title"/>
          </p:nvPr>
        </p:nvSpPr>
        <p:spPr>
          <a:xfrm>
            <a:off x="609600" y="117987"/>
            <a:ext cx="7772400" cy="1253613"/>
          </a:xfrm>
        </p:spPr>
        <p:txBody>
          <a:bodyPr/>
          <a:lstStyle/>
          <a:p>
            <a:r>
              <a:rPr lang="en-US" dirty="0"/>
              <a:t>ML is an experimental science</a:t>
            </a:r>
          </a:p>
        </p:txBody>
      </p:sp>
      <p:sp>
        <p:nvSpPr>
          <p:cNvPr id="3" name="Content Placeholder 2">
            <a:extLst>
              <a:ext uri="{FF2B5EF4-FFF2-40B4-BE49-F238E27FC236}">
                <a16:creationId xmlns:a16="http://schemas.microsoft.com/office/drawing/2014/main" id="{6E3FE27E-F2CC-584F-BAC5-FA43FE6B583B}"/>
              </a:ext>
            </a:extLst>
          </p:cNvPr>
          <p:cNvSpPr>
            <a:spLocks noGrp="1"/>
          </p:cNvSpPr>
          <p:nvPr>
            <p:ph idx="1"/>
          </p:nvPr>
        </p:nvSpPr>
        <p:spPr>
          <a:xfrm>
            <a:off x="363538" y="1219200"/>
            <a:ext cx="7526337" cy="5410200"/>
          </a:xfrm>
        </p:spPr>
        <p:txBody>
          <a:bodyPr/>
          <a:lstStyle/>
          <a:p>
            <a:r>
              <a:rPr lang="en-US" sz="2800" dirty="0"/>
              <a:t>Most ML work has an engineering or experimental flavor</a:t>
            </a:r>
          </a:p>
          <a:p>
            <a:pPr lvl="1"/>
            <a:r>
              <a:rPr lang="en-US" sz="2400" dirty="0"/>
              <a:t> it’s being used as a tool to solve a problem</a:t>
            </a:r>
          </a:p>
          <a:p>
            <a:r>
              <a:rPr lang="en-US" sz="2800" dirty="0"/>
              <a:t>Methodology is important</a:t>
            </a:r>
          </a:p>
          <a:p>
            <a:r>
              <a:rPr lang="en-US" sz="2800" dirty="0"/>
              <a:t>As are approaches for evaluating results</a:t>
            </a:r>
          </a:p>
          <a:p>
            <a:r>
              <a:rPr lang="en-US" sz="2800" dirty="0"/>
              <a:t>Common to try multiple ML methods, features, and parameters for a problem to find what works best</a:t>
            </a:r>
          </a:p>
          <a:p>
            <a:r>
              <a:rPr lang="en-US" sz="2800" dirty="0"/>
              <a:t>Google’s </a:t>
            </a:r>
            <a:r>
              <a:rPr lang="en-US" sz="2800" dirty="0">
                <a:hlinkClick r:id="rId2"/>
              </a:rPr>
              <a:t>Rules of Machine</a:t>
            </a:r>
            <a:br>
              <a:rPr lang="en-US" sz="2800" dirty="0">
                <a:hlinkClick r:id="rId2"/>
              </a:rPr>
            </a:br>
            <a:r>
              <a:rPr lang="en-US" sz="2800" dirty="0">
                <a:hlinkClick r:id="rId2"/>
              </a:rPr>
              <a:t>Learning</a:t>
            </a:r>
            <a:r>
              <a:rPr lang="en-US" sz="2800" dirty="0"/>
              <a:t> has more information</a:t>
            </a:r>
          </a:p>
          <a:p>
            <a:endParaRPr lang="en-US" sz="2800" dirty="0"/>
          </a:p>
        </p:txBody>
      </p:sp>
      <p:pic>
        <p:nvPicPr>
          <p:cNvPr id="5" name="Picture 4" descr="A picture containing text&#10;&#10;Description automatically generated">
            <a:extLst>
              <a:ext uri="{FF2B5EF4-FFF2-40B4-BE49-F238E27FC236}">
                <a16:creationId xmlns:a16="http://schemas.microsoft.com/office/drawing/2014/main" id="{8196E77B-E2A9-FD4D-87C2-0E5542ED3650}"/>
              </a:ext>
            </a:extLst>
          </p:cNvPr>
          <p:cNvPicPr>
            <a:picLocks noChangeAspect="1"/>
          </p:cNvPicPr>
          <p:nvPr/>
        </p:nvPicPr>
        <p:blipFill>
          <a:blip r:embed="rId3"/>
          <a:stretch>
            <a:fillRect/>
          </a:stretch>
        </p:blipFill>
        <p:spPr>
          <a:xfrm>
            <a:off x="7889875" y="101600"/>
            <a:ext cx="1136650" cy="1270000"/>
          </a:xfrm>
          <a:prstGeom prst="rect">
            <a:avLst/>
          </a:prstGeom>
        </p:spPr>
      </p:pic>
      <p:pic>
        <p:nvPicPr>
          <p:cNvPr id="8" name="Picture 7" descr="A picture containing text, person&#10;&#10;Description automatically generated">
            <a:hlinkClick r:id="rId2"/>
            <a:extLst>
              <a:ext uri="{FF2B5EF4-FFF2-40B4-BE49-F238E27FC236}">
                <a16:creationId xmlns:a16="http://schemas.microsoft.com/office/drawing/2014/main" id="{93A0C9E1-D0E8-0E47-B830-0A6919B90C99}"/>
              </a:ext>
            </a:extLst>
          </p:cNvPr>
          <p:cNvPicPr>
            <a:picLocks noChangeAspect="1"/>
          </p:cNvPicPr>
          <p:nvPr/>
        </p:nvPicPr>
        <p:blipFill>
          <a:blip r:embed="rId4"/>
          <a:stretch>
            <a:fillRect/>
          </a:stretch>
        </p:blipFill>
        <p:spPr>
          <a:xfrm>
            <a:off x="5614228" y="4648200"/>
            <a:ext cx="3175000" cy="1981200"/>
          </a:xfrm>
          <a:prstGeom prst="rect">
            <a:avLst/>
          </a:prstGeom>
        </p:spPr>
      </p:pic>
    </p:spTree>
    <p:extLst>
      <p:ext uri="{BB962C8B-B14F-4D97-AF65-F5344CB8AC3E}">
        <p14:creationId xmlns:p14="http://schemas.microsoft.com/office/powerpoint/2010/main" val="151562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 (1)</a:t>
            </a:r>
          </a:p>
        </p:txBody>
      </p:sp>
      <p:sp>
        <p:nvSpPr>
          <p:cNvPr id="129027" name="Rectangle 4"/>
          <p:cNvSpPr>
            <a:spLocks noGrp="1" noChangeArrowheads="1"/>
          </p:cNvSpPr>
          <p:nvPr>
            <p:ph type="body" idx="1"/>
          </p:nvPr>
        </p:nvSpPr>
        <p:spPr>
          <a:xfrm>
            <a:off x="718625" y="762000"/>
            <a:ext cx="8110025" cy="1196926"/>
          </a:xfrm>
        </p:spPr>
        <p:txBody>
          <a:bodyPr/>
          <a:lstStyle/>
          <a:p>
            <a:pPr marL="0" indent="0">
              <a:buNone/>
            </a:pPr>
            <a:r>
              <a:rPr lang="en-US" sz="3200" dirty="0">
                <a:ea typeface="ＭＳ Ｐゴシック" charset="0"/>
                <a:cs typeface="ＭＳ Ｐゴシック" charset="0"/>
              </a:rPr>
              <a:t>A </a:t>
            </a:r>
            <a:r>
              <a:rPr lang="en-US" sz="3200" dirty="0">
                <a:ea typeface="ＭＳ Ｐゴシック" charset="0"/>
                <a:cs typeface="ＭＳ Ｐゴシック" charset="0"/>
                <a:hlinkClick r:id="rId4"/>
              </a:rPr>
              <a:t>learning curve</a:t>
            </a:r>
            <a:r>
              <a:rPr lang="en-US" sz="3200" dirty="0">
                <a:ea typeface="ＭＳ Ｐゴシック" charset="0"/>
                <a:cs typeface="ＭＳ Ｐゴシック" charset="0"/>
              </a:rPr>
              <a:t> shows accuracy on test set as a function of training set size or (for neural networks) running time</a:t>
            </a:r>
          </a:p>
          <a:p>
            <a:pPr marL="0" indent="0">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5902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762000"/>
            <a:ext cx="8110025" cy="1788620"/>
          </a:xfrm>
        </p:spPr>
        <p:txBody>
          <a:bodyPr/>
          <a:lstStyle/>
          <a:p>
            <a:r>
              <a:rPr lang="en-US" sz="3200" dirty="0">
                <a:ea typeface="ＭＳ Ｐゴシック" charset="0"/>
                <a:cs typeface="ＭＳ Ｐゴシック" charset="0"/>
              </a:rPr>
              <a:t>When evaluating ML algorithms, steeper learning curves are better</a:t>
            </a:r>
          </a:p>
          <a:p>
            <a:r>
              <a:rPr lang="en-US" sz="3200" dirty="0">
                <a:ea typeface="ＭＳ Ｐゴシック" charset="0"/>
                <a:cs typeface="ＭＳ Ｐゴシック" charset="0"/>
              </a:rPr>
              <a:t>Represent faster learning with less data</a:t>
            </a: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5909198" y="3514422"/>
            <a:ext cx="2847110" cy="209288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red curve is better since it requires less data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204834"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Training set size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348175" y="264620"/>
            <a:ext cx="8408133" cy="838200"/>
          </a:xfrm>
        </p:spPr>
        <p:txBody>
          <a:bodyPr/>
          <a:lstStyle/>
          <a:p>
            <a:r>
              <a:rPr lang="en-US" sz="4400" dirty="0">
                <a:ea typeface="ＭＳ Ｐゴシック" charset="0"/>
                <a:cs typeface="ＭＳ Ｐゴシック" charset="0"/>
              </a:rPr>
              <a:t>Neural network learning curves</a:t>
            </a:r>
          </a:p>
        </p:txBody>
      </p:sp>
      <p:sp>
        <p:nvSpPr>
          <p:cNvPr id="129027" name="Rectangle 4"/>
          <p:cNvSpPr>
            <a:spLocks noGrp="1" noChangeArrowheads="1"/>
          </p:cNvSpPr>
          <p:nvPr>
            <p:ph type="body" idx="1"/>
          </p:nvPr>
        </p:nvSpPr>
        <p:spPr>
          <a:xfrm>
            <a:off x="721540" y="1102820"/>
            <a:ext cx="8110025" cy="1102820"/>
          </a:xfrm>
        </p:spPr>
        <p:txBody>
          <a:bodyPr/>
          <a:lstStyle/>
          <a:p>
            <a:pPr marL="0" indent="0">
              <a:buNone/>
            </a:pPr>
            <a:r>
              <a:rPr lang="en-US" sz="3200" dirty="0">
                <a:ea typeface="ＭＳ Ｐゴシック" charset="0"/>
                <a:cs typeface="ＭＳ Ｐゴシック" charset="0"/>
              </a:rPr>
              <a:t>For neural networks, the </a:t>
            </a:r>
            <a:r>
              <a:rPr lang="en-US" sz="3200" b="1" dirty="0">
                <a:ea typeface="ＭＳ Ｐゴシック" charset="0"/>
                <a:cs typeface="ＭＳ Ｐゴシック" charset="0"/>
              </a:rPr>
              <a:t>x axis </a:t>
            </a:r>
            <a:r>
              <a:rPr lang="en-US" sz="3200" dirty="0">
                <a:ea typeface="ＭＳ Ｐゴシック" charset="0"/>
                <a:cs typeface="ＭＳ Ｐゴシック" charset="0"/>
              </a:rPr>
              <a:t>is usually the </a:t>
            </a:r>
            <a:r>
              <a:rPr lang="en-US" sz="3200" b="1" dirty="0">
                <a:ea typeface="ＭＳ Ｐゴシック" charset="0"/>
                <a:cs typeface="ＭＳ Ｐゴシック" charset="0"/>
              </a:rPr>
              <a:t>number of iterations </a:t>
            </a:r>
            <a:r>
              <a:rPr lang="en-US" sz="3200" dirty="0">
                <a:ea typeface="ＭＳ Ｐゴシック" charset="0"/>
                <a:cs typeface="ＭＳ Ｐゴシック" charset="0"/>
              </a:rPr>
              <a:t>of the training algorithm</a:t>
            </a: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6172200" y="3205811"/>
            <a:ext cx="2847110" cy="2893100"/>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red curve is better since it requires fewer iterations and less time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79467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Number of iterations</a:t>
            </a:r>
          </a:p>
        </p:txBody>
      </p:sp>
    </p:spTree>
    <p:extLst>
      <p:ext uri="{BB962C8B-B14F-4D97-AF65-F5344CB8AC3E}">
        <p14:creationId xmlns:p14="http://schemas.microsoft.com/office/powerpoint/2010/main" val="7555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Effectiveness of ML algorithms varies depending on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a:t>
            </a:r>
            <a:r>
              <a:rPr lang="en-US" b="1" dirty="0"/>
              <a:t>0.92</a:t>
            </a:r>
            <a:r>
              <a:rPr lang="en-US" dirty="0"/>
              <a:t>   0.92  </a:t>
            </a:r>
          </a:p>
          <a:p>
            <a:pPr marL="236538" indent="0">
              <a:buNone/>
            </a:pPr>
            <a:r>
              <a:rPr lang="en-US" dirty="0" err="1"/>
              <a:t>NearestNeighbor</a:t>
            </a:r>
            <a:r>
              <a:rPr lang="en-US" dirty="0"/>
              <a:t>   0.85   </a:t>
            </a:r>
            <a:r>
              <a:rPr lang="en-US" b="1" dirty="0"/>
              <a:t>0.96</a:t>
            </a:r>
            <a:r>
              <a:rPr lang="en-US" dirty="0"/>
              <a:t>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228600" y="1371600"/>
            <a:ext cx="8001000" cy="5410200"/>
          </a:xfrm>
        </p:spPr>
        <p:txBody>
          <a:bodyPr/>
          <a:lstStyle/>
          <a:p>
            <a:r>
              <a:rPr lang="en-US" sz="3200" dirty="0"/>
              <a:t>A </a:t>
            </a:r>
            <a:r>
              <a:rPr lang="en-US" sz="3200" dirty="0">
                <a:hlinkClick r:id="rId2"/>
              </a:rPr>
              <a:t>confusion matrix</a:t>
            </a:r>
            <a:r>
              <a:rPr lang="en-US" sz="3200" dirty="0"/>
              <a:t> can be a better way to show results for many problems</a:t>
            </a:r>
          </a:p>
          <a:p>
            <a:r>
              <a:rPr lang="en-US" sz="3200" dirty="0"/>
              <a:t>For binary classifiers it’s simple and related to </a:t>
            </a:r>
            <a:r>
              <a:rPr lang="en-US" sz="3200" dirty="0">
                <a:hlinkClick r:id="rId3"/>
              </a:rPr>
              <a:t>type I and type II errors</a:t>
            </a:r>
            <a:r>
              <a:rPr lang="en-US" sz="3200" dirty="0"/>
              <a:t> (i.e., false positives and false negatives)</a:t>
            </a:r>
          </a:p>
          <a:p>
            <a:r>
              <a:rPr lang="en-US" sz="3200" dirty="0"/>
              <a:t>We may have different</a:t>
            </a:r>
            <a:br>
              <a:rPr lang="en-US" sz="3200" dirty="0"/>
            </a:br>
            <a:r>
              <a:rPr lang="en-US" sz="3200" dirty="0"/>
              <a:t>costs for each error</a:t>
            </a:r>
          </a:p>
          <a:p>
            <a:r>
              <a:rPr lang="en-US" sz="3200" dirty="0"/>
              <a:t>So, we must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4001858532"/>
              </p:ext>
            </p:extLst>
          </p:nvPr>
        </p:nvGraphicFramePr>
        <p:xfrm>
          <a:off x="5410198" y="43434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019798" y="3886200"/>
            <a:ext cx="1981200" cy="461665"/>
          </a:xfrm>
          <a:prstGeom prst="rect">
            <a:avLst/>
          </a:prstGeom>
          <a:noFill/>
        </p:spPr>
        <p:txBody>
          <a:bodyPr wrap="square" rtlCol="0">
            <a:spAutoFit/>
          </a:bodyPr>
          <a:lstStyle/>
          <a:p>
            <a:pPr algn="ctr"/>
            <a:r>
              <a:rPr lang="en-US" b="1" dirty="0">
                <a:latin typeface="Calibri"/>
              </a:rPr>
              <a:t>actual</a:t>
            </a:r>
          </a:p>
        </p:txBody>
      </p:sp>
      <p:sp>
        <p:nvSpPr>
          <p:cNvPr id="7" name="TextBox 6"/>
          <p:cNvSpPr txBox="1"/>
          <p:nvPr/>
        </p:nvSpPr>
        <p:spPr>
          <a:xfrm>
            <a:off x="4800600" y="4724400"/>
            <a:ext cx="553998" cy="1371600"/>
          </a:xfrm>
          <a:prstGeom prst="rect">
            <a:avLst/>
          </a:prstGeom>
          <a:noFill/>
        </p:spPr>
        <p:txBody>
          <a:bodyPr vert="vert270" wrap="square" rtlCol="0">
            <a:spAutoFit/>
          </a:bodyPr>
          <a:lstStyle/>
          <a:p>
            <a:pPr algn="ctr"/>
            <a:r>
              <a:rPr lang="en-US" b="1" dirty="0">
                <a:latin typeface="Calibri"/>
              </a:rPr>
              <a:t>predicted</a:t>
            </a:r>
          </a:p>
        </p:txBody>
      </p:sp>
      <p:sp>
        <p:nvSpPr>
          <p:cNvPr id="4" name="Rounded Rectangular Callout 3">
            <a:extLst>
              <a:ext uri="{FF2B5EF4-FFF2-40B4-BE49-F238E27FC236}">
                <a16:creationId xmlns:a16="http://schemas.microsoft.com/office/drawing/2014/main" id="{A623500C-323F-6848-9F51-E47541E43C10}"/>
              </a:ext>
            </a:extLst>
          </p:cNvPr>
          <p:cNvSpPr/>
          <p:nvPr/>
        </p:nvSpPr>
        <p:spPr bwMode="auto">
          <a:xfrm>
            <a:off x="5791200" y="6096000"/>
            <a:ext cx="990600" cy="381000"/>
          </a:xfrm>
          <a:prstGeom prst="wedgeRoundRectCallout">
            <a:avLst>
              <a:gd name="adj1" fmla="val -20075"/>
              <a:gd name="adj2" fmla="val -96807"/>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Type II</a:t>
            </a:r>
            <a:endParaRPr kumimoji="0" lang="en-US" sz="2400" b="0" i="0" u="none" strike="noStrike" cap="none" normalizeH="0" baseline="0" dirty="0">
              <a:ln>
                <a:noFill/>
              </a:ln>
              <a:solidFill>
                <a:schemeClr val="tx1"/>
              </a:solidFill>
              <a:effectLst/>
              <a:latin typeface="Times New Roman" charset="0"/>
            </a:endParaRPr>
          </a:p>
        </p:txBody>
      </p:sp>
      <p:sp>
        <p:nvSpPr>
          <p:cNvPr id="8" name="Rounded Rectangular Callout 7">
            <a:extLst>
              <a:ext uri="{FF2B5EF4-FFF2-40B4-BE49-F238E27FC236}">
                <a16:creationId xmlns:a16="http://schemas.microsoft.com/office/drawing/2014/main" id="{31B6D714-D8F7-5A4A-BAA1-46E3D81A7458}"/>
              </a:ext>
            </a:extLst>
          </p:cNvPr>
          <p:cNvSpPr/>
          <p:nvPr/>
        </p:nvSpPr>
        <p:spPr bwMode="auto">
          <a:xfrm>
            <a:off x="8056600" y="3985491"/>
            <a:ext cx="990600" cy="381000"/>
          </a:xfrm>
          <a:prstGeom prst="wedgeRoundRectCallout">
            <a:avLst>
              <a:gd name="adj1" fmla="val -60168"/>
              <a:gd name="adj2" fmla="val 16743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Type I</a:t>
            </a: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263225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18288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810000" y="3200400"/>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2057400" y="4191000"/>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732235172"/>
              </p:ext>
            </p:extLst>
          </p:nvPr>
        </p:nvGraphicFramePr>
        <p:xfrm>
          <a:off x="2705100" y="3659909"/>
          <a:ext cx="4124661"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9</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7E3ADFC7-980F-1845-B1BA-A1C721EA99DE}"/>
              </a:ext>
            </a:extLst>
          </p:cNvPr>
          <p:cNvSpPr txBox="1">
            <a:spLocks/>
          </p:cNvSpPr>
          <p:nvPr/>
        </p:nvSpPr>
        <p:spPr bwMode="auto">
          <a:xfrm>
            <a:off x="720436" y="5638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3200" kern="0" dirty="0"/>
              <a:t>This result suggests a system finds it</a:t>
            </a:r>
            <a:br>
              <a:rPr lang="en-US" sz="3200" kern="0" dirty="0"/>
            </a:br>
            <a:r>
              <a:rPr lang="en-US" sz="3200" kern="0" dirty="0"/>
              <a:t>easy to confuse dogs and cats</a:t>
            </a:r>
          </a:p>
        </p:txBody>
      </p:sp>
      <p:cxnSp>
        <p:nvCxnSpPr>
          <p:cNvPr id="9" name="Straight Connector 8">
            <a:extLst>
              <a:ext uri="{FF2B5EF4-FFF2-40B4-BE49-F238E27FC236}">
                <a16:creationId xmlns:a16="http://schemas.microsoft.com/office/drawing/2014/main" id="{60FEB471-D5D9-5F47-8240-86442E58E454}"/>
              </a:ext>
            </a:extLst>
          </p:cNvPr>
          <p:cNvCxnSpPr/>
          <p:nvPr/>
        </p:nvCxnSpPr>
        <p:spPr bwMode="auto">
          <a:xfrm>
            <a:off x="3886200" y="4191000"/>
            <a:ext cx="3581400" cy="1524000"/>
          </a:xfrm>
          <a:prstGeom prst="line">
            <a:avLst/>
          </a:prstGeom>
          <a:solidFill>
            <a:schemeClr val="accent1"/>
          </a:solidFill>
          <a:ln w="76200" cap="flat" cmpd="sng" algn="ctr">
            <a:solidFill>
              <a:schemeClr val="tx1">
                <a:alpha val="17000"/>
              </a:schemeClr>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FCBA002B-63FA-5047-86B2-CC09A141B964}"/>
              </a:ext>
            </a:extLst>
          </p:cNvPr>
          <p:cNvSpPr txBox="1"/>
          <p:nvPr/>
        </p:nvSpPr>
        <p:spPr>
          <a:xfrm>
            <a:off x="7437582" y="5551937"/>
            <a:ext cx="1515158" cy="338554"/>
          </a:xfrm>
          <a:prstGeom prst="rect">
            <a:avLst/>
          </a:prstGeom>
          <a:noFill/>
        </p:spPr>
        <p:txBody>
          <a:bodyPr wrap="none" rtlCol="0">
            <a:spAutoFit/>
          </a:bodyPr>
          <a:lstStyle/>
          <a:p>
            <a:r>
              <a:rPr lang="en-US" sz="1600" dirty="0"/>
              <a:t>Correct answers</a:t>
            </a:r>
          </a:p>
        </p:txBody>
      </p:sp>
    </p:spTree>
    <p:extLst>
      <p:ext uri="{BB962C8B-B14F-4D97-AF65-F5344CB8AC3E}">
        <p14:creationId xmlns:p14="http://schemas.microsoft.com/office/powerpoint/2010/main" val="3566156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600" dirty="0">
                <a:latin typeface="Calibri" panose="020F0502020204030204" pitchFamily="34" charset="0"/>
                <a:cs typeface="Calibri" panose="020F0502020204030204" pitchFamily="34"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hlinkClick r:id="rId3"/>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TP/TP+FN</a:t>
            </a:r>
          </a:p>
          <a:p>
            <a:pPr marL="742950" lvl="1" indent="-285750" eaLnBrk="0" hangingPunct="0">
              <a:spcBef>
                <a:spcPct val="20000"/>
              </a:spcBef>
              <a:buClr>
                <a:schemeClr val="hlink"/>
              </a:buClr>
              <a:buSzPct val="55000"/>
              <a:buFont typeface="Wingdings" charset="0"/>
              <a:buChar char="n"/>
            </a:pPr>
            <a:r>
              <a:rPr lang="en-US" sz="2400" b="1" dirty="0">
                <a:latin typeface="Calibri" charset="0"/>
                <a:hlinkClick r:id="rId3"/>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TN/TN+FP</a:t>
            </a:r>
          </a:p>
        </p:txBody>
      </p:sp>
      <p:graphicFrame>
        <p:nvGraphicFramePr>
          <p:cNvPr id="62595" name="Group 131"/>
          <p:cNvGraphicFramePr>
            <a:graphicFrameLocks noGrp="1"/>
          </p:cNvGraphicFramePr>
          <p:nvPr>
            <p:extLst>
              <p:ext uri="{D42A27DB-BD31-4B8C-83A1-F6EECF244321}">
                <p14:modId xmlns:p14="http://schemas.microsoft.com/office/powerpoint/2010/main" val="191343593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0013" y="1070658"/>
            <a:ext cx="8418653" cy="5410200"/>
          </a:xfrm>
        </p:spPr>
        <p:txBody>
          <a:bodyPr/>
          <a:lstStyle/>
          <a:p>
            <a:pPr>
              <a:spcBef>
                <a:spcPts val="200"/>
              </a:spcBef>
            </a:pPr>
            <a:r>
              <a:rPr lang="en-US" sz="3200" b="1" dirty="0"/>
              <a:t>High sensitivity: </a:t>
            </a:r>
            <a:r>
              <a:rPr lang="en-US" sz="3200" dirty="0"/>
              <a:t>few false negatives</a:t>
            </a:r>
            <a:br>
              <a:rPr lang="en-US" sz="3200" dirty="0"/>
            </a:br>
            <a:r>
              <a:rPr lang="en-US" dirty="0"/>
              <a:t>sensitivity=1 =&gt; TP=P =&gt; you correctly identify all positives, but  </a:t>
            </a:r>
            <a:br>
              <a:rPr lang="en-US" dirty="0"/>
            </a:br>
            <a:r>
              <a:rPr lang="en-US" dirty="0"/>
              <a:t>                                             may include many negatives</a:t>
            </a:r>
          </a:p>
          <a:p>
            <a:r>
              <a:rPr lang="en-US" sz="3200" b="1" dirty="0"/>
              <a:t>High specificity: </a:t>
            </a:r>
            <a:r>
              <a:rPr lang="en-US" sz="3200" dirty="0"/>
              <a:t>few false positives</a:t>
            </a:r>
          </a:p>
          <a:p>
            <a:pPr marL="341313" lvl="1" indent="0">
              <a:spcBef>
                <a:spcPts val="200"/>
              </a:spcBef>
              <a:buNone/>
            </a:pPr>
            <a:r>
              <a:rPr lang="en-US" sz="2400" dirty="0"/>
              <a:t>specificity=1 =&gt; TN=N =&gt; you correctly identify all negatives</a:t>
            </a:r>
            <a:br>
              <a:rPr lang="en-US" sz="2400" dirty="0"/>
            </a:br>
            <a:r>
              <a:rPr lang="en-US" sz="2400" dirty="0"/>
              <a:t>                                              but may include many positives</a:t>
            </a:r>
          </a:p>
          <a:p>
            <a:r>
              <a:rPr lang="en-US" sz="3200" dirty="0"/>
              <a:t>TSA security scenario:</a:t>
            </a:r>
          </a:p>
          <a:p>
            <a:pPr marL="339725" lvl="1" indent="0">
              <a:spcBef>
                <a:spcPts val="200"/>
              </a:spcBef>
              <a:buNone/>
            </a:pPr>
            <a:r>
              <a:rPr lang="en-US" sz="2600" dirty="0"/>
              <a:t>Scanners set for </a:t>
            </a:r>
            <a:r>
              <a:rPr lang="en-US" sz="2600" i="1" dirty="0"/>
              <a:t>high sensitivity </a:t>
            </a:r>
            <a:r>
              <a:rPr lang="en-US" sz="2600" dirty="0"/>
              <a:t>&amp; low specificity (e.g., trigger on keys) reducing risk of missing dangerous objects</a:t>
            </a:r>
          </a:p>
          <a:p>
            <a:r>
              <a:rPr lang="en-US" sz="3600" dirty="0"/>
              <a:t>Web search scenario:</a:t>
            </a:r>
          </a:p>
          <a:p>
            <a:pPr marL="339725" lvl="1" indent="0">
              <a:buNone/>
            </a:pPr>
            <a:r>
              <a:rPr lang="en-US" sz="2600" dirty="0"/>
              <a:t>Set for</a:t>
            </a:r>
            <a:r>
              <a:rPr lang="en-US" sz="2600" i="1" dirty="0"/>
              <a:t> high specificity </a:t>
            </a:r>
            <a:r>
              <a:rPr lang="en-US" sz="2600" dirty="0"/>
              <a:t>so first page has nearly all relevant documents </a:t>
            </a:r>
          </a:p>
          <a:p>
            <a:endParaRPr lang="en-US" sz="3600" dirty="0"/>
          </a:p>
          <a:p>
            <a:endParaRPr lang="en-US" sz="3200" dirty="0"/>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7EAA-248D-DB4A-BE75-1609D0CAA253}"/>
              </a:ext>
            </a:extLst>
          </p:cNvPr>
          <p:cNvSpPr>
            <a:spLocks noGrp="1"/>
          </p:cNvSpPr>
          <p:nvPr>
            <p:ph type="title"/>
          </p:nvPr>
        </p:nvSpPr>
        <p:spPr>
          <a:xfrm>
            <a:off x="685800" y="152400"/>
            <a:ext cx="7772400" cy="1143000"/>
          </a:xfrm>
        </p:spPr>
        <p:txBody>
          <a:bodyPr/>
          <a:lstStyle/>
          <a:p>
            <a:r>
              <a:rPr lang="en-US" dirty="0"/>
              <a:t>Many moving parts</a:t>
            </a:r>
          </a:p>
        </p:txBody>
      </p:sp>
      <p:sp>
        <p:nvSpPr>
          <p:cNvPr id="3" name="Content Placeholder 2">
            <a:extLst>
              <a:ext uri="{FF2B5EF4-FFF2-40B4-BE49-F238E27FC236}">
                <a16:creationId xmlns:a16="http://schemas.microsoft.com/office/drawing/2014/main" id="{C2679225-042D-9544-BEF1-13590CD5F741}"/>
              </a:ext>
            </a:extLst>
          </p:cNvPr>
          <p:cNvSpPr>
            <a:spLocks noGrp="1"/>
          </p:cNvSpPr>
          <p:nvPr>
            <p:ph idx="1"/>
          </p:nvPr>
        </p:nvSpPr>
        <p:spPr>
          <a:xfrm>
            <a:off x="685800" y="1143000"/>
            <a:ext cx="7772400" cy="4953000"/>
          </a:xfrm>
        </p:spPr>
        <p:txBody>
          <a:bodyPr/>
          <a:lstStyle/>
          <a:p>
            <a:pPr marL="0" indent="0">
              <a:buNone/>
            </a:pPr>
            <a:r>
              <a:rPr lang="en-US" sz="3200" dirty="0"/>
              <a:t>Solving a problem with machine</a:t>
            </a:r>
            <a:br>
              <a:rPr lang="en-US" sz="3200" dirty="0"/>
            </a:br>
            <a:r>
              <a:rPr lang="en-US" sz="3200" dirty="0"/>
              <a:t>learning involves many decisions</a:t>
            </a:r>
          </a:p>
          <a:p>
            <a:r>
              <a:rPr lang="en-US" sz="3200" dirty="0"/>
              <a:t>Selecting training data and deciding how much is needed</a:t>
            </a:r>
          </a:p>
          <a:p>
            <a:r>
              <a:rPr lang="en-US" sz="3200" dirty="0"/>
              <a:t>Preprocessing the data, creating new </a:t>
            </a:r>
            <a:r>
              <a:rPr lang="en-US" sz="3200" b="1" dirty="0"/>
              <a:t>features</a:t>
            </a:r>
            <a:r>
              <a:rPr lang="en-US" sz="3200" dirty="0"/>
              <a:t> from it</a:t>
            </a:r>
          </a:p>
          <a:p>
            <a:r>
              <a:rPr lang="en-US" sz="3200" dirty="0"/>
              <a:t>Selecting a machine learning algorithm</a:t>
            </a:r>
          </a:p>
          <a:p>
            <a:r>
              <a:rPr lang="en-US" sz="3200" dirty="0"/>
              <a:t>Choosing its parameters</a:t>
            </a:r>
          </a:p>
          <a:p>
            <a:r>
              <a:rPr lang="en-US" sz="3200" dirty="0"/>
              <a:t>Deciding on a metric to optimize</a:t>
            </a:r>
          </a:p>
          <a:p>
            <a:r>
              <a:rPr lang="en-US" sz="3200" dirty="0"/>
              <a:t>Running evaluation experiments</a:t>
            </a:r>
            <a:endParaRPr lang="en-US" sz="2800" dirty="0"/>
          </a:p>
        </p:txBody>
      </p:sp>
      <p:pic>
        <p:nvPicPr>
          <p:cNvPr id="5" name="Picture 4" descr="Icon&#10;&#10;Description automatically generated">
            <a:extLst>
              <a:ext uri="{FF2B5EF4-FFF2-40B4-BE49-F238E27FC236}">
                <a16:creationId xmlns:a16="http://schemas.microsoft.com/office/drawing/2014/main" id="{D75CCB0C-3EEA-C645-93B5-7428397BB3F9}"/>
              </a:ext>
            </a:extLst>
          </p:cNvPr>
          <p:cNvPicPr>
            <a:picLocks noChangeAspect="1"/>
          </p:cNvPicPr>
          <p:nvPr/>
        </p:nvPicPr>
        <p:blipFill>
          <a:blip r:embed="rId2"/>
          <a:stretch>
            <a:fillRect/>
          </a:stretch>
        </p:blipFill>
        <p:spPr>
          <a:xfrm>
            <a:off x="6705600" y="140262"/>
            <a:ext cx="2329793" cy="1689100"/>
          </a:xfrm>
          <a:prstGeom prst="rect">
            <a:avLst/>
          </a:prstGeom>
        </p:spPr>
      </p:pic>
    </p:spTree>
    <p:extLst>
      <p:ext uri="{BB962C8B-B14F-4D97-AF65-F5344CB8AC3E}">
        <p14:creationId xmlns:p14="http://schemas.microsoft.com/office/powerpoint/2010/main" val="279018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COVID-19  Sensitivity &amp; Specificity</a:t>
            </a:r>
          </a:p>
        </p:txBody>
      </p:sp>
      <p:sp>
        <p:nvSpPr>
          <p:cNvPr id="3" name="Content Placeholder 2"/>
          <p:cNvSpPr>
            <a:spLocks noGrp="1"/>
          </p:cNvSpPr>
          <p:nvPr>
            <p:ph idx="1"/>
          </p:nvPr>
        </p:nvSpPr>
        <p:spPr>
          <a:xfrm>
            <a:off x="533400" y="1219200"/>
            <a:ext cx="8305800" cy="5486400"/>
          </a:xfrm>
        </p:spPr>
        <p:txBody>
          <a:bodyPr/>
          <a:lstStyle/>
          <a:p>
            <a:r>
              <a:rPr lang="en-US" sz="3200" dirty="0"/>
              <a:t>COVID-19: test sensitivity and specificity both 0.99 (i.e., 99% accuracy)</a:t>
            </a:r>
          </a:p>
          <a:p>
            <a:r>
              <a:rPr lang="en-US" sz="3200" dirty="0"/>
              <a:t>Assume 1% of population infected (pos)</a:t>
            </a:r>
          </a:p>
          <a:p>
            <a:r>
              <a:rPr lang="en-US" sz="3200" dirty="0"/>
              <a:t>Test 10,000 people where 100 pos, 9900 neg</a:t>
            </a:r>
          </a:p>
          <a:p>
            <a:pPr lvl="1"/>
            <a:r>
              <a:rPr lang="en-US" sz="2400" dirty="0"/>
              <a:t>99 + 99 will test positive (half right, half wrong)</a:t>
            </a:r>
          </a:p>
          <a:p>
            <a:pPr lvl="1"/>
            <a:r>
              <a:rPr lang="en-US" sz="2400" dirty="0"/>
              <a:t>01 + 9801 will test negative (virtually all correct)</a:t>
            </a:r>
          </a:p>
          <a:p>
            <a:r>
              <a:rPr lang="en-US" sz="2500" dirty="0"/>
              <a:t>Dr. </a:t>
            </a:r>
            <a:r>
              <a:rPr lang="en-US" sz="2500" dirty="0" err="1"/>
              <a:t>Birx</a:t>
            </a:r>
            <a:r>
              <a:rPr lang="en-US" sz="2500" dirty="0"/>
              <a:t>, April 2020: “I want to be very clear to the American people, none of our tests are 100% sensitive and specific. What do I mean by that? None of our tests that we use in medicine and diagnose 100% of the people who are positive, and correctly diagnose 100% of the people who are negative"</a:t>
            </a:r>
          </a:p>
        </p:txBody>
      </p:sp>
    </p:spTree>
    <p:extLst>
      <p:ext uri="{BB962C8B-B14F-4D97-AF65-F5344CB8AC3E}">
        <p14:creationId xmlns:p14="http://schemas.microsoft.com/office/powerpoint/2010/main" val="99805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2954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items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items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419100" y="1143000"/>
            <a:ext cx="8572500" cy="5029200"/>
          </a:xfrm>
        </p:spPr>
        <p:txBody>
          <a:bodyPr/>
          <a:lstStyle/>
          <a:p>
            <a:pPr marL="287338" indent="-287338">
              <a:lnSpc>
                <a:spcPct val="90000"/>
              </a:lnSpc>
            </a:pPr>
            <a:r>
              <a:rPr lang="en-US" sz="3000" dirty="0"/>
              <a:t>In general, increasing one causes other to decrease</a:t>
            </a:r>
          </a:p>
          <a:p>
            <a:pPr marL="287338" indent="-287338">
              <a:lnSpc>
                <a:spcPct val="90000"/>
              </a:lnSpc>
            </a:pPr>
            <a:r>
              <a:rPr lang="en-US" sz="3000" dirty="0"/>
              <a:t>Get recall=1 by marking every item as positive</a:t>
            </a:r>
          </a:p>
          <a:p>
            <a:pPr marL="287338" indent="-287338">
              <a:lnSpc>
                <a:spcPct val="90000"/>
              </a:lnSpc>
            </a:pPr>
            <a:r>
              <a:rPr lang="en-US" sz="3000" dirty="0"/>
              <a:t>Get highest precision by marking only one item positive, the one you’re most certain of</a:t>
            </a:r>
          </a:p>
          <a:p>
            <a:pPr marL="287338" indent="-287338">
              <a:lnSpc>
                <a:spcPct val="90000"/>
              </a:lnSpc>
            </a:pPr>
            <a:r>
              <a:rPr lang="en-US" sz="3000" dirty="0"/>
              <a:t>We usually want some</a:t>
            </a:r>
            <a:br>
              <a:rPr lang="en-US" sz="3000" dirty="0"/>
            </a:br>
            <a:r>
              <a:rPr lang="en-US" sz="3000" dirty="0"/>
              <a:t>balance of precision</a:t>
            </a:r>
            <a:br>
              <a:rPr lang="en-US" sz="3000" dirty="0"/>
            </a:br>
            <a:r>
              <a:rPr lang="en-US" sz="3000" dirty="0"/>
              <a:t>and recall</a:t>
            </a:r>
          </a:p>
          <a:p>
            <a:pPr>
              <a:lnSpc>
                <a:spcPct val="90000"/>
              </a:lnSpc>
            </a:pPr>
            <a:r>
              <a:rPr lang="en-US" sz="3000" dirty="0"/>
              <a:t>Studying the</a:t>
            </a:r>
            <a:br>
              <a:rPr lang="en-US" sz="3000" dirty="0"/>
            </a:br>
            <a:r>
              <a:rPr lang="en-US" sz="3000" dirty="0"/>
              <a:t>precision-recall</a:t>
            </a:r>
            <a:br>
              <a:rPr lang="en-US" sz="3000" dirty="0"/>
            </a:br>
            <a:r>
              <a:rPr lang="en-US" sz="3000" dirty="0"/>
              <a:t>curve is informative</a:t>
            </a:r>
          </a:p>
          <a:p>
            <a:endParaRPr lang="en-US" sz="3000" dirty="0"/>
          </a:p>
        </p:txBody>
      </p:sp>
      <p:pic>
        <p:nvPicPr>
          <p:cNvPr id="4" name="Picture 3"/>
          <p:cNvPicPr>
            <a:picLocks noChangeAspect="1"/>
          </p:cNvPicPr>
          <p:nvPr/>
        </p:nvPicPr>
        <p:blipFill>
          <a:blip r:embed="rId2"/>
          <a:stretch>
            <a:fillRect/>
          </a:stretch>
        </p:blipFill>
        <p:spPr>
          <a:xfrm>
            <a:off x="3928533" y="3051687"/>
            <a:ext cx="5139267" cy="3730113"/>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
        <p:nvSpPr>
          <p:cNvPr id="4" name="Rectangle 3">
            <a:extLst>
              <a:ext uri="{FF2B5EF4-FFF2-40B4-BE49-F238E27FC236}">
                <a16:creationId xmlns:a16="http://schemas.microsoft.com/office/drawing/2014/main" id="{A139C7B9-F6B4-604F-96ED-EE7DAF9FA5E7}"/>
              </a:ext>
            </a:extLst>
          </p:cNvPr>
          <p:cNvSpPr/>
          <p:nvPr/>
        </p:nvSpPr>
        <p:spPr bwMode="auto">
          <a:xfrm>
            <a:off x="6019800" y="6172200"/>
            <a:ext cx="7620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3A71E234-6E32-2748-9F21-3AE9705011E3}"/>
              </a:ext>
            </a:extLst>
          </p:cNvPr>
          <p:cNvSpPr/>
          <p:nvPr/>
        </p:nvSpPr>
        <p:spPr bwMode="auto">
          <a:xfrm>
            <a:off x="3429000" y="3228288"/>
            <a:ext cx="381000" cy="8103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826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lstStyle/>
          <a:p>
            <a:r>
              <a:rPr lang="en-US" sz="4400" dirty="0"/>
              <a:t>F1 measure</a:t>
            </a:r>
          </a:p>
        </p:txBody>
      </p:sp>
      <p:sp>
        <p:nvSpPr>
          <p:cNvPr id="3" name="Content Placeholder 2"/>
          <p:cNvSpPr>
            <a:spLocks noGrp="1"/>
          </p:cNvSpPr>
          <p:nvPr>
            <p:ph idx="1"/>
          </p:nvPr>
        </p:nvSpPr>
        <p:spPr>
          <a:xfrm>
            <a:off x="609600" y="1524000"/>
            <a:ext cx="8077200" cy="2743200"/>
          </a:xfrm>
        </p:spPr>
        <p:txBody>
          <a:bodyPr/>
          <a:lstStyle/>
          <a:p>
            <a:r>
              <a:rPr lang="en-US" sz="3200" dirty="0"/>
              <a:t>We often want just one measure to compare two systems to decide which is best overall </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C58B0ADB-F720-F148-A954-64D52C6D8C8C}"/>
              </a:ext>
            </a:extLst>
          </p:cNvPr>
          <p:cNvPicPr>
            <a:picLocks noChangeAspect="1"/>
          </p:cNvPicPr>
          <p:nvPr/>
        </p:nvPicPr>
        <p:blipFill>
          <a:blip r:embed="rId5"/>
          <a:stretch>
            <a:fillRect/>
          </a:stretch>
        </p:blipFill>
        <p:spPr>
          <a:xfrm>
            <a:off x="157951" y="4876800"/>
            <a:ext cx="2289748" cy="990600"/>
          </a:xfrm>
          <a:prstGeom prst="rect">
            <a:avLst/>
          </a:prstGeom>
        </p:spPr>
      </p:pic>
    </p:spTree>
    <p:extLst>
      <p:ext uri="{BB962C8B-B14F-4D97-AF65-F5344CB8AC3E}">
        <p14:creationId xmlns:p14="http://schemas.microsoft.com/office/powerpoint/2010/main" val="113058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187244"/>
            <a:ext cx="7772400" cy="5518356"/>
          </a:xfrm>
        </p:spPr>
        <p:txBody>
          <a:bodyPr/>
          <a:lstStyle/>
          <a:p>
            <a:r>
              <a:rPr lang="en-US" sz="3600" dirty="0"/>
              <a:t>Ranking tasks return a set of results ordered from best to worst</a:t>
            </a:r>
          </a:p>
          <a:p>
            <a:pPr lvl="1"/>
            <a:r>
              <a:rPr lang="en-US" sz="3200" dirty="0"/>
              <a:t>E.g., documents about “</a:t>
            </a:r>
            <a:r>
              <a:rPr lang="en-US" sz="3200" dirty="0" err="1"/>
              <a:t>barack</a:t>
            </a:r>
            <a:r>
              <a:rPr lang="en-US" sz="3200" dirty="0"/>
              <a:t> </a:t>
            </a:r>
            <a:r>
              <a:rPr lang="en-US" sz="3200" dirty="0" err="1"/>
              <a:t>obama</a:t>
            </a:r>
            <a:r>
              <a:rPr lang="en-US" sz="3200" dirty="0"/>
              <a:t>”</a:t>
            </a:r>
          </a:p>
          <a:p>
            <a:pPr lvl="1"/>
            <a:r>
              <a:rPr lang="en-US" sz="3200" dirty="0"/>
              <a:t>Best knowledge graph type for “Barack Obama”</a:t>
            </a:r>
          </a:p>
          <a:p>
            <a:r>
              <a:rPr lang="en-US" sz="3600" dirty="0">
                <a:hlinkClick r:id="rId2"/>
              </a:rPr>
              <a:t>Learning to rank</a:t>
            </a:r>
            <a:r>
              <a:rPr lang="en-US" sz="3600" dirty="0"/>
              <a:t> systems do this using a variety of algorithms (including SVM)</a:t>
            </a:r>
          </a:p>
          <a:p>
            <a:r>
              <a:rPr lang="en-US" sz="3600" dirty="0">
                <a:hlinkClick r:id="rId3"/>
              </a:rPr>
              <a:t>Precision at K</a:t>
            </a:r>
            <a:r>
              <a:rPr lang="en-US" sz="3600" dirty="0"/>
              <a:t> is the fraction of top K answers that are correct</a:t>
            </a:r>
          </a:p>
          <a:p>
            <a:pPr marL="0" indent="0">
              <a:buNone/>
            </a:pPr>
            <a:endParaRPr lang="en-US" sz="3600" dirty="0"/>
          </a:p>
        </p:txBody>
      </p:sp>
    </p:spTree>
    <p:extLst>
      <p:ext uri="{BB962C8B-B14F-4D97-AF65-F5344CB8AC3E}">
        <p14:creationId xmlns:p14="http://schemas.microsoft.com/office/powerpoint/2010/main" val="117616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CC62-6DB5-3843-A3C4-9FF9F0D68D1C}"/>
              </a:ext>
            </a:extLst>
          </p:cNvPr>
          <p:cNvSpPr>
            <a:spLocks noGrp="1"/>
          </p:cNvSpPr>
          <p:nvPr>
            <p:ph type="title"/>
          </p:nvPr>
        </p:nvSpPr>
        <p:spPr>
          <a:xfrm>
            <a:off x="690623" y="0"/>
            <a:ext cx="7772400" cy="1143000"/>
          </a:xfrm>
        </p:spPr>
        <p:txBody>
          <a:bodyPr/>
          <a:lstStyle/>
          <a:p>
            <a:r>
              <a:rPr lang="en-US" dirty="0"/>
              <a:t>Approaches</a:t>
            </a:r>
          </a:p>
        </p:txBody>
      </p:sp>
      <p:sp>
        <p:nvSpPr>
          <p:cNvPr id="3" name="Content Placeholder 2">
            <a:extLst>
              <a:ext uri="{FF2B5EF4-FFF2-40B4-BE49-F238E27FC236}">
                <a16:creationId xmlns:a16="http://schemas.microsoft.com/office/drawing/2014/main" id="{63ADE1BE-01F2-124D-8703-895561D401B2}"/>
              </a:ext>
            </a:extLst>
          </p:cNvPr>
          <p:cNvSpPr>
            <a:spLocks noGrp="1"/>
          </p:cNvSpPr>
          <p:nvPr>
            <p:ph idx="1"/>
          </p:nvPr>
        </p:nvSpPr>
        <p:spPr>
          <a:xfrm>
            <a:off x="690623" y="996387"/>
            <a:ext cx="7772400" cy="5410200"/>
          </a:xfrm>
        </p:spPr>
        <p:txBody>
          <a:bodyPr/>
          <a:lstStyle/>
          <a:p>
            <a:r>
              <a:rPr lang="en-US" sz="3200" dirty="0"/>
              <a:t>Different classes of ML algorithms have different kinds of evaluation techniques</a:t>
            </a:r>
          </a:p>
          <a:p>
            <a:pPr lvl="1"/>
            <a:r>
              <a:rPr lang="en-US" sz="2800" dirty="0"/>
              <a:t>Some are common to most, however</a:t>
            </a:r>
          </a:p>
          <a:p>
            <a:r>
              <a:rPr lang="en-US" sz="3200" b="1" dirty="0"/>
              <a:t>Supervised ML</a:t>
            </a:r>
          </a:p>
          <a:p>
            <a:pPr lvl="1"/>
            <a:r>
              <a:rPr lang="en-US" sz="2800" b="1" dirty="0"/>
              <a:t>We can use our data with the right answers</a:t>
            </a:r>
          </a:p>
          <a:p>
            <a:r>
              <a:rPr lang="en-US" sz="3200" dirty="0"/>
              <a:t>Unsupervised ML</a:t>
            </a:r>
          </a:p>
          <a:p>
            <a:pPr lvl="1"/>
            <a:r>
              <a:rPr lang="en-US" sz="2800" dirty="0"/>
              <a:t>Some general metrics exist (e.g., for clusters)</a:t>
            </a:r>
          </a:p>
          <a:p>
            <a:pPr lvl="1"/>
            <a:r>
              <a:rPr lang="en-US" sz="2800" dirty="0"/>
              <a:t>May need human assessments</a:t>
            </a:r>
          </a:p>
          <a:p>
            <a:r>
              <a:rPr lang="en-US" sz="3200" dirty="0"/>
              <a:t>Reinforcement learning</a:t>
            </a:r>
          </a:p>
          <a:p>
            <a:pPr lvl="1"/>
            <a:r>
              <a:rPr lang="en-US" sz="2800" dirty="0"/>
              <a:t>Problem determines good/bad outcomes (e.g., points won in a game)</a:t>
            </a:r>
          </a:p>
        </p:txBody>
      </p:sp>
      <p:sp>
        <p:nvSpPr>
          <p:cNvPr id="5" name="Left Arrow 4">
            <a:extLst>
              <a:ext uri="{FF2B5EF4-FFF2-40B4-BE49-F238E27FC236}">
                <a16:creationId xmlns:a16="http://schemas.microsoft.com/office/drawing/2014/main" id="{0792F2D0-708D-1C44-94D4-4CBF312A8681}"/>
              </a:ext>
            </a:extLst>
          </p:cNvPr>
          <p:cNvSpPr/>
          <p:nvPr/>
        </p:nvSpPr>
        <p:spPr bwMode="auto">
          <a:xfrm>
            <a:off x="3733799" y="2667000"/>
            <a:ext cx="1019945" cy="5334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724583A8-0B35-2B41-8480-BBF9F83C3D41}"/>
              </a:ext>
            </a:extLst>
          </p:cNvPr>
          <p:cNvSpPr txBox="1"/>
          <p:nvPr/>
        </p:nvSpPr>
        <p:spPr>
          <a:xfrm>
            <a:off x="3810000" y="2667000"/>
            <a:ext cx="867545" cy="461665"/>
          </a:xfrm>
          <a:prstGeom prst="rect">
            <a:avLst/>
          </a:prstGeom>
          <a:noFill/>
        </p:spPr>
        <p:txBody>
          <a:bodyPr wrap="none" rtlCol="0">
            <a:spAutoFit/>
          </a:bodyPr>
          <a:lstStyle/>
          <a:p>
            <a:r>
              <a:rPr lang="en-US" dirty="0"/>
              <a:t>today</a:t>
            </a:r>
          </a:p>
        </p:txBody>
      </p:sp>
    </p:spTree>
    <p:extLst>
      <p:ext uri="{BB962C8B-B14F-4D97-AF65-F5344CB8AC3E}">
        <p14:creationId xmlns:p14="http://schemas.microsoft.com/office/powerpoint/2010/main" val="341088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1929-388E-ED4E-A76A-08CFF768D5B6}"/>
              </a:ext>
            </a:extLst>
          </p:cNvPr>
          <p:cNvSpPr>
            <a:spLocks noGrp="1"/>
          </p:cNvSpPr>
          <p:nvPr>
            <p:ph type="title"/>
          </p:nvPr>
        </p:nvSpPr>
        <p:spPr>
          <a:xfrm>
            <a:off x="685800" y="304800"/>
            <a:ext cx="7772400" cy="1143000"/>
          </a:xfrm>
        </p:spPr>
        <p:txBody>
          <a:bodyPr/>
          <a:lstStyle/>
          <a:p>
            <a:r>
              <a:rPr lang="en-US" dirty="0"/>
              <a:t>Grid search</a:t>
            </a:r>
          </a:p>
        </p:txBody>
      </p:sp>
      <p:sp>
        <p:nvSpPr>
          <p:cNvPr id="3" name="Content Placeholder 2">
            <a:extLst>
              <a:ext uri="{FF2B5EF4-FFF2-40B4-BE49-F238E27FC236}">
                <a16:creationId xmlns:a16="http://schemas.microsoft.com/office/drawing/2014/main" id="{2D6FDC67-EF2F-5043-8934-EC8F26651B86}"/>
              </a:ext>
            </a:extLst>
          </p:cNvPr>
          <p:cNvSpPr>
            <a:spLocks noGrp="1"/>
          </p:cNvSpPr>
          <p:nvPr>
            <p:ph idx="1"/>
          </p:nvPr>
        </p:nvSpPr>
        <p:spPr>
          <a:xfrm>
            <a:off x="394855" y="1325418"/>
            <a:ext cx="8077200" cy="4876800"/>
          </a:xfrm>
        </p:spPr>
        <p:txBody>
          <a:bodyPr/>
          <a:lstStyle/>
          <a:p>
            <a:r>
              <a:rPr lang="en-US" sz="3200" dirty="0"/>
              <a:t>ML algorithms tend to have many</a:t>
            </a:r>
            <a:br>
              <a:rPr lang="en-US" sz="3200" dirty="0"/>
            </a:br>
            <a:r>
              <a:rPr lang="en-US" sz="3200" dirty="0"/>
              <a:t>parameters</a:t>
            </a:r>
          </a:p>
          <a:p>
            <a:r>
              <a:rPr lang="en-US" sz="3200" dirty="0"/>
              <a:t>How can we effectively find the best setting for all of them?</a:t>
            </a:r>
          </a:p>
          <a:p>
            <a:r>
              <a:rPr lang="en-US" sz="3200" dirty="0"/>
              <a:t>A </a:t>
            </a:r>
            <a:r>
              <a:rPr lang="en-US" sz="3200" dirty="0">
                <a:hlinkClick r:id="rId3"/>
              </a:rPr>
              <a:t>grid search</a:t>
            </a:r>
            <a:r>
              <a:rPr lang="en-US" sz="3200" dirty="0"/>
              <a:t> takes a list of possible values for each of a set of parameters parameters </a:t>
            </a:r>
          </a:p>
          <a:p>
            <a:r>
              <a:rPr lang="en-US" sz="3200" dirty="0"/>
              <a:t>…and tests each combination, to get a metric (e.g., accuracy, F1)</a:t>
            </a:r>
          </a:p>
          <a:p>
            <a:r>
              <a:rPr lang="en-US" sz="3200" dirty="0"/>
              <a:t>See this scikit learn </a:t>
            </a:r>
            <a:r>
              <a:rPr lang="en-US" sz="3200" dirty="0" err="1"/>
              <a:t>colab</a:t>
            </a:r>
            <a:r>
              <a:rPr lang="en-US" sz="3200" dirty="0"/>
              <a:t> example</a:t>
            </a:r>
          </a:p>
          <a:p>
            <a:endParaRPr lang="en-US" sz="3200" dirty="0"/>
          </a:p>
        </p:txBody>
      </p:sp>
      <p:pic>
        <p:nvPicPr>
          <p:cNvPr id="1026" name="Picture 2">
            <a:extLst>
              <a:ext uri="{FF2B5EF4-FFF2-40B4-BE49-F238E27FC236}">
                <a16:creationId xmlns:a16="http://schemas.microsoft.com/office/drawing/2014/main" id="{E7EDFC87-BAC5-DD4C-AE36-15D4EAD5D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
            <a:ext cx="22606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06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B3D-8F90-2C4B-B5F8-83E17BD91A1C}"/>
              </a:ext>
            </a:extLst>
          </p:cNvPr>
          <p:cNvSpPr>
            <a:spLocks noGrp="1"/>
          </p:cNvSpPr>
          <p:nvPr>
            <p:ph type="title"/>
          </p:nvPr>
        </p:nvSpPr>
        <p:spPr>
          <a:xfrm>
            <a:off x="304800" y="381000"/>
            <a:ext cx="8637618" cy="1143000"/>
          </a:xfrm>
        </p:spPr>
        <p:txBody>
          <a:bodyPr/>
          <a:lstStyle/>
          <a:p>
            <a:pPr algn="l"/>
            <a:r>
              <a:rPr lang="en-US" dirty="0"/>
              <a:t>Model evaluation</a:t>
            </a:r>
            <a:br>
              <a:rPr lang="en-US" dirty="0"/>
            </a:br>
            <a:r>
              <a:rPr lang="en-US" dirty="0"/>
              <a:t>in scikit learn</a:t>
            </a:r>
          </a:p>
        </p:txBody>
      </p:sp>
      <p:sp>
        <p:nvSpPr>
          <p:cNvPr id="3" name="Content Placeholder 2">
            <a:extLst>
              <a:ext uri="{FF2B5EF4-FFF2-40B4-BE49-F238E27FC236}">
                <a16:creationId xmlns:a16="http://schemas.microsoft.com/office/drawing/2014/main" id="{44612F39-B7A7-5F45-B64C-3A40A2579265}"/>
              </a:ext>
            </a:extLst>
          </p:cNvPr>
          <p:cNvSpPr>
            <a:spLocks noGrp="1"/>
          </p:cNvSpPr>
          <p:nvPr>
            <p:ph idx="1"/>
          </p:nvPr>
        </p:nvSpPr>
        <p:spPr>
          <a:xfrm>
            <a:off x="381000" y="1524000"/>
            <a:ext cx="8229600" cy="5105400"/>
          </a:xfrm>
        </p:spPr>
        <p:txBody>
          <a:bodyPr/>
          <a:lstStyle/>
          <a:p>
            <a:pPr marL="0" indent="0">
              <a:buNone/>
            </a:pPr>
            <a:r>
              <a:rPr lang="en-US" sz="3200" dirty="0" err="1">
                <a:hlinkClick r:id="rId2"/>
              </a:rPr>
              <a:t>scikit.metrics</a:t>
            </a:r>
            <a:r>
              <a:rPr lang="en-US" sz="3200" dirty="0" err="1"/>
              <a:t>’s</a:t>
            </a:r>
            <a:r>
              <a:rPr lang="en-US" sz="3200" dirty="0"/>
              <a:t> evaluation</a:t>
            </a:r>
            <a:br>
              <a:rPr lang="en-US" sz="3200" dirty="0"/>
            </a:br>
            <a:r>
              <a:rPr lang="en-US" sz="3200" dirty="0"/>
              <a:t>module supports most of </a:t>
            </a:r>
            <a:br>
              <a:rPr lang="en-US" sz="3200" dirty="0"/>
            </a:br>
            <a:r>
              <a:rPr lang="en-US" sz="3200" dirty="0"/>
              <a:t>its models in a uniform way</a:t>
            </a:r>
          </a:p>
          <a:p>
            <a:r>
              <a:rPr lang="en-US" sz="3200" dirty="0"/>
              <a:t>It has functions that make it easy to </a:t>
            </a:r>
          </a:p>
          <a:p>
            <a:pPr lvl="1"/>
            <a:r>
              <a:rPr lang="en-US" sz="2800" dirty="0"/>
              <a:t>Split the data into train and test subsets</a:t>
            </a:r>
          </a:p>
          <a:p>
            <a:pPr lvl="1"/>
            <a:r>
              <a:rPr lang="en-US" sz="2800" dirty="0"/>
              <a:t>Do cross validation</a:t>
            </a:r>
          </a:p>
          <a:p>
            <a:pPr lvl="1"/>
            <a:r>
              <a:rPr lang="en-US" sz="2800" dirty="0"/>
              <a:t>Get various metrics </a:t>
            </a:r>
          </a:p>
          <a:p>
            <a:pPr lvl="1"/>
            <a:r>
              <a:rPr lang="en-US" sz="2800" dirty="0"/>
              <a:t>Do a </a:t>
            </a:r>
            <a:r>
              <a:rPr lang="en-US" sz="2800" dirty="0">
                <a:hlinkClick r:id="rId3"/>
              </a:rPr>
              <a:t>grid search</a:t>
            </a:r>
            <a:r>
              <a:rPr lang="en-US" sz="2800" dirty="0"/>
              <a:t> for a set of parameters and their possible values</a:t>
            </a:r>
          </a:p>
          <a:p>
            <a:pPr marL="228600" indent="-231775"/>
            <a:r>
              <a:rPr lang="en-US" sz="3200" dirty="0"/>
              <a:t>See our </a:t>
            </a:r>
            <a:r>
              <a:rPr lang="en-US" sz="3200" dirty="0">
                <a:hlinkClick r:id="rId4"/>
              </a:rPr>
              <a:t>colab notebooks</a:t>
            </a:r>
            <a:r>
              <a:rPr lang="en-US" sz="3200" dirty="0"/>
              <a:t> for examples</a:t>
            </a:r>
          </a:p>
          <a:p>
            <a:endParaRPr lang="en-US" dirty="0"/>
          </a:p>
          <a:p>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02D94573-D825-2A47-A76B-40E7FCBDF580}"/>
              </a:ext>
            </a:extLst>
          </p:cNvPr>
          <p:cNvPicPr>
            <a:picLocks noChangeAspect="1"/>
          </p:cNvPicPr>
          <p:nvPr/>
        </p:nvPicPr>
        <p:blipFill>
          <a:blip r:embed="rId5"/>
          <a:stretch>
            <a:fillRect/>
          </a:stretch>
        </p:blipFill>
        <p:spPr>
          <a:xfrm>
            <a:off x="5029200" y="206473"/>
            <a:ext cx="3989418" cy="2248522"/>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938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380-0C3F-3547-B922-951125E7DEA1}"/>
              </a:ext>
            </a:extLst>
          </p:cNvPr>
          <p:cNvSpPr>
            <a:spLocks noGrp="1"/>
          </p:cNvSpPr>
          <p:nvPr>
            <p:ph type="title"/>
          </p:nvPr>
        </p:nvSpPr>
        <p:spPr>
          <a:xfrm>
            <a:off x="685800" y="228600"/>
            <a:ext cx="7772400" cy="1143000"/>
          </a:xfrm>
        </p:spPr>
        <p:txBody>
          <a:bodyPr/>
          <a:lstStyle/>
          <a:p>
            <a:r>
              <a:rPr lang="en-US" dirty="0"/>
              <a:t>Summary</a:t>
            </a:r>
          </a:p>
        </p:txBody>
      </p:sp>
      <p:sp>
        <p:nvSpPr>
          <p:cNvPr id="3" name="Content Placeholder 2">
            <a:extLst>
              <a:ext uri="{FF2B5EF4-FFF2-40B4-BE49-F238E27FC236}">
                <a16:creationId xmlns:a16="http://schemas.microsoft.com/office/drawing/2014/main" id="{72EE961E-6B8F-4A4A-88D7-EC654ECB73F5}"/>
              </a:ext>
            </a:extLst>
          </p:cNvPr>
          <p:cNvSpPr>
            <a:spLocks noGrp="1"/>
          </p:cNvSpPr>
          <p:nvPr>
            <p:ph idx="1"/>
          </p:nvPr>
        </p:nvSpPr>
        <p:spPr>
          <a:xfrm>
            <a:off x="914400" y="1155802"/>
            <a:ext cx="7772400" cy="5514109"/>
          </a:xfrm>
        </p:spPr>
        <p:txBody>
          <a:bodyPr/>
          <a:lstStyle/>
          <a:p>
            <a:r>
              <a:rPr lang="en-US" sz="3200" dirty="0"/>
              <a:t>Evaluating the results of a ML system</a:t>
            </a:r>
            <a:br>
              <a:rPr lang="en-US" sz="3200" dirty="0"/>
            </a:br>
            <a:r>
              <a:rPr lang="en-US" sz="3200" dirty="0"/>
              <a:t>is very  important!</a:t>
            </a:r>
          </a:p>
          <a:p>
            <a:r>
              <a:rPr lang="en-US" sz="3200" dirty="0"/>
              <a:t>Part of the development process to decide</a:t>
            </a:r>
          </a:p>
          <a:p>
            <a:pPr lvl="1"/>
            <a:r>
              <a:rPr lang="en-US" sz="2800" dirty="0"/>
              <a:t>What parameters maximize performance?</a:t>
            </a:r>
          </a:p>
          <a:p>
            <a:pPr lvl="1"/>
            <a:r>
              <a:rPr lang="en-US" sz="2800" dirty="0"/>
              <a:t>Is one system better?</a:t>
            </a:r>
          </a:p>
          <a:p>
            <a:pPr lvl="1"/>
            <a:r>
              <a:rPr lang="en-US" sz="2800" dirty="0"/>
              <a:t>Do we need more data?</a:t>
            </a:r>
          </a:p>
          <a:p>
            <a:pPr lvl="1"/>
            <a:r>
              <a:rPr lang="en-US" sz="2800" dirty="0"/>
              <a:t> etc.</a:t>
            </a:r>
          </a:p>
          <a:p>
            <a:r>
              <a:rPr lang="en-US" sz="3200" dirty="0"/>
              <a:t>Many ML algorithms have specialized evaluation techniques</a:t>
            </a:r>
          </a:p>
          <a:p>
            <a:r>
              <a:rPr lang="en-US" sz="3200" dirty="0"/>
              <a:t>There is a lot more to the topic </a:t>
            </a:r>
          </a:p>
          <a:p>
            <a:endParaRPr lang="en-US" sz="3200" dirty="0"/>
          </a:p>
        </p:txBody>
      </p:sp>
      <p:pic>
        <p:nvPicPr>
          <p:cNvPr id="9" name="Picture 8" descr="A picture containing graphical user interface&#10;&#10;Description automatically generated">
            <a:extLst>
              <a:ext uri="{FF2B5EF4-FFF2-40B4-BE49-F238E27FC236}">
                <a16:creationId xmlns:a16="http://schemas.microsoft.com/office/drawing/2014/main" id="{2828C93C-A6E5-B449-A36C-866732905C50}"/>
              </a:ext>
            </a:extLst>
          </p:cNvPr>
          <p:cNvPicPr>
            <a:picLocks noChangeAspect="1"/>
          </p:cNvPicPr>
          <p:nvPr/>
        </p:nvPicPr>
        <p:blipFill>
          <a:blip r:embed="rId2"/>
          <a:stretch>
            <a:fillRect/>
          </a:stretch>
        </p:blipFill>
        <p:spPr>
          <a:xfrm>
            <a:off x="7543800" y="76200"/>
            <a:ext cx="1524000" cy="1524000"/>
          </a:xfrm>
          <a:prstGeom prst="rect">
            <a:avLst/>
          </a:prstGeom>
        </p:spPr>
      </p:pic>
    </p:spTree>
    <p:extLst>
      <p:ext uri="{BB962C8B-B14F-4D97-AF65-F5344CB8AC3E}">
        <p14:creationId xmlns:p14="http://schemas.microsoft.com/office/powerpoint/2010/main" val="318536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438150" y="1295400"/>
            <a:ext cx="82677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 (aka </a:t>
            </a:r>
            <a:r>
              <a:rPr lang="en-US" sz="3200" dirty="0">
                <a:ea typeface="ＭＳ Ｐゴシック" charset="0"/>
                <a:hlinkClick r:id="rId3"/>
              </a:rPr>
              <a:t>ground truth</a:t>
            </a:r>
            <a:r>
              <a:rPr lang="en-US" sz="3200" dirty="0">
                <a:ea typeface="ＭＳ Ｐゴシック" charset="0"/>
              </a:rPr>
              <a:t> data)</a:t>
            </a:r>
          </a:p>
          <a:p>
            <a:pPr marL="576263" lvl="1" indent="-339725">
              <a:buFontTx/>
              <a:buNone/>
            </a:pPr>
            <a:r>
              <a:rPr lang="en-US" sz="3200" dirty="0">
                <a:ea typeface="ＭＳ Ｐゴシック" charset="0"/>
              </a:rPr>
              <a:t>2. Randomly divide collection into two disjoint sets: </a:t>
            </a:r>
            <a:r>
              <a:rPr lang="en-US" sz="3200" b="1" i="1" dirty="0">
                <a:ea typeface="ＭＳ Ｐゴシック" charset="0"/>
              </a:rPr>
              <a:t>training</a:t>
            </a:r>
            <a:r>
              <a:rPr lang="en-US" sz="3200" dirty="0">
                <a:ea typeface="ＭＳ Ｐゴシック" charset="0"/>
              </a:rPr>
              <a:t> &amp; </a:t>
            </a:r>
            <a:r>
              <a:rPr lang="en-US" sz="3200" b="1" i="1" dirty="0">
                <a:ea typeface="ＭＳ Ｐゴシック" charset="0"/>
              </a:rPr>
              <a:t>test </a:t>
            </a:r>
            <a:r>
              <a:rPr lang="en-US" sz="3200" i="1" dirty="0">
                <a:ea typeface="ＭＳ Ｐゴシック" charset="0"/>
              </a:rPr>
              <a:t>(e.g., via a 90-10% split)</a:t>
            </a:r>
          </a:p>
          <a:p>
            <a:pPr marL="576263" lvl="1" indent="-339725">
              <a:buFontTx/>
              <a:buNone/>
            </a:pPr>
            <a:r>
              <a:rPr lang="en-US" sz="3200" dirty="0">
                <a:ea typeface="ＭＳ Ｐゴシック" charset="0"/>
              </a:rPr>
              <a:t>3. Train a model using your algorithm on the </a:t>
            </a:r>
            <a:r>
              <a:rPr lang="en-US" sz="3200" b="1" dirty="0">
                <a:ea typeface="ＭＳ Ｐゴシック" charset="0"/>
              </a:rPr>
              <a:t>training</a:t>
            </a:r>
            <a:r>
              <a:rPr lang="en-US" sz="3200" dirty="0">
                <a:ea typeface="ＭＳ Ｐゴシック" charset="0"/>
              </a:rPr>
              <a:t> set giving hypothesis H</a:t>
            </a:r>
          </a:p>
          <a:p>
            <a:pPr marL="576263" lvl="1" indent="-339725">
              <a:buFontTx/>
              <a:buNone/>
            </a:pPr>
            <a:r>
              <a:rPr lang="en-US" sz="3200" dirty="0">
                <a:ea typeface="ＭＳ Ｐゴシック" charset="0"/>
              </a:rPr>
              <a:t>4. Measure performance of the model (and H) on the held-out  </a:t>
            </a:r>
            <a:r>
              <a:rPr lang="en-US" sz="3200" b="1" dirty="0">
                <a:ea typeface="ＭＳ Ｐゴシック" charset="0"/>
              </a:rPr>
              <a:t>test</a:t>
            </a:r>
            <a:r>
              <a:rPr lang="en-US" sz="3200" dirty="0">
                <a:ea typeface="ＭＳ Ｐゴシック" charset="0"/>
              </a:rPr>
              <a:t> set</a:t>
            </a:r>
          </a:p>
          <a:p>
            <a:pPr marL="457200" lvl="1" indent="-338138">
              <a:buFontTx/>
              <a:buNone/>
            </a:pPr>
            <a:endParaRPr lang="en-US" sz="3200" dirty="0">
              <a:ea typeface="ＭＳ Ｐゴシック" charset="0"/>
            </a:endParaRPr>
          </a:p>
        </p:txBody>
      </p:sp>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24405</TotalTime>
  <Words>2650</Words>
  <Application>Microsoft Macintosh PowerPoint</Application>
  <PresentationFormat>On-screen Show (4:3)</PresentationFormat>
  <Paragraphs>349</Paragraphs>
  <Slides>42</Slides>
  <Notes>12</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vt:lpstr>
      <vt:lpstr>Times New Roman</vt:lpstr>
      <vt:lpstr>Wingdings</vt:lpstr>
      <vt:lpstr>Blank Presentation</vt:lpstr>
      <vt:lpstr>Machine Learning: Methodology Chapter 19 </vt:lpstr>
      <vt:lpstr>ML is an experimental science</vt:lpstr>
      <vt:lpstr>Many moving parts</vt:lpstr>
      <vt:lpstr>Approaches</vt:lpstr>
      <vt:lpstr>http://archive.ics.uci.edu/ml</vt:lpstr>
      <vt:lpstr>PowerPoint Presentation</vt:lpstr>
      <vt:lpstr>Zoo data</vt:lpstr>
      <vt:lpstr>Zoo example</vt:lpstr>
      <vt:lpstr>Evaluation methodology (1)</vt:lpstr>
      <vt:lpstr>Accuracy: a simple metric</vt:lpstr>
      <vt:lpstr>Evaluation methodology (2)</vt:lpstr>
      <vt:lpstr>Better evaluation methodology</vt:lpstr>
      <vt:lpstr>Evaluation methodology (4)</vt:lpstr>
      <vt:lpstr>Zoo evaluation</vt:lpstr>
      <vt:lpstr>Zoo evaluation</vt:lpstr>
      <vt:lpstr>K-fold Cross Validation</vt:lpstr>
      <vt:lpstr>N-fold Cross Validation</vt:lpstr>
      <vt:lpstr>Leave one out validation</vt:lpstr>
      <vt:lpstr>Fast and slow learners</vt:lpstr>
      <vt:lpstr>Learning curve (1)</vt:lpstr>
      <vt:lpstr>Learning curve</vt:lpstr>
      <vt:lpstr>Neural network learning curves</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COVID-19  Sensitivity &amp; Specificity</vt:lpstr>
      <vt:lpstr>Precision and Recall</vt:lpstr>
      <vt:lpstr>Precision and Recall</vt:lpstr>
      <vt:lpstr>Precision and Recall</vt:lpstr>
      <vt:lpstr>F1 measure</vt:lpstr>
      <vt:lpstr>ROC Curve (1)</vt:lpstr>
      <vt:lpstr>ROC Curve (2)</vt:lpstr>
      <vt:lpstr>ROC Curve (3)</vt:lpstr>
      <vt:lpstr>ROC Curve (4)</vt:lpstr>
      <vt:lpstr>Precision at N</vt:lpstr>
      <vt:lpstr>Grid search</vt:lpstr>
      <vt:lpstr>Model evaluation in scikit learn</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504</cp:revision>
  <cp:lastPrinted>2018-05-07T19:54:26Z</cp:lastPrinted>
  <dcterms:created xsi:type="dcterms:W3CDTF">2009-11-25T19:59:32Z</dcterms:created>
  <dcterms:modified xsi:type="dcterms:W3CDTF">2021-11-18T16:58:22Z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