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312" r:id="rId4"/>
    <p:sldId id="257" r:id="rId5"/>
    <p:sldId id="261" r:id="rId6"/>
    <p:sldId id="307" r:id="rId7"/>
    <p:sldId id="308" r:id="rId8"/>
    <p:sldId id="293" r:id="rId9"/>
    <p:sldId id="287" r:id="rId10"/>
    <p:sldId id="315" r:id="rId11"/>
    <p:sldId id="310" r:id="rId12"/>
    <p:sldId id="309" r:id="rId13"/>
    <p:sldId id="311" r:id="rId14"/>
    <p:sldId id="314" r:id="rId15"/>
    <p:sldId id="316" r:id="rId16"/>
    <p:sldId id="31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1368"/>
  </p:normalViewPr>
  <p:slideViewPr>
    <p:cSldViewPr showGuides="1">
      <p:cViewPr varScale="1">
        <p:scale>
          <a:sx n="93" d="100"/>
          <a:sy n="93" d="100"/>
        </p:scale>
        <p:origin x="216" y="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Sparse_matri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trproject.com/statistics/books/wordscount" TargetMode="External"/><Relationship Id="rId2" Type="http://schemas.openxmlformats.org/officeDocument/2006/relationships/hyperlink" Target="https://en.wikipedia.org/wiki/The_Hobb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scipy.org/doc/scipy/reference/tutorial/index.html#user-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pandas.py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tutorials/index.html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atplotli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www.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pandas.pydat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2971800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Python Tools for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38A8B-2405-524F-98C8-915A2FC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36" y="657225"/>
            <a:ext cx="12700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05257-B214-BE42-825D-904E50C1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5600"/>
            <a:ext cx="1625600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52D00-A85E-144D-8213-8592F700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37150"/>
            <a:ext cx="14732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F72E-D668-1241-8223-BEFA9B35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536" y="5086350"/>
            <a:ext cx="152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97057-90CE-4C4D-8E23-7CB94F9FC8CB}"/>
              </a:ext>
            </a:extLst>
          </p:cNvPr>
          <p:cNvSpPr txBox="1"/>
          <p:nvPr/>
        </p:nvSpPr>
        <p:spPr>
          <a:xfrm>
            <a:off x="8036261" y="12888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NumPy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2262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=</a:t>
            </a:r>
            <a:r>
              <a:rPr lang="en-US" sz="2800" dirty="0"/>
              <a:t> </a:t>
            </a:r>
            <a:r>
              <a:rPr lang="en-US" dirty="0" err="1"/>
              <a:t>np</a:t>
            </a:r>
            <a:r>
              <a:rPr lang="en-US" b="1" dirty="0" err="1"/>
              <a:t>.</a:t>
            </a:r>
            <a:r>
              <a:rPr lang="en-US" dirty="0" err="1"/>
              <a:t>array</a:t>
            </a:r>
            <a:r>
              <a:rPr lang="en-US" b="1" dirty="0"/>
              <a:t>([[1,</a:t>
            </a:r>
            <a:r>
              <a:rPr lang="en-US" sz="2800" dirty="0"/>
              <a:t> </a:t>
            </a:r>
            <a:r>
              <a:rPr lang="en-US" b="1" dirty="0"/>
              <a:t>1],</a:t>
            </a:r>
            <a:r>
              <a:rPr lang="en-US" sz="2800" dirty="0"/>
              <a:t> </a:t>
            </a:r>
            <a:r>
              <a:rPr lang="en-US" dirty="0"/>
              <a:t>... </a:t>
            </a:r>
            <a:r>
              <a:rPr lang="en-US" b="1" dirty="0"/>
              <a:t>[0,</a:t>
            </a:r>
            <a:r>
              <a:rPr lang="en-US" sz="2800" dirty="0"/>
              <a:t> </a:t>
            </a:r>
            <a:r>
              <a:rPr lang="en-US" b="1" dirty="0"/>
              <a:t>1]])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dirty="0"/>
              <a:t>&gt;&gt;&gt; B</a:t>
            </a:r>
            <a:r>
              <a:rPr lang="en-US" sz="2800" dirty="0"/>
              <a:t> </a:t>
            </a:r>
            <a:r>
              <a:rPr lang="en-US" b="1" dirty="0"/>
              <a:t>=</a:t>
            </a:r>
            <a:r>
              <a:rPr lang="en-US" sz="2800" dirty="0"/>
              <a:t> </a:t>
            </a:r>
            <a:r>
              <a:rPr lang="en-US" dirty="0" err="1"/>
              <a:t>np</a:t>
            </a:r>
            <a:r>
              <a:rPr lang="en-US" b="1" dirty="0" err="1"/>
              <a:t>.</a:t>
            </a:r>
            <a:r>
              <a:rPr lang="en-US" dirty="0" err="1"/>
              <a:t>array</a:t>
            </a:r>
            <a:r>
              <a:rPr lang="en-US" b="1" dirty="0"/>
              <a:t>([[2,</a:t>
            </a:r>
            <a:r>
              <a:rPr lang="en-US" sz="2800" dirty="0"/>
              <a:t> </a:t>
            </a:r>
            <a:r>
              <a:rPr lang="en-US" b="1" dirty="0"/>
              <a:t>0],</a:t>
            </a:r>
            <a:r>
              <a:rPr lang="en-US" sz="2800" dirty="0"/>
              <a:t> </a:t>
            </a:r>
            <a:r>
              <a:rPr lang="en-US" dirty="0"/>
              <a:t>... </a:t>
            </a:r>
            <a:r>
              <a:rPr lang="en-US" b="1" dirty="0"/>
              <a:t>[3,</a:t>
            </a:r>
            <a:r>
              <a:rPr lang="en-US" sz="2800" dirty="0"/>
              <a:t> </a:t>
            </a:r>
            <a:r>
              <a:rPr lang="en-US" b="1" dirty="0"/>
              <a:t>4]])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*</a:t>
            </a:r>
            <a:r>
              <a:rPr lang="en-US" sz="2800" dirty="0"/>
              <a:t> </a:t>
            </a:r>
            <a:r>
              <a:rPr lang="en-US" dirty="0"/>
              <a:t>B</a:t>
            </a:r>
            <a:r>
              <a:rPr lang="en-US" sz="2800" dirty="0"/>
              <a:t> </a:t>
            </a:r>
            <a:r>
              <a:rPr lang="en-US" i="1" dirty="0"/>
              <a:t># elementwise product</a:t>
            </a:r>
            <a:r>
              <a:rPr lang="en-US" sz="2800" dirty="0"/>
              <a:t> </a:t>
            </a:r>
            <a:r>
              <a:rPr lang="en-US" i="1" dirty="0"/>
              <a:t>array([[2, 0],</a:t>
            </a:r>
            <a:r>
              <a:rPr lang="en-US" sz="2800" dirty="0"/>
              <a:t> </a:t>
            </a:r>
            <a:r>
              <a:rPr lang="en-US" i="1" dirty="0"/>
              <a:t>[0, 4]])</a:t>
            </a:r>
            <a:r>
              <a:rPr lang="en-US" sz="2800" dirty="0"/>
              <a:t> </a:t>
            </a:r>
            <a:r>
              <a:rPr lang="en-US" dirty="0"/>
              <a:t>&gt;&gt;&gt; A</a:t>
            </a:r>
            <a:r>
              <a:rPr lang="en-US" sz="2800" dirty="0"/>
              <a:t> </a:t>
            </a:r>
            <a:r>
              <a:rPr lang="en-US" b="1" dirty="0"/>
              <a:t>@</a:t>
            </a:r>
            <a:r>
              <a:rPr lang="en-US" sz="2800" dirty="0"/>
              <a:t> </a:t>
            </a:r>
            <a:r>
              <a:rPr lang="en-US" dirty="0"/>
              <a:t>B</a:t>
            </a:r>
            <a:r>
              <a:rPr lang="en-US" sz="2800" dirty="0"/>
              <a:t> </a:t>
            </a:r>
            <a:r>
              <a:rPr lang="en-US" i="1" dirty="0"/>
              <a:t># matrix product</a:t>
            </a:r>
            <a:r>
              <a:rPr lang="en-US" sz="2800" dirty="0"/>
              <a:t> </a:t>
            </a:r>
            <a:r>
              <a:rPr lang="en-US" i="1" dirty="0"/>
              <a:t>array([[5, 4],</a:t>
            </a:r>
            <a:r>
              <a:rPr lang="en-US" sz="2800" dirty="0"/>
              <a:t> </a:t>
            </a:r>
            <a:r>
              <a:rPr lang="en-US" i="1" dirty="0"/>
              <a:t>[3, 4]])</a:t>
            </a:r>
            <a:r>
              <a:rPr lang="en-US" sz="2800" dirty="0"/>
              <a:t> </a:t>
            </a:r>
            <a:r>
              <a:rPr lang="en-US" dirty="0"/>
              <a:t>&gt;&gt;&gt; </a:t>
            </a:r>
            <a:r>
              <a:rPr lang="en-US" dirty="0" err="1"/>
              <a:t>A</a:t>
            </a:r>
            <a:r>
              <a:rPr lang="en-US" b="1" dirty="0" err="1"/>
              <a:t>.</a:t>
            </a:r>
            <a:r>
              <a:rPr lang="en-US" dirty="0" err="1"/>
              <a:t>dot</a:t>
            </a:r>
            <a:r>
              <a:rPr lang="en-US" b="1" dirty="0"/>
              <a:t>(</a:t>
            </a:r>
            <a:r>
              <a:rPr lang="en-US" dirty="0"/>
              <a:t>B</a:t>
            </a:r>
            <a:r>
              <a:rPr lang="en-US" b="1" dirty="0"/>
              <a:t>)</a:t>
            </a:r>
            <a:r>
              <a:rPr lang="en-US" sz="2800" dirty="0"/>
              <a:t> </a:t>
            </a:r>
            <a:r>
              <a:rPr lang="en-US" i="1" dirty="0"/>
              <a:t># another matrix product</a:t>
            </a:r>
            <a:r>
              <a:rPr lang="en-US" sz="2800" dirty="0"/>
              <a:t> </a:t>
            </a:r>
            <a:r>
              <a:rPr lang="en-US" i="1" dirty="0"/>
              <a:t>array([[5, 4],</a:t>
            </a:r>
            <a:r>
              <a:rPr lang="en-US" sz="2800" dirty="0"/>
              <a:t> </a:t>
            </a:r>
            <a:r>
              <a:rPr lang="en-US" i="1" dirty="0"/>
              <a:t>[3, 4]])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81000"/>
            <a:ext cx="7772400" cy="1143000"/>
          </a:xfrm>
        </p:spPr>
        <p:txBody>
          <a:bodyPr/>
          <a:lstStyle/>
          <a:p>
            <a:r>
              <a:rPr lang="en-US" sz="4400" dirty="0"/>
              <a:t>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862051"/>
            <a:ext cx="8239539" cy="4310149"/>
          </a:xfrm>
        </p:spPr>
        <p:txBody>
          <a:bodyPr/>
          <a:lstStyle/>
          <a:p>
            <a:pPr marL="347663" indent="-347663"/>
            <a:r>
              <a:rPr lang="en-US" sz="3200" dirty="0"/>
              <a:t>SciPy builds on the NumPy array object</a:t>
            </a:r>
          </a:p>
          <a:p>
            <a:pPr marL="347663" indent="-347663"/>
            <a:r>
              <a:rPr lang="en-US" sz="3200" dirty="0"/>
              <a:t>Adds additional mathematical functions and </a:t>
            </a:r>
            <a:r>
              <a:rPr lang="en-US" sz="3200" i="1" dirty="0">
                <a:hlinkClick r:id="rId2"/>
              </a:rPr>
              <a:t>sparse arrays </a:t>
            </a:r>
            <a:endParaRPr lang="en-US" sz="3200" i="1" dirty="0"/>
          </a:p>
          <a:p>
            <a:pPr marL="347663" indent="-347663"/>
            <a:r>
              <a:rPr lang="en-US" sz="3200" b="1" dirty="0"/>
              <a:t>Sparse array:</a:t>
            </a:r>
            <a:r>
              <a:rPr lang="en-US" sz="3200" dirty="0"/>
              <a:t> one where most elements = 0</a:t>
            </a:r>
          </a:p>
          <a:p>
            <a:pPr marL="688976" lvl="1" indent="-347663"/>
            <a:r>
              <a:rPr lang="en-US" sz="3200" dirty="0"/>
              <a:t>Efficient representation only explicitly encodes the non-zero values</a:t>
            </a:r>
          </a:p>
          <a:p>
            <a:pPr marL="688976" lvl="1" indent="-347663"/>
            <a:r>
              <a:rPr lang="en-US" sz="3200" dirty="0"/>
              <a:t>Access to a missing element returns </a:t>
            </a:r>
            <a:r>
              <a:rPr lang="en-US" sz="2800" dirty="0"/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8EB5-AE2E-D041-A158-461C597E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2" y="1524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219200"/>
            <a:ext cx="8229600" cy="5105400"/>
          </a:xfrm>
        </p:spPr>
        <p:txBody>
          <a:bodyPr/>
          <a:lstStyle/>
          <a:p>
            <a:r>
              <a:rPr lang="en-US" sz="3200" dirty="0"/>
              <a:t>NumPy and SciPy arrays are numeric</a:t>
            </a:r>
          </a:p>
          <a:p>
            <a:r>
              <a:rPr lang="en-US" sz="3200" dirty="0"/>
              <a:t>We can represent a document’s content by a vector of features</a:t>
            </a:r>
          </a:p>
          <a:p>
            <a:r>
              <a:rPr lang="en-US" sz="3200" dirty="0"/>
              <a:t>Each feature is a possible word (aka term)</a:t>
            </a:r>
          </a:p>
          <a:p>
            <a:r>
              <a:rPr lang="en-US" sz="3200" dirty="0"/>
              <a:t>A feature’s value might be any of:</a:t>
            </a:r>
          </a:p>
          <a:p>
            <a:pPr lvl="1"/>
            <a:r>
              <a:rPr lang="en-US" sz="2800" dirty="0"/>
              <a:t> </a:t>
            </a:r>
            <a:r>
              <a:rPr lang="en-US" sz="2800" b="1" dirty="0"/>
              <a:t>TF</a:t>
            </a:r>
            <a:r>
              <a:rPr lang="en-US" sz="2800" dirty="0"/>
              <a:t> term frequency: the number of times a term occurs in the document;</a:t>
            </a:r>
          </a:p>
          <a:p>
            <a:pPr lvl="1"/>
            <a:r>
              <a:rPr lang="en-US" sz="2800" b="1" dirty="0">
                <a:hlinkClick r:id="rId2"/>
              </a:rPr>
              <a:t>TF-IDF</a:t>
            </a:r>
            <a:r>
              <a:rPr lang="en-US" sz="2800" dirty="0"/>
              <a:t>  term frequency normalized by IDF (inverse document frequency) to favor uncommon words</a:t>
            </a:r>
          </a:p>
          <a:p>
            <a:pPr lvl="1"/>
            <a:r>
              <a:rPr lang="en-US" sz="2800" dirty="0"/>
              <a:t>and may be normalized by document length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1B75-B0D0-8740-9FD6-0C07EAC0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87" y="1447800"/>
            <a:ext cx="8527025" cy="4953000"/>
          </a:xfrm>
        </p:spPr>
        <p:txBody>
          <a:bodyPr/>
          <a:lstStyle/>
          <a:p>
            <a:r>
              <a:rPr lang="en-US" sz="3200" dirty="0"/>
              <a:t>Only model 50k most frequent words found in a document collection, ignoring others </a:t>
            </a:r>
          </a:p>
          <a:p>
            <a:r>
              <a:rPr lang="en-US" sz="3200" dirty="0"/>
              <a:t>Assign each unique word an index (e.g., dog:137)</a:t>
            </a:r>
          </a:p>
          <a:p>
            <a:pPr lvl="1"/>
            <a:r>
              <a:rPr lang="en-US" sz="2800" dirty="0"/>
              <a:t>Build python </a:t>
            </a:r>
            <a:r>
              <a:rPr lang="en-US" sz="2800" dirty="0" err="1"/>
              <a:t>dict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 from vocabulary, so w[‘dog’]=137</a:t>
            </a:r>
          </a:p>
          <a:p>
            <a:r>
              <a:rPr lang="en-US" sz="3200" dirty="0"/>
              <a:t>The sentence “the dog chased the cat”</a:t>
            </a:r>
          </a:p>
          <a:p>
            <a:pPr lvl="1"/>
            <a:r>
              <a:rPr lang="en-US" sz="2800" dirty="0"/>
              <a:t>Would be a </a:t>
            </a:r>
            <a:r>
              <a:rPr lang="en-US" sz="2800" i="1" dirty="0" err="1"/>
              <a:t>numPy</a:t>
            </a:r>
            <a:r>
              <a:rPr lang="en-US" sz="2800" i="1" dirty="0"/>
              <a:t> vector </a:t>
            </a:r>
            <a:r>
              <a:rPr lang="en-US" sz="2800" dirty="0"/>
              <a:t>of length 50,000</a:t>
            </a:r>
          </a:p>
          <a:p>
            <a:pPr lvl="1"/>
            <a:r>
              <a:rPr lang="en-US" sz="2800" dirty="0"/>
              <a:t>Or a </a:t>
            </a:r>
            <a:r>
              <a:rPr lang="en-US" sz="2800" i="1" dirty="0" err="1"/>
              <a:t>sciPy</a:t>
            </a:r>
            <a:r>
              <a:rPr lang="en-US" sz="2800" i="1" dirty="0"/>
              <a:t> sparse vector </a:t>
            </a:r>
            <a:r>
              <a:rPr lang="en-US" sz="2800" dirty="0"/>
              <a:t>of length 4</a:t>
            </a:r>
          </a:p>
          <a:p>
            <a:r>
              <a:rPr lang="en-US" sz="3200" dirty="0"/>
              <a:t>An 800-word news article may only have 100 unique words; </a:t>
            </a:r>
            <a:r>
              <a:rPr lang="en-US" sz="3200" dirty="0">
                <a:hlinkClick r:id="rId2"/>
              </a:rPr>
              <a:t>The Hobbit</a:t>
            </a:r>
            <a:r>
              <a:rPr lang="en-US" sz="3200" dirty="0"/>
              <a:t> has </a:t>
            </a:r>
            <a:r>
              <a:rPr lang="en-US" sz="3200" dirty="0">
                <a:hlinkClick r:id="rId3"/>
              </a:rPr>
              <a:t>6,592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2BCB-7631-344D-B518-2A0FA0A6B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ED6B-1592-5C48-A906-5F77C177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SciPy User Guide</a:t>
            </a: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3FED84-723E-6E4C-B505-FCF75732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399411" cy="568561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questionmark - Healthcare Training from Servisource">
            <a:extLst>
              <a:ext uri="{FF2B5EF4-FFF2-40B4-BE49-F238E27FC236}">
                <a16:creationId xmlns:a16="http://schemas.microsoft.com/office/drawing/2014/main" id="{9B694648-33C1-204D-9925-FC2ACC8B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11" y="76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13DC-DDCC-1448-8A6A-81A618F3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07" y="1524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Pandas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78F2-7C35-5140-8B3C-C0CCA09B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7940"/>
            <a:ext cx="8362507" cy="4953000"/>
          </a:xfrm>
        </p:spPr>
        <p:txBody>
          <a:bodyPr/>
          <a:lstStyle/>
          <a:p>
            <a:r>
              <a:rPr lang="en-US" sz="3000" b="1" dirty="0"/>
              <a:t>pandas</a:t>
            </a:r>
            <a:r>
              <a:rPr lang="en-US" sz="3000" dirty="0"/>
              <a:t> is a “fast, powerful, flexible and easy to use open source data analysis and manipulation tool” for Python</a:t>
            </a:r>
          </a:p>
          <a:p>
            <a:r>
              <a:rPr lang="en-US" sz="3000" dirty="0"/>
              <a:t>It can load and represent tabular data from a spreadsheet or database into a </a:t>
            </a:r>
            <a:r>
              <a:rPr lang="en-US" sz="3000" dirty="0" err="1"/>
              <a:t>DataFrame</a:t>
            </a:r>
            <a:r>
              <a:rPr lang="en-US" sz="3000" dirty="0"/>
              <a:t> object</a:t>
            </a:r>
          </a:p>
          <a:p>
            <a:r>
              <a:rPr lang="en-US" sz="3000" dirty="0"/>
              <a:t>The data needn’t be numeric</a:t>
            </a:r>
          </a:p>
          <a:p>
            <a:r>
              <a:rPr lang="en-US" sz="3000" dirty="0"/>
              <a:t>Row and column headers can</a:t>
            </a:r>
            <a:br>
              <a:rPr lang="en-US" sz="3000" dirty="0"/>
            </a:br>
            <a:r>
              <a:rPr lang="en-US" sz="3000" dirty="0"/>
              <a:t>be recognized</a:t>
            </a:r>
          </a:p>
          <a:p>
            <a:r>
              <a:rPr lang="en-US" sz="3000" dirty="0"/>
              <a:t>If you convert non-numeric</a:t>
            </a:r>
            <a:br>
              <a:rPr lang="en-US" sz="3000" dirty="0"/>
            </a:br>
            <a:r>
              <a:rPr lang="en-US" sz="3000" dirty="0"/>
              <a:t>values to numbers, you can</a:t>
            </a:r>
            <a:br>
              <a:rPr lang="en-US" sz="3000" dirty="0"/>
            </a:br>
            <a:r>
              <a:rPr lang="en-US" sz="3000" dirty="0"/>
              <a:t>convert to a </a:t>
            </a:r>
            <a:r>
              <a:rPr lang="en-US" sz="3000" dirty="0" err="1"/>
              <a:t>numpy</a:t>
            </a:r>
            <a:r>
              <a:rPr lang="en-US" sz="3000" dirty="0"/>
              <a:t> array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D08A5-D493-944A-854A-6EEAC5D46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E520-F2A8-A84E-908C-4FE41F85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76200"/>
            <a:ext cx="1295400" cy="1295400"/>
          </a:xfrm>
          <a:prstGeom prst="rect">
            <a:avLst/>
          </a:prstGeom>
        </p:spPr>
      </p:pic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036BC082-491C-CD4B-9157-BB13D2FB9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692" y="4180360"/>
            <a:ext cx="3485708" cy="23728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71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8891-AEAA-304E-A9F1-4656014E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Matplotlib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D985-540E-424C-8CBB-ED3DBDF1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981200"/>
            <a:ext cx="7924800" cy="4470400"/>
          </a:xfrm>
        </p:spPr>
        <p:txBody>
          <a:bodyPr/>
          <a:lstStyle/>
          <a:p>
            <a:r>
              <a:rPr lang="en-US" sz="3200" dirty="0"/>
              <a:t>Comprehensive Python library for</a:t>
            </a:r>
            <a:br>
              <a:rPr lang="en-US" sz="3200" dirty="0"/>
            </a:br>
            <a:r>
              <a:rPr lang="en-US" sz="3200" dirty="0"/>
              <a:t>creating static, animated &amp; interactive visualizations</a:t>
            </a:r>
          </a:p>
          <a:p>
            <a:r>
              <a:rPr lang="en-US" sz="3200" dirty="0"/>
              <a:t>Works well in Python notebooks</a:t>
            </a:r>
          </a:p>
          <a:p>
            <a:r>
              <a:rPr lang="en-US" sz="3200" dirty="0"/>
              <a:t>Supports many kinds of plots</a:t>
            </a:r>
          </a:p>
          <a:p>
            <a:r>
              <a:rPr lang="en-US" sz="3200" dirty="0"/>
              <a:t>See the </a:t>
            </a:r>
            <a:r>
              <a:rPr lang="en-US" sz="3200" dirty="0">
                <a:hlinkClick r:id="rId3"/>
              </a:rPr>
              <a:t>Matplotlib tutorials </a:t>
            </a:r>
            <a:r>
              <a:rPr lang="en-US" sz="3200" dirty="0"/>
              <a:t>for more</a:t>
            </a:r>
            <a:br>
              <a:rPr lang="en-US" sz="3200" dirty="0"/>
            </a:br>
            <a:r>
              <a:rPr lang="en-US" sz="3200" dirty="0"/>
              <a:t>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A9A5-6F4D-7143-9A23-FD155743E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324600"/>
            <a:ext cx="1905000" cy="304800"/>
          </a:xfrm>
        </p:spPr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116C6-E255-C949-A983-1B7B99DB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24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41A443-99E8-F447-BC5F-7DE68C24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057400"/>
            <a:ext cx="20320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91AB34-F921-7549-AFEC-3F91FAD25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81400"/>
            <a:ext cx="20320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ot">
            <a:extLst>
              <a:ext uri="{FF2B5EF4-FFF2-40B4-BE49-F238E27FC236}">
                <a16:creationId xmlns:a16="http://schemas.microsoft.com/office/drawing/2014/main" id="{63094997-B9C6-8D4A-A9E8-4C4C0373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105400"/>
            <a:ext cx="14224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6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Machine learning involves working with data</a:t>
            </a:r>
          </a:p>
          <a:p>
            <a:pPr lvl="1"/>
            <a:r>
              <a:rPr lang="en-US" sz="2800" dirty="0"/>
              <a:t> analyzing, manipulating, transforming, …</a:t>
            </a:r>
          </a:p>
          <a:p>
            <a:r>
              <a:rPr lang="en-US" sz="3200" dirty="0"/>
              <a:t>More often than not, it’s numeric or has a natural numeric representation</a:t>
            </a:r>
            <a:endParaRPr lang="en-US" sz="2800" dirty="0"/>
          </a:p>
          <a:p>
            <a:r>
              <a:rPr lang="en-US" sz="3200" dirty="0"/>
              <a:t>Natural language text is an exception, but this too can have a numeric representation</a:t>
            </a:r>
          </a:p>
          <a:p>
            <a:r>
              <a:rPr lang="en-US" sz="3200" dirty="0"/>
              <a:t>A common data model is as a N-dimensional matrix or tensor</a:t>
            </a:r>
          </a:p>
          <a:p>
            <a:r>
              <a:rPr lang="en-US" sz="3200" dirty="0"/>
              <a:t>These are supported in Python via libraries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8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Python is a great language, but slow compared to Java, C, and many others</a:t>
            </a:r>
          </a:p>
          <a:p>
            <a:r>
              <a:rPr lang="en-US" sz="3200" dirty="0"/>
              <a:t>Python packages are available to represent, manipulate and visualize matrices</a:t>
            </a:r>
          </a:p>
          <a:p>
            <a:r>
              <a:rPr lang="en-US" sz="3200" dirty="0"/>
              <a:t>We’ll briefly review </a:t>
            </a:r>
            <a:r>
              <a:rPr lang="en-US" sz="3200" dirty="0">
                <a:hlinkClick r:id="rId2"/>
              </a:rPr>
              <a:t>NumPy</a:t>
            </a:r>
            <a:r>
              <a:rPr lang="en-US" sz="3200" dirty="0"/>
              <a:t> and </a:t>
            </a:r>
            <a:r>
              <a:rPr lang="en-US" sz="3200" dirty="0">
                <a:hlinkClick r:id="rId3"/>
              </a:rPr>
              <a:t>SciPy</a:t>
            </a:r>
            <a:endParaRPr lang="en-US" sz="3200" dirty="0"/>
          </a:p>
          <a:p>
            <a:pPr lvl="1"/>
            <a:r>
              <a:rPr lang="en-US" sz="2800" dirty="0"/>
              <a:t>Needed to create or access datasets for ML training, evaluation and results</a:t>
            </a:r>
          </a:p>
          <a:p>
            <a:r>
              <a:rPr lang="en-US" sz="3200" dirty="0"/>
              <a:t>And touch on </a:t>
            </a:r>
            <a:r>
              <a:rPr lang="en-US" sz="3200" dirty="0">
                <a:hlinkClick r:id="rId4"/>
              </a:rPr>
              <a:t>pandas</a:t>
            </a:r>
            <a:r>
              <a:rPr lang="en-US" sz="3200" dirty="0"/>
              <a:t> (data analysis and manipulation)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(visualization)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BDB-0C3D-456A-A3B0-C67B80F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Numpy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84-339C-4CC1-A5D4-568AF07F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80026"/>
          </a:xfrm>
        </p:spPr>
        <p:txBody>
          <a:bodyPr/>
          <a:lstStyle/>
          <a:p>
            <a:r>
              <a:rPr lang="en-US" sz="3200" dirty="0"/>
              <a:t>NumPy supports features needed for ML</a:t>
            </a:r>
          </a:p>
          <a:p>
            <a:pPr lvl="1"/>
            <a:r>
              <a:rPr lang="en-US" sz="2800" dirty="0"/>
              <a:t>Typed N-dimensional arrays (matrices/tensors)</a:t>
            </a:r>
          </a:p>
          <a:p>
            <a:pPr lvl="1"/>
            <a:r>
              <a:rPr lang="en-US" sz="2800" dirty="0"/>
              <a:t>Fast numerical computations (matrix math)</a:t>
            </a:r>
          </a:p>
          <a:p>
            <a:pPr lvl="1"/>
            <a:r>
              <a:rPr lang="en-US" sz="2800" dirty="0"/>
              <a:t>High-level math functions </a:t>
            </a:r>
          </a:p>
          <a:p>
            <a:r>
              <a:rPr lang="en-US" sz="3200" dirty="0"/>
              <a:t>Python does numerical computations slowly and lacks an efficient matrix representation</a:t>
            </a:r>
          </a:p>
          <a:p>
            <a:r>
              <a:rPr lang="en-US" sz="3200" dirty="0"/>
              <a:t>1000 x 1000 matrix multiply</a:t>
            </a:r>
          </a:p>
          <a:p>
            <a:pPr lvl="1"/>
            <a:r>
              <a:rPr lang="en-US" sz="2800" dirty="0"/>
              <a:t>Python triple loop takes &gt; 10 minutes!</a:t>
            </a:r>
          </a:p>
          <a:p>
            <a:pPr lvl="1"/>
            <a:r>
              <a:rPr lang="en-US" sz="2800" dirty="0" err="1"/>
              <a:t>Numpy</a:t>
            </a:r>
            <a:r>
              <a:rPr lang="en-US" sz="2800" dirty="0"/>
              <a:t> takes ~0.03 seconds</a:t>
            </a:r>
          </a:p>
          <a:p>
            <a:r>
              <a:rPr lang="en-US" sz="3200" dirty="0"/>
              <a:t>NumPy is mostly written in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6DDD-477A-4C46-88AF-4FBF2F9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9D37-D404-6A40-849B-9E560144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b="1" dirty="0"/>
              <a:t>Vectors </a:t>
            </a:r>
          </a:p>
          <a:p>
            <a:pPr marL="461963" indent="-290513"/>
            <a:r>
              <a:rPr lang="en-US" b="1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AD22E6-C8E6-5F47-B387-DD120C8C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b="1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p:pic>
        <p:nvPicPr>
          <p:cNvPr id="7" name="Picture 2" descr="Image result for bulldog puppy english">
            <a:extLst>
              <a:ext uri="{FF2B5EF4-FFF2-40B4-BE49-F238E27FC236}">
                <a16:creationId xmlns:a16="http://schemas.microsoft.com/office/drawing/2014/main" id="{5D671496-76DB-3A4C-879F-E677DAAF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9" y="2819400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CAC32-244E-5148-B6DF-CD492A8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b="1" dirty="0"/>
              <a:t>Tensors</a:t>
            </a:r>
          </a:p>
          <a:p>
            <a:pPr marL="461963" indent="-290513"/>
            <a:r>
              <a:rPr lang="en-US" b="1" dirty="0"/>
              <a:t>Convolutional Neural Networks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D03D57-3CC2-E948-A34D-D9E59DFB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104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8" name="Picture 2" descr="Image result for tensor">
            <a:extLst>
              <a:ext uri="{FF2B5EF4-FFF2-40B4-BE49-F238E27FC236}">
                <a16:creationId xmlns:a16="http://schemas.microsoft.com/office/drawing/2014/main" id="{0BF96A5F-6DC7-4B4E-8704-94442C7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08" y="17810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0b67bfe29096e8ad7b31c72efc7c05c.png">
            <a:extLst>
              <a:ext uri="{FF2B5EF4-FFF2-40B4-BE49-F238E27FC236}">
                <a16:creationId xmlns:a16="http://schemas.microsoft.com/office/drawing/2014/main" id="{62DD424E-AFCC-0C43-9928-45F7A573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63" y="37384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64D8B-4F9C-1542-827B-D048F582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import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numpy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 as np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a=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np.array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([[1,2,3],[4,5,6]],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=np.float32)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print(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a.ndim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a.shape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2"/>
            </a:pPr>
            <a:r>
              <a:rPr lang="en-US" sz="2600" dirty="0">
                <a:latin typeface="Courier" pitchFamily="2" charset="0"/>
              </a:rPr>
              <a:t>(2, 3)  float32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 print(a)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[[1. 2. 3.] </a:t>
            </a:r>
            <a:br>
              <a:rPr lang="en-US" sz="2600" dirty="0">
                <a:latin typeface="Courier" pitchFamily="2" charset="0"/>
              </a:rPr>
            </a:br>
            <a:r>
              <a:rPr lang="en-US" sz="2600" dirty="0">
                <a:latin typeface="Courier" pitchFamily="2" charset="0"/>
              </a:rPr>
              <a:t> [4. 5. 6.]]</a:t>
            </a:r>
            <a:endParaRPr lang="en-US" sz="260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3300" b="1" dirty="0"/>
              <a:t>NumPy Arrays: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Can have any number of dimensions, even zero (a scalar)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Are </a:t>
            </a:r>
            <a:r>
              <a:rPr lang="en-US" sz="3300" b="1" dirty="0"/>
              <a:t>typed</a:t>
            </a:r>
            <a:r>
              <a:rPr lang="en-US" sz="3300" dirty="0"/>
              <a:t>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300" dirty="0"/>
              <a:t>Are </a:t>
            </a:r>
            <a:r>
              <a:rPr lang="en-US" sz="3300" b="1" dirty="0"/>
              <a:t>dense: </a:t>
            </a:r>
            <a:r>
              <a:rPr lang="en-US" sz="3300" dirty="0"/>
              <a:t>each array element exists and has same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CDCA5-85C3-9C4F-828D-2D43847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 Indexing,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a[0,0]  # top-left element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a[0,-1] # first row, last column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a[0,:]  # first row, all columns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a[:,0]  # first column, all rows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a[0:2,0:2]  # 1st 2 rows, 1st 2 columns</a:t>
            </a:r>
          </a:p>
          <a:p>
            <a:pPr marL="0" indent="0">
              <a:buNone/>
            </a:pPr>
            <a:r>
              <a:rPr lang="en-US" sz="3200" dirty="0"/>
              <a:t>Notes:</a:t>
            </a:r>
          </a:p>
          <a:p>
            <a:pPr lvl="1"/>
            <a:r>
              <a:rPr lang="en-US" sz="2800" dirty="0"/>
              <a:t>Zero-indexing</a:t>
            </a:r>
          </a:p>
          <a:p>
            <a:pPr lvl="1"/>
            <a:r>
              <a:rPr lang="en-US" sz="2800" dirty="0"/>
              <a:t>Multi-dimensional indices are comma-separated)</a:t>
            </a:r>
          </a:p>
          <a:p>
            <a:pPr lvl="1"/>
            <a:r>
              <a:rPr lang="en-US" sz="2800" dirty="0"/>
              <a:t>Python notation for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10818</TotalTime>
  <Words>837</Words>
  <Application>Microsoft Macintosh PowerPoint</Application>
  <PresentationFormat>On-screen Show (4:3)</PresentationFormat>
  <Paragraphs>116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Courier</vt:lpstr>
      <vt:lpstr>Times New Roman</vt:lpstr>
      <vt:lpstr>Blank Presentation</vt:lpstr>
      <vt:lpstr>Python Tools for Machine Learning</vt:lpstr>
      <vt:lpstr>Motivation</vt:lpstr>
      <vt:lpstr>Motivation</vt:lpstr>
      <vt:lpstr>What is Numpy?</vt:lpstr>
      <vt:lpstr>NumPy Arrays Can Represent …</vt:lpstr>
      <vt:lpstr>NumPy Arrays Can Represent …</vt:lpstr>
      <vt:lpstr>NumPy Arrays Can Represent …</vt:lpstr>
      <vt:lpstr>NumPy Arrays, Basic Properties</vt:lpstr>
      <vt:lpstr>NumPy Array Indexing, Slicing</vt:lpstr>
      <vt:lpstr>Operations on NumPy Arrays</vt:lpstr>
      <vt:lpstr>SciPy</vt:lpstr>
      <vt:lpstr>SciPy sparse array use case</vt:lpstr>
      <vt:lpstr>SciPy sparse array use case</vt:lpstr>
      <vt:lpstr>SciPy User Guide</vt:lpstr>
      <vt:lpstr>Pandas</vt:lpstr>
      <vt:lpstr>Matplotlib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525</cp:revision>
  <cp:lastPrinted>2019-04-22T18:08:46Z</cp:lastPrinted>
  <dcterms:created xsi:type="dcterms:W3CDTF">2009-12-09T21:37:40Z</dcterms:created>
  <dcterms:modified xsi:type="dcterms:W3CDTF">2021-12-02T16:31:33Z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